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12"/>
  </p:notesMasterIdLst>
  <p:handoutMasterIdLst>
    <p:handoutMasterId r:id="rId13"/>
  </p:handoutMasterIdLst>
  <p:sldIdLst>
    <p:sldId id="1435" r:id="rId3"/>
    <p:sldId id="1415" r:id="rId4"/>
    <p:sldId id="1424" r:id="rId5"/>
    <p:sldId id="1425" r:id="rId6"/>
    <p:sldId id="917" r:id="rId7"/>
    <p:sldId id="851" r:id="rId8"/>
    <p:sldId id="1417" r:id="rId9"/>
    <p:sldId id="1418" r:id="rId10"/>
    <p:sldId id="1434" r:id="rId1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005400"/>
    <a:srgbClr val="008000"/>
    <a:srgbClr val="008BBC"/>
    <a:srgbClr val="00B0EE"/>
    <a:srgbClr val="00ADEA"/>
    <a:srgbClr val="0099CC"/>
    <a:srgbClr val="33CCFF"/>
    <a:srgbClr val="76B531"/>
    <a:srgbClr val="09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5" autoAdjust="0"/>
    <p:restoredTop sz="96139" autoAdjust="0"/>
  </p:normalViewPr>
  <p:slideViewPr>
    <p:cSldViewPr snapToGrid="0" snapToObjects="1">
      <p:cViewPr varScale="1">
        <p:scale>
          <a:sx n="57" d="100"/>
          <a:sy n="57" d="100"/>
        </p:scale>
        <p:origin x="1446" y="78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B2EA7-0D6A-4A06-812C-FFA2E2FB2223}" type="slidenum">
              <a:rPr lang="en-US"/>
              <a:pPr/>
              <a:t>6</a:t>
            </a:fld>
            <a:endParaRPr lang="en-US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3181350"/>
            <a:ext cx="5618480" cy="54295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en-US" sz="10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1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E1E70-6E10-439F-A8DD-96111E1D8FF5}" type="slidenum">
              <a:rPr lang="en-US"/>
              <a:pPr/>
              <a:t>8</a:t>
            </a:fld>
            <a:endParaRPr lang="en-US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3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4" r:id="rId16"/>
    <p:sldLayoutId id="2147483885" r:id="rId17"/>
    <p:sldLayoutId id="214748388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Surgical_mask" TargetMode="External"/><Relationship Id="rId5" Type="http://schemas.openxmlformats.org/officeDocument/2006/relationships/image" Target="../media/image7.jpg"/><Relationship Id="rId10" Type="http://schemas.openxmlformats.org/officeDocument/2006/relationships/hyperlink" Target="https://www.htxt.co.za/2013/11/08/google-in-cape-town-tv-white-spaces-work/" TargetMode="External"/><Relationship Id="rId4" Type="http://schemas.openxmlformats.org/officeDocument/2006/relationships/hyperlink" Target="https://www.pexels.com/photo/atm-atm-card-card-credit-card-371066/" TargetMode="Externa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quoteinspector.com/images/car-insurance/car-insurance-006591480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8524C03-D00F-4071-A6D9-640FF0BE5E52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159920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3B17A012-4778-4971-A5BF-0260E4E1D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9" b="89984" l="231" r="89993">
                        <a14:foregroundMark x1="12179" y1="42682" x2="231" y2="37740"/>
                        <a14:foregroundMark x1="5591" y1="35897" x2="231" y2="23531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25158" y="1797751"/>
            <a:ext cx="3127956" cy="2085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49D71-9861-40F4-A693-568210E2D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71263" y="2222754"/>
            <a:ext cx="4119625" cy="260223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575C17A2-84B3-46CA-8BA6-EA603561C676}"/>
              </a:ext>
            </a:extLst>
          </p:cNvPr>
          <p:cNvSpPr txBox="1">
            <a:spLocks/>
          </p:cNvSpPr>
          <p:nvPr/>
        </p:nvSpPr>
        <p:spPr>
          <a:xfrm>
            <a:off x="586641" y="2523178"/>
            <a:ext cx="3488867" cy="1862494"/>
          </a:xfrm>
          <a:prstGeom prst="rect">
            <a:avLst/>
          </a:prstGeom>
          <a:solidFill>
            <a:srgbClr val="DCE6F2">
              <a:alpha val="72157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Other protection products</a:t>
            </a:r>
          </a:p>
        </p:txBody>
      </p:sp>
      <p:pic>
        <p:nvPicPr>
          <p:cNvPr id="10" name="Picture 2" descr="C:\Users\chase\AppData\Local\Microsoft\Windows\Temporary Internet Files\Content.IE5\OGXALWK7\iStock_000011156442XSmall.jpg">
            <a:extLst>
              <a:ext uri="{FF2B5EF4-FFF2-40B4-BE49-F238E27FC236}">
                <a16:creationId xmlns:a16="http://schemas.microsoft.com/office/drawing/2014/main" id="{D8F56175-5586-4C00-98B0-033DC47B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7" b="99291" l="0" r="76706">
                        <a14:foregroundMark x1="45882" y1="10284" x2="59765" y2="8511"/>
                        <a14:foregroundMark x1="59765" y1="8511" x2="59765" y2="8511"/>
                        <a14:foregroundMark x1="60235" y1="5674" x2="43294" y2="2837"/>
                        <a14:foregroundMark x1="76706" y1="88298" x2="69882" y2="99645"/>
                        <a14:foregroundMark x1="71765" y1="93972" x2="0" y2="94681"/>
                        <a14:foregroundMark x1="22353" y1="48582" x2="20235" y2="48582"/>
                        <a14:foregroundMark x1="17882" y1="47163" x2="17882" y2="47163"/>
                        <a14:foregroundMark x1="20235" y1="48582" x2="17176" y2="50709"/>
                      </a14:backgroundRemoval>
                    </a14:imgEffect>
                  </a14:imgLayer>
                </a14:imgProps>
              </a:ext>
            </a:extLst>
          </a:blip>
          <a:srcRect r="14992"/>
          <a:stretch>
            <a:fillRect/>
          </a:stretch>
        </p:blipFill>
        <p:spPr bwMode="auto">
          <a:xfrm>
            <a:off x="586641" y="4824984"/>
            <a:ext cx="2928772" cy="2286054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C462188A-5660-4205-B386-722DD32F07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509359" y="4824984"/>
            <a:ext cx="3048000" cy="20330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D7FC35-E367-40FF-8F03-BAB345F9FE09}"/>
              </a:ext>
            </a:extLst>
          </p:cNvPr>
          <p:cNvSpPr/>
          <p:nvPr/>
        </p:nvSpPr>
        <p:spPr>
          <a:xfrm>
            <a:off x="2880924" y="5125408"/>
            <a:ext cx="2412250" cy="14001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Identity theft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EFE3D4-CA93-4D34-A418-521FC13C6287}"/>
              </a:ext>
            </a:extLst>
          </p:cNvPr>
          <p:cNvSpPr/>
          <p:nvPr/>
        </p:nvSpPr>
        <p:spPr>
          <a:xfrm>
            <a:off x="5293174" y="4237369"/>
            <a:ext cx="3355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Product warrantees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6BDE06-4CA2-45AF-88A9-3E60A67463A1}"/>
              </a:ext>
            </a:extLst>
          </p:cNvPr>
          <p:cNvSpPr/>
          <p:nvPr/>
        </p:nvSpPr>
        <p:spPr>
          <a:xfrm>
            <a:off x="6107009" y="1699534"/>
            <a:ext cx="2858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insurance</a:t>
            </a:r>
          </a:p>
        </p:txBody>
      </p:sp>
    </p:spTree>
    <p:extLst>
      <p:ext uri="{BB962C8B-B14F-4D97-AF65-F5344CB8AC3E}">
        <p14:creationId xmlns:p14="http://schemas.microsoft.com/office/powerpoint/2010/main" val="1058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0.30053 -0.0067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ase\AppData\Local\Microsoft\Windows\Temporary Internet Files\Content.IE5\OGXALWK7\iStock_000011156442XSmall.jpg">
            <a:extLst>
              <a:ext uri="{FF2B5EF4-FFF2-40B4-BE49-F238E27FC236}">
                <a16:creationId xmlns:a16="http://schemas.microsoft.com/office/drawing/2014/main" id="{D8F56175-5586-4C00-98B0-033DC47B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7" b="99291" l="0" r="76706">
                        <a14:foregroundMark x1="45882" y1="10284" x2="59765" y2="8511"/>
                        <a14:foregroundMark x1="59765" y1="8511" x2="59765" y2="8511"/>
                        <a14:foregroundMark x1="60235" y1="5674" x2="43294" y2="2837"/>
                        <a14:foregroundMark x1="76706" y1="88298" x2="69882" y2="99645"/>
                        <a14:foregroundMark x1="71765" y1="93972" x2="0" y2="94681"/>
                        <a14:foregroundMark x1="22353" y1="48582" x2="20235" y2="48582"/>
                        <a14:foregroundMark x1="17882" y1="47163" x2="17882" y2="47163"/>
                        <a14:foregroundMark x1="20235" y1="48582" x2="17176" y2="50709"/>
                      </a14:backgroundRemoval>
                    </a14:imgEffect>
                  </a14:imgLayer>
                </a14:imgProps>
              </a:ext>
            </a:extLst>
          </a:blip>
          <a:srcRect r="14992"/>
          <a:stretch>
            <a:fillRect/>
          </a:stretch>
        </p:blipFill>
        <p:spPr bwMode="auto">
          <a:xfrm>
            <a:off x="586641" y="4824984"/>
            <a:ext cx="2928772" cy="2286054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7F40C5-22DA-4392-9D2F-C6E1A147DD58}"/>
              </a:ext>
            </a:extLst>
          </p:cNvPr>
          <p:cNvSpPr/>
          <p:nvPr/>
        </p:nvSpPr>
        <p:spPr>
          <a:xfrm>
            <a:off x="2880924" y="5125408"/>
            <a:ext cx="2412250" cy="14001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Identity theft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A490908-14D4-4491-82BA-23161C75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Side Bar:  Identity Theft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06758-E577-49E0-9122-9E4F1A3E6963}"/>
              </a:ext>
            </a:extLst>
          </p:cNvPr>
          <p:cNvSpPr/>
          <p:nvPr/>
        </p:nvSpPr>
        <p:spPr>
          <a:xfrm>
            <a:off x="586641" y="1141774"/>
            <a:ext cx="4021566" cy="10004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it?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9FD50D-B9E5-4782-9A5D-66405493B8B3}"/>
              </a:ext>
            </a:extLst>
          </p:cNvPr>
          <p:cNvSpPr/>
          <p:nvPr/>
        </p:nvSpPr>
        <p:spPr>
          <a:xfrm>
            <a:off x="586641" y="1897975"/>
            <a:ext cx="4021566" cy="10004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does it happen?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36A14F-3E66-44AE-BCCE-6A4F7AACE2FD}"/>
              </a:ext>
            </a:extLst>
          </p:cNvPr>
          <p:cNvSpPr/>
          <p:nvPr/>
        </p:nvSpPr>
        <p:spPr>
          <a:xfrm>
            <a:off x="586641" y="2654176"/>
            <a:ext cx="4021566" cy="10004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it be prevented?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084209-FAF0-483C-BB88-EB70356DE547}"/>
              </a:ext>
            </a:extLst>
          </p:cNvPr>
          <p:cNvSpPr/>
          <p:nvPr/>
        </p:nvSpPr>
        <p:spPr>
          <a:xfrm>
            <a:off x="586641" y="3410376"/>
            <a:ext cx="4021566" cy="10004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it be insured?</a:t>
            </a:r>
          </a:p>
        </p:txBody>
      </p:sp>
    </p:spTree>
    <p:extLst>
      <p:ext uri="{BB962C8B-B14F-4D97-AF65-F5344CB8AC3E}">
        <p14:creationId xmlns:p14="http://schemas.microsoft.com/office/powerpoint/2010/main" val="15963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chase\AppData\Local\Microsoft\Windows\Temporary Internet Files\Content.IE5\OGXALWK7\iStock_000011156442XSmall.jpg">
            <a:extLst>
              <a:ext uri="{FF2B5EF4-FFF2-40B4-BE49-F238E27FC236}">
                <a16:creationId xmlns:a16="http://schemas.microsoft.com/office/drawing/2014/main" id="{D8F56175-5586-4C00-98B0-033DC47B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7" b="99291" l="0" r="76706">
                        <a14:foregroundMark x1="45882" y1="10284" x2="59765" y2="8511"/>
                        <a14:foregroundMark x1="59765" y1="8511" x2="59765" y2="8511"/>
                        <a14:foregroundMark x1="60235" y1="5674" x2="43294" y2="2837"/>
                        <a14:foregroundMark x1="76706" y1="88298" x2="69882" y2="99645"/>
                        <a14:foregroundMark x1="71765" y1="93972" x2="0" y2="94681"/>
                        <a14:foregroundMark x1="22353" y1="48582" x2="20235" y2="48582"/>
                        <a14:foregroundMark x1="17882" y1="47163" x2="17882" y2="47163"/>
                        <a14:foregroundMark x1="20235" y1="48582" x2="17176" y2="50709"/>
                      </a14:backgroundRemoval>
                    </a14:imgEffect>
                  </a14:imgLayer>
                </a14:imgProps>
              </a:ext>
            </a:extLst>
          </a:blip>
          <a:srcRect r="14992"/>
          <a:stretch>
            <a:fillRect/>
          </a:stretch>
        </p:blipFill>
        <p:spPr bwMode="auto">
          <a:xfrm>
            <a:off x="586641" y="4824984"/>
            <a:ext cx="2928772" cy="2286054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7F40C5-22DA-4392-9D2F-C6E1A147DD58}"/>
              </a:ext>
            </a:extLst>
          </p:cNvPr>
          <p:cNvSpPr/>
          <p:nvPr/>
        </p:nvSpPr>
        <p:spPr>
          <a:xfrm>
            <a:off x="2880924" y="5125408"/>
            <a:ext cx="2412250" cy="140012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Identity theft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A490908-14D4-4491-82BA-23161C75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Side Bar:  Identity Theft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06758-E577-49E0-9122-9E4F1A3E6963}"/>
              </a:ext>
            </a:extLst>
          </p:cNvPr>
          <p:cNvSpPr/>
          <p:nvPr/>
        </p:nvSpPr>
        <p:spPr>
          <a:xfrm>
            <a:off x="369665" y="1670820"/>
            <a:ext cx="5535190" cy="285678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If you are a victim:</a:t>
            </a:r>
          </a:p>
          <a:p>
            <a:pPr marL="5715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File a police report</a:t>
            </a:r>
          </a:p>
          <a:p>
            <a:pPr marL="5715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Fraud alerts to credit bureaus and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ChexSystem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5715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any account that were, or you suspect were affected</a:t>
            </a:r>
          </a:p>
          <a:p>
            <a:pPr marL="5715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1-877-ID-THEFT (438-4338) or online at www.ftc.gov/idtheft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AB89CE6-FC82-4F90-985D-A924FC5A3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5430" y="1781230"/>
            <a:ext cx="2153307" cy="2746379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blog.knowyourmoney.co.uk/wp-content/uploads/2008/07/largest_ciga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2855" y="1185979"/>
            <a:ext cx="2871216" cy="1883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6" name="AutoShape 4" descr="data:image/jpeg;base64,/9j/4AAQSkZJRgABAQAAAQABAAD/2wCEAAkGBhQSEBUUExQVFRUWGBgXFxYXGBoYHBgZGBcXGBgYFhgXHCYeHBwjGhQUHy8gIycpLCwsFx4xNTAqNSYrLCkBCQoKDgwOGg8PGiwkHyQpKSwsKiksLCksKSosLCwpKSwpLCwpLCwsLCwsLCwsLCksLCwsLCwpKSkpLCwpLCwpKf/AABEIAL0BCwMBIgACEQEDEQH/xAAcAAACAwEBAQEAAAAAAAAAAAAEBQIDBgEHAAj/xAA+EAABAgQEBAQEBgECBAcAAAABAhEAAwQhBRIxQSJRYXEGE4GRMkKhsRRSwdHh8CMHYhUWM3IkgqKywuLx/8QAGgEAAgMBAQAAAAAAAAAAAAAAAwQBAgUABv/EACsRAAICAgICAQMEAgMBAAAAAAABAhEDIQQSMUEiBRNRFDJhcYGhkdHwI//aAAwDAQACEQMRAD8A9WUoN8Y94HmLH5hClcxTfK+/KKpk88ktvzi4XoMZ8wZS0zL1sYDEzMLLlr6g/wAwnq5pWlvtaAWa0CkFjjNKF82HrF0uoGgOsZhAMMaSeE/EWe39ELymo7ZdY2/BXNxVaZikPoSH5xfJxRe8BCsRxhKCDsXHv0iiVQzFJz3ISPiOgheXPjHUVYzHgtq5ujTUuLJS5WQGHeAMX8RnMABm5lJ07khozypOc2Uoj8oNrblv1i+pqlrRkKmSNkgCw5mFcnOnL9uhqHAhHy7GVFPSoKIBKwHdanJD/KNAByAiNZ4impHlpmeoB0+0DYeiWUr8yYUEAZSHPQgkDtClE1JJCRofiYgEcw8LvLNvtYeOCDlVePyOVzKn8PmzaXSsqIIvfoe0Dz8TUsKmCZLl2APE5JAuwGl3iheITMgQlSUgf7Rv311iGFol5iJywLEh2SM3cC28UTb8hHj6ptpf4GM6vrUSpZmFDfKouVXH6iOpnTUSwvzkF72YF+R6wixnGs8wgzlTEWIZhdtLDUc4pk4mGZFIFH8yiSfUvB5ObVsHHEqqh3V4wpQAQuaTqSVJN90jpC/8bkmJK1rYni4VEerc4o81vkY8vvBdFXFcxKMktGchILvru0DpsJGoJ0W0eJqQoCXMStDuEFKgx9fsDBIxNTPNVxkkgEMlSeXcRzGMNSiwWFA8iAQ29oWZfLTZ1MXAUp++sdt1solCW6G9HiiVMrzEgCymLlJ9Q7Q0Ti4Oi0m7ai/1jOU06WpWfykZyDdDhu50Ii9UiU4SvInNcOwB9ecHx8mcX/2L5eJD+hvXTypBB6feO0gtAX4EpSQjLcBtwR1gijqOBRLDKWU2o7t94DyG80lL+ACxdItLYXPXlY8jHDiZiuomgpBFwdIokp5sYLx+ZjwQ6z82AlhlJ2gsYiYGmTCqYSeghthkxEtBJCXJOpuAOUKqupzzFLGhMMc6S6JFMMWmWyqjKrvGtwpbyU3vf7mMNKmPMEPVA5DlUUnVx+0KcDO4Ta9BM+O0jQFQNvpCrF5vElIPUj7RisWwSbOVmFUpKk/CRmT7sYb4RJWiUkTZhmLA4lne+3QRo8zN8Oq9gIYqd2NgIzNbVPMV3h7Uz2ST0jMqDmMTLL0h3BC9s0ijAc8mClGKpiQ0euYgvIEEWipUlyBzMFgPwjsIhMRxlIu3zdd2hLkZ44lsZxwc3SBSnkSGLFhdXQcu8ELpglNiVqAd9A/5R+8fS5ZMt0puqyQf/crk2sEzQJUkOXVYZ1aB7O2qi+0YE8ssj2zRVQpRFopFzEBKwEBroT+p17xKsJmf41K4Es0tNgOTgQxpqdUtPCpTl+I3N4GpMFGZag5UeJRJcnkw/SBpl/uLdgmITVrTkQUykM3Am/vtAsqUEJa5HU3PcmCJsxImBBN1AkDQltbHeOz5JBANibgcxzAjm2Gi0hbUebNZyJaAfhTqfXl9YpnVZHCiWSdMytO8MZzBQSogFrB4Hn9LQRS/gKqB0qIHEz9P5iNbMlJQCSSohzsAeWl4kqK5MgTFpSSACWc7QWNeyX4ApVUgmyS3UftBCa9aFOluxDg94niqRJShISLlQC9CWPzawIZ9oLSkgSYXNrpsxN0hkl8wBs+xP1iFPNkrURNWUENlYb732aO4TjqpToUCpBOZhqC31BEDz1JUpSsoAJJA5OXb00iUktA3Y0QhIJCFBQ13f1cxyrlgpIVYNrpHaTD8oZKQ+pCSCdOUfFKJySkrbZme8C8Oyr34O+H106GBROKi/EFWY6MDByzPE0GUhMxA1QoO/d4HwF0y5iCku4AVsQk6gbQZgU+fLUsFQyHUaGJct2Vl/H+w6lqApAPlCTdsoNvYWjs7D+LOk5VGyjsoclpOsC1MkzEFCVZVOGPUaCLMLqZpCkzQxT83PpFOz8letLR8qk8mWrIVZQSrKeIDnlB0ixVmILgsR2OheK8Nmq/EKAmIVKXpnBIBFikEaHpBE2lCVhCDlUHUkfKeaf4gWTHGav2Q3To4UAgvrAdSMtoaJnB3ysdxAWMlyCIFklJupMBHzRVh4dUaKULARnqNOWGwrA0Thmot2Vzq/BTXSwlQaLAQwiE2SpbEaRRUzMusFlklJ2yiiqorxKocNzhZFk+Y5it4BOLjKmNY1UR4tdoqXMtH1RYCK0y1KAA1Jj2TaStmWiAskkk3sG11/og+hoywf1iVLTO3IAQ5p6aPLZ5fcyN+h15FCFAFVhqloCUHKCQVqe7AuyR10iufhYVOBmLBCf8ApoFhb5jzMPhJYaQsp8OBWqonuhSQ0tLvlG5LWcmJjjb0Chmf5/8AMHrVhKVZUlS9AGNjzJ0AgSnpyoMpiQBmbR4nQYqZ6koWMqsqiQQ2YhTBgf8AaHhrh9KEJUVAntrA+lugrl9tU/IhVhaEqzZA/Pf3MC1qZip6puVB4cssOeG9/eCKionLqDlQpMkW4xfvFs9LCKO4jMW9NmUThUwzjMmEKUdAm46AQSoAFiQC7N+neGs2xtYwor8LVN+YAu+m7694un2exuMyYpklClE8QLAdG163tCVVYM5SzHnDebTsliXO/WKKHA0TVqswSMxI9h9YJBpW2R2pCqqkgi920/iHPhUUwzGoKczjKFgkZd9N3hTXEImFG23Y6QPnaGKuNFJpNUWYrOl+cvyQfLfhfb+HeKMzho6oPHRLaC68Fb/Bfh9UtCgQr4S40JDdYYYRIT52YEZi5vbXeFaFMYvElyCXB5wGaJizQYkoyWUoOk6EXHZ4NXigROSq3lzZaSejOlQPs/rAVACZeVSnSWN2OkM/wiCBcNYDr0hVsrJL2KcckKE9K5JdAYgA7Hn1EaBU3OkKUMqiOLvFVXJaYlLcvSJu7iIcmwbaaQLg+FgLUUl0HVNiCegO8F4xMSlAKgSHDEapPN/pE8FovJSQ7vo/XrB1RISpLKbK1x01jgc8nztiyolklKkm7B33G7nmIqny87NDSRh6LKSSxJOti9tD2gOZTlBI2ckRScb2yjmm9AU1OSK6ZZWsJHrFOIT4+wCdxk9YFSuwyT6NmpkpyiAMYo8zERelReOV81kGHFJJW/QirszS/iMcaKkTLmLQkwtlm5zcn7H0uqSHFYnSL8PUx9FQNXFoIw6XmUEu2ZKr9mMeqzv4S/oy4+htSSWFoPk/J1dx25Rynl2iSAkG4unQ9DHnccTpytsNSiOKRyihFYM19DvBS4eioyWhZ2vJg8brjIrpcwjgBuehsY1hWksQ1w46jpCvxZhaZkpRKXUA4PJhC+VPzqpUoL5UJdtuG4/iFKcPiaUlHNCLXleRzPlwpq0WMOqkworVWik4bo7C2KZExAC1LNwWSOQbXreFEvFFmYQEunTSLMSKviFhzsHhxMVKUhKpbMUg25tf6xCjqx++v+RVOVFdPVGVmZmUGIO42aJVKoXz1RdQ1RHYCr0ZllW5gMApWCRaLzPuxic//pk8iIaSaVFZTIzJhWp2bpEvL6xCUq0EU6PMUEAsTYd2JAjqoH3tkKaQQGtre2veO1lSRprpBKQGDP1B2OkTpqNMwsqKPzYRZF7CsOlKmIZ26xoMBw0hQzHM1+XaFVBMHCAQIfUk9KVfGg2BsR7fSFXF34Oy5LXxJ49JUgpXrcpEB06dDDjFqkKplXDpY/zCShnaCLTh+BfFJuNMeykgjsPYxKZJzS1AalJH0itUweWrmAPR4vkq4YhL8gZWtlMmSpMqRYApICg9iwLxDG5fA4gnEDwpb80RxEPKPp94tPcWiqbtM89rKjWCMDmt7wvxnhmKG2sW4VM4RAHH/wCdmr5ibSXOs8D1c90mBJM8kRVVzbRRSbEelMTpmcR7xfKqiBC4TmUY+8wxfqPKNmtxKU+WCKJYRNl5iwZVz2Oscq9oExA2SA2YsEvuT+m/YGPVZEmmmYi8UbWmUCkKSXB0IvAdfiCEMXDg3FtIw2IYIuaghNXlUkFQzrEtBA1sPvePN11y3Ic8tderxmvjWqRfHjj22z1DHPFaZJdMzMq5YAF9w40i3B/9VUqlnzJRzgskJNiCNydOL7x5jSzlXe787wWg31btFYwWNGpHiRyeT0HF/wDUhAJSZb2LkKsC1xbXvGXw/wD1HXJzBMpJBLjmD3a7wqXLS2ij1LwGqnTyMTFQ8sLLhpRqJsKT/U1Sn8xAt11voLcj9IsT4pnVCskqWguQHux2d7WjGS6YbQ6wjEVykqRkzJUQXScq0kWBSsA+xjmoFP0/TegjxDRVeciYAGADJIL2cMxfY9oVSsanpSAkpIGljDaux2Y6SDMUwZlhJILEA503UeLcRnpivT6RyUfCDQg5R+SCZ2MzcqWIJa7BmL6dYE/4rNcknblFS1kmIZoLGKXopLHE4KnUqKs2zM3V94jOxSYEskgjcEfUR3NHVyAtJYX1t0gir2hfJibi6YD/AMYnaAt2Ajqa+bY51en8REyr8osW5Lm5Nz6wZ9fSM5Y5J+ScufMVYLW52zatfeCJ9DMlq4nUwSt8/CoEOwL8RezDkYhh0oFYF3uzFILta6rCKqmnIWUqLkFnBcehEV0EUZFc1Ch7E67dQY+lyzclSUs1lFixu4G8WIpnN7xbiGHJSrKFJNhcOxcPuPT0iU4+KLPDkS7HKGqWtTZykblyzdocELSEkTgQ7cOckBviIIEI6VGUwxkzbfSAZKvSG+PDXyJHFJySR5hbuWPI3hxhGK1a38ta1c7i3vCQrOdJIzC1joQNu20W+b5agtDj5kjo9r77iBTimvAz9vTo9BpcWqlBAVLsk66mHmIVZMoDRyH6NGUpvEqPLStTjNsL6am2zw7o8SRPl8Cgr7hukZOWU1F3GhKcJWrWgfGfDonIcBlN8X7whoqcoGVVlDWN3LuBybSEHiCjykLHYwLt8UicWS3QNKmMIiJiV2cvta3vFRQ7Xi+n4S433gd0FcUIJVHMmLUANDcmwEP5HhsZQ679oNmKdzYPc944mZAsnJlJ6RzcvRfXK4kjnGZxuinT65ASoABPBfRKbKJAvcuI0dbKzz0p55QIzviem/D1K8jjOHJBvlOuU7XBj12efoV4kU5UT8PeG5VTOmJnlRlS1BAKDluC7knazdIz2I4Mk1S5dNmmICyEGxcc3Fm6xbnAIlpUQlZcuq1+beusejeDKWUhHl5UjNqsFyo6hzsOmkLKdqh3Oo4bn5/C/H8mRwfw1/jZcoZ3fOpywtYJ3NjrDyn8OJQHCRYOTaNpX06AkJSL6W2ioyxlI3IAA35XhaacpU2IvlyfjRjplKPywMrD0k6CNbOw52SAAE8t73gGow0gkMbXhOalEIszfsQCgTyETFKgbCCZ6WgOYesVUmznNlFTTpO0KKzDEHpDSaWgGaqGINo5ZZLwxHNw3lA6qAw6UY4EiGlkaJ+/ISGiVA81BTGmMp4pnYaVB2s7P/eUFhksh5zMR8YPxSgTLUQFBTbjT0hZ53WGVsr3RNKiDFslQfidujO+2usDmZFsmaxcRzRaElYXImWh8vA5RSlc2oAD8RAzlghJGVO/xHVmYwnw6YVhUkzkSkH/ACEzCwJQLXAKnYm28SkVBlGalGWbnQZQUASGUUnMkEPmIGVtbmB9d2FyZ/j1vZKdRhYBRLTLAe6phJVpq+mh05wOJ6wlUoE5VkEptcp+H2cx3FKFUtUpzl82WJnFbVRH6P6wKpROl7afrF+rAQzrwy1SVJZ9w+oNj207RYm8DLqis5iz2FgBoGFhbaLpAcgC5JYDqbAQKcTRwZE/I6wkS8qkTrApUUKTciYPhCuhvaDfDKVS6mUCU8ZKWcEi1nA6mBxg8yVLC5sshKlqlu4spJIY3sdYa4TVU6PMORXmpvJW7spLMFAFttesBaUvjIvklHrLruzVIqiAx1DiAsTzLQxO7+0OwlM+QmaAxKXbS+7+xhDUzPrGLyePPA1u16MzBJTb1tCYT2LQdTrEAVUv/JbeCJcxorJWh1oPmTPSPvM7QtxCsy5X3DwAcZHOKR47krRCgbOWP/Fo7f8Axhd4tw1M4i7LAJfpex9YIrqrypnmW4EhTEs5awf1hHiteZ6VrKgjhTo/s7ajWPQcqLeZNehDj35FWE4ZKAUZ4USoMjK1jzO+o+nWL6Oq8hRWiaFpQkkM48wvcKT62i+mlvKRMIzITmLEtmY5U2bcuY7I8My0lSlLdLEpl5iLas5vd0+0Taaphp3J2zT0fiZKgnMci1AFnBcOQWMN6WedQxsGP3Meb1sjjKUgpCUIsRfMflt1V9IdeC8TWHk1B+b/ABnmBqxhXLia+cQDiqPSKFA1t0gfEKdJ4ruzRyTPKUAguNGa4t9Ypm1AIuXfX+YiWaLh19ikYvtZn6mRZSm5N6vCmdL/AJ5DlGhrJeuxOv7QlrkcvU84RTVjvlCeapn/AL7QBNJJhhNQ4+0BlEMxZ1A2RohBay+0KsVrxLHNR2hjGnJgm6DzUBIcmF1d4jYMgtY3/ukZ6qqVqN1dWiqpnBRB19G0jQhgS2wEpohMqFrVcxX5RH7wbLmBKXIvZg1jzeK5qypR92hhAmimbJZr6h+0WKBAcG3WOtmIJa+v7222aDEIdDFQ0ISDzjmy0bA5U5ze0bXw/QpmhMxaVhIIQoSgXUxewHwkhrxi6bDzMUGYdb7X2h5h1bMkpWlK1NMZmLAuCLtvrA5IIrlplWLV6/xJWsHLm4QWfIDpfQ2hvUUFMFGZLLoUkouboWsApJBuQATcbwBWJC0ZswcEpIYAqAFrbFgLwFNq0mWJadSRmfQMbMYhMnrSKF04AOUuEu5NmDsObkwy8OqpgsmrTOKSElAlM5c3d9m0aDxhLSkoQqWZq1pBQlinKsFIK1c92GkL59EqSRnQrMhakHM7HJ+XoOkQ/wAhYSd0nRqauspaeaRImGdInJCSlT5pbkEqGYMd766iJ+L6NNDOMqWApC8q0nVSRfhB3Bv9IzC1GdOXMRskTFZikFyRnKRoRmJLcoZeNPFH4ifIVLUHlyZYJSNJmqgC12LdrwOUFKxuMpRlHf8AZsPCfi+QEpkLVlWSSCRwl2s/PpFGMVQVNdIAD/beMR4WlImV9OiY2Qq4s1gbH9WjWYrKMskEhxoRoQdCDyIb3vCXMjN44r0gcIwjyJNewSfNFjFsucIXKn89jeOrqbWjN6PwPtFfiaoBQkjUFvSFdPgi1pCtHvBcyX5pAOgLmGoW1hDKyPFFRRD0PMel5wtG+UKf/tGkY+ZWFVOc3CM2g5DQRpPE2I+XUFFi6WzX0KWuPWMvNYS8oukX/f7CNLJkjKVow4c2EFQb4fxNa5apaeIBQYG7WFr7O8OKOcJF5qhltlcubguG10EYOixJUpZIFlF7W6N0tDKdjpUcpIbhBdi3Pi1//I5423Y5DMpaNEqvAmpITnUpzxaBJDpAD6gN1jNza9aVnidnLjY5nt6mCqySjzQpajYu6Q4A2ADttp76QvqJ6FkpTbMtwCSWABZPfqImgi9nqHgbxIqpp+IMtNjyWBZxDuaW5dmtHmGD46ZC0BCRZnSN+YHOPQqLFET05knuNweo2jK5WNx2vAGUKej6qMKKpNiTDaemFlVCClsLFaEk9F4FKYZVEuEGNYumSm+p0h7EnN0ismoleKYgmUnrGQqZxWrMo6k+kdqavzFFSjeKFzHfkY28OHohKcrPlzA+8RDAR8uwazf3SIII1MM0BsLSoKRo2W/eAgpjaCwwHUg/XSA/LIN7frEI6Qdh8vMcvMMN29N4JqJQTYkKAIPCdH2IO/7QBTTylwLPZ4KlrCnKhy0YaHYbxDQRPQfSly1mSSSC4BYFnbsLRfImCavK4QgC3DodGIF9z7QBJp1qJyqIcEnqlzq24gmUzIIBcWdJuo5jlHQs3tA3oOthgoFeUokEhKtSLJbkfzKD+ghFOpgC6MzWJJ5m7aWgqunrOYqW2ZlZXvYkh9u0dp0hAJmEspJYp2Ol37xKVbIk03srmVPG6LCzjUW/mG8uulKQcy5qlk8O9srZWdr39BGWM4kts/8AbwYZrANY3jpRKKaeySzlLH3ioTL8/wBIqM0qJ1tBdNKKgS0c1SB5+RJR0E08oqIILEXB6i9usO6CapQCFElKSVM+h39ztAMmncpax3/eNP4ZnyxOKFpCkLGUki4OxH2hHNOkdh5y/bkV34YhmZlKZIKiToIaU3h+aosohI9/tDeswmXJWpUtykm7va3PcRdKnxk5uRKvgbne1oGpfDEt2zqBbWxf02hbVUExCylszHUbw2mVd35lhf6npBX4LNcDXtAo5pV8vJzTW2zL4ygEggqUo6qO+/8AEBGSfKJDlV+Hdtm6xsZOGKRJMyYhszMTqAdmGj3iurw5SJiZ0kOFDhAuygklSSOTAmNKM6SR5BxkzBz6Msc7fDYjV9nfbYwhRPyTNT/OxvG3xvPMIOYLzPdLAAc+TRm5lHlc5QovqLs3XSNHFktbCwc4MbYhNlSqMeYlRqJhdLHKEJ5qHXbc9ISUFUApydv63XrA1XVGYCCXPV3t1MLUrI7QaGLTGMeeXs1MmrBmFVyXJDltd3G+8MMNxw083OhRU/xDY8nPPrGUl1JLZASQxteCEYsC+YAK5MW/i8UlhUtMdXIiz2zCcTTUygtPYg6gjUGI1UuPKfD3i9VNOzvmQr408xzT1EeoU+NSaiWFy1hQPuO42jB5PElilaWg2PKmKsRm5Ukx5fi01U2aVE9u0brxTjCEApBBUdgb+vKMHMS5cxo8DG4rs0UzNS0ACUXYRemW2zxauXHCpo1LsUUOoTg+Az6peSTLKyA5ZgEjmSbARop3+nwQlJVUoKj8aUgljuEkG/eFHhHFlyajMktmSUkbEcjG4wwSp5WkDIsDMkAuCBqL8vtGdysuWEteAUpVpHn+LUwlz1hKSlALJfcBg79dfWApi3AfaPRfEXhebMlBIWnKWLgPpdr6Rka7wRPlozBlD2P1tBcHJhOO3s77teRF5vpHfMilcsgkEEEWIaLUSF65T6iHdEfcLZNWQXDg8wYKk17HiuDqBY9Gta+wgOTQTCWCbnT+iNx4W8MCT/lnMZh+BJ+T/d3hfPmhjjv/AILRy0VJ8LpTL82pdIAzZAbgM4zEam+girwnh8mpM4TJK1DKfLGYpZXNXMgNpD/GcVWmagMCAAq+76ezQ4l+LEKllpYTOYsSzFWzHu0Z8Ms2m/z/AKA/ft7PMvE2GIpJiEpCgSklQUX0VY39faFCUzbTcisgOrOPXpGuxfD5s+YFTZCysBsxBI3Oum5aCKKeJAKVZs/5GYW2PMdIcWaoL2yjyOqMtLoM1kg6AjcDNdi39EGyMJmISkrBAU7dQORZjflGsXigUkhCEoTuw94EXNa5uUiw+tuUCedvVETnFxEspbKtGiwrDlqWkJHEb9mu8IUpzTCedz6xv8KHkpZRSVMOIXcNa8LcmajFFcGJ5ppfg0X4IZMpAY7c+cIqjDEpmKY8OuXkeXaD5+LslgdYWKqOLWMzM4rUTfxdkMZ1LLmU6uEBQ0IG4/eM3R+bkF+e45mNFh9Q2YbWVANRMQhRS25+t/1gifxTCQk1aZXNqF1EjJmKfgyvo6QQ3ZjAivOpVolLIcqzOk/C6WHreHtWi6dtICm07zCSm7hlavp7F42HxXBqjIeLwU4pgUupUhkrSu5mqRYKDDLb8xOwvwvGbx+rQpP4enlTBLAy5yCCW5hnAcPc7x6Tg9Md+dgeg/cw9qJbsN+cWyQUPkRKFulo/NZw0kkJFzZ/uYvoMAGcZg4BuPvG7xbBVJq5hIIUtSiGFr8ozKqjKsg2KSY5Z3LSE32WjX4VgtEzpQARqX369o88xqiQqoUZanST7axp6eeSnhOu3P8AmElXQALzpDdDZuYMUxSak22Wxz6vZMeEQqU6brDPlOoI/wBw1g3BfBImSirzVJmZXCEggqZ3DvsB9YBlVi2yiz21tD3w/W+UOIPtY7RMpTS2xxTUn8UZuo8FVCVf9Nbfm5972gT/AIDOD2Ztlb9n19I9QRiyFNcj0MEiulZgcp4dOFz6GOXJl7D9fZ5BOppiSxT/AHtAxlqvw/v7R6/U0MmcvMpCcxbUEORFE7AqexMqW/Ny57xZcpfghpnlmHJPmgkaPG18GUizVImmyQSG/NmdJ9A8Np/hunU7IPQv/ENcLwtKSlWYJytlSL+hb1hXlcjtHSASx7sP8RyUy5Qyhi/2taMli09U2QnL8nxfoRzFo3fiqlSmUFMVFRYB2AcPGNnUBIDBkjQv6ERnwbg/kvBSeO3a8GWqaDzQ+XjGh5jkYZYPgOeU5IcFik6bRqZWGSUjMlVwzg7nkPrAgog5KXA1aG3mlNUmRHG2cwvCZSUkIASo7i/o8dnUxTMAzB+l3MdQkpY7faIUspSAQeIHMQdXdyCYSal2tuys406E3iGaosFIyqS+U3djsQdoTSa4uyhbpDvE5q1l5j2s5cwnXLc2+0amJrrTFXG/I7wzFFIsFKAOhB/SPvEeHmYJSwSTdJJ0F7A/vCqlTlUxuDy2MaPDawJHlzPgNn2b9IFJ9JWjt+GdwfwuogBXCgMVKfX/ALefKF3iWplq4JMsgpLO2wsxO5jXYvUiTKStDLllOgLkqB0PLaMLWVwd7C5sOpcxfHatjOPGpVBewSlp1FabDiLA9tjGgTXBKAncPpCannupLFv1ioVBKi+oJ+8VypzHuJxvt5JKXofyqu2sXy54JhDKqYIRUH9zCbw2zVdI0Eio/wAljsxhfi9d/mXfl9hARxJMpLk/ue0IKvGitalOznR4Pj48kgH7to9ZnynEW0mHGxPM/SGNDRl3ULMYYTKdkgM1vvHoWjL7+gSiDKA9YbMGgKmkNfcwWlUByQ7LRQpny3EeD4vLEyuUmWCkLmZBm5vlc8rx73Ml8vaMvV+FZJqBOyhx8aSAQs7KL731jNbeJttHSh3oySPDwk1PlAkJISpJVtmsQ/cRT4zwMSBxEEkAuN+47NGpx6oRLyqKSpZBSkJuSBf6WjOeI1KqaUzADwFlAvw6OOlzAsc+zsHlh1lSMFOn5Gh5glUNx6woqKMLAct11+kO6GmlsAhQfcEtp0MN5ZLqH4sLfk0lNNEGpmsG/v0jPSpraGL01xjPcmaiwWhyUOblw2kSSlLWhKnEmiCsUUIjsyf07HeXqfeLUpDWsYz0vFCTF6MR1aOt/gq+MeioQJ0hO7pbsR+sZGrRZQFiCNehvAdF4qXLcIIvsfuIW1GMKdzqTpzvFertlI8Vu0/A3AADO7anqdIvlEDcnvGcmVhfloT1a8QVjilKswAGmrxaMWEfGUUkjVBIUNQzt+sVBYS9xGbXiKwpkOOYuxPSOGsUXc7h/wBo6UWzlxVL9w5xGVKmBySltWb3gVGHyhLfzNdOEP77wAsE/EWTu5Z/WB5mJywR8SgOVgOz6wXFx82TUSmXFxce5jiTPSAEoSLaq5nmYHnMJ2UkXHFcfE1rQhrsSUs24U8hvd7tvYQIpZJckknV941sX0ltXOWzN5HKxyXSEdG6wypCCcwJlsSoAZtA9hvYRiMWWpU1SkSpgRmJTmSxY6OBbSPkz1DQn3i5OITB8x94Ni+lvHe7AYeRHG7qxVxu+VXsf2guUmYS+VZJueE++kG/8TmfnMR/HL/MfeCv6e2NP6l76kZUuY90K9YLRTzFbpQOZP6CBfPJ3MfZzF4fTYJ/JgZ/UZS8IZJwynDGdMVNI+VPCmLhiEgWTTS2GjiFKYmEw/Di44qkjPnyskn5P0GuYlI0t0EL11uZTMGA5v7xVNo0nXMe5jn4QJSwsDrGTsfqgoGPgYUpWUKYGGFPOzaxJKCQuOTkA6iOJjizCuZJ6Loz+LYFmUhaPiQsEPoxcK+kCVVBMCVABCsygTs7Ai/XSNMRFExEISwx9B1P8nj/AIrw9UtSTkCCs5WFwSN4iKLy0h5E0v8AO7P2I2j0/E8IlzQAtIVlOZL7EP8AtDLCpOWSEk5mKtRzUTp0doLjj2+AN0pN15PIZVbLSGyLT/6vqI+VXIO7d3Eet1eAyJg4pSe4DH3EJ6zwFIUDlzJ+v3iZ8Trsax8lpUebqqU/mHvEDUj8wjYf8hyy/ELP8n/2ihXgWWC2Yaj5Of8A5oF9uIb9SzKpqUjf6iJIq0g3V9Y09J4QlqWlLjib5eYfn0hj/wAnS0hJd3/2iJ6I79QYv8Ym9yeyfaIKzEBkqN3O0b9GDSE6oJt+Yj1tDCiw+Qtx5KQzbvFoYbBS5TR5wlMwtwW5k/tHyKFSdSgP6+0a3xtKCSgJATqLBrWN4xy41MP0zvHs2Z+T6nJNxSPlZRqtR/7Q33iC69gyQAOtzFK4qMOQ4GGHqxeXMyy1ZGomlXxF4oMWLisw3GKWkLtt7ZGPo+MfCLHM+jscMdeOIOx0RGJiLkM6mLExBMWpEcUJpRFwTEUCLgmLoGz/2Q=="/>
          <p:cNvSpPr>
            <a:spLocks noChangeAspect="1" noChangeArrowheads="1"/>
          </p:cNvSpPr>
          <p:nvPr/>
        </p:nvSpPr>
        <p:spPr bwMode="auto">
          <a:xfrm>
            <a:off x="5838168" y="3069643"/>
            <a:ext cx="2543175" cy="180022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http://static.ddmcdn.com/gif/9-odd-things-insured-by-lloyds-of-london-1-250x150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667" y="1185979"/>
            <a:ext cx="2871216" cy="1883664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8" name="Picture 7" descr="http://blog.knowyourmoney.co.uk/wp-content/uploads/2008/07/merv_hughes.jpg"/>
          <p:cNvPicPr/>
          <p:nvPr/>
        </p:nvPicPr>
        <p:blipFill>
          <a:blip r:embed="rId5" cstate="print"/>
          <a:srcRect l="15087" t="46655" r="11100" b="15356"/>
          <a:stretch>
            <a:fillRect/>
          </a:stretch>
        </p:blipFill>
        <p:spPr bwMode="auto">
          <a:xfrm>
            <a:off x="5898477" y="4712780"/>
            <a:ext cx="2871216" cy="1883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" name="Picture 8" descr="http://blog.knowyourmoney.co.uk/wp-content/uploads/2008/07/loch_ness_monst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975" y="4712780"/>
            <a:ext cx="2873377" cy="18828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0" name="Picture 9" descr="http://blog.knowyourmoney.co.uk/wp-content/uploads/2008/07/abductio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9902" y="2666835"/>
            <a:ext cx="3184197" cy="22090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F46C1-B8E3-4301-94A9-36AC82C1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Insure This?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62619" y="1593451"/>
            <a:ext cx="5903353" cy="4124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Premiums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– “price of protection”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Deductibles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– “you go first”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Co-payments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– “pay per view”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Co-insurance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– “your ‘fare’ share”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Annual policy fees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“more please”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Premium sales charge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“take a chance”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Surrender charge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“exit fee”</a:t>
            </a:r>
          </a:p>
          <a:p>
            <a:pPr marL="282575" lvl="2" indent="-1666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Waiting period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“no so fast”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285F9-1E2E-45F9-8B0A-C1E015BC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Transferring Risk</a:t>
            </a:r>
          </a:p>
        </p:txBody>
      </p:sp>
      <p:pic>
        <p:nvPicPr>
          <p:cNvPr id="5" name="Picture 4" descr="A picture containing text, indoor, Dixie cup&#10;&#10;Description automatically generated">
            <a:extLst>
              <a:ext uri="{FF2B5EF4-FFF2-40B4-BE49-F238E27FC236}">
                <a16:creationId xmlns:a16="http://schemas.microsoft.com/office/drawing/2014/main" id="{07A82CD9-2A93-41E7-89FB-BBF51AB5A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032" y="2429154"/>
            <a:ext cx="3309870" cy="220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398858"/>
            <a:ext cx="3416911" cy="227470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important to know about my insurance policies?</a:t>
            </a:r>
          </a:p>
        </p:txBody>
      </p:sp>
    </p:spTree>
    <p:extLst>
      <p:ext uri="{BB962C8B-B14F-4D97-AF65-F5344CB8AC3E}">
        <p14:creationId xmlns:p14="http://schemas.microsoft.com/office/powerpoint/2010/main" val="6833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0CB0A2-13C0-4748-9348-1889A7B9F063}"/>
              </a:ext>
            </a:extLst>
          </p:cNvPr>
          <p:cNvSpPr/>
          <p:nvPr/>
        </p:nvSpPr>
        <p:spPr>
          <a:xfrm>
            <a:off x="866581" y="1149036"/>
            <a:ext cx="3464036" cy="2077119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>
              <a:spcBef>
                <a:spcPts val="600"/>
              </a:spcBef>
            </a:pPr>
            <a:r>
              <a:rPr lang="en-US" sz="26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</a:t>
            </a:r>
            <a:r>
              <a:rPr lang="en-US" sz="26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perils</a:t>
            </a:r>
            <a:r>
              <a:rPr lang="en-US" sz="26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(events) causing </a:t>
            </a:r>
            <a:r>
              <a:rPr lang="en-US" sz="26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loss or damage</a:t>
            </a:r>
            <a:r>
              <a:rPr lang="en-US" sz="26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to </a:t>
            </a:r>
            <a:r>
              <a:rPr lang="en-US" sz="26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property </a:t>
            </a:r>
            <a:r>
              <a:rPr lang="en-US" sz="26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are covered?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4300" lvl="1" algn="ctr">
              <a:lnSpc>
                <a:spcPct val="150000"/>
              </a:lnSpc>
            </a:pPr>
            <a:endParaRPr lang="en-US" sz="2600" dirty="0">
              <a:solidFill>
                <a:srgbClr val="C00000"/>
              </a:solidFill>
              <a:ea typeface="Gadug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B1B10C-3C32-4E5F-8861-12A62751B5E9}"/>
              </a:ext>
            </a:extLst>
          </p:cNvPr>
          <p:cNvSpPr/>
          <p:nvPr/>
        </p:nvSpPr>
        <p:spPr>
          <a:xfrm>
            <a:off x="866581" y="5115877"/>
            <a:ext cx="3464036" cy="1506183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 is paid and who will receive payment?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67C62D-866D-4721-BE4A-4472DA4A2D6E}"/>
              </a:ext>
            </a:extLst>
          </p:cNvPr>
          <p:cNvSpPr/>
          <p:nvPr/>
        </p:nvSpPr>
        <p:spPr>
          <a:xfrm>
            <a:off x="2781300" y="3423525"/>
            <a:ext cx="3581400" cy="1506183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/>
            <a:endParaRPr lang="en-US" dirty="0">
              <a:solidFill>
                <a:schemeClr val="accent6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4300" lvl="1"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do I file a claim?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135F2-A578-433B-B927-70F691317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Policies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C12EC8-6372-4DF6-B45D-1CB8838A1BB5}"/>
              </a:ext>
            </a:extLst>
          </p:cNvPr>
          <p:cNvSpPr/>
          <p:nvPr/>
        </p:nvSpPr>
        <p:spPr>
          <a:xfrm>
            <a:off x="4813383" y="1158696"/>
            <a:ext cx="3464036" cy="2077119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>
              <a:spcBef>
                <a:spcPts val="600"/>
              </a:spcBef>
            </a:pPr>
            <a:endParaRPr lang="en-US" dirty="0">
              <a:solidFill>
                <a:srgbClr val="C00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4300" lvl="1" algn="ctr">
              <a:spcBef>
                <a:spcPts val="600"/>
              </a:spcBef>
            </a:pPr>
            <a:r>
              <a:rPr lang="en-US" sz="28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</a:t>
            </a:r>
            <a:r>
              <a:rPr lang="en-US" sz="28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injuries</a:t>
            </a:r>
            <a:r>
              <a:rPr lang="en-US" sz="28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are covered and </a:t>
            </a:r>
            <a:r>
              <a:rPr lang="en-US" sz="2800" i="1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 whom</a:t>
            </a:r>
            <a:r>
              <a:rPr lang="en-US" sz="28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4300" lvl="1" algn="ctr">
              <a:lnSpc>
                <a:spcPct val="150000"/>
              </a:lnSpc>
            </a:pPr>
            <a:endParaRPr lang="en-US" sz="2800" dirty="0">
              <a:solidFill>
                <a:srgbClr val="C00000"/>
              </a:solidFill>
              <a:ea typeface="Gadug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1B6AD2-8426-4935-A001-7DA08A67A038}"/>
              </a:ext>
            </a:extLst>
          </p:cNvPr>
          <p:cNvSpPr/>
          <p:nvPr/>
        </p:nvSpPr>
        <p:spPr>
          <a:xfrm>
            <a:off x="4813383" y="5117418"/>
            <a:ext cx="3464036" cy="1506183"/>
          </a:xfrm>
          <a:prstGeom prst="rect">
            <a:avLst/>
          </a:prstGeom>
          <a:solidFill>
            <a:srgbClr val="F2F2F2">
              <a:alpha val="92157"/>
            </a:srgb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4300" lvl="1"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can I control possible losses and policy costs?</a:t>
            </a:r>
          </a:p>
        </p:txBody>
      </p:sp>
    </p:spTree>
    <p:extLst>
      <p:ext uri="{BB962C8B-B14F-4D97-AF65-F5344CB8AC3E}">
        <p14:creationId xmlns:p14="http://schemas.microsoft.com/office/powerpoint/2010/main" val="21628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Continue to Part III</a:t>
            </a:r>
          </a:p>
        </p:txBody>
      </p:sp>
    </p:spTree>
    <p:extLst>
      <p:ext uri="{BB962C8B-B14F-4D97-AF65-F5344CB8AC3E}">
        <p14:creationId xmlns:p14="http://schemas.microsoft.com/office/powerpoint/2010/main" val="13409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5003</TotalTime>
  <Words>228</Words>
  <Application>Microsoft Office PowerPoint</Application>
  <PresentationFormat>On-screen Show (4:3)</PresentationFormat>
  <Paragraphs>43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Gadugi</vt:lpstr>
      <vt:lpstr>2_Office Theme</vt:lpstr>
      <vt:lpstr>Office Theme</vt:lpstr>
      <vt:lpstr>PowerPoint Presentation</vt:lpstr>
      <vt:lpstr>PowerPoint Presentation</vt:lpstr>
      <vt:lpstr>Side Bar:  Identity Theft</vt:lpstr>
      <vt:lpstr>Side Bar:  Identity Theft</vt:lpstr>
      <vt:lpstr>Insure This?</vt:lpstr>
      <vt:lpstr>The Cost of Transferring Risk</vt:lpstr>
      <vt:lpstr>PowerPoint Presentation</vt:lpstr>
      <vt:lpstr>Know Your Policies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430</cp:revision>
  <dcterms:created xsi:type="dcterms:W3CDTF">2021-03-12T16:17:16Z</dcterms:created>
  <dcterms:modified xsi:type="dcterms:W3CDTF">2022-05-20T15:25:28Z</dcterms:modified>
</cp:coreProperties>
</file>