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media/audio2.wav" ContentType="audio/wav"/>
  <Override PartName="/ppt/media/audio3.wav" ContentType="audio/wav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</p:sldMasterIdLst>
  <p:notesMasterIdLst>
    <p:notesMasterId r:id="rId81"/>
  </p:notesMasterIdLst>
  <p:handoutMasterIdLst>
    <p:handoutMasterId r:id="rId82"/>
  </p:handoutMasterIdLst>
  <p:sldIdLst>
    <p:sldId id="1081" r:id="rId2"/>
    <p:sldId id="1346" r:id="rId3"/>
    <p:sldId id="1347" r:id="rId4"/>
    <p:sldId id="1348" r:id="rId5"/>
    <p:sldId id="1353" r:id="rId6"/>
    <p:sldId id="1349" r:id="rId7"/>
    <p:sldId id="1350" r:id="rId8"/>
    <p:sldId id="1351" r:id="rId9"/>
    <p:sldId id="1352" r:id="rId10"/>
    <p:sldId id="1203" r:id="rId11"/>
    <p:sldId id="1241" r:id="rId12"/>
    <p:sldId id="1243" r:id="rId13"/>
    <p:sldId id="1306" r:id="rId14"/>
    <p:sldId id="1267" r:id="rId15"/>
    <p:sldId id="1269" r:id="rId16"/>
    <p:sldId id="1109" r:id="rId17"/>
    <p:sldId id="1242" r:id="rId18"/>
    <p:sldId id="1249" r:id="rId19"/>
    <p:sldId id="1245" r:id="rId20"/>
    <p:sldId id="1246" r:id="rId21"/>
    <p:sldId id="1251" r:id="rId22"/>
    <p:sldId id="1248" r:id="rId23"/>
    <p:sldId id="1252" r:id="rId24"/>
    <p:sldId id="1253" r:id="rId25"/>
    <p:sldId id="1255" r:id="rId26"/>
    <p:sldId id="1256" r:id="rId27"/>
    <p:sldId id="1247" r:id="rId28"/>
    <p:sldId id="1258" r:id="rId29"/>
    <p:sldId id="1308" r:id="rId30"/>
    <p:sldId id="1257" r:id="rId31"/>
    <p:sldId id="1250" r:id="rId32"/>
    <p:sldId id="1259" r:id="rId33"/>
    <p:sldId id="1261" r:id="rId34"/>
    <p:sldId id="1328" r:id="rId35"/>
    <p:sldId id="1260" r:id="rId36"/>
    <p:sldId id="1263" r:id="rId37"/>
    <p:sldId id="1264" r:id="rId38"/>
    <p:sldId id="1329" r:id="rId39"/>
    <p:sldId id="1266" r:id="rId40"/>
    <p:sldId id="1330" r:id="rId41"/>
    <p:sldId id="1331" r:id="rId42"/>
    <p:sldId id="1333" r:id="rId43"/>
    <p:sldId id="1334" r:id="rId44"/>
    <p:sldId id="1112" r:id="rId45"/>
    <p:sldId id="743" r:id="rId46"/>
    <p:sldId id="861" r:id="rId47"/>
    <p:sldId id="854" r:id="rId48"/>
    <p:sldId id="862" r:id="rId49"/>
    <p:sldId id="855" r:id="rId50"/>
    <p:sldId id="863" r:id="rId51"/>
    <p:sldId id="856" r:id="rId52"/>
    <p:sldId id="864" r:id="rId53"/>
    <p:sldId id="857" r:id="rId54"/>
    <p:sldId id="867" r:id="rId55"/>
    <p:sldId id="858" r:id="rId56"/>
    <p:sldId id="865" r:id="rId57"/>
    <p:sldId id="859" r:id="rId58"/>
    <p:sldId id="749" r:id="rId59"/>
    <p:sldId id="866" r:id="rId60"/>
    <p:sldId id="860" r:id="rId61"/>
    <p:sldId id="748" r:id="rId62"/>
    <p:sldId id="1236" r:id="rId63"/>
    <p:sldId id="1336" r:id="rId64"/>
    <p:sldId id="1309" r:id="rId65"/>
    <p:sldId id="1314" r:id="rId66"/>
    <p:sldId id="1321" r:id="rId67"/>
    <p:sldId id="1322" r:id="rId68"/>
    <p:sldId id="1323" r:id="rId69"/>
    <p:sldId id="1317" r:id="rId70"/>
    <p:sldId id="1324" r:id="rId71"/>
    <p:sldId id="1315" r:id="rId72"/>
    <p:sldId id="1355" r:id="rId73"/>
    <p:sldId id="1316" r:id="rId74"/>
    <p:sldId id="1337" r:id="rId75"/>
    <p:sldId id="1318" r:id="rId76"/>
    <p:sldId id="1339" r:id="rId77"/>
    <p:sldId id="1325" r:id="rId78"/>
    <p:sldId id="1326" r:id="rId79"/>
    <p:sldId id="1327" r:id="rId80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FFAF"/>
    <a:srgbClr val="BE4946"/>
    <a:srgbClr val="C35855"/>
    <a:srgbClr val="CD7371"/>
    <a:srgbClr val="FFFFCC"/>
    <a:srgbClr val="FFFFFF"/>
    <a:srgbClr val="FF99FF"/>
    <a:srgbClr val="1F497D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46" autoAdjust="0"/>
    <p:restoredTop sz="91667" autoAdjust="0"/>
  </p:normalViewPr>
  <p:slideViewPr>
    <p:cSldViewPr snapToGrid="0" snapToObjects="1">
      <p:cViewPr varScale="1">
        <p:scale>
          <a:sx n="52" d="100"/>
          <a:sy n="52" d="100"/>
        </p:scale>
        <p:origin x="1434" y="72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2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7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400" dirty="0">
              <a:latin typeface="Gadugi" panose="020B0502040204020203" pitchFamily="34" charset="0"/>
              <a:ea typeface="Gadugi" panose="020B0502040204020203" pitchFamily="34" charset="0"/>
            </a:rPr>
            <a:t>Immediate Resources Upon Release</a:t>
          </a: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400" dirty="0">
              <a:latin typeface="Gadugi" panose="020B0502040204020203" pitchFamily="34" charset="0"/>
              <a:ea typeface="Gadugi" panose="020B0502040204020203" pitchFamily="34" charset="0"/>
            </a:rPr>
            <a:t>Documents and Reports About You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400" dirty="0">
              <a:latin typeface="Gadugi" panose="020B0502040204020203" pitchFamily="34" charset="0"/>
              <a:ea typeface="Gadugi" panose="020B0502040204020203" pitchFamily="34" charset="0"/>
            </a:rPr>
            <a:t>Understanding Pay Statements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400" dirty="0">
              <a:latin typeface="Gadugi" panose="020B0502040204020203" pitchFamily="34" charset="0"/>
              <a:ea typeface="Gadugi" panose="020B0502040204020203" pitchFamily="34" charset="0"/>
            </a:rPr>
            <a:t>Choosing Employee Benefits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 custT="1"/>
      <dgm:spPr/>
      <dgm:t>
        <a:bodyPr/>
        <a:lstStyle/>
        <a:p>
          <a:r>
            <a:rPr lang="en-US" sz="2400" dirty="0">
              <a:latin typeface="Gadugi" panose="020B0502040204020203" pitchFamily="34" charset="0"/>
              <a:ea typeface="Gadugi" panose="020B0502040204020203" pitchFamily="34" charset="0"/>
            </a:rPr>
            <a:t>Net Economic Benefits of a Job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79D04049-174A-498B-B8CD-D340C75B435E}">
      <dgm:prSet custT="1"/>
      <dgm:spPr/>
      <dgm:t>
        <a:bodyPr/>
        <a:lstStyle/>
        <a:p>
          <a:r>
            <a:rPr lang="en-US" sz="2400" dirty="0">
              <a:latin typeface="Gadugi" panose="020B0502040204020203" pitchFamily="34" charset="0"/>
              <a:ea typeface="Gadugi" panose="020B0502040204020203" pitchFamily="34" charset="0"/>
            </a:rPr>
            <a:t>The Power of Pre-tax</a:t>
          </a:r>
        </a:p>
      </dgm:t>
    </dgm:pt>
    <dgm:pt modelId="{8244E802-3EFF-4D00-894F-F80F609A1BED}" type="parTrans" cxnId="{6844F62B-C89B-4118-9DF8-CB95DC2175BC}">
      <dgm:prSet/>
      <dgm:spPr/>
      <dgm:t>
        <a:bodyPr/>
        <a:lstStyle/>
        <a:p>
          <a:endParaRPr lang="en-US"/>
        </a:p>
      </dgm:t>
    </dgm:pt>
    <dgm:pt modelId="{594B774E-4D10-42EA-8105-9381CEB2A7E8}" type="sibTrans" cxnId="{6844F62B-C89B-4118-9DF8-CB95DC2175BC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6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6"/>
      <dgm:spPr/>
    </dgm:pt>
    <dgm:pt modelId="{50FFA3EB-A1E5-4D9D-8A47-A41B9DE37A26}" type="pres">
      <dgm:prSet presAssocID="{3F844B72-C1BD-4B3A-8111-6E1A8E820D26}" presName="dstNode" presStyleLbl="node1" presStyleIdx="0" presStyleCnt="6"/>
      <dgm:spPr/>
    </dgm:pt>
    <dgm:pt modelId="{C0328019-A711-417C-A4F7-8901D734B656}" type="pres">
      <dgm:prSet presAssocID="{EBADA70D-2CF3-43F6-99F8-C25B1405657D}" presName="text_1" presStyleLbl="node1" presStyleIdx="0" presStyleCnt="6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6"/>
      <dgm:spPr/>
    </dgm:pt>
    <dgm:pt modelId="{2AA67FDF-0CD0-42AA-9CD8-C6FC7740D63F}" type="pres">
      <dgm:prSet presAssocID="{75A8888F-3750-4432-BD04-DA110F723CD8}" presName="text_2" presStyleLbl="node1" presStyleIdx="1" presStyleCnt="6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6"/>
      <dgm:spPr/>
    </dgm:pt>
    <dgm:pt modelId="{A7B34250-F36E-4A59-8547-5D1BB912A569}" type="pres">
      <dgm:prSet presAssocID="{D6D4FE4A-9F97-479C-B7FB-3E9E2C66C027}" presName="text_3" presStyleLbl="node1" presStyleIdx="2" presStyleCnt="6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6"/>
      <dgm:spPr/>
    </dgm:pt>
    <dgm:pt modelId="{52BCA3A9-5465-42EE-B8AE-2DC36CBD9BF0}" type="pres">
      <dgm:prSet presAssocID="{F78708D7-57E1-4F45-B932-1A01D7E17604}" presName="text_4" presStyleLbl="node1" presStyleIdx="3" presStyleCnt="6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6"/>
      <dgm:spPr/>
    </dgm:pt>
    <dgm:pt modelId="{31CD0749-9840-4C2E-A518-A8A177D0BF83}" type="pres">
      <dgm:prSet presAssocID="{79D04049-174A-498B-B8CD-D340C75B435E}" presName="text_5" presStyleLbl="node1" presStyleIdx="4" presStyleCnt="6">
        <dgm:presLayoutVars>
          <dgm:bulletEnabled val="1"/>
        </dgm:presLayoutVars>
      </dgm:prSet>
      <dgm:spPr/>
    </dgm:pt>
    <dgm:pt modelId="{BAE6C863-E241-4DE8-8214-D197C1C6FD29}" type="pres">
      <dgm:prSet presAssocID="{79D04049-174A-498B-B8CD-D340C75B435E}" presName="accent_5" presStyleCnt="0"/>
      <dgm:spPr/>
    </dgm:pt>
    <dgm:pt modelId="{B6E32F30-383B-427F-8505-E0CA3C8C6FAD}" type="pres">
      <dgm:prSet presAssocID="{79D04049-174A-498B-B8CD-D340C75B435E}" presName="accentRepeatNode" presStyleLbl="solidFgAcc1" presStyleIdx="4" presStyleCnt="6"/>
      <dgm:spPr/>
    </dgm:pt>
    <dgm:pt modelId="{72174093-745F-4C60-9357-4BF53BB7DB8A}" type="pres">
      <dgm:prSet presAssocID="{FB63864E-F53E-447D-BD75-EDD960FE4039}" presName="text_6" presStyleLbl="node1" presStyleIdx="5" presStyleCnt="6">
        <dgm:presLayoutVars>
          <dgm:bulletEnabled val="1"/>
        </dgm:presLayoutVars>
      </dgm:prSet>
      <dgm:spPr/>
    </dgm:pt>
    <dgm:pt modelId="{3954141E-B0D3-4170-BF6F-AED9FCC768B7}" type="pres">
      <dgm:prSet presAssocID="{FB63864E-F53E-447D-BD75-EDD960FE4039}" presName="accent_6" presStyleCnt="0"/>
      <dgm:spPr/>
    </dgm:pt>
    <dgm:pt modelId="{035C6233-2143-42AC-8E19-18A8CB759C76}" type="pres">
      <dgm:prSet presAssocID="{FB63864E-F53E-447D-BD75-EDD960FE4039}" presName="accentRepeatNode" presStyleLbl="solidFgAcc1" presStyleIdx="5" presStyleCnt="6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844F62B-C89B-4118-9DF8-CB95DC2175BC}" srcId="{3F844B72-C1BD-4B3A-8111-6E1A8E820D26}" destId="{79D04049-174A-498B-B8CD-D340C75B435E}" srcOrd="4" destOrd="0" parTransId="{8244E802-3EFF-4D00-894F-F80F609A1BED}" sibTransId="{594B774E-4D10-42EA-8105-9381CEB2A7E8}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D8C0D182-D8A6-4C06-8F40-85656586D9A1}" type="presOf" srcId="{FB63864E-F53E-447D-BD75-EDD960FE4039}" destId="{72174093-745F-4C60-9357-4BF53BB7DB8A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047C1BA9-5062-4259-A982-0307F480774F}" srcId="{3F844B72-C1BD-4B3A-8111-6E1A8E820D26}" destId="{FB63864E-F53E-447D-BD75-EDD960FE4039}" srcOrd="5" destOrd="0" parTransId="{5082B982-6EC7-4787-9333-22E98C0CE548}" sibTransId="{847392C5-2894-46AF-91E5-658D2776E948}"/>
    <dgm:cxn modelId="{5B14E2B7-E4B1-408D-9B4B-57BE3FF84DAD}" type="presOf" srcId="{79D04049-174A-498B-B8CD-D340C75B435E}" destId="{31CD0749-9840-4C2E-A518-A8A177D0BF83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C732D2F9-97F0-4224-B5F5-66394A86920B}" type="presParOf" srcId="{65C30473-74A8-4770-BBFE-90797AC357B8}" destId="{31CD0749-9840-4C2E-A518-A8A177D0BF83}" srcOrd="9" destOrd="0" presId="urn:microsoft.com/office/officeart/2008/layout/VerticalCurvedList"/>
    <dgm:cxn modelId="{4AD66706-E6B5-4E5F-87F6-02DB7632A539}" type="presParOf" srcId="{65C30473-74A8-4770-BBFE-90797AC357B8}" destId="{BAE6C863-E241-4DE8-8214-D197C1C6FD29}" srcOrd="10" destOrd="0" presId="urn:microsoft.com/office/officeart/2008/layout/VerticalCurvedList"/>
    <dgm:cxn modelId="{40801DC5-AAA3-4D32-A297-A9730E3AD173}" type="presParOf" srcId="{BAE6C863-E241-4DE8-8214-D197C1C6FD29}" destId="{B6E32F30-383B-427F-8505-E0CA3C8C6FAD}" srcOrd="0" destOrd="0" presId="urn:microsoft.com/office/officeart/2008/layout/VerticalCurvedList"/>
    <dgm:cxn modelId="{BD17536B-CFFD-4442-9325-952A81F06520}" type="presParOf" srcId="{65C30473-74A8-4770-BBFE-90797AC357B8}" destId="{72174093-745F-4C60-9357-4BF53BB7DB8A}" srcOrd="11" destOrd="0" presId="urn:microsoft.com/office/officeart/2008/layout/VerticalCurvedList"/>
    <dgm:cxn modelId="{27F91810-53B5-410C-B3AC-D1A47F6A8228}" type="presParOf" srcId="{65C30473-74A8-4770-BBFE-90797AC357B8}" destId="{3954141E-B0D3-4170-BF6F-AED9FCC768B7}" srcOrd="12" destOrd="0" presId="urn:microsoft.com/office/officeart/2008/layout/VerticalCurvedList"/>
    <dgm:cxn modelId="{D348947F-E52F-4D85-9D61-E6BB87445820}" type="presParOf" srcId="{3954141E-B0D3-4170-BF6F-AED9FCC768B7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28048" y="214010"/>
          <a:ext cx="571276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dugi" panose="020B0502040204020203" pitchFamily="34" charset="0"/>
              <a:ea typeface="Gadugi" panose="020B0502040204020203" pitchFamily="34" charset="0"/>
            </a:rPr>
            <a:t>Immediate Resources Upon Release</a:t>
          </a:r>
        </a:p>
      </dsp:txBody>
      <dsp:txXfrm>
        <a:off x="328048" y="214010"/>
        <a:ext cx="5712764" cy="427857"/>
      </dsp:txXfrm>
    </dsp:sp>
    <dsp:sp modelId="{D9007465-8C0B-463D-BAD7-86C439777ECF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679991" y="855715"/>
          <a:ext cx="5360822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dugi" panose="020B0502040204020203" pitchFamily="34" charset="0"/>
              <a:ea typeface="Gadugi" panose="020B0502040204020203" pitchFamily="34" charset="0"/>
            </a:rPr>
            <a:t>Documents and Reports About You</a:t>
          </a:r>
        </a:p>
      </dsp:txBody>
      <dsp:txXfrm>
        <a:off x="679991" y="855715"/>
        <a:ext cx="5360822" cy="427857"/>
      </dsp:txXfrm>
    </dsp:sp>
    <dsp:sp modelId="{1C2D38C8-A65A-4BB4-B586-A30041ECEC83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40925" y="1497421"/>
          <a:ext cx="5199888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dugi" panose="020B0502040204020203" pitchFamily="34" charset="0"/>
              <a:ea typeface="Gadugi" panose="020B0502040204020203" pitchFamily="34" charset="0"/>
            </a:rPr>
            <a:t>Understanding Pay Statements</a:t>
          </a:r>
        </a:p>
      </dsp:txBody>
      <dsp:txXfrm>
        <a:off x="840925" y="1497421"/>
        <a:ext cx="5199888" cy="427857"/>
      </dsp:txXfrm>
    </dsp:sp>
    <dsp:sp modelId="{FA87F67A-18D6-4B97-9F32-EC0549BDE808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840925" y="2138720"/>
          <a:ext cx="5199888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dugi" panose="020B0502040204020203" pitchFamily="34" charset="0"/>
              <a:ea typeface="Gadugi" panose="020B0502040204020203" pitchFamily="34" charset="0"/>
            </a:rPr>
            <a:t>Choosing Employee Benefits</a:t>
          </a:r>
        </a:p>
      </dsp:txBody>
      <dsp:txXfrm>
        <a:off x="840925" y="2138720"/>
        <a:ext cx="5199888" cy="427857"/>
      </dsp:txXfrm>
    </dsp:sp>
    <dsp:sp modelId="{6B629F65-7FD1-4E98-B520-256BF3A0AF00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1CD0749-9840-4C2E-A518-A8A177D0BF83}">
      <dsp:nvSpPr>
        <dsp:cNvPr id="0" name=""/>
        <dsp:cNvSpPr/>
      </dsp:nvSpPr>
      <dsp:spPr>
        <a:xfrm>
          <a:off x="679991" y="2780426"/>
          <a:ext cx="5360822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dugi" panose="020B0502040204020203" pitchFamily="34" charset="0"/>
              <a:ea typeface="Gadugi" panose="020B0502040204020203" pitchFamily="34" charset="0"/>
            </a:rPr>
            <a:t>The Power of Pre-tax</a:t>
          </a:r>
        </a:p>
      </dsp:txBody>
      <dsp:txXfrm>
        <a:off x="679991" y="2780426"/>
        <a:ext cx="5360822" cy="427857"/>
      </dsp:txXfrm>
    </dsp:sp>
    <dsp:sp modelId="{B6E32F30-383B-427F-8505-E0CA3C8C6FAD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174093-745F-4C60-9357-4BF53BB7DB8A}">
      <dsp:nvSpPr>
        <dsp:cNvPr id="0" name=""/>
        <dsp:cNvSpPr/>
      </dsp:nvSpPr>
      <dsp:spPr>
        <a:xfrm>
          <a:off x="328048" y="3422131"/>
          <a:ext cx="571276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Gadugi" panose="020B0502040204020203" pitchFamily="34" charset="0"/>
              <a:ea typeface="Gadugi" panose="020B0502040204020203" pitchFamily="34" charset="0"/>
            </a:rPr>
            <a:t>Net Economic Benefits of a Job</a:t>
          </a:r>
        </a:p>
      </dsp:txBody>
      <dsp:txXfrm>
        <a:off x="328048" y="3422131"/>
        <a:ext cx="5712764" cy="427857"/>
      </dsp:txXfrm>
    </dsp:sp>
    <dsp:sp modelId="{035C6233-2143-42AC-8E19-18A8CB759C76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69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383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38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221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484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194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309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917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303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89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4093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15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6FCB99-CA5F-4BA4-891F-590571A4D374}" type="slidenum">
              <a:rPr lang="en-US"/>
              <a:pPr/>
              <a:t>44</a:t>
            </a:fld>
            <a:endParaRPr lang="en-US"/>
          </a:p>
        </p:txBody>
      </p:sp>
      <p:sp>
        <p:nvSpPr>
          <p:cNvPr id="632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31975" y="481013"/>
            <a:ext cx="3735388" cy="2800350"/>
          </a:xfrm>
          <a:ln/>
        </p:spPr>
      </p:sp>
      <p:sp>
        <p:nvSpPr>
          <p:cNvPr id="632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700" b="1" dirty="0"/>
          </a:p>
          <a:p>
            <a:endParaRPr lang="en-US" sz="1700" b="1" dirty="0"/>
          </a:p>
        </p:txBody>
      </p:sp>
    </p:spTree>
    <p:extLst>
      <p:ext uri="{BB962C8B-B14F-4D97-AF65-F5344CB8AC3E}">
        <p14:creationId xmlns:p14="http://schemas.microsoft.com/office/powerpoint/2010/main" val="19528320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6FCB99-CA5F-4BA4-891F-590571A4D374}" type="slidenum">
              <a:rPr lang="en-US"/>
              <a:pPr/>
              <a:t>45</a:t>
            </a:fld>
            <a:endParaRPr lang="en-US"/>
          </a:p>
        </p:txBody>
      </p:sp>
      <p:sp>
        <p:nvSpPr>
          <p:cNvPr id="632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632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dirty="0"/>
          </a:p>
          <a:p>
            <a:endParaRPr lang="en-US" sz="1600" b="1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>
                <a:latin typeface="Verdana" pitchFamily="34" charset="0"/>
              </a:rPr>
              <a:t> </a:t>
            </a: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/>
              <a:pPr/>
              <a:t>47</a:t>
            </a:fld>
            <a:endParaRPr lang="en-US"/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>
                <a:latin typeface="Verdana" pitchFamily="34" charset="0"/>
              </a:rPr>
              <a:t> </a:t>
            </a: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800" dirty="0">
              <a:latin typeface="Verdana" pitchFamily="34" charset="0"/>
            </a:endParaRP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/>
              <a:pPr/>
              <a:t>49</a:t>
            </a:fld>
            <a:endParaRPr lang="en-US"/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>
                <a:latin typeface="Verdana" pitchFamily="34" charset="0"/>
              </a:rPr>
              <a:t> </a:t>
            </a: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>
                <a:solidFill>
                  <a:prstClr val="black"/>
                </a:solidFill>
              </a:rPr>
              <a:pPr/>
              <a:t>50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800" dirty="0">
              <a:latin typeface="Verdana" pitchFamily="34" charset="0"/>
            </a:endParaRP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/>
              <a:pPr/>
              <a:t>51</a:t>
            </a:fld>
            <a:endParaRPr lang="en-US"/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>
                <a:latin typeface="Verdana" pitchFamily="34" charset="0"/>
              </a:rPr>
              <a:t> </a:t>
            </a: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>
                <a:solidFill>
                  <a:prstClr val="black"/>
                </a:solidFill>
              </a:rPr>
              <a:pPr/>
              <a:t>52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>
                <a:latin typeface="Verdana" pitchFamily="34" charset="0"/>
              </a:rPr>
              <a:t> </a:t>
            </a: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361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/>
              <a:pPr/>
              <a:t>53</a:t>
            </a:fld>
            <a:endParaRPr lang="en-US"/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>
                <a:latin typeface="Verdana" pitchFamily="34" charset="0"/>
              </a:rPr>
              <a:t> </a:t>
            </a: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>
                <a:solidFill>
                  <a:prstClr val="black"/>
                </a:solidFill>
              </a:rPr>
              <a:pPr/>
              <a:t>54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800" dirty="0">
              <a:latin typeface="Verdana" pitchFamily="34" charset="0"/>
            </a:endParaRPr>
          </a:p>
          <a:p>
            <a:endParaRPr lang="en-US" sz="800" dirty="0">
              <a:latin typeface="Verdana" pitchFamily="34" charset="0"/>
            </a:endParaRPr>
          </a:p>
          <a:p>
            <a:r>
              <a:rPr lang="en-US" sz="800" dirty="0">
                <a:latin typeface="Verdana" pitchFamily="34" charset="0"/>
              </a:rPr>
              <a:t> </a:t>
            </a: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/>
              <a:pPr/>
              <a:t>55</a:t>
            </a:fld>
            <a:endParaRPr lang="en-US"/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>
                <a:latin typeface="Verdana" pitchFamily="34" charset="0"/>
              </a:rPr>
              <a:t> </a:t>
            </a: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>
                <a:solidFill>
                  <a:prstClr val="black"/>
                </a:solidFill>
              </a:rPr>
              <a:pPr/>
              <a:t>56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800" dirty="0">
              <a:latin typeface="Verdana" pitchFamily="34" charset="0"/>
            </a:endParaRPr>
          </a:p>
          <a:p>
            <a:endParaRPr lang="en-US" sz="800" dirty="0">
              <a:latin typeface="Verdana" pitchFamily="34" charset="0"/>
            </a:endParaRPr>
          </a:p>
          <a:p>
            <a:r>
              <a:rPr lang="en-US" sz="800" dirty="0">
                <a:latin typeface="Verdana" pitchFamily="34" charset="0"/>
              </a:rPr>
              <a:t> </a:t>
            </a: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/>
              <a:pPr/>
              <a:t>57</a:t>
            </a:fld>
            <a:endParaRPr lang="en-US"/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>
                <a:latin typeface="Verdana" pitchFamily="34" charset="0"/>
              </a:rPr>
              <a:t> </a:t>
            </a: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6FCB99-CA5F-4BA4-891F-590571A4D374}" type="slidenum">
              <a:rPr lang="en-US"/>
              <a:pPr/>
              <a:t>58</a:t>
            </a:fld>
            <a:endParaRPr lang="en-US"/>
          </a:p>
        </p:txBody>
      </p:sp>
      <p:sp>
        <p:nvSpPr>
          <p:cNvPr id="632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632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>
                <a:solidFill>
                  <a:prstClr val="black"/>
                </a:solidFill>
              </a:rPr>
              <a:pPr/>
              <a:t>59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800" dirty="0">
              <a:latin typeface="Verdana" pitchFamily="34" charset="0"/>
            </a:endParaRPr>
          </a:p>
          <a:p>
            <a:endParaRPr lang="en-US" sz="800" dirty="0">
              <a:latin typeface="Verdana" pitchFamily="34" charset="0"/>
            </a:endParaRPr>
          </a:p>
          <a:p>
            <a:r>
              <a:rPr lang="en-US" sz="800" dirty="0">
                <a:latin typeface="Verdana" pitchFamily="34" charset="0"/>
              </a:rPr>
              <a:t> </a:t>
            </a: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BF3F1-6981-4D88-B845-0CF8EFC0D2DF}" type="slidenum">
              <a:rPr lang="en-US"/>
              <a:pPr/>
              <a:t>60</a:t>
            </a:fld>
            <a:endParaRPr lang="en-US"/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>
                <a:latin typeface="Verdana" pitchFamily="34" charset="0"/>
              </a:rPr>
              <a:t> </a:t>
            </a:r>
          </a:p>
          <a:p>
            <a:endParaRPr lang="en-US" sz="8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6FCB99-CA5F-4BA4-891F-590571A4D374}" type="slidenum">
              <a:rPr lang="en-US"/>
              <a:pPr/>
              <a:t>61</a:t>
            </a:fld>
            <a:endParaRPr lang="en-US"/>
          </a:p>
        </p:txBody>
      </p:sp>
      <p:sp>
        <p:nvSpPr>
          <p:cNvPr id="632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3225" y="465138"/>
            <a:ext cx="3614738" cy="2711450"/>
          </a:xfrm>
          <a:ln/>
        </p:spPr>
      </p:sp>
      <p:sp>
        <p:nvSpPr>
          <p:cNvPr id="632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dirty="0"/>
          </a:p>
          <a:p>
            <a:endParaRPr lang="en-US" sz="1600" b="1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69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099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850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2358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76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7498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78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852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79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14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1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Surcharge is 250k for MFJ (125 if filing separately), 200K for single, HOH, and Qual Widow(</a:t>
            </a:r>
            <a:r>
              <a:rPr lang="en-US" dirty="0" err="1"/>
              <a:t>er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58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89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27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91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1341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30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2" r:id="rId16"/>
    <p:sldLayoutId id="2147483884" r:id="rId17"/>
    <p:sldLayoutId id="2147483885" r:id="rId18"/>
    <p:sldLayoutId id="2147483886" r:id="rId19"/>
    <p:sldLayoutId id="2147483887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jphotostyle.com/finance/stock-dividend.html" TargetMode="External"/><Relationship Id="rId13" Type="http://schemas.openxmlformats.org/officeDocument/2006/relationships/hyperlink" Target="http://satisfyingretirement.blogspot.com/" TargetMode="External"/><Relationship Id="rId18" Type="http://schemas.openxmlformats.org/officeDocument/2006/relationships/hyperlink" Target="https://www.pxfuel.com/en/free-photo-ogywv" TargetMode="External"/><Relationship Id="rId3" Type="http://schemas.openxmlformats.org/officeDocument/2006/relationships/image" Target="../media/image16.jpg"/><Relationship Id="rId7" Type="http://schemas.openxmlformats.org/officeDocument/2006/relationships/image" Target="../media/image18.jpg"/><Relationship Id="rId12" Type="http://schemas.openxmlformats.org/officeDocument/2006/relationships/image" Target="../media/image21.jpg"/><Relationship Id="rId17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6" Type="http://schemas.openxmlformats.org/officeDocument/2006/relationships/hyperlink" Target="https://pxhere.com/en/photo/899730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www.flickr.com/photos/chriswaits/6245329787/" TargetMode="External"/><Relationship Id="rId11" Type="http://schemas.openxmlformats.org/officeDocument/2006/relationships/hyperlink" Target="https://picpedia.org/handwriting/i/interest.html" TargetMode="External"/><Relationship Id="rId5" Type="http://schemas.openxmlformats.org/officeDocument/2006/relationships/image" Target="../media/image17.jpg"/><Relationship Id="rId15" Type="http://schemas.openxmlformats.org/officeDocument/2006/relationships/image" Target="../media/image22.jpg"/><Relationship Id="rId10" Type="http://schemas.openxmlformats.org/officeDocument/2006/relationships/image" Target="../media/image20.jpg"/><Relationship Id="rId4" Type="http://schemas.openxmlformats.org/officeDocument/2006/relationships/hyperlink" Target="http://www.flickr.com/photos/usacehq/5056771149/" TargetMode="External"/><Relationship Id="rId9" Type="http://schemas.openxmlformats.org/officeDocument/2006/relationships/image" Target="../media/image19.jpeg"/><Relationship Id="rId14" Type="http://schemas.openxmlformats.org/officeDocument/2006/relationships/hyperlink" Target="https://creativecommons.org/licenses/by/3.0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13" Type="http://schemas.openxmlformats.org/officeDocument/2006/relationships/hyperlink" Target="https://simple.wikipedia.org/wiki/Education" TargetMode="External"/><Relationship Id="rId3" Type="http://schemas.microsoft.com/office/2007/relationships/hdphoto" Target="../media/hdphoto2.wdp"/><Relationship Id="rId7" Type="http://schemas.openxmlformats.org/officeDocument/2006/relationships/hyperlink" Target="https://www.flickr.com/photos/alancleaver/2581218229" TargetMode="External"/><Relationship Id="rId12" Type="http://schemas.openxmlformats.org/officeDocument/2006/relationships/image" Target="../media/image29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6.jpg"/><Relationship Id="rId11" Type="http://schemas.openxmlformats.org/officeDocument/2006/relationships/hyperlink" Target="https://www.mynextmove.org/profile/summary/35-3031.00" TargetMode="External"/><Relationship Id="rId5" Type="http://schemas.openxmlformats.org/officeDocument/2006/relationships/hyperlink" Target="https://raymondtec.com/2019/02/employees-are-working-from-home-do-you-know-where-your-remote-work-policy-is/" TargetMode="External"/><Relationship Id="rId15" Type="http://schemas.openxmlformats.org/officeDocument/2006/relationships/hyperlink" Target="https://edpolicyinca.org/publications/student-centered-culture-improvement-case-garden-grove-unified-school-district" TargetMode="External"/><Relationship Id="rId10" Type="http://schemas.openxmlformats.org/officeDocument/2006/relationships/image" Target="../media/image28.jpg"/><Relationship Id="rId4" Type="http://schemas.openxmlformats.org/officeDocument/2006/relationships/image" Target="../media/image25.jpg"/><Relationship Id="rId9" Type="http://schemas.openxmlformats.org/officeDocument/2006/relationships/hyperlink" Target="https://en.wikipedia.org/wiki/Industrial_engineering" TargetMode="External"/><Relationship Id="rId14" Type="http://schemas.openxmlformats.org/officeDocument/2006/relationships/image" Target="../media/image3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audio" Target="../media/audio1.wav"/><Relationship Id="rId7" Type="http://schemas.openxmlformats.org/officeDocument/2006/relationships/hyperlink" Target="http://www.svginger.com/2014/04/startup-do-dont/" TargetMode="External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1.gif"/><Relationship Id="rId11" Type="http://schemas.openxmlformats.org/officeDocument/2006/relationships/hyperlink" Target="https://www.azurecurve.co.uk/2019/10/mdgp-october-2019-release-feature-of-the-day-reprint-pay-statements/" TargetMode="External"/><Relationship Id="rId5" Type="http://schemas.openxmlformats.org/officeDocument/2006/relationships/hyperlink" Target="http://www.pngall.com/thinking-man-png" TargetMode="External"/><Relationship Id="rId10" Type="http://schemas.openxmlformats.org/officeDocument/2006/relationships/image" Target="../media/image33.png"/><Relationship Id="rId4" Type="http://schemas.openxmlformats.org/officeDocument/2006/relationships/image" Target="../media/image5.png"/><Relationship Id="rId9" Type="http://schemas.openxmlformats.org/officeDocument/2006/relationships/hyperlink" Target="https://en.wikipedia.org/wiki/Leave_and_Earnings_Statemen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hrbartender.com/2015/employee/never-mess-with-an-employees-paycheck-friday-distraction" TargetMode="Externa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reepngimg.com/png/13361-happy-person-png-fil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png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reepngimg.com/png/13361-happy-person-png-file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freepngimg.com/png/13361-happy-person-png-file" TargetMode="External"/><Relationship Id="rId3" Type="http://schemas.openxmlformats.org/officeDocument/2006/relationships/image" Target="../media/image39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hyperlink" Target="http://themeatandpotatoesoflife.com/sound-off-are-military-discounts-fair/" TargetMode="External"/><Relationship Id="rId4" Type="http://schemas.openxmlformats.org/officeDocument/2006/relationships/image" Target="../media/image40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png"/><Relationship Id="rId4" Type="http://schemas.openxmlformats.org/officeDocument/2006/relationships/hyperlink" Target="http://www.pngall.com/thinking-man-png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f/future.html" TargetMode="External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png"/><Relationship Id="rId4" Type="http://schemas.openxmlformats.org/officeDocument/2006/relationships/hyperlink" Target="http://www.pngall.com/thinking-man-png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3.wdp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4" Type="http://schemas.openxmlformats.org/officeDocument/2006/relationships/audio" Target="../media/audio3.wav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4" Type="http://schemas.openxmlformats.org/officeDocument/2006/relationships/audio" Target="../media/audio2.wav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Relationship Id="rId4" Type="http://schemas.openxmlformats.org/officeDocument/2006/relationships/audio" Target="../media/audio2.wav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Relationship Id="rId4" Type="http://schemas.openxmlformats.org/officeDocument/2006/relationships/audio" Target="../media/audio2.wav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Relationship Id="rId4" Type="http://schemas.openxmlformats.org/officeDocument/2006/relationships/audio" Target="../media/audio2.wav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Relationship Id="rId4" Type="http://schemas.openxmlformats.org/officeDocument/2006/relationships/audio" Target="../media/audio2.wav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7.xml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safari_vacation/8701417070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t/take-action.html" TargetMode="Externa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6C4BC5A5-D748-4A71-B830-E183AFD42E19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Part II</a:t>
            </a:r>
          </a:p>
        </p:txBody>
      </p: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219199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BA1D98-BB78-4BD9-B40A-1C60392D1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492315" y="4414307"/>
            <a:ext cx="3342042" cy="22193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0FAFAAF-EA2C-4645-A42C-99BE82DE8E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9705" t="7422" r="41757" b="9596"/>
          <a:stretch/>
        </p:blipFill>
        <p:spPr>
          <a:xfrm>
            <a:off x="3629061" y="4001552"/>
            <a:ext cx="1831724" cy="2632080"/>
          </a:xfrm>
          <a:prstGeom prst="rect">
            <a:avLst/>
          </a:prstGeom>
        </p:spPr>
      </p:pic>
      <p:pic>
        <p:nvPicPr>
          <p:cNvPr id="29" name="Picture 28" descr="A picture containing text, calculator&#10;&#10;Description automatically generated">
            <a:extLst>
              <a:ext uri="{FF2B5EF4-FFF2-40B4-BE49-F238E27FC236}">
                <a16:creationId xmlns:a16="http://schemas.microsoft.com/office/drawing/2014/main" id="{C609A1D3-4A95-424B-9BA7-A269AD4421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415795" y="2967185"/>
            <a:ext cx="2393324" cy="159554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0499BCD4-72D3-4E5E-B549-0F904BCD5EC0}"/>
              </a:ext>
            </a:extLst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24218" y="4586159"/>
            <a:ext cx="2776071" cy="1875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B8AA623-9021-4999-97FA-73E5219CE18A}"/>
              </a:ext>
            </a:extLst>
          </p:cNvPr>
          <p:cNvSpPr txBox="1">
            <a:spLocks/>
          </p:cNvSpPr>
          <p:nvPr/>
        </p:nvSpPr>
        <p:spPr>
          <a:xfrm>
            <a:off x="304799" y="1973524"/>
            <a:ext cx="4796122" cy="352864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Sources of Income</a:t>
            </a:r>
          </a:p>
          <a:p>
            <a:pPr marL="571500" indent="-5715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Earned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Unearned</a:t>
            </a:r>
          </a:p>
          <a:p>
            <a:pPr algn="ctr"/>
            <a:endParaRPr lang="en-US" sz="4000" dirty="0">
              <a:solidFill>
                <a:srgbClr val="1F497D"/>
              </a:solidFill>
            </a:endParaRPr>
          </a:p>
        </p:txBody>
      </p:sp>
      <p:pic>
        <p:nvPicPr>
          <p:cNvPr id="23" name="Picture 22" descr="Text, whiteboard&#10;&#10;Description automatically generated">
            <a:extLst>
              <a:ext uri="{FF2B5EF4-FFF2-40B4-BE49-F238E27FC236}">
                <a16:creationId xmlns:a16="http://schemas.microsoft.com/office/drawing/2014/main" id="{0B6F7D5C-9CE4-444B-A65D-A0456E2EA3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6456302" y="1284524"/>
            <a:ext cx="2352817" cy="1568545"/>
          </a:xfrm>
          <a:prstGeom prst="rect">
            <a:avLst/>
          </a:prstGeom>
        </p:spPr>
      </p:pic>
      <p:pic>
        <p:nvPicPr>
          <p:cNvPr id="26" name="Picture 2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7430ACBD-9180-4953-BD8F-A8CA6AFEE81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837473B0-CC2E-450A-ABE3-18F120FF3D39}">
                <a1611:picAttrSrcUrl xmlns:a1611="http://schemas.microsoft.com/office/drawing/2016/11/main" r:id="rId13"/>
              </a:ext>
            </a:extLst>
          </a:blip>
          <a:srcRect l="9808" r="7761"/>
          <a:stretch/>
        </p:blipFill>
        <p:spPr>
          <a:xfrm>
            <a:off x="6460509" y="4586159"/>
            <a:ext cx="2348610" cy="18904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3DA6C1B-AC7E-4279-A26B-21886A643BC9}"/>
              </a:ext>
            </a:extLst>
          </p:cNvPr>
          <p:cNvSpPr txBox="1"/>
          <p:nvPr/>
        </p:nvSpPr>
        <p:spPr>
          <a:xfrm>
            <a:off x="-147145" y="8744195"/>
            <a:ext cx="9144000" cy="230832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r>
              <a:rPr lang="en-US" sz="900">
                <a:hlinkClick r:id="rId4" tooltip="http://www.flickr.com/photos/usacehq/5056771149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14" tooltip="https://creativecommons.org/licenses/by/3.0/"/>
              </a:rPr>
              <a:t>CC BY</a:t>
            </a:r>
            <a:endParaRPr lang="en-US" sz="9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F9CABF2-1871-4E9E-BEDC-B7130E64305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263747" y="4411875"/>
            <a:ext cx="3332636" cy="22217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6D4A42-DF70-4EA3-86B8-3516A7E14FC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837473B0-CC2E-450A-ABE3-18F120FF3D39}">
                <a1611:picAttrSrcUrl xmlns:a1611="http://schemas.microsoft.com/office/drawing/2016/11/main" r:id="rId18"/>
              </a:ext>
            </a:extLst>
          </a:blip>
          <a:srcRect l="8868" r="6930"/>
          <a:stretch/>
        </p:blipFill>
        <p:spPr>
          <a:xfrm>
            <a:off x="5501837" y="1766347"/>
            <a:ext cx="3329133" cy="263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67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An illustration of Uncle Sam pointing his finger">
            <a:extLst>
              <a:ext uri="{FF2B5EF4-FFF2-40B4-BE49-F238E27FC236}">
                <a16:creationId xmlns:a16="http://schemas.microsoft.com/office/drawing/2014/main" id="{9F669CF1-2D41-4A17-AA9A-97F8E8ECC7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97" b="95052" l="27344" r="75098">
                        <a14:foregroundMark x1="54199" y1="66927" x2="54199" y2="66927"/>
                        <a14:foregroundMark x1="50293" y1="63151" x2="50879" y2="80339"/>
                        <a14:foregroundMark x1="51758" y1="84505" x2="47070" y2="91016"/>
                        <a14:foregroundMark x1="47070" y1="91016" x2="38379" y2="89193"/>
                        <a14:foregroundMark x1="75195" y1="63151" x2="74136" y2="67740"/>
                        <a14:foregroundMark x1="48145" y1="7031" x2="36328" y2="10807"/>
                        <a14:foregroundMark x1="45410" y1="19661" x2="45410" y2="19661"/>
                        <a14:foregroundMark x1="50293" y1="4557" x2="36426" y2="4427"/>
                        <a14:foregroundMark x1="36426" y1="4427" x2="35059" y2="7943"/>
                        <a14:foregroundMark x1="71289" y1="65625" x2="70020" y2="73698"/>
                        <a14:foregroundMark x1="74316" y1="56510" x2="72754" y2="66016"/>
                        <a14:foregroundMark x1="72754" y1="66016" x2="72168" y2="66536"/>
                        <a14:foregroundMark x1="72754" y1="65625" x2="68555" y2="72656"/>
                        <a14:foregroundMark x1="67380" y1="73663" x2="63086" y2="77344"/>
                        <a14:foregroundMark x1="68555" y1="72656" x2="67523" y2="73541"/>
                        <a14:foregroundMark x1="63086" y1="77344" x2="56641" y2="79557"/>
                        <a14:foregroundMark x1="56641" y1="79557" x2="50977" y2="84766"/>
                        <a14:foregroundMark x1="50977" y1="84766" x2="48730" y2="89193"/>
                        <a14:foregroundMark x1="65137" y1="73177" x2="63184" y2="82682"/>
                        <a14:foregroundMark x1="63184" y1="82682" x2="59948" y2="85046"/>
                        <a14:foregroundMark x1="50275" y1="89261" x2="47266" y2="89974"/>
                        <a14:foregroundMark x1="74023" y1="61979" x2="74383" y2="67815"/>
                        <a14:foregroundMark x1="51362" y1="91071" x2="48438" y2="91667"/>
                        <a14:foregroundMark x1="57227" y1="76563" x2="54199" y2="84896"/>
                        <a14:foregroundMark x1="54199" y1="84896" x2="52441" y2="86198"/>
                        <a14:foregroundMark x1="54492" y1="83724" x2="50586" y2="85807"/>
                        <a14:foregroundMark x1="43848" y1="90755" x2="37207" y2="92839"/>
                        <a14:foregroundMark x1="46582" y1="87500" x2="43555" y2="95052"/>
                        <a14:backgroundMark x1="73438" y1="70703" x2="73438" y2="70703"/>
                        <a14:backgroundMark x1="72461" y1="70313" x2="73438" y2="77865"/>
                        <a14:backgroundMark x1="72754" y1="69401" x2="75781" y2="70313"/>
                        <a14:backgroundMark x1="68848" y1="74870" x2="65527" y2="81120"/>
                        <a14:backgroundMark x1="71582" y1="76563" x2="64551" y2="88281"/>
                        <a14:backgroundMark x1="65820" y1="87891" x2="52051" y2="90365"/>
                        <a14:backgroundMark x1="52051" y1="90365" x2="51172" y2="90755"/>
                        <a14:backgroundMark x1="60645" y1="86198" x2="56934" y2="87891"/>
                      </a14:backgroundRemoval>
                    </a14:imgEffect>
                  </a14:imgLayer>
                </a14:imgProps>
              </a:ext>
            </a:extLst>
          </a:blip>
          <a:srcRect l="21700" r="19928" b="9039"/>
          <a:stretch/>
        </p:blipFill>
        <p:spPr bwMode="auto">
          <a:xfrm>
            <a:off x="2432044" y="2013180"/>
            <a:ext cx="4279912" cy="484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012C2E-EE9E-4910-93C3-8BAC95DAB6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7902"/>
          <a:stretch/>
        </p:blipFill>
        <p:spPr>
          <a:xfrm>
            <a:off x="6298248" y="4237394"/>
            <a:ext cx="2637573" cy="2229899"/>
          </a:xfrm>
          <a:prstGeom prst="rect">
            <a:avLst/>
          </a:prstGeom>
        </p:spPr>
      </p:pic>
      <p:pic>
        <p:nvPicPr>
          <p:cNvPr id="5" name="Picture 4" descr="A picture containing text, working, computer, office&#10;&#10;Description automatically generated">
            <a:extLst>
              <a:ext uri="{FF2B5EF4-FFF2-40B4-BE49-F238E27FC236}">
                <a16:creationId xmlns:a16="http://schemas.microsoft.com/office/drawing/2014/main" id="{2442B533-8E37-41B0-8C7B-8EA82BEC81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27274" y="4636515"/>
            <a:ext cx="3033744" cy="20204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F8873B-7622-4C56-8947-E89E8A64C4D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477" r="15847"/>
          <a:stretch/>
        </p:blipFill>
        <p:spPr>
          <a:xfrm>
            <a:off x="3346119" y="4237395"/>
            <a:ext cx="2796264" cy="2229899"/>
          </a:xfrm>
          <a:prstGeom prst="rect">
            <a:avLst/>
          </a:prstGeom>
        </p:spPr>
      </p:pic>
      <p:pic>
        <p:nvPicPr>
          <p:cNvPr id="8" name="Picture 7" descr="A person sitting at a table&#10;&#10;Description automatically generated">
            <a:extLst>
              <a:ext uri="{FF2B5EF4-FFF2-40B4-BE49-F238E27FC236}">
                <a16:creationId xmlns:a16="http://schemas.microsoft.com/office/drawing/2014/main" id="{08529F67-2184-41A8-9E91-BCD754B5BF8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l="7856" r="7856"/>
          <a:stretch/>
        </p:blipFill>
        <p:spPr>
          <a:xfrm>
            <a:off x="133404" y="2457862"/>
            <a:ext cx="3027613" cy="2020474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3A3C0987-0DD6-4D08-92A3-78AC94104EA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130181" y="208111"/>
            <a:ext cx="3027613" cy="2018408"/>
          </a:xfrm>
          <a:prstGeom prst="rect">
            <a:avLst/>
          </a:prstGeom>
        </p:spPr>
      </p:pic>
      <p:pic>
        <p:nvPicPr>
          <p:cNvPr id="14" name="Picture 13" descr="A picture containing text, person, indoor, computer&#10;&#10;Description automatically generated">
            <a:extLst>
              <a:ext uri="{FF2B5EF4-FFF2-40B4-BE49-F238E27FC236}">
                <a16:creationId xmlns:a16="http://schemas.microsoft.com/office/drawing/2014/main" id="{EE5F8709-9B61-47D1-B832-53F3ECF767D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3368855" y="399792"/>
            <a:ext cx="5566966" cy="3712738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E1F8A6F8-FB86-4AA9-A489-6AB36FEDCC46}"/>
              </a:ext>
            </a:extLst>
          </p:cNvPr>
          <p:cNvSpPr txBox="1">
            <a:spLocks/>
          </p:cNvSpPr>
          <p:nvPr/>
        </p:nvSpPr>
        <p:spPr>
          <a:xfrm>
            <a:off x="736583" y="628036"/>
            <a:ext cx="7083669" cy="13851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Who is FICA?</a:t>
            </a:r>
          </a:p>
        </p:txBody>
      </p:sp>
    </p:spTree>
    <p:extLst>
      <p:ext uri="{BB962C8B-B14F-4D97-AF65-F5344CB8AC3E}">
        <p14:creationId xmlns:p14="http://schemas.microsoft.com/office/powerpoint/2010/main" val="228037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454481" y="1465627"/>
            <a:ext cx="4348322" cy="2912221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507217" y="2007326"/>
            <a:ext cx="4348322" cy="156790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Did you know?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B747A5-404F-4F57-BD15-8EBF8E0137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b="32905"/>
          <a:stretch/>
        </p:blipFill>
        <p:spPr>
          <a:xfrm>
            <a:off x="814023" y="3557116"/>
            <a:ext cx="2921377" cy="25986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C06DD0-7EF4-4D18-AC8F-CA6680FEF8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253772" y="974799"/>
            <a:ext cx="2717904" cy="25986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0698B9-4780-4F71-826B-700A7649F1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3971676" y="763038"/>
            <a:ext cx="3804824" cy="17779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0278CF-3104-49BC-BC36-F40BD40F70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21853" y="2540939"/>
            <a:ext cx="2973077" cy="24885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E2C236-600E-46C6-90B7-6E8A427366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4401" y="680873"/>
            <a:ext cx="7415576" cy="620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3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2"/>
            <a:ext cx="3707892" cy="2660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Anna’s Pay Statement</a:t>
            </a:r>
          </a:p>
        </p:txBody>
      </p:sp>
    </p:spTree>
    <p:extLst>
      <p:ext uri="{BB962C8B-B14F-4D97-AF65-F5344CB8AC3E}">
        <p14:creationId xmlns:p14="http://schemas.microsoft.com/office/powerpoint/2010/main" val="27676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0F293D1E-7C3B-40AF-8126-FF9B8FD0F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851" y="680873"/>
            <a:ext cx="7415576" cy="620711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2C1AEB2-FA3B-4B1A-901C-58D0B111F893}"/>
              </a:ext>
            </a:extLst>
          </p:cNvPr>
          <p:cNvSpPr txBox="1">
            <a:spLocks/>
          </p:cNvSpPr>
          <p:nvPr/>
        </p:nvSpPr>
        <p:spPr>
          <a:xfrm>
            <a:off x="877470" y="6181989"/>
            <a:ext cx="3062384" cy="312335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Health Savings Accounts (HSA)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A47D1DF-717F-451E-A4B7-CB86FDCAE495}"/>
              </a:ext>
            </a:extLst>
          </p:cNvPr>
          <p:cNvSpPr txBox="1">
            <a:spLocks/>
          </p:cNvSpPr>
          <p:nvPr/>
        </p:nvSpPr>
        <p:spPr>
          <a:xfrm>
            <a:off x="877469" y="5856710"/>
            <a:ext cx="3772877" cy="325279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Flexible Spending Arrangements (FSA)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FAD99A4-4273-480B-A0AB-BE3E0B5BF7F5}"/>
              </a:ext>
            </a:extLst>
          </p:cNvPr>
          <p:cNvSpPr txBox="1">
            <a:spLocks/>
          </p:cNvSpPr>
          <p:nvPr/>
        </p:nvSpPr>
        <p:spPr>
          <a:xfrm>
            <a:off x="2222741" y="3608711"/>
            <a:ext cx="2049219" cy="331929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Hours worked/rate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F8DE97F-1787-4C82-AE3C-1FF72DB9F761}"/>
              </a:ext>
            </a:extLst>
          </p:cNvPr>
          <p:cNvSpPr txBox="1">
            <a:spLocks/>
          </p:cNvSpPr>
          <p:nvPr/>
        </p:nvSpPr>
        <p:spPr>
          <a:xfrm>
            <a:off x="5813970" y="3569776"/>
            <a:ext cx="2468997" cy="484631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Social Security/Medicare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1355446-A593-4E83-ADCA-5DF2ECCD13B6}"/>
              </a:ext>
            </a:extLst>
          </p:cNvPr>
          <p:cNvSpPr txBox="1">
            <a:spLocks/>
          </p:cNvSpPr>
          <p:nvPr/>
        </p:nvSpPr>
        <p:spPr>
          <a:xfrm>
            <a:off x="5813970" y="4069690"/>
            <a:ext cx="2468997" cy="677668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Federal/State/Local Withholding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EA88A75-0C10-4573-B8EE-04B6F11A9513}"/>
              </a:ext>
            </a:extLst>
          </p:cNvPr>
          <p:cNvSpPr txBox="1">
            <a:spLocks/>
          </p:cNvSpPr>
          <p:nvPr/>
        </p:nvSpPr>
        <p:spPr>
          <a:xfrm>
            <a:off x="873260" y="2068381"/>
            <a:ext cx="1234440" cy="26944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Pay period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BF2458C-A2E6-4A86-8DAC-EFCDCCEF5DA2}"/>
              </a:ext>
            </a:extLst>
          </p:cNvPr>
          <p:cNvSpPr txBox="1">
            <a:spLocks/>
          </p:cNvSpPr>
          <p:nvPr/>
        </p:nvSpPr>
        <p:spPr>
          <a:xfrm>
            <a:off x="1601336" y="4485486"/>
            <a:ext cx="2049219" cy="345379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Other compensation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B66F459-E4B0-4F76-8285-2A854CEEC5F9}"/>
              </a:ext>
            </a:extLst>
          </p:cNvPr>
          <p:cNvSpPr txBox="1">
            <a:spLocks/>
          </p:cNvSpPr>
          <p:nvPr/>
        </p:nvSpPr>
        <p:spPr>
          <a:xfrm>
            <a:off x="859057" y="2689655"/>
            <a:ext cx="1272801" cy="282490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500" dirty="0">
                <a:solidFill>
                  <a:schemeClr val="bg1"/>
                </a:solidFill>
              </a:rPr>
              <a:t>Year-to-date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FCA4A5A-FE8E-41B9-9C08-E93AD808A471}"/>
              </a:ext>
            </a:extLst>
          </p:cNvPr>
          <p:cNvSpPr txBox="1">
            <a:spLocks/>
          </p:cNvSpPr>
          <p:nvPr/>
        </p:nvSpPr>
        <p:spPr>
          <a:xfrm>
            <a:off x="2147135" y="2068381"/>
            <a:ext cx="1185360" cy="26944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Gross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626791E-C7D6-4E96-A23B-C0D958630736}"/>
              </a:ext>
            </a:extLst>
          </p:cNvPr>
          <p:cNvSpPr txBox="1">
            <a:spLocks/>
          </p:cNvSpPr>
          <p:nvPr/>
        </p:nvSpPr>
        <p:spPr>
          <a:xfrm>
            <a:off x="4639517" y="1011567"/>
            <a:ext cx="3656348" cy="292645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Identification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9E37457-6761-4815-A0B2-148055EE2780}"/>
              </a:ext>
            </a:extLst>
          </p:cNvPr>
          <p:cNvSpPr txBox="1">
            <a:spLocks/>
          </p:cNvSpPr>
          <p:nvPr/>
        </p:nvSpPr>
        <p:spPr>
          <a:xfrm>
            <a:off x="3429337" y="2078891"/>
            <a:ext cx="1176235" cy="26944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Taxable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C2968D6-36E8-4C4F-947F-B34C331FB888}"/>
              </a:ext>
            </a:extLst>
          </p:cNvPr>
          <p:cNvSpPr txBox="1">
            <a:spLocks/>
          </p:cNvSpPr>
          <p:nvPr/>
        </p:nvSpPr>
        <p:spPr>
          <a:xfrm>
            <a:off x="4662517" y="2078891"/>
            <a:ext cx="1097280" cy="26944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Taxes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DCC0A9E-FDBC-4A56-B1D2-907B7A45A621}"/>
              </a:ext>
            </a:extLst>
          </p:cNvPr>
          <p:cNvSpPr txBox="1">
            <a:spLocks/>
          </p:cNvSpPr>
          <p:nvPr/>
        </p:nvSpPr>
        <p:spPr>
          <a:xfrm>
            <a:off x="5807242" y="2051595"/>
            <a:ext cx="1000629" cy="30175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500" dirty="0">
                <a:solidFill>
                  <a:schemeClr val="bg1"/>
                </a:solidFill>
              </a:rPr>
              <a:t>Other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E2B0EAF-126A-4D26-956B-30C82C5C025F}"/>
              </a:ext>
            </a:extLst>
          </p:cNvPr>
          <p:cNvSpPr txBox="1">
            <a:spLocks/>
          </p:cNvSpPr>
          <p:nvPr/>
        </p:nvSpPr>
        <p:spPr>
          <a:xfrm>
            <a:off x="5813970" y="3286665"/>
            <a:ext cx="2468997" cy="2910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Health Insurance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6545C27-93D0-4A38-A0F6-92332B4462DE}"/>
              </a:ext>
            </a:extLst>
          </p:cNvPr>
          <p:cNvSpPr txBox="1">
            <a:spLocks/>
          </p:cNvSpPr>
          <p:nvPr/>
        </p:nvSpPr>
        <p:spPr>
          <a:xfrm>
            <a:off x="5813970" y="5048005"/>
            <a:ext cx="2468997" cy="499528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Life/Disability Insurance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6ECE78F5-438E-426D-9D19-726E80064EDE}"/>
              </a:ext>
            </a:extLst>
          </p:cNvPr>
          <p:cNvSpPr txBox="1">
            <a:spLocks/>
          </p:cNvSpPr>
          <p:nvPr/>
        </p:nvSpPr>
        <p:spPr>
          <a:xfrm>
            <a:off x="6858873" y="2051595"/>
            <a:ext cx="1427232" cy="30175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500" dirty="0">
                <a:solidFill>
                  <a:schemeClr val="bg1"/>
                </a:solidFill>
              </a:rPr>
              <a:t>Net Pay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33277EC-9E68-48A3-B2BB-872D39DABE20}"/>
              </a:ext>
            </a:extLst>
          </p:cNvPr>
          <p:cNvSpPr txBox="1">
            <a:spLocks/>
          </p:cNvSpPr>
          <p:nvPr/>
        </p:nvSpPr>
        <p:spPr>
          <a:xfrm>
            <a:off x="5815741" y="5923783"/>
            <a:ext cx="2468997" cy="2910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Garnishments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60A6E62-D702-420C-BABA-55C09AAC9E46}"/>
              </a:ext>
            </a:extLst>
          </p:cNvPr>
          <p:cNvSpPr txBox="1">
            <a:spLocks/>
          </p:cNvSpPr>
          <p:nvPr/>
        </p:nvSpPr>
        <p:spPr>
          <a:xfrm>
            <a:off x="877469" y="6494818"/>
            <a:ext cx="2468997" cy="2910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Retirement Savings Plans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FAD4A251-B0B9-4041-B8CF-D7D72AE474DD}"/>
              </a:ext>
            </a:extLst>
          </p:cNvPr>
          <p:cNvSpPr txBox="1">
            <a:spLocks/>
          </p:cNvSpPr>
          <p:nvPr/>
        </p:nvSpPr>
        <p:spPr>
          <a:xfrm>
            <a:off x="5813970" y="4768223"/>
            <a:ext cx="2468997" cy="2910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Uniforms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D20B3CA-CB81-4675-80CA-9A5CD521028B}"/>
              </a:ext>
            </a:extLst>
          </p:cNvPr>
          <p:cNvSpPr txBox="1">
            <a:spLocks/>
          </p:cNvSpPr>
          <p:nvPr/>
        </p:nvSpPr>
        <p:spPr>
          <a:xfrm>
            <a:off x="877470" y="5565162"/>
            <a:ext cx="1962977" cy="282490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Filing Status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D01D2A01-F660-420F-95DC-E35166B88E9A}"/>
              </a:ext>
            </a:extLst>
          </p:cNvPr>
          <p:cNvSpPr/>
          <p:nvPr/>
        </p:nvSpPr>
        <p:spPr>
          <a:xfrm>
            <a:off x="3415939" y="2344095"/>
            <a:ext cx="3520440" cy="36576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57BD61F-AACB-48FC-B75C-8E3FBF5082B6}"/>
              </a:ext>
            </a:extLst>
          </p:cNvPr>
          <p:cNvSpPr/>
          <p:nvPr/>
        </p:nvSpPr>
        <p:spPr>
          <a:xfrm>
            <a:off x="2162326" y="2177641"/>
            <a:ext cx="1253613" cy="69866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B351C5C-AF78-4745-A1D5-7AFC4FC15945}"/>
              </a:ext>
            </a:extLst>
          </p:cNvPr>
          <p:cNvSpPr/>
          <p:nvPr/>
        </p:nvSpPr>
        <p:spPr>
          <a:xfrm>
            <a:off x="6957514" y="2177641"/>
            <a:ext cx="1253613" cy="69866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5A0EAC4A-08B7-4AF4-937F-D6F7C42D66C5}"/>
              </a:ext>
            </a:extLst>
          </p:cNvPr>
          <p:cNvSpPr txBox="1">
            <a:spLocks/>
          </p:cNvSpPr>
          <p:nvPr/>
        </p:nvSpPr>
        <p:spPr>
          <a:xfrm>
            <a:off x="5815741" y="6209040"/>
            <a:ext cx="2468997" cy="2910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Purchases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5637C111-1677-4A4A-933C-C7A5C1B004E1}"/>
              </a:ext>
            </a:extLst>
          </p:cNvPr>
          <p:cNvSpPr txBox="1">
            <a:spLocks/>
          </p:cNvSpPr>
          <p:nvPr/>
        </p:nvSpPr>
        <p:spPr>
          <a:xfrm>
            <a:off x="5815741" y="6498169"/>
            <a:ext cx="2468997" cy="29107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 anchorCtr="1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Other Savings</a:t>
            </a: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F5D6075C-4FCD-41BE-A736-C8101A161BE7}"/>
              </a:ext>
            </a:extLst>
          </p:cNvPr>
          <p:cNvSpPr txBox="1">
            <a:spLocks/>
          </p:cNvSpPr>
          <p:nvPr/>
        </p:nvSpPr>
        <p:spPr>
          <a:xfrm>
            <a:off x="3511" y="-11373"/>
            <a:ext cx="9144000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Reading a Pay Statement</a:t>
            </a:r>
          </a:p>
        </p:txBody>
      </p:sp>
    </p:spTree>
    <p:extLst>
      <p:ext uri="{BB962C8B-B14F-4D97-AF65-F5344CB8AC3E}">
        <p14:creationId xmlns:p14="http://schemas.microsoft.com/office/powerpoint/2010/main" val="321706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0"/>
                            </p:stCondLst>
                            <p:childTnLst>
                              <p:par>
                                <p:cTn id="1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00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3" grpId="2" animBg="1"/>
      <p:bldP spid="13" grpId="3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0" grpId="2" animBg="1"/>
      <p:bldP spid="21" grpId="0" animBg="1"/>
      <p:bldP spid="21" grpId="1" animBg="1"/>
      <p:bldP spid="22" grpId="0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3"/>
          <p:cNvSpPr txBox="1">
            <a:spLocks/>
          </p:cNvSpPr>
          <p:nvPr/>
        </p:nvSpPr>
        <p:spPr>
          <a:xfrm>
            <a:off x="0" y="2244731"/>
            <a:ext cx="4112567" cy="2326595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4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FICA is the       Federal Insurance Contribution Act</a:t>
            </a:r>
          </a:p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(1935)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549402B7-ECB7-49D5-B787-55C67A8AFAF6}"/>
              </a:ext>
            </a:extLst>
          </p:cNvPr>
          <p:cNvSpPr txBox="1">
            <a:spLocks/>
          </p:cNvSpPr>
          <p:nvPr/>
        </p:nvSpPr>
        <p:spPr>
          <a:xfrm>
            <a:off x="4257066" y="1000502"/>
            <a:ext cx="4736805" cy="2326595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3550" indent="-463550" algn="l"/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OASDI </a:t>
            </a: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(old age, survivor, and disability insurance), a.k.a. Social Security</a:t>
            </a:r>
          </a:p>
          <a:p>
            <a:pPr marL="395288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Employee and employer</a:t>
            </a:r>
          </a:p>
          <a:p>
            <a:pPr marL="395288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6.2% </a:t>
            </a:r>
          </a:p>
          <a:p>
            <a:pPr marL="395288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$147,000 </a:t>
            </a: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(2022)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2CA09C-8723-45DE-B854-77BA8DBF6528}"/>
              </a:ext>
            </a:extLst>
          </p:cNvPr>
          <p:cNvSpPr txBox="1">
            <a:spLocks/>
          </p:cNvSpPr>
          <p:nvPr/>
        </p:nvSpPr>
        <p:spPr>
          <a:xfrm>
            <a:off x="4257066" y="3408029"/>
            <a:ext cx="5146239" cy="269252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3550" indent="-463550" algn="l"/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Medicare – </a:t>
            </a:r>
            <a:r>
              <a:rPr lang="en-US" sz="2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healthcare for   ages 65 and older </a:t>
            </a:r>
          </a:p>
          <a:p>
            <a:pPr marL="395288" indent="-28575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Employee and employer</a:t>
            </a:r>
          </a:p>
          <a:p>
            <a:pPr marL="395288" indent="-28575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1.45% on all earned wages</a:t>
            </a:r>
          </a:p>
          <a:p>
            <a:pPr marL="395288" indent="-28575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0.9% HI </a:t>
            </a:r>
            <a:r>
              <a:rPr lang="en-US" sz="2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(high income) </a:t>
            </a:r>
            <a:r>
              <a:rPr lang="en-US" sz="2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surcharge</a:t>
            </a: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</a:t>
            </a:r>
            <a:endParaRPr lang="en-US" sz="26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0687359-B64E-4706-A43F-E9158A5BE60C}"/>
              </a:ext>
            </a:extLst>
          </p:cNvPr>
          <p:cNvSpPr txBox="1">
            <a:spLocks/>
          </p:cNvSpPr>
          <p:nvPr/>
        </p:nvSpPr>
        <p:spPr>
          <a:xfrm>
            <a:off x="0" y="5884114"/>
            <a:ext cx="9144000" cy="120846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68375" indent="-968375" algn="l"/>
            <a:r>
              <a:rPr lang="en-US" sz="2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Note:  If you are self-employed you get to pay both employer and employee portions!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B5CEF077-C013-40F5-B4C1-98051171CCD8}"/>
              </a:ext>
            </a:extLst>
          </p:cNvPr>
          <p:cNvSpPr txBox="1">
            <a:spLocks/>
          </p:cNvSpPr>
          <p:nvPr/>
        </p:nvSpPr>
        <p:spPr>
          <a:xfrm>
            <a:off x="3511" y="-11373"/>
            <a:ext cx="9144000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What is FICA?</a:t>
            </a:r>
          </a:p>
        </p:txBody>
      </p:sp>
    </p:spTree>
    <p:extLst>
      <p:ext uri="{BB962C8B-B14F-4D97-AF65-F5344CB8AC3E}">
        <p14:creationId xmlns:p14="http://schemas.microsoft.com/office/powerpoint/2010/main" val="16429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3"/>
          <p:cNvSpPr txBox="1">
            <a:spLocks/>
          </p:cNvSpPr>
          <p:nvPr/>
        </p:nvSpPr>
        <p:spPr>
          <a:xfrm>
            <a:off x="3530167" y="1553684"/>
            <a:ext cx="4112567" cy="2326595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Prior to incarceration, how often do you review your pay statement if you had one?</a:t>
            </a:r>
          </a:p>
        </p:txBody>
      </p:sp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BBE4BE-E6F7-4561-853E-04C107FD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</a:t>
            </a:r>
          </a:p>
        </p:txBody>
      </p:sp>
    </p:spTree>
    <p:extLst>
      <p:ext uri="{BB962C8B-B14F-4D97-AF65-F5344CB8AC3E}">
        <p14:creationId xmlns:p14="http://schemas.microsoft.com/office/powerpoint/2010/main" val="247768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/>
      <p:bldP spid="16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1DB52F3-6374-4C9B-A3FB-EFFEA8B7FE0C}"/>
              </a:ext>
            </a:extLst>
          </p:cNvPr>
          <p:cNvSpPr txBox="1">
            <a:spLocks/>
          </p:cNvSpPr>
          <p:nvPr/>
        </p:nvSpPr>
        <p:spPr>
          <a:xfrm>
            <a:off x="1044331" y="2606737"/>
            <a:ext cx="7083669" cy="13851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Why is this important?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1406E6C3-E923-4524-8E79-E27FCF605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16000" y="1595821"/>
            <a:ext cx="7112000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21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299008" y="1565073"/>
            <a:ext cx="4322637" cy="2431657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 than a paycheck, what are some benefits to working for a company/organization?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Chat Box</a:t>
            </a:r>
          </a:p>
        </p:txBody>
      </p:sp>
    </p:spTree>
    <p:extLst>
      <p:ext uri="{BB962C8B-B14F-4D97-AF65-F5344CB8AC3E}">
        <p14:creationId xmlns:p14="http://schemas.microsoft.com/office/powerpoint/2010/main" val="210015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Than a Paycheck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9667B710-1B98-4184-B0F4-A4673FFA2F21}"/>
              </a:ext>
            </a:extLst>
          </p:cNvPr>
          <p:cNvSpPr txBox="1">
            <a:spLocks/>
          </p:cNvSpPr>
          <p:nvPr/>
        </p:nvSpPr>
        <p:spPr>
          <a:xfrm>
            <a:off x="900553" y="1420005"/>
            <a:ext cx="7342894" cy="241045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We want YOU </a:t>
            </a:r>
          </a:p>
          <a:p>
            <a:pPr algn="ctr"/>
            <a:r>
              <a:rPr lang="en-US" sz="4000" dirty="0"/>
              <a:t>to WANT </a:t>
            </a:r>
          </a:p>
          <a:p>
            <a:pPr algn="ctr"/>
            <a:r>
              <a:rPr lang="en-US" sz="4000" dirty="0"/>
              <a:t>to WORK HERE!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A3344D-B212-481D-B5F8-3A0317790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3839875"/>
            <a:ext cx="9144000" cy="272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73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727924" y="553584"/>
            <a:ext cx="5668691" cy="4475384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681488" y="4139650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6063452" y="381485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388108" y="1339963"/>
            <a:ext cx="4348322" cy="246575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Fact or Myth</a:t>
            </a:r>
            <a:r>
              <a:rPr lang="en-US" sz="3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?</a:t>
            </a:r>
          </a:p>
          <a:p>
            <a:endParaRPr lang="en-US" sz="36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US" sz="3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Individuals who have been convicted of a felony cannot receive cash assistance or food stamps. 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6D306B6-7A4C-45C1-B29C-9030F16F7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52" b="16658"/>
          <a:stretch/>
        </p:blipFill>
        <p:spPr bwMode="auto">
          <a:xfrm rot="20325117">
            <a:off x="1005523" y="2096997"/>
            <a:ext cx="5113492" cy="11431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35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37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35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3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Employee Benefits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9667B710-1B98-4184-B0F4-A4673FFA2F21}"/>
              </a:ext>
            </a:extLst>
          </p:cNvPr>
          <p:cNvSpPr txBox="1">
            <a:spLocks/>
          </p:cNvSpPr>
          <p:nvPr/>
        </p:nvSpPr>
        <p:spPr>
          <a:xfrm>
            <a:off x="624166" y="1608193"/>
            <a:ext cx="2581834" cy="189120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What should we look for?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1B63C81-042C-4717-8031-1F8A8462CA33}"/>
              </a:ext>
            </a:extLst>
          </p:cNvPr>
          <p:cNvSpPr txBox="1">
            <a:spLocks/>
          </p:cNvSpPr>
          <p:nvPr/>
        </p:nvSpPr>
        <p:spPr>
          <a:xfrm>
            <a:off x="3374259" y="1194399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1400" dirty="0">
              <a:solidFill>
                <a:srgbClr val="1F497D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EC25663-1789-4DA6-BAAB-D22BC1881371}"/>
              </a:ext>
            </a:extLst>
          </p:cNvPr>
          <p:cNvSpPr txBox="1">
            <a:spLocks/>
          </p:cNvSpPr>
          <p:nvPr/>
        </p:nvSpPr>
        <p:spPr>
          <a:xfrm>
            <a:off x="4534434" y="1113885"/>
            <a:ext cx="4333341" cy="28798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Stay healthy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Learn more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Advancement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Secure future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BC7FA8-950D-4C4E-9A45-DB088F4D53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3839875"/>
            <a:ext cx="9144000" cy="272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7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Employee Benefits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9667B710-1B98-4184-B0F4-A4673FFA2F21}"/>
              </a:ext>
            </a:extLst>
          </p:cNvPr>
          <p:cNvSpPr txBox="1">
            <a:spLocks/>
          </p:cNvSpPr>
          <p:nvPr/>
        </p:nvSpPr>
        <p:spPr>
          <a:xfrm>
            <a:off x="624166" y="1608193"/>
            <a:ext cx="2581834" cy="189120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Also: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1B63C81-042C-4717-8031-1F8A8462CA33}"/>
              </a:ext>
            </a:extLst>
          </p:cNvPr>
          <p:cNvSpPr txBox="1">
            <a:spLocks/>
          </p:cNvSpPr>
          <p:nvPr/>
        </p:nvSpPr>
        <p:spPr>
          <a:xfrm>
            <a:off x="3374259" y="1194399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1400" dirty="0">
              <a:solidFill>
                <a:srgbClr val="1F497D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EC25663-1789-4DA6-BAAB-D22BC1881371}"/>
              </a:ext>
            </a:extLst>
          </p:cNvPr>
          <p:cNvSpPr txBox="1">
            <a:spLocks/>
          </p:cNvSpPr>
          <p:nvPr/>
        </p:nvSpPr>
        <p:spPr>
          <a:xfrm>
            <a:off x="4534434" y="1113885"/>
            <a:ext cx="4333341" cy="28798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Free stuff!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Discounts!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Lower taxes!</a:t>
            </a:r>
          </a:p>
        </p:txBody>
      </p:sp>
      <p:pic>
        <p:nvPicPr>
          <p:cNvPr id="11" name="Picture 2" descr="white ceramic mug and saucer with coffee beans on brown textile">
            <a:extLst>
              <a:ext uri="{FF2B5EF4-FFF2-40B4-BE49-F238E27FC236}">
                <a16:creationId xmlns:a16="http://schemas.microsoft.com/office/drawing/2014/main" id="{C4140CC7-B494-40DC-AFB5-0DE828EF9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89" y="4444773"/>
            <a:ext cx="3029476" cy="19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1CC8A3-B96C-4666-B7D1-380922279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603391" y="4450375"/>
            <a:ext cx="3937218" cy="1981733"/>
          </a:xfrm>
          <a:prstGeom prst="rect">
            <a:avLst/>
          </a:prstGeom>
        </p:spPr>
      </p:pic>
      <p:pic>
        <p:nvPicPr>
          <p:cNvPr id="8" name="Picture 3" descr="M:\iStock Photos-Financial Education\BYFH Module IV - CT Images\iStock Financial Records.jpg">
            <a:extLst>
              <a:ext uri="{FF2B5EF4-FFF2-40B4-BE49-F238E27FC236}">
                <a16:creationId xmlns:a16="http://schemas.microsoft.com/office/drawing/2014/main" id="{B794574B-9FD5-4F7A-A69C-739319BAD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75101" y="4450375"/>
            <a:ext cx="2978387" cy="1974049"/>
          </a:xfrm>
          <a:prstGeom prst="rect">
            <a:avLst/>
          </a:prstGeom>
          <a:noFill/>
          <a:effectLst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EBC7FA8-950D-4C4E-9A45-DB088F4D53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0" y="3839875"/>
            <a:ext cx="9144000" cy="272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0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rrow: Right 46">
            <a:extLst>
              <a:ext uri="{FF2B5EF4-FFF2-40B4-BE49-F238E27FC236}">
                <a16:creationId xmlns:a16="http://schemas.microsoft.com/office/drawing/2014/main" id="{D7A484CA-36FC-4B49-8668-C52C9CAF8ED4}"/>
              </a:ext>
            </a:extLst>
          </p:cNvPr>
          <p:cNvSpPr/>
          <p:nvPr/>
        </p:nvSpPr>
        <p:spPr>
          <a:xfrm>
            <a:off x="1565652" y="5059863"/>
            <a:ext cx="2110998" cy="82664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Other</a:t>
            </a: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50072D5C-BFAE-4C4E-8AE3-9E14B0D421F9}"/>
              </a:ext>
            </a:extLst>
          </p:cNvPr>
          <p:cNvSpPr/>
          <p:nvPr/>
        </p:nvSpPr>
        <p:spPr>
          <a:xfrm>
            <a:off x="1565652" y="4252270"/>
            <a:ext cx="2110998" cy="826643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Paid Time Off</a:t>
            </a: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A82CC681-7541-4B47-A977-13142E3324D2}"/>
              </a:ext>
            </a:extLst>
          </p:cNvPr>
          <p:cNvSpPr/>
          <p:nvPr/>
        </p:nvSpPr>
        <p:spPr>
          <a:xfrm>
            <a:off x="1565653" y="3397031"/>
            <a:ext cx="2110998" cy="832379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</a:t>
            </a: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737677"/>
            <a:ext cx="2110999" cy="82839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Gadugi" panose="020B0502040204020203" pitchFamily="34" charset="0"/>
                <a:ea typeface="Gadugi" panose="020B0502040204020203" pitchFamily="34" charset="0"/>
              </a:rPr>
              <a:t>Health</a:t>
            </a:r>
            <a:endParaRPr lang="en-US" sz="2000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43711"/>
            <a:ext cx="2110999" cy="8315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Insurance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14F14A-4DB6-414B-8E63-97495310AA9F}"/>
              </a:ext>
            </a:extLst>
          </p:cNvPr>
          <p:cNvSpPr/>
          <p:nvPr/>
        </p:nvSpPr>
        <p:spPr>
          <a:xfrm>
            <a:off x="4227225" y="1695097"/>
            <a:ext cx="4916775" cy="4235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B75A2-7387-449D-BDDE-B19AB2A182D5}"/>
              </a:ext>
            </a:extLst>
          </p:cNvPr>
          <p:cNvSpPr txBox="1">
            <a:spLocks/>
          </p:cNvSpPr>
          <p:nvPr/>
        </p:nvSpPr>
        <p:spPr>
          <a:xfrm>
            <a:off x="4227225" y="1695096"/>
            <a:ext cx="4916775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Medical plans 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(HMO/PPO)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Prescription drugs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Dental/Vision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Hearing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Long-term care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Health Savings (HSA’s)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Flexible Spending (FSA’s)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Benefits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95096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61070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CFA46FA-C460-4E85-9EA8-3F928E3FF4F1}"/>
              </a:ext>
            </a:extLst>
          </p:cNvPr>
          <p:cNvSpPr/>
          <p:nvPr/>
        </p:nvSpPr>
        <p:spPr>
          <a:xfrm>
            <a:off x="2955" y="3539580"/>
            <a:ext cx="1562697" cy="538844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778516">
                <a:moveTo>
                  <a:pt x="0" y="0"/>
                </a:moveTo>
                <a:lnTo>
                  <a:pt x="1562697" y="89167"/>
                </a:lnTo>
                <a:lnTo>
                  <a:pt x="1562697" y="689814"/>
                </a:lnTo>
                <a:lnTo>
                  <a:pt x="0" y="778516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7FC02979-501E-443A-B6B6-E52411DE008C}"/>
              </a:ext>
            </a:extLst>
          </p:cNvPr>
          <p:cNvSpPr/>
          <p:nvPr/>
        </p:nvSpPr>
        <p:spPr>
          <a:xfrm>
            <a:off x="-12810" y="4459787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EC91026-E5B5-42C6-A4DD-5F859D58086D}"/>
              </a:ext>
            </a:extLst>
          </p:cNvPr>
          <p:cNvSpPr/>
          <p:nvPr/>
        </p:nvSpPr>
        <p:spPr>
          <a:xfrm>
            <a:off x="-12810" y="5262531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06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46" grpId="0" animBg="1"/>
      <p:bldP spid="46" grpId="1" animBg="1"/>
      <p:bldP spid="45" grpId="0" animBg="1"/>
      <p:bldP spid="45" grpId="1" animBg="1"/>
      <p:bldP spid="43" grpId="0" animBg="1"/>
      <p:bldP spid="44" grpId="0" animBg="1"/>
      <p:bldP spid="44" grpId="1" animBg="1"/>
      <p:bldP spid="24" grpId="0" animBg="1"/>
      <p:bldP spid="36" grpId="0" animBg="1"/>
      <p:bldP spid="35" grpId="0" animBg="1"/>
      <p:bldP spid="35" grpId="1" animBg="1"/>
      <p:bldP spid="34" grpId="0" animBg="1"/>
      <p:bldP spid="34" grpId="1" animBg="1"/>
      <p:bldP spid="33" grpId="0" animBg="1"/>
      <p:bldP spid="33" grpId="1" animBg="1"/>
      <p:bldP spid="32" grpId="0" animBg="1"/>
      <p:bldP spid="3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737677"/>
            <a:ext cx="2110999" cy="82839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Health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43711"/>
            <a:ext cx="2110999" cy="8315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Insurance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14F14A-4DB6-414B-8E63-97495310AA9F}"/>
              </a:ext>
            </a:extLst>
          </p:cNvPr>
          <p:cNvSpPr/>
          <p:nvPr/>
        </p:nvSpPr>
        <p:spPr>
          <a:xfrm>
            <a:off x="4227225" y="1695097"/>
            <a:ext cx="4916775" cy="4235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B75A2-7387-449D-BDDE-B19AB2A182D5}"/>
              </a:ext>
            </a:extLst>
          </p:cNvPr>
          <p:cNvSpPr txBox="1">
            <a:spLocks/>
          </p:cNvSpPr>
          <p:nvPr/>
        </p:nvSpPr>
        <p:spPr>
          <a:xfrm>
            <a:off x="4227225" y="1695096"/>
            <a:ext cx="4916775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Life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Dependent life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Short-term disability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Long-term disability 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Critical illness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Property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Benefits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95096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61070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4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75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75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75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75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75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75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1" animBg="1"/>
      <p:bldP spid="44" grpId="0" animBg="1"/>
      <p:bldP spid="21" grpId="0" build="allAtOnce"/>
      <p:bldP spid="36" grpId="1" animBg="1"/>
      <p:bldP spid="3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737677"/>
            <a:ext cx="2110999" cy="82839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Health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43711"/>
            <a:ext cx="2110999" cy="8315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Insurance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14F14A-4DB6-414B-8E63-97495310AA9F}"/>
              </a:ext>
            </a:extLst>
          </p:cNvPr>
          <p:cNvSpPr/>
          <p:nvPr/>
        </p:nvSpPr>
        <p:spPr>
          <a:xfrm>
            <a:off x="4227225" y="1695097"/>
            <a:ext cx="4916775" cy="4235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B75A2-7387-449D-BDDE-B19AB2A182D5}"/>
              </a:ext>
            </a:extLst>
          </p:cNvPr>
          <p:cNvSpPr txBox="1">
            <a:spLocks/>
          </p:cNvSpPr>
          <p:nvPr/>
        </p:nvSpPr>
        <p:spPr>
          <a:xfrm>
            <a:off x="4227225" y="1695096"/>
            <a:ext cx="4916775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Benefits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95096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61070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B176A44-06E5-48B0-8083-5658D36ECFF5}"/>
              </a:ext>
            </a:extLst>
          </p:cNvPr>
          <p:cNvSpPr/>
          <p:nvPr/>
        </p:nvSpPr>
        <p:spPr>
          <a:xfrm>
            <a:off x="1565653" y="3397031"/>
            <a:ext cx="2110998" cy="832379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5F9CA0-2684-4961-8474-7C20006DDA05}"/>
              </a:ext>
            </a:extLst>
          </p:cNvPr>
          <p:cNvSpPr/>
          <p:nvPr/>
        </p:nvSpPr>
        <p:spPr>
          <a:xfrm>
            <a:off x="2955" y="3539580"/>
            <a:ext cx="1562697" cy="538844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778516">
                <a:moveTo>
                  <a:pt x="0" y="0"/>
                </a:moveTo>
                <a:lnTo>
                  <a:pt x="1562697" y="89167"/>
                </a:lnTo>
                <a:lnTo>
                  <a:pt x="1562697" y="689814"/>
                </a:lnTo>
                <a:lnTo>
                  <a:pt x="0" y="778516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B592C-0552-44A8-A741-C40CA179FDA3}"/>
              </a:ext>
            </a:extLst>
          </p:cNvPr>
          <p:cNvSpPr txBox="1">
            <a:spLocks/>
          </p:cNvSpPr>
          <p:nvPr/>
        </p:nvSpPr>
        <p:spPr>
          <a:xfrm>
            <a:off x="4224644" y="1692512"/>
            <a:ext cx="5616779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Pension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(a.k.a. defined benefit)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Savings Plans: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(defined contribution)</a:t>
            </a:r>
          </a:p>
          <a:p>
            <a:pPr marL="341313" indent="-341313">
              <a:spcBef>
                <a:spcPts val="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401(k)/403(b)/457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Profit Sharing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Employee Stock Ownership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(ESOP’s)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Retiree Health</a:t>
            </a:r>
          </a:p>
          <a:p>
            <a:pPr marL="341313" indent="-34131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Memberships</a:t>
            </a:r>
          </a:p>
        </p:txBody>
      </p:sp>
    </p:spTree>
    <p:extLst>
      <p:ext uri="{BB962C8B-B14F-4D97-AF65-F5344CB8AC3E}">
        <p14:creationId xmlns:p14="http://schemas.microsoft.com/office/powerpoint/2010/main" val="354343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75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75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75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75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36" grpId="0" animBg="1"/>
      <p:bldP spid="35" grpId="0" animBg="1"/>
      <p:bldP spid="9" grpId="0" animBg="1"/>
      <p:bldP spid="10" grpId="0" animBg="1"/>
      <p:bldP spid="11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737677"/>
            <a:ext cx="2110999" cy="82839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Health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43711"/>
            <a:ext cx="2110999" cy="8315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Insurance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14F14A-4DB6-414B-8E63-97495310AA9F}"/>
              </a:ext>
            </a:extLst>
          </p:cNvPr>
          <p:cNvSpPr/>
          <p:nvPr/>
        </p:nvSpPr>
        <p:spPr>
          <a:xfrm>
            <a:off x="4227225" y="1695097"/>
            <a:ext cx="4916775" cy="4235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B75A2-7387-449D-BDDE-B19AB2A182D5}"/>
              </a:ext>
            </a:extLst>
          </p:cNvPr>
          <p:cNvSpPr txBox="1">
            <a:spLocks/>
          </p:cNvSpPr>
          <p:nvPr/>
        </p:nvSpPr>
        <p:spPr>
          <a:xfrm>
            <a:off x="4227225" y="1695096"/>
            <a:ext cx="4916775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Benefits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95096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61070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B176A44-06E5-48B0-8083-5658D36ECFF5}"/>
              </a:ext>
            </a:extLst>
          </p:cNvPr>
          <p:cNvSpPr/>
          <p:nvPr/>
        </p:nvSpPr>
        <p:spPr>
          <a:xfrm>
            <a:off x="1565653" y="3397031"/>
            <a:ext cx="2110998" cy="832379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5F9CA0-2684-4961-8474-7C20006DDA05}"/>
              </a:ext>
            </a:extLst>
          </p:cNvPr>
          <p:cNvSpPr/>
          <p:nvPr/>
        </p:nvSpPr>
        <p:spPr>
          <a:xfrm>
            <a:off x="2955" y="3539580"/>
            <a:ext cx="1562697" cy="538844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778516">
                <a:moveTo>
                  <a:pt x="0" y="0"/>
                </a:moveTo>
                <a:lnTo>
                  <a:pt x="1562697" y="89167"/>
                </a:lnTo>
                <a:lnTo>
                  <a:pt x="1562697" y="689814"/>
                </a:lnTo>
                <a:lnTo>
                  <a:pt x="0" y="778516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B592C-0552-44A8-A741-C40CA179FDA3}"/>
              </a:ext>
            </a:extLst>
          </p:cNvPr>
          <p:cNvSpPr txBox="1">
            <a:spLocks/>
          </p:cNvSpPr>
          <p:nvPr/>
        </p:nvSpPr>
        <p:spPr>
          <a:xfrm>
            <a:off x="4224644" y="1692512"/>
            <a:ext cx="5616779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Annual/Vacation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Personal Days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Holidays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Sick Time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Family Medical Leave Act 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(FMLA)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Bereavement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Comp Time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AB6BFBD-04B4-43B5-B92A-75C05BD82E49}"/>
              </a:ext>
            </a:extLst>
          </p:cNvPr>
          <p:cNvSpPr/>
          <p:nvPr/>
        </p:nvSpPr>
        <p:spPr>
          <a:xfrm>
            <a:off x="1565652" y="4252270"/>
            <a:ext cx="2110998" cy="826643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Paid Time Off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E115FD-AB8C-4372-8AA4-D91BB56BC7EB}"/>
              </a:ext>
            </a:extLst>
          </p:cNvPr>
          <p:cNvSpPr/>
          <p:nvPr/>
        </p:nvSpPr>
        <p:spPr>
          <a:xfrm>
            <a:off x="-12810" y="4459787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3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75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75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75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75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75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75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36" grpId="0" animBg="1"/>
      <p:bldP spid="35" grpId="0" animBg="1"/>
      <p:bldP spid="9" grpId="0" animBg="1"/>
      <p:bldP spid="10" grpId="0" animBg="1"/>
      <p:bldP spid="11" grpId="0" build="allAtOnce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737677"/>
            <a:ext cx="2110999" cy="82839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Health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43711"/>
            <a:ext cx="2110999" cy="83154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Insurance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14F14A-4DB6-414B-8E63-97495310AA9F}"/>
              </a:ext>
            </a:extLst>
          </p:cNvPr>
          <p:cNvSpPr/>
          <p:nvPr/>
        </p:nvSpPr>
        <p:spPr>
          <a:xfrm>
            <a:off x="4227225" y="1695097"/>
            <a:ext cx="4916775" cy="4235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B75A2-7387-449D-BDDE-B19AB2A182D5}"/>
              </a:ext>
            </a:extLst>
          </p:cNvPr>
          <p:cNvSpPr txBox="1">
            <a:spLocks/>
          </p:cNvSpPr>
          <p:nvPr/>
        </p:nvSpPr>
        <p:spPr>
          <a:xfrm>
            <a:off x="4227225" y="1695096"/>
            <a:ext cx="4916775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Benefits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95096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61070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B176A44-06E5-48B0-8083-5658D36ECFF5}"/>
              </a:ext>
            </a:extLst>
          </p:cNvPr>
          <p:cNvSpPr/>
          <p:nvPr/>
        </p:nvSpPr>
        <p:spPr>
          <a:xfrm>
            <a:off x="1565653" y="3397031"/>
            <a:ext cx="2110998" cy="832379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5F9CA0-2684-4961-8474-7C20006DDA05}"/>
              </a:ext>
            </a:extLst>
          </p:cNvPr>
          <p:cNvSpPr/>
          <p:nvPr/>
        </p:nvSpPr>
        <p:spPr>
          <a:xfrm>
            <a:off x="2955" y="3539580"/>
            <a:ext cx="1562697" cy="538844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778516">
                <a:moveTo>
                  <a:pt x="0" y="0"/>
                </a:moveTo>
                <a:lnTo>
                  <a:pt x="1562697" y="89167"/>
                </a:lnTo>
                <a:lnTo>
                  <a:pt x="1562697" y="689814"/>
                </a:lnTo>
                <a:lnTo>
                  <a:pt x="0" y="778516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2B592C-0552-44A8-A741-C40CA179FDA3}"/>
              </a:ext>
            </a:extLst>
          </p:cNvPr>
          <p:cNvSpPr txBox="1">
            <a:spLocks/>
          </p:cNvSpPr>
          <p:nvPr/>
        </p:nvSpPr>
        <p:spPr>
          <a:xfrm>
            <a:off x="4224644" y="1692512"/>
            <a:ext cx="5616779" cy="41914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Employee Assistance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Dependent Care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Adoption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Tuition Reimbursement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529/ABLE Savings Plans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Fitness Center</a:t>
            </a: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Free Coffee(!!)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AB6BFBD-04B4-43B5-B92A-75C05BD82E49}"/>
              </a:ext>
            </a:extLst>
          </p:cNvPr>
          <p:cNvSpPr/>
          <p:nvPr/>
        </p:nvSpPr>
        <p:spPr>
          <a:xfrm>
            <a:off x="1565652" y="4252270"/>
            <a:ext cx="2110998" cy="826643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Paid Time Off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E115FD-AB8C-4372-8AA4-D91BB56BC7EB}"/>
              </a:ext>
            </a:extLst>
          </p:cNvPr>
          <p:cNvSpPr/>
          <p:nvPr/>
        </p:nvSpPr>
        <p:spPr>
          <a:xfrm>
            <a:off x="-12810" y="4459787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E08DB158-F5D7-4FE0-8142-27026BB40380}"/>
              </a:ext>
            </a:extLst>
          </p:cNvPr>
          <p:cNvSpPr/>
          <p:nvPr/>
        </p:nvSpPr>
        <p:spPr>
          <a:xfrm>
            <a:off x="1565652" y="5059863"/>
            <a:ext cx="2110998" cy="82664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Other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778477-57F2-421C-A6FF-30FEF351666F}"/>
              </a:ext>
            </a:extLst>
          </p:cNvPr>
          <p:cNvSpPr/>
          <p:nvPr/>
        </p:nvSpPr>
        <p:spPr>
          <a:xfrm>
            <a:off x="-12810" y="5262531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58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36" grpId="0" animBg="1"/>
      <p:bldP spid="35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the Right Benefits</a:t>
            </a:r>
          </a:p>
        </p:txBody>
      </p:sp>
      <p:pic>
        <p:nvPicPr>
          <p:cNvPr id="7" name="Picture 8" descr="shallow focus photo of balance stones">
            <a:extLst>
              <a:ext uri="{FF2B5EF4-FFF2-40B4-BE49-F238E27FC236}">
                <a16:creationId xmlns:a16="http://schemas.microsoft.com/office/drawing/2014/main" id="{65801423-A373-404E-A68A-60B32483D2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64" r="3776" b="24352"/>
          <a:stretch/>
        </p:blipFill>
        <p:spPr bwMode="auto">
          <a:xfrm>
            <a:off x="3776831" y="1914655"/>
            <a:ext cx="4945761" cy="376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growth2">
            <a:extLst>
              <a:ext uri="{FF2B5EF4-FFF2-40B4-BE49-F238E27FC236}">
                <a16:creationId xmlns:a16="http://schemas.microsoft.com/office/drawing/2014/main" id="{1DB70A89-AE4D-4784-A9CA-C9D342590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12130"/>
          <a:stretch>
            <a:fillRect/>
          </a:stretch>
        </p:blipFill>
        <p:spPr bwMode="auto">
          <a:xfrm>
            <a:off x="3746464" y="1766843"/>
            <a:ext cx="4957078" cy="2127830"/>
          </a:xfrm>
          <a:prstGeom prst="rect">
            <a:avLst/>
          </a:prstGeom>
          <a:noFill/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93C2FA5-0312-40F2-8F4F-89E3D7094CC7}"/>
              </a:ext>
            </a:extLst>
          </p:cNvPr>
          <p:cNvSpPr txBox="1">
            <a:spLocks/>
          </p:cNvSpPr>
          <p:nvPr/>
        </p:nvSpPr>
        <p:spPr>
          <a:xfrm>
            <a:off x="488950" y="1766843"/>
            <a:ext cx="2907792" cy="68589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Age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6D82C00-E712-4B26-AFD1-7B3E26802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831" y="2240468"/>
            <a:ext cx="4957078" cy="330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E18D628-6360-4DA6-AA4A-6CBD6577AB2B}"/>
              </a:ext>
            </a:extLst>
          </p:cNvPr>
          <p:cNvSpPr txBox="1">
            <a:spLocks/>
          </p:cNvSpPr>
          <p:nvPr/>
        </p:nvSpPr>
        <p:spPr>
          <a:xfrm>
            <a:off x="488950" y="2844838"/>
            <a:ext cx="2907792" cy="68589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Family Status</a:t>
            </a:r>
          </a:p>
        </p:txBody>
      </p:sp>
      <p:pic>
        <p:nvPicPr>
          <p:cNvPr id="14" name="Picture 4" descr="poached egg with vegetables and tomatoes on blue plate">
            <a:extLst>
              <a:ext uri="{FF2B5EF4-FFF2-40B4-BE49-F238E27FC236}">
                <a16:creationId xmlns:a16="http://schemas.microsoft.com/office/drawing/2014/main" id="{703AD688-18DD-447A-90EA-02A8CE45C0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9"/>
          <a:stretch/>
        </p:blipFill>
        <p:spPr bwMode="auto">
          <a:xfrm>
            <a:off x="3746464" y="2415309"/>
            <a:ext cx="3187794" cy="308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man fixing his shoes">
            <a:extLst>
              <a:ext uri="{FF2B5EF4-FFF2-40B4-BE49-F238E27FC236}">
                <a16:creationId xmlns:a16="http://schemas.microsoft.com/office/drawing/2014/main" id="{B116F6EC-5370-4F7E-9A99-D976D4F45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264" y="2415308"/>
            <a:ext cx="2469328" cy="308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D1A4F3CC-6642-4F5E-800D-65C03CED13D4}"/>
              </a:ext>
            </a:extLst>
          </p:cNvPr>
          <p:cNvSpPr txBox="1">
            <a:spLocks/>
          </p:cNvSpPr>
          <p:nvPr/>
        </p:nvSpPr>
        <p:spPr>
          <a:xfrm>
            <a:off x="488950" y="3922833"/>
            <a:ext cx="2907792" cy="68589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Health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A40155A-F119-42F3-B192-A9D7F8E8A73C}"/>
              </a:ext>
            </a:extLst>
          </p:cNvPr>
          <p:cNvSpPr txBox="1">
            <a:spLocks/>
          </p:cNvSpPr>
          <p:nvPr/>
        </p:nvSpPr>
        <p:spPr>
          <a:xfrm>
            <a:off x="488950" y="5000829"/>
            <a:ext cx="2907792" cy="68589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Cost/Benefit</a:t>
            </a:r>
          </a:p>
        </p:txBody>
      </p:sp>
    </p:spTree>
    <p:extLst>
      <p:ext uri="{BB962C8B-B14F-4D97-AF65-F5344CB8AC3E}">
        <p14:creationId xmlns:p14="http://schemas.microsoft.com/office/powerpoint/2010/main" val="53023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6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454481" y="1465627"/>
            <a:ext cx="4348322" cy="2912221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507217" y="2007326"/>
            <a:ext cx="4348322" cy="156790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does pre-tax really mean, and how  can I benefit?</a:t>
            </a:r>
          </a:p>
        </p:txBody>
      </p:sp>
    </p:spTree>
    <p:extLst>
      <p:ext uri="{BB962C8B-B14F-4D97-AF65-F5344CB8AC3E}">
        <p14:creationId xmlns:p14="http://schemas.microsoft.com/office/powerpoint/2010/main" val="139184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1"/>
            <a:ext cx="3707892" cy="4980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Let’s look at how Anna benefits from pre-tax.</a:t>
            </a:r>
          </a:p>
          <a:p>
            <a:endParaRPr lang="en-US" sz="2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47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727924" y="553584"/>
            <a:ext cx="5668691" cy="4475384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681488" y="4139650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6063452" y="381485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388108" y="1247206"/>
            <a:ext cx="4348322" cy="299189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Fact or Myth</a:t>
            </a:r>
            <a:r>
              <a:rPr lang="en-US" sz="3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?</a:t>
            </a:r>
          </a:p>
          <a:p>
            <a:endParaRPr lang="en-US" sz="36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US" sz="3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Individuals and veterans cannot have their Social Security or VA benefits reinstated after release from incarceration.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6D306B6-7A4C-45C1-B29C-9030F16F7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52" b="16658"/>
          <a:stretch/>
        </p:blipFill>
        <p:spPr bwMode="auto">
          <a:xfrm rot="20325117">
            <a:off x="1090071" y="2002795"/>
            <a:ext cx="5113492" cy="11431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192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Power of Pre-Tax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23F3A37-C5E2-42F3-A645-50A664A9213D}"/>
              </a:ext>
            </a:extLst>
          </p:cNvPr>
          <p:cNvSpPr txBox="1">
            <a:spLocks/>
          </p:cNvSpPr>
          <p:nvPr/>
        </p:nvSpPr>
        <p:spPr>
          <a:xfrm>
            <a:off x="3930698" y="1449419"/>
            <a:ext cx="4908502" cy="4845098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Paying for, or contributing to, certain employee benefits that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highlight>
                  <a:srgbClr val="FFFF00"/>
                </a:highlight>
              </a:rPr>
              <a:t>reduce the income on which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 your federal, state, local, and FICA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highlight>
                  <a:srgbClr val="FFFF00"/>
                </a:highlight>
              </a:rPr>
              <a:t>taxes are calculated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Different benefits have different tax treatment.</a:t>
            </a:r>
          </a:p>
        </p:txBody>
      </p:sp>
      <p:sp>
        <p:nvSpPr>
          <p:cNvPr id="21" name="Title 4">
            <a:extLst>
              <a:ext uri="{FF2B5EF4-FFF2-40B4-BE49-F238E27FC236}">
                <a16:creationId xmlns:a16="http://schemas.microsoft.com/office/drawing/2014/main" id="{E0E4485C-2EFD-4D67-8B0B-B2E850667C0B}"/>
              </a:ext>
            </a:extLst>
          </p:cNvPr>
          <p:cNvSpPr txBox="1">
            <a:spLocks/>
          </p:cNvSpPr>
          <p:nvPr/>
        </p:nvSpPr>
        <p:spPr>
          <a:xfrm>
            <a:off x="661732" y="2553795"/>
            <a:ext cx="2581834" cy="189120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Pre-tax is:</a:t>
            </a:r>
          </a:p>
        </p:txBody>
      </p:sp>
    </p:spTree>
    <p:extLst>
      <p:ext uri="{BB962C8B-B14F-4D97-AF65-F5344CB8AC3E}">
        <p14:creationId xmlns:p14="http://schemas.microsoft.com/office/powerpoint/2010/main" val="289771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E955C592-DCD7-4724-91B2-A3C135C6E874}"/>
              </a:ext>
            </a:extLst>
          </p:cNvPr>
          <p:cNvSpPr txBox="1">
            <a:spLocks/>
          </p:cNvSpPr>
          <p:nvPr/>
        </p:nvSpPr>
        <p:spPr>
          <a:xfrm>
            <a:off x="4511840" y="1431164"/>
            <a:ext cx="4045306" cy="3144974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900" dirty="0">
                <a:solidFill>
                  <a:schemeClr val="tx2">
                    <a:lumMod val="75000"/>
                  </a:schemeClr>
                </a:solidFill>
              </a:rPr>
              <a:t>Semi Tax-Fee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1. Paying one or more:  </a:t>
            </a:r>
          </a:p>
          <a:p>
            <a:pPr marL="508000" indent="-2174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State/local</a:t>
            </a:r>
          </a:p>
          <a:p>
            <a:pPr marL="508000" indent="-2174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Social Security</a:t>
            </a:r>
          </a:p>
          <a:p>
            <a:pPr marL="508000" indent="-2174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Medicare tax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2. Maximum thresholds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D8504-ACB9-4E5B-ACF1-B4765155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Treatment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A21F2F01-B4B0-46A0-B35D-B8B2D87F1D55}"/>
              </a:ext>
            </a:extLst>
          </p:cNvPr>
          <p:cNvSpPr txBox="1">
            <a:spLocks/>
          </p:cNvSpPr>
          <p:nvPr/>
        </p:nvSpPr>
        <p:spPr>
          <a:xfrm>
            <a:off x="1157386" y="1431164"/>
            <a:ext cx="2564217" cy="4881608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Tax-Free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Paying no: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Federal 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State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Local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FICA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859304-FACB-41C1-8323-D88F6F862AF6}"/>
              </a:ext>
            </a:extLst>
          </p:cNvPr>
          <p:cNvSpPr txBox="1">
            <a:spLocks/>
          </p:cNvSpPr>
          <p:nvPr/>
        </p:nvSpPr>
        <p:spPr>
          <a:xfrm>
            <a:off x="4503761" y="4696362"/>
            <a:ext cx="4148919" cy="1666466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Tax-Deferred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Paying taxes at a later date.</a:t>
            </a:r>
          </a:p>
        </p:txBody>
      </p:sp>
    </p:spTree>
    <p:extLst>
      <p:ext uri="{BB962C8B-B14F-4D97-AF65-F5344CB8AC3E}">
        <p14:creationId xmlns:p14="http://schemas.microsoft.com/office/powerpoint/2010/main" val="158769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1" grpId="0"/>
      <p:bldP spid="4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D8504-ACB9-4E5B-ACF1-B4765155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Treatment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A21F2F01-B4B0-46A0-B35D-B8B2D87F1D55}"/>
              </a:ext>
            </a:extLst>
          </p:cNvPr>
          <p:cNvSpPr txBox="1">
            <a:spLocks/>
          </p:cNvSpPr>
          <p:nvPr/>
        </p:nvSpPr>
        <p:spPr>
          <a:xfrm>
            <a:off x="1157386" y="1431164"/>
            <a:ext cx="2564217" cy="4881608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Tax-Free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Paying no: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Federal 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State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Local</a:t>
            </a:r>
          </a:p>
          <a:p>
            <a:pPr marL="685800" indent="-228600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FICA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399846-7AAB-463B-9020-539CDE835A99}"/>
              </a:ext>
            </a:extLst>
          </p:cNvPr>
          <p:cNvSpPr txBox="1">
            <a:spLocks/>
          </p:cNvSpPr>
          <p:nvPr/>
        </p:nvSpPr>
        <p:spPr>
          <a:xfrm>
            <a:off x="4381750" y="1431163"/>
            <a:ext cx="4457449" cy="4881608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Premiums paid:</a:t>
            </a:r>
          </a:p>
          <a:p>
            <a:pPr marL="457200" indent="-28416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Health insurance plan</a:t>
            </a:r>
          </a:p>
          <a:p>
            <a:pPr marL="347663" indent="-173038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 Long-term care</a:t>
            </a:r>
          </a:p>
          <a:p>
            <a:pPr marL="17462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Contributions: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Health Savings Account (HSA)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Flexible Spending Arrangement (FSA) for healthcare expenses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5" descr="M:\iStock Photos-Financial Education\BYFH Module III - SS Images\iStock Yay.jpg">
            <a:extLst>
              <a:ext uri="{FF2B5EF4-FFF2-40B4-BE49-F238E27FC236}">
                <a16:creationId xmlns:a16="http://schemas.microsoft.com/office/drawing/2014/main" id="{3DCCD199-E4C0-4453-BFB5-A9BBE2549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50" b="96750" l="5000" r="90000">
                        <a14:foregroundMark x1="23000" y1="28750" x2="58000" y2="48500"/>
                        <a14:foregroundMark x1="17667" y1="6250" x2="20667" y2="14750"/>
                        <a14:foregroundMark x1="5333" y1="11500" x2="13333" y2="17500"/>
                        <a14:foregroundMark x1="89333" y1="42250" x2="82667" y2="51250"/>
                        <a14:foregroundMark x1="82667" y1="51250" x2="82333" y2="53500"/>
                        <a14:foregroundMark x1="64000" y1="83000" x2="67333" y2="9675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2148" y="3725836"/>
            <a:ext cx="2167346" cy="2889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83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56EBB9B-BF1C-47C7-A34E-D3B9048F4955}"/>
              </a:ext>
            </a:extLst>
          </p:cNvPr>
          <p:cNvSpPr txBox="1">
            <a:spLocks/>
          </p:cNvSpPr>
          <p:nvPr/>
        </p:nvSpPr>
        <p:spPr>
          <a:xfrm>
            <a:off x="740229" y="3721996"/>
            <a:ext cx="8403771" cy="3136004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 fontScale="8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800" dirty="0">
                <a:solidFill>
                  <a:schemeClr val="tx2">
                    <a:lumMod val="75000"/>
                  </a:schemeClr>
                </a:solidFill>
              </a:rPr>
              <a:t>Flexible Spending Arrangements (FSA’s)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Contribute to employer-controlled plan to pay for out-of-pocket medical expenses 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Maximum contribution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$2,850*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Use it or lose it**</a:t>
            </a:r>
          </a:p>
          <a:p>
            <a:pPr>
              <a:spcBef>
                <a:spcPts val="600"/>
              </a:spcBef>
            </a:pPr>
            <a:r>
              <a:rPr lang="en-US" sz="2100" i="1" dirty="0">
                <a:solidFill>
                  <a:schemeClr val="tx2">
                    <a:lumMod val="75000"/>
                  </a:schemeClr>
                </a:solidFill>
              </a:rPr>
              <a:t>*Limits for 2022.  HSA’s have a $1,000 catch-up provision for ages 55 and older.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100" i="1" dirty="0">
                <a:solidFill>
                  <a:schemeClr val="tx2">
                    <a:lumMod val="75000"/>
                  </a:schemeClr>
                </a:solidFill>
              </a:rPr>
              <a:t>**Special roll-over provisions were in place for 2020 and 2021.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D8504-ACB9-4E5B-ACF1-B4765155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HSA’s vs. FSA’s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49F5D2F-35FB-4E85-AAC7-4E57E55C4F32}"/>
              </a:ext>
            </a:extLst>
          </p:cNvPr>
          <p:cNvSpPr txBox="1">
            <a:spLocks/>
          </p:cNvSpPr>
          <p:nvPr/>
        </p:nvSpPr>
        <p:spPr>
          <a:xfrm>
            <a:off x="740229" y="1174668"/>
            <a:ext cx="8011885" cy="2624637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Health Savings Accounts (HSA’s)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Employee-owned savings account to pay for out-of-pocket medical expenses 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Employer must offer high-deductible health plan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(HDHP)</a:t>
            </a:r>
          </a:p>
          <a:p>
            <a:pPr marL="231775" indent="-2317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Maximum contribution-$3,650 individual/$7,300 family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39653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25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25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115" b="45331"/>
          <a:stretch/>
        </p:blipFill>
        <p:spPr>
          <a:xfrm>
            <a:off x="2849042" y="56922"/>
            <a:ext cx="3707892" cy="21984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1001280" y="2342304"/>
            <a:ext cx="7714703" cy="4458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Health insurance premiums		$1,644	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Out-of-pocket medical expenses		</a:t>
            </a:r>
            <a:r>
              <a:rPr lang="en-US" sz="2400" u="sng" dirty="0">
                <a:solidFill>
                  <a:schemeClr val="tx2">
                    <a:lumMod val="75000"/>
                  </a:schemeClr>
                </a:solidFill>
              </a:rPr>
              <a:t>$   600</a:t>
            </a:r>
          </a:p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		Total Tax-free Benefits:	$2,264</a:t>
            </a:r>
          </a:p>
          <a:p>
            <a:endParaRPr lang="en-US" sz="2600" dirty="0">
              <a:solidFill>
                <a:srgbClr val="C00000"/>
              </a:solidFill>
            </a:endParaRPr>
          </a:p>
          <a:p>
            <a:r>
              <a:rPr lang="en-US" sz="2600" dirty="0">
                <a:solidFill>
                  <a:srgbClr val="C00000"/>
                </a:solidFill>
              </a:rPr>
              <a:t>Federal (0%)					$      0</a:t>
            </a:r>
          </a:p>
          <a:p>
            <a:r>
              <a:rPr lang="en-US" sz="2600" dirty="0">
                <a:solidFill>
                  <a:srgbClr val="C00000"/>
                </a:solidFill>
              </a:rPr>
              <a:t>FICA and Medicare (7.65%)		$  173</a:t>
            </a:r>
          </a:p>
          <a:p>
            <a:r>
              <a:rPr lang="en-US" sz="2600" dirty="0">
                <a:solidFill>
                  <a:srgbClr val="C00000"/>
                </a:solidFill>
              </a:rPr>
              <a:t>State (3.07%)				$    69		</a:t>
            </a:r>
          </a:p>
          <a:p>
            <a:r>
              <a:rPr lang="en-US" sz="2600" dirty="0">
                <a:solidFill>
                  <a:srgbClr val="C00000"/>
                </a:solidFill>
              </a:rPr>
              <a:t>Local(1.45%)					</a:t>
            </a:r>
            <a:r>
              <a:rPr lang="en-US" sz="2600" u="sng" dirty="0">
                <a:solidFill>
                  <a:srgbClr val="C00000"/>
                </a:solidFill>
              </a:rPr>
              <a:t>$    33</a:t>
            </a:r>
          </a:p>
          <a:p>
            <a:r>
              <a:rPr lang="en-US" sz="2600" dirty="0">
                <a:solidFill>
                  <a:srgbClr val="C00000"/>
                </a:solidFill>
              </a:rPr>
              <a:t>			    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Taxes Saved:	$  275</a:t>
            </a:r>
          </a:p>
        </p:txBody>
      </p:sp>
    </p:spTree>
    <p:extLst>
      <p:ext uri="{BB962C8B-B14F-4D97-AF65-F5344CB8AC3E}">
        <p14:creationId xmlns:p14="http://schemas.microsoft.com/office/powerpoint/2010/main" val="204026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D8504-ACB9-4E5B-ACF1-B4765155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Treatment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399846-7AAB-463B-9020-539CDE835A99}"/>
              </a:ext>
            </a:extLst>
          </p:cNvPr>
          <p:cNvSpPr txBox="1">
            <a:spLocks/>
          </p:cNvSpPr>
          <p:nvPr/>
        </p:nvSpPr>
        <p:spPr>
          <a:xfrm>
            <a:off x="4777535" y="1362923"/>
            <a:ext cx="4457449" cy="5206346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Contributions: </a:t>
            </a:r>
          </a:p>
          <a:p>
            <a:pPr marL="173037">
              <a:spcBef>
                <a:spcPts val="300"/>
              </a:spcBef>
              <a:spcAft>
                <a:spcPts val="600"/>
              </a:spcAft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Flexible Spending Arrangement (FSA) for dependent care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($5,000)*</a:t>
            </a:r>
          </a:p>
          <a:p>
            <a:pPr marL="173037">
              <a:spcBef>
                <a:spcPts val="300"/>
              </a:spcBef>
              <a:spcAft>
                <a:spcPts val="600"/>
              </a:spcAft>
            </a:pP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Benefits: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Adoption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($14,890)*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Education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($5,250)*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17462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2200" i="1" dirty="0">
                <a:solidFill>
                  <a:schemeClr val="tx2">
                    <a:lumMod val="75000"/>
                  </a:schemeClr>
                </a:solidFill>
              </a:rPr>
              <a:t>*Individual Limits for 2022.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55E190F-0C5D-438D-88CF-B1636D3927FA}"/>
              </a:ext>
            </a:extLst>
          </p:cNvPr>
          <p:cNvSpPr txBox="1">
            <a:spLocks/>
          </p:cNvSpPr>
          <p:nvPr/>
        </p:nvSpPr>
        <p:spPr>
          <a:xfrm>
            <a:off x="601986" y="1431163"/>
            <a:ext cx="3970013" cy="3144974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900" dirty="0">
                <a:solidFill>
                  <a:schemeClr val="tx2">
                    <a:lumMod val="75000"/>
                  </a:schemeClr>
                </a:solidFill>
              </a:rPr>
              <a:t>Semi Tax-Fee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1. Paying one or more:  </a:t>
            </a:r>
          </a:p>
          <a:p>
            <a:pPr marL="508000" indent="-2174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State/local</a:t>
            </a:r>
          </a:p>
          <a:p>
            <a:pPr marL="508000" indent="-2174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Social Security</a:t>
            </a:r>
          </a:p>
          <a:p>
            <a:pPr marL="508000" indent="-2174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Medicare 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2. Maximum thresholds</a:t>
            </a:r>
          </a:p>
        </p:txBody>
      </p:sp>
      <p:pic>
        <p:nvPicPr>
          <p:cNvPr id="1026" name="Picture 2" descr="red and white freight truck">
            <a:extLst>
              <a:ext uri="{FF2B5EF4-FFF2-40B4-BE49-F238E27FC236}">
                <a16:creationId xmlns:a16="http://schemas.microsoft.com/office/drawing/2014/main" id="{355D5462-04A2-4F1D-BBCA-E6CA4AB01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120" y="4126183"/>
            <a:ext cx="5156791" cy="343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23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0DFDC04-1A13-4A3C-8504-BE58DEC2F22F}"/>
              </a:ext>
            </a:extLst>
          </p:cNvPr>
          <p:cNvSpPr txBox="1">
            <a:spLocks/>
          </p:cNvSpPr>
          <p:nvPr/>
        </p:nvSpPr>
        <p:spPr>
          <a:xfrm>
            <a:off x="827315" y="1120042"/>
            <a:ext cx="8011885" cy="5627599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FSA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(dependent care) 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- Quick Calculation 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Maximum contribution:	 	$5,000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Tax rates:   	12% Federal*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  </a:t>
            </a:r>
            <a:r>
              <a:rPr lang="en-US" sz="2800" u="sng" dirty="0">
                <a:solidFill>
                  <a:schemeClr val="tx2">
                    <a:lumMod val="75000"/>
                  </a:schemeClr>
                </a:solidFill>
              </a:rPr>
              <a:t>7% FICA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19% Total 		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			</a:t>
            </a:r>
            <a:endParaRPr lang="en-US" sz="2800" dirty="0">
              <a:solidFill>
                <a:schemeClr val="tx2">
                  <a:lumMod val="75000"/>
                </a:schemeClr>
              </a:solidFill>
              <a:highlight>
                <a:srgbClr val="FFFF00"/>
              </a:highlight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en-US" sz="2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en-US" sz="2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en-US" sz="2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200" i="1" dirty="0">
                <a:solidFill>
                  <a:schemeClr val="tx2">
                    <a:lumMod val="75000"/>
                  </a:schemeClr>
                </a:solidFill>
              </a:rPr>
              <a:t>*Federal marginal rate for illustration only.  Your marginal rate may be different.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753305A-AD03-48F4-B5F3-6F8681328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Semi Tax-Free Example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7F019BE-1278-481D-8BC4-13D8330D365F}"/>
              </a:ext>
            </a:extLst>
          </p:cNvPr>
          <p:cNvCxnSpPr>
            <a:cxnSpLocks/>
          </p:cNvCxnSpPr>
          <p:nvPr/>
        </p:nvCxnSpPr>
        <p:spPr>
          <a:xfrm flipV="1">
            <a:off x="4426857" y="2281757"/>
            <a:ext cx="2438400" cy="12742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8CD2DA5-0013-4835-9043-346B468D0E14}"/>
              </a:ext>
            </a:extLst>
          </p:cNvPr>
          <p:cNvCxnSpPr>
            <a:cxnSpLocks/>
          </p:cNvCxnSpPr>
          <p:nvPr/>
        </p:nvCxnSpPr>
        <p:spPr>
          <a:xfrm>
            <a:off x="6963097" y="2223701"/>
            <a:ext cx="0" cy="10175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BC1816B6-185F-43E5-9782-894400B6AE85}"/>
              </a:ext>
            </a:extLst>
          </p:cNvPr>
          <p:cNvSpPr txBox="1">
            <a:spLocks/>
          </p:cNvSpPr>
          <p:nvPr/>
        </p:nvSpPr>
        <p:spPr>
          <a:xfrm>
            <a:off x="4937417" y="3299265"/>
            <a:ext cx="3951643" cy="66516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highlight>
                  <a:srgbClr val="FFFF00"/>
                </a:highlight>
              </a:rPr>
              <a:t>$950 SAVINGS!!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9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0D8504-ACB9-4E5B-ACF1-B4765155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Treatment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399846-7AAB-463B-9020-539CDE835A99}"/>
              </a:ext>
            </a:extLst>
          </p:cNvPr>
          <p:cNvSpPr txBox="1">
            <a:spLocks/>
          </p:cNvSpPr>
          <p:nvPr/>
        </p:nvSpPr>
        <p:spPr>
          <a:xfrm>
            <a:off x="4902077" y="1434755"/>
            <a:ext cx="3937123" cy="5134514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Contributions:</a:t>
            </a:r>
          </a:p>
          <a:p>
            <a:pPr marL="293688" indent="-2936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Pension</a:t>
            </a:r>
          </a:p>
          <a:p>
            <a:pPr marL="293688" indent="-293688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Saving Plans:</a:t>
            </a:r>
          </a:p>
          <a:p>
            <a:pPr marL="569913" lvl="1" indent="-2857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379538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401(k)/403(b)</a:t>
            </a:r>
          </a:p>
          <a:p>
            <a:pPr marL="569913" lvl="1" indent="-2857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379538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Deferred comp (457)</a:t>
            </a:r>
          </a:p>
          <a:p>
            <a:pPr marL="341313" indent="-225425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$20,500/27,000*</a:t>
            </a:r>
          </a:p>
          <a:p>
            <a:pPr marL="115888">
              <a:spcBef>
                <a:spcPts val="300"/>
              </a:spcBef>
              <a:spcAft>
                <a:spcPts val="600"/>
              </a:spcAft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*Limits for 2022/catch-up provision for 50 and older. </a:t>
            </a:r>
          </a:p>
          <a:p>
            <a:pPr marL="457200" indent="-282575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1F8E0FC-C784-461E-B093-0CBE891419EA}"/>
              </a:ext>
            </a:extLst>
          </p:cNvPr>
          <p:cNvSpPr txBox="1">
            <a:spLocks/>
          </p:cNvSpPr>
          <p:nvPr/>
        </p:nvSpPr>
        <p:spPr>
          <a:xfrm>
            <a:off x="444625" y="1434755"/>
            <a:ext cx="3797300" cy="2509924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Tax-Deferred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Taxes are paid in the future.</a:t>
            </a:r>
          </a:p>
        </p:txBody>
      </p:sp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8B0E5EFB-DA06-450E-9883-3E6560987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4800" y="4112672"/>
            <a:ext cx="3684896" cy="245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14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115" b="45331"/>
          <a:stretch/>
        </p:blipFill>
        <p:spPr>
          <a:xfrm>
            <a:off x="2849042" y="56922"/>
            <a:ext cx="3707892" cy="21984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1001280" y="2342304"/>
            <a:ext cx="7714703" cy="4458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Total Tax-free Benefits:			$2,264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401(k) 2% deferral				</a:t>
            </a:r>
            <a:r>
              <a:rPr lang="en-US" sz="2400" u="sng" dirty="0">
                <a:solidFill>
                  <a:schemeClr val="tx2">
                    <a:lumMod val="75000"/>
                  </a:schemeClr>
                </a:solidFill>
              </a:rPr>
              <a:t>$   666</a:t>
            </a:r>
          </a:p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Tax-free and deferred Benefits:		$2,864</a:t>
            </a:r>
          </a:p>
          <a:p>
            <a:endParaRPr lang="en-US" sz="2600" dirty="0">
              <a:solidFill>
                <a:srgbClr val="C00000"/>
              </a:solidFill>
            </a:endParaRPr>
          </a:p>
          <a:p>
            <a:r>
              <a:rPr lang="en-US" sz="2600" dirty="0">
                <a:solidFill>
                  <a:srgbClr val="C00000"/>
                </a:solidFill>
              </a:rPr>
              <a:t>Federal (0%)					</a:t>
            </a:r>
            <a:r>
              <a:rPr lang="en-US" sz="2600" u="sng" dirty="0">
                <a:solidFill>
                  <a:srgbClr val="C00000"/>
                </a:solidFill>
              </a:rPr>
              <a:t>$       0</a:t>
            </a:r>
            <a:r>
              <a:rPr lang="en-US" sz="2600" dirty="0">
                <a:solidFill>
                  <a:srgbClr val="C00000"/>
                </a:solidFill>
              </a:rPr>
              <a:t>	</a:t>
            </a:r>
          </a:p>
          <a:p>
            <a:r>
              <a:rPr lang="en-US" sz="2600" dirty="0">
                <a:solidFill>
                  <a:srgbClr val="C00000"/>
                </a:solidFill>
              </a:rPr>
              <a:t>	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Taxes Saved:				$       0</a:t>
            </a:r>
          </a:p>
          <a:p>
            <a:endParaRPr lang="en-US" sz="2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401(k) Company match			</a:t>
            </a:r>
            <a:r>
              <a:rPr lang="en-US" sz="2600" u="sng" dirty="0">
                <a:solidFill>
                  <a:schemeClr val="tx2">
                    <a:lumMod val="75000"/>
                  </a:schemeClr>
                </a:solidFill>
              </a:rPr>
              <a:t>$   666</a:t>
            </a:r>
          </a:p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	Total Retirement Savings		$1,332</a:t>
            </a:r>
          </a:p>
        </p:txBody>
      </p:sp>
    </p:spTree>
    <p:extLst>
      <p:ext uri="{BB962C8B-B14F-4D97-AF65-F5344CB8AC3E}">
        <p14:creationId xmlns:p14="http://schemas.microsoft.com/office/powerpoint/2010/main" val="146856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B1ECE21-736C-4152-90C4-90ACAEFAC310}"/>
              </a:ext>
            </a:extLst>
          </p:cNvPr>
          <p:cNvSpPr txBox="1">
            <a:spLocks/>
          </p:cNvSpPr>
          <p:nvPr/>
        </p:nvSpPr>
        <p:spPr>
          <a:xfrm>
            <a:off x="0" y="1079132"/>
            <a:ext cx="9144000" cy="5778867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5200" dirty="0">
                <a:solidFill>
                  <a:schemeClr val="tx2">
                    <a:lumMod val="75000"/>
                  </a:schemeClr>
                </a:solidFill>
              </a:rPr>
              <a:t>Lower federal taxable wages </a:t>
            </a: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US" sz="5200" i="1" dirty="0">
                <a:solidFill>
                  <a:schemeClr val="tx2">
                    <a:lumMod val="75000"/>
                  </a:schemeClr>
                </a:solidFill>
              </a:rPr>
              <a:t>may increase </a:t>
            </a:r>
            <a:r>
              <a:rPr lang="en-US" sz="5200" dirty="0">
                <a:solidFill>
                  <a:schemeClr val="tx2">
                    <a:lumMod val="75000"/>
                  </a:schemeClr>
                </a:solidFill>
              </a:rPr>
              <a:t>:*</a:t>
            </a:r>
            <a:endParaRPr lang="en-US" sz="5200" i="1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284163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284163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Earned Income Tax Credit</a:t>
            </a:r>
          </a:p>
          <a:p>
            <a:pPr marL="571500" indent="-28416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Additional Child Tax Credit</a:t>
            </a:r>
          </a:p>
          <a:p>
            <a:pPr marL="571500" indent="-284163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Retirement “Saver’s Credit”</a:t>
            </a: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en-US" sz="2400" i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en-US" sz="2400" i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200" i="1" dirty="0">
                <a:solidFill>
                  <a:schemeClr val="tx2">
                    <a:lumMod val="75000"/>
                  </a:schemeClr>
                </a:solidFill>
              </a:rPr>
              <a:t>*This is not meant as tax advice or guarantee.  Your individual situation may be different.</a:t>
            </a: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C67E0CA-2BDC-4E3A-961B-6B5003107E9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753305A-AD03-48F4-B5F3-6F8681328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Additional Tax Benefits</a:t>
            </a:r>
          </a:p>
        </p:txBody>
      </p:sp>
      <p:pic>
        <p:nvPicPr>
          <p:cNvPr id="5" name="Picture 4" descr="M:\iStock Photos-Financial Education\BYFH Module IV - CT Images\iStock Financial Records.jpg">
            <a:extLst>
              <a:ext uri="{FF2B5EF4-FFF2-40B4-BE49-F238E27FC236}">
                <a16:creationId xmlns:a16="http://schemas.microsoft.com/office/drawing/2014/main" id="{8EB0E788-3BCE-4150-AF27-04386F7D4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93101" y="2623180"/>
            <a:ext cx="3751671" cy="2486574"/>
          </a:xfrm>
          <a:prstGeom prst="rect">
            <a:avLst/>
          </a:prstGeom>
          <a:noFill/>
          <a:effectLst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EE4AAF1-6624-4332-B4C6-D082CCAD4C64}"/>
              </a:ext>
            </a:extLst>
          </p:cNvPr>
          <p:cNvSpPr txBox="1">
            <a:spLocks/>
          </p:cNvSpPr>
          <p:nvPr/>
        </p:nvSpPr>
        <p:spPr>
          <a:xfrm>
            <a:off x="5198459" y="2613682"/>
            <a:ext cx="3746313" cy="2504227"/>
          </a:xfrm>
          <a:prstGeom prst="rect">
            <a:avLst/>
          </a:prstGeom>
          <a:solidFill>
            <a:srgbClr val="044410">
              <a:alpha val="70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>
              <a:spcBef>
                <a:spcPts val="300"/>
              </a:spcBef>
              <a:spcAft>
                <a:spcPts val="1800"/>
              </a:spcAft>
            </a:pP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TAX</a:t>
            </a:r>
          </a:p>
          <a:p>
            <a:pPr algn="ctr">
              <a:spcBef>
                <a:spcPts val="300"/>
              </a:spcBef>
              <a:spcAft>
                <a:spcPts val="1800"/>
              </a:spcAft>
            </a:pP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CREDITS!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688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727924" y="553584"/>
            <a:ext cx="5668691" cy="4475384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681488" y="4139650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6063452" y="381485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397733" y="1368354"/>
            <a:ext cx="4348322" cy="246575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Fact or Myth?</a:t>
            </a:r>
          </a:p>
          <a:p>
            <a:endParaRPr lang="en-US" sz="36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US" sz="33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Individuals who have been convicted of a crime are ‘banned’ from public housing. 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6D306B6-7A4C-45C1-B29C-9030F16F7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52" b="16658"/>
          <a:stretch/>
        </p:blipFill>
        <p:spPr bwMode="auto">
          <a:xfrm rot="20325117">
            <a:off x="1015148" y="2029673"/>
            <a:ext cx="5113492" cy="11431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360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115" b="45331"/>
          <a:stretch/>
        </p:blipFill>
        <p:spPr>
          <a:xfrm>
            <a:off x="2849042" y="56922"/>
            <a:ext cx="3707892" cy="21984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1001280" y="2342304"/>
            <a:ext cx="7714703" cy="4458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Anna’s Gross Income			 $33,280</a:t>
            </a:r>
          </a:p>
          <a:p>
            <a:r>
              <a:rPr lang="en-US" sz="2400" dirty="0">
                <a:solidFill>
                  <a:srgbClr val="C00000"/>
                </a:solidFill>
              </a:rPr>
              <a:t>Health insurance premiums		($  1,664)	</a:t>
            </a:r>
          </a:p>
          <a:p>
            <a:r>
              <a:rPr lang="en-US" sz="2400" dirty="0">
                <a:solidFill>
                  <a:srgbClr val="C00000"/>
                </a:solidFill>
              </a:rPr>
              <a:t>Out-of-pocket medical expenses		($     600)</a:t>
            </a:r>
          </a:p>
          <a:p>
            <a:r>
              <a:rPr lang="en-US" sz="2400" dirty="0">
                <a:solidFill>
                  <a:srgbClr val="C00000"/>
                </a:solidFill>
              </a:rPr>
              <a:t>401(k) 2% deferral				(</a:t>
            </a:r>
            <a:r>
              <a:rPr lang="en-US" sz="2400" u="sng" dirty="0">
                <a:solidFill>
                  <a:srgbClr val="C00000"/>
                </a:solidFill>
              </a:rPr>
              <a:t>$     666)</a:t>
            </a:r>
          </a:p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	Federal Taxable Wages		 $30,350</a:t>
            </a:r>
          </a:p>
          <a:p>
            <a:endParaRPr lang="en-US" sz="2600" dirty="0">
              <a:solidFill>
                <a:srgbClr val="C00000"/>
              </a:solidFill>
            </a:endParaRPr>
          </a:p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Increase in Earned Income Tax Credit	 $     611</a:t>
            </a:r>
            <a:r>
              <a:rPr lang="en-US" sz="2600" dirty="0">
                <a:solidFill>
                  <a:schemeClr val="tx2">
                    <a:lumMod val="50000"/>
                  </a:schemeClr>
                </a:solidFill>
              </a:rPr>
              <a:t>	</a:t>
            </a:r>
          </a:p>
          <a:p>
            <a:r>
              <a:rPr lang="en-US" sz="2600" dirty="0">
                <a:solidFill>
                  <a:srgbClr val="C00000"/>
                </a:solidFill>
              </a:rPr>
              <a:t>	</a:t>
            </a:r>
            <a:endParaRPr lang="en-US" sz="2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65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115" b="45331"/>
          <a:stretch/>
        </p:blipFill>
        <p:spPr>
          <a:xfrm>
            <a:off x="2849042" y="56922"/>
            <a:ext cx="3707892" cy="21984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1011892" y="2351845"/>
            <a:ext cx="7714703" cy="4085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       Feels Like  Real Benefit</a:t>
            </a: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Taxes Saved		 $275		$   275</a:t>
            </a: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Increase in EITC	</a:t>
            </a:r>
            <a:r>
              <a:rPr lang="en-US" sz="2800" dirty="0">
                <a:solidFill>
                  <a:srgbClr val="C00000"/>
                </a:solidFill>
              </a:rPr>
              <a:t>	 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$611		$   611</a:t>
            </a: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401(k) Contribution	</a:t>
            </a:r>
            <a:r>
              <a:rPr lang="en-US" sz="2800" dirty="0">
                <a:solidFill>
                  <a:srgbClr val="C00000"/>
                </a:solidFill>
              </a:rPr>
              <a:t>($666)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$   666</a:t>
            </a: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401(k) Match		 </a:t>
            </a:r>
            <a:r>
              <a:rPr lang="en-US" sz="2800" u="sng" dirty="0">
                <a:solidFill>
                  <a:schemeClr val="tx2">
                    <a:lumMod val="75000"/>
                  </a:schemeClr>
                </a:solidFill>
              </a:rPr>
              <a:t>$    0	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US" sz="2800" u="sng" dirty="0">
                <a:solidFill>
                  <a:schemeClr val="tx2">
                    <a:lumMod val="75000"/>
                  </a:schemeClr>
                </a:solidFill>
              </a:rPr>
              <a:t>$   666</a:t>
            </a:r>
          </a:p>
          <a:p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Net Result	       $220	$2,217</a:t>
            </a:r>
            <a:r>
              <a:rPr lang="en-US" sz="2600" dirty="0">
                <a:solidFill>
                  <a:srgbClr val="C00000"/>
                </a:solidFill>
              </a:rPr>
              <a:t>	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				More in  	 Ahead of 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			        her pocket        the game</a:t>
            </a:r>
          </a:p>
        </p:txBody>
      </p:sp>
    </p:spTree>
    <p:extLst>
      <p:ext uri="{BB962C8B-B14F-4D97-AF65-F5344CB8AC3E}">
        <p14:creationId xmlns:p14="http://schemas.microsoft.com/office/powerpoint/2010/main" val="302428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1"/>
            <a:ext cx="3707892" cy="4980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Anna’s Choice</a:t>
            </a:r>
          </a:p>
          <a:p>
            <a:endParaRPr lang="en-US" sz="2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41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6FE988-14E0-426B-B1F5-5320FFDAB9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229625"/>
              </p:ext>
            </p:extLst>
          </p:nvPr>
        </p:nvGraphicFramePr>
        <p:xfrm>
          <a:off x="902832" y="430007"/>
          <a:ext cx="7330166" cy="596136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977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0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2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03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effectLst/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ABC Inc.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effectLst/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Comparison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effectLst/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DEF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851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Annual Pay</a:t>
                      </a:r>
                    </a:p>
                    <a:p>
                      <a:pPr algn="ctr"/>
                      <a:r>
                        <a:rPr lang="en-US" sz="2000" dirty="0"/>
                        <a:t>Transportation</a:t>
                      </a:r>
                      <a:r>
                        <a:rPr lang="en-US" sz="2000" baseline="0" dirty="0"/>
                        <a:t> Allowance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0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Gross Compensation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62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State/Local  Income Taxes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FICA Taxes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Health Insurance (5%)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FSA Contribution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401(k)</a:t>
                      </a:r>
                      <a:r>
                        <a:rPr lang="en-US" sz="2000" baseline="0" dirty="0"/>
                        <a:t> Contribution (2%)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059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baseline="0" dirty="0"/>
                        <a:t>Net Take Home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9857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Transportation Cost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Professional</a:t>
                      </a:r>
                      <a:r>
                        <a:rPr lang="en-US" sz="2000" baseline="0" dirty="0"/>
                        <a:t> Dress</a:t>
                      </a:r>
                      <a:endParaRPr lang="en-US" sz="20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401(k)</a:t>
                      </a:r>
                      <a:r>
                        <a:rPr lang="en-US" sz="2000" baseline="0" dirty="0"/>
                        <a:t> Match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/>
                        <a:t>Tuition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/>
                        <a:t>Out-of-pocket medical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501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Net</a:t>
                      </a:r>
                      <a:r>
                        <a:rPr lang="en-US" sz="2000" b="1" baseline="0" dirty="0"/>
                        <a:t> Economic Comparison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359EF0C-1C91-421C-8C8D-B019349FA077}"/>
              </a:ext>
            </a:extLst>
          </p:cNvPr>
          <p:cNvSpPr/>
          <p:nvPr/>
        </p:nvSpPr>
        <p:spPr>
          <a:xfrm>
            <a:off x="1070922" y="1045410"/>
            <a:ext cx="1755228" cy="6781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$42,900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    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A07334-9523-4AAD-AF60-23091BFA7B56}"/>
              </a:ext>
            </a:extLst>
          </p:cNvPr>
          <p:cNvSpPr/>
          <p:nvPr/>
        </p:nvSpPr>
        <p:spPr>
          <a:xfrm>
            <a:off x="6043447" y="1026001"/>
            <a:ext cx="1981199" cy="6939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$41,600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1,200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B5473C-E797-4334-A969-E385F6AFC53F}"/>
              </a:ext>
            </a:extLst>
          </p:cNvPr>
          <p:cNvSpPr/>
          <p:nvPr/>
        </p:nvSpPr>
        <p:spPr>
          <a:xfrm>
            <a:off x="1070922" y="1789384"/>
            <a:ext cx="1755228" cy="391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$42,900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172121-33D5-444A-9BE6-81B882189FE4}"/>
              </a:ext>
            </a:extLst>
          </p:cNvPr>
          <p:cNvSpPr/>
          <p:nvPr/>
        </p:nvSpPr>
        <p:spPr>
          <a:xfrm>
            <a:off x="6156433" y="1805001"/>
            <a:ext cx="1755228" cy="391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$42,800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75EBCA-10E2-4603-BAE6-7E90770643F4}"/>
              </a:ext>
            </a:extLst>
          </p:cNvPr>
          <p:cNvSpPr/>
          <p:nvPr/>
        </p:nvSpPr>
        <p:spPr>
          <a:xfrm>
            <a:off x="1062012" y="2308594"/>
            <a:ext cx="1755228" cy="14977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1,931)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3,118)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2,145)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    0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   858)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8ABC35-CB17-459D-92BD-B6FD550188E6}"/>
              </a:ext>
            </a:extLst>
          </p:cNvPr>
          <p:cNvSpPr/>
          <p:nvPr/>
        </p:nvSpPr>
        <p:spPr>
          <a:xfrm>
            <a:off x="6017546" y="2302164"/>
            <a:ext cx="1981199" cy="14977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1,872)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2,977)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2,080)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   600)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   832)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220351-73B4-44AA-9A66-F6108C02B389}"/>
              </a:ext>
            </a:extLst>
          </p:cNvPr>
          <p:cNvSpPr/>
          <p:nvPr/>
        </p:nvSpPr>
        <p:spPr>
          <a:xfrm>
            <a:off x="1073571" y="3859777"/>
            <a:ext cx="1755228" cy="5252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$34,849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C13843-8B93-4CD7-B52F-5E6EFFB63DF8}"/>
              </a:ext>
            </a:extLst>
          </p:cNvPr>
          <p:cNvSpPr/>
          <p:nvPr/>
        </p:nvSpPr>
        <p:spPr>
          <a:xfrm>
            <a:off x="6130532" y="3875158"/>
            <a:ext cx="1755228" cy="5252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$34,439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4CAC65-BF3F-4203-BA39-F237AEA78002}"/>
              </a:ext>
            </a:extLst>
          </p:cNvPr>
          <p:cNvSpPr/>
          <p:nvPr/>
        </p:nvSpPr>
        <p:spPr>
          <a:xfrm>
            <a:off x="6052084" y="4382670"/>
            <a:ext cx="1981199" cy="15463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($ 1,560)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  900)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    0 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3,000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    0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D61CFD-2964-42DA-9FBF-458D0A0F3A7C}"/>
              </a:ext>
            </a:extLst>
          </p:cNvPr>
          <p:cNvSpPr/>
          <p:nvPr/>
        </p:nvSpPr>
        <p:spPr>
          <a:xfrm>
            <a:off x="1059013" y="4385044"/>
            <a:ext cx="1755228" cy="15440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($ 3,900)</a:t>
            </a:r>
          </a:p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    0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858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          0</a:t>
            </a:r>
          </a:p>
          <a:p>
            <a:pPr algn="ctr" defTabSz="914400">
              <a:defRPr/>
            </a:pPr>
            <a:r>
              <a:rPr lang="en-US" sz="20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($     600)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81F82B2-BD73-411A-BD3D-44F7D08220AF}"/>
              </a:ext>
            </a:extLst>
          </p:cNvPr>
          <p:cNvSpPr/>
          <p:nvPr/>
        </p:nvSpPr>
        <p:spPr>
          <a:xfrm>
            <a:off x="6152557" y="5866109"/>
            <a:ext cx="1755228" cy="5252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$34,979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EC7E9D-CD41-4EC2-97D0-43CFA2457736}"/>
              </a:ext>
            </a:extLst>
          </p:cNvPr>
          <p:cNvSpPr/>
          <p:nvPr/>
        </p:nvSpPr>
        <p:spPr>
          <a:xfrm>
            <a:off x="1073571" y="5872494"/>
            <a:ext cx="1755228" cy="5252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$31,207</a:t>
            </a:r>
          </a:p>
        </p:txBody>
      </p:sp>
    </p:spTree>
    <p:extLst>
      <p:ext uri="{BB962C8B-B14F-4D97-AF65-F5344CB8AC3E}">
        <p14:creationId xmlns:p14="http://schemas.microsoft.com/office/powerpoint/2010/main" val="242611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 animBg="1"/>
      <p:bldP spid="11" grpId="0" animBg="1"/>
      <p:bldP spid="12" grpId="0"/>
      <p:bldP spid="13" grpId="0"/>
      <p:bldP spid="14" grpId="0" animBg="1"/>
      <p:bldP spid="15" grpId="0" animBg="1"/>
      <p:bldP spid="16" grpId="0"/>
      <p:bldP spid="1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E4DC87-8F1A-4F0A-86B4-B47007E842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02"/>
          <a:stretch/>
        </p:blipFill>
        <p:spPr>
          <a:xfrm>
            <a:off x="4588207" y="1115447"/>
            <a:ext cx="4543354" cy="100061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FC94EC-47F5-4025-A74C-553F848DD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8207" y="2326965"/>
            <a:ext cx="4543354" cy="1219728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BF5FA8-FEB6-4A17-BCB5-D0BA2D919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8207" y="3643812"/>
            <a:ext cx="4543353" cy="811313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693825-BCDA-41D3-8604-E509EDC031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8207" y="4474307"/>
            <a:ext cx="4543353" cy="110513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C999968-81C6-48D1-AB41-88A5A738D1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8207" y="5613719"/>
            <a:ext cx="4543354" cy="988128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63181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en-US" sz="5400" dirty="0"/>
            </a:br>
            <a:endParaRPr lang="en-US" sz="5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EF8CD2-18E3-4A99-BE66-03FCD87A4E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39" y="677129"/>
            <a:ext cx="4543355" cy="587028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F45B89A-F1C7-4AB4-9B66-8DDC0596BB88}"/>
              </a:ext>
            </a:extLst>
          </p:cNvPr>
          <p:cNvSpPr txBox="1">
            <a:spLocks/>
          </p:cNvSpPr>
          <p:nvPr/>
        </p:nvSpPr>
        <p:spPr>
          <a:xfrm>
            <a:off x="0" y="2275"/>
            <a:ext cx="9144000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Completing the IRS Form W-4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93F471-82F0-472A-B426-0F1AECD2A9F3}"/>
              </a:ext>
            </a:extLst>
          </p:cNvPr>
          <p:cNvSpPr/>
          <p:nvPr/>
        </p:nvSpPr>
        <p:spPr>
          <a:xfrm>
            <a:off x="28643" y="1223570"/>
            <a:ext cx="500751" cy="87686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43A42A-802C-4630-9A80-22B0F7C83977}"/>
              </a:ext>
            </a:extLst>
          </p:cNvPr>
          <p:cNvSpPr/>
          <p:nvPr/>
        </p:nvSpPr>
        <p:spPr>
          <a:xfrm>
            <a:off x="12439" y="2394648"/>
            <a:ext cx="516955" cy="101900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B0EDC7-A4C9-4FA9-BD50-18282169B8D0}"/>
              </a:ext>
            </a:extLst>
          </p:cNvPr>
          <p:cNvSpPr/>
          <p:nvPr/>
        </p:nvSpPr>
        <p:spPr>
          <a:xfrm>
            <a:off x="-1598" y="3760818"/>
            <a:ext cx="500751" cy="70149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7A8238-61E2-44D4-A1C4-411DF884E219}"/>
              </a:ext>
            </a:extLst>
          </p:cNvPr>
          <p:cNvSpPr/>
          <p:nvPr/>
        </p:nvSpPr>
        <p:spPr>
          <a:xfrm>
            <a:off x="9977" y="4472352"/>
            <a:ext cx="500751" cy="10755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4AB0CB-EBD7-47DB-B218-58BAF4EC424E}"/>
              </a:ext>
            </a:extLst>
          </p:cNvPr>
          <p:cNvSpPr/>
          <p:nvPr/>
        </p:nvSpPr>
        <p:spPr>
          <a:xfrm>
            <a:off x="24014" y="5538139"/>
            <a:ext cx="500751" cy="8510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76B9F1B-9065-411A-84D2-354FD234AAAB}"/>
              </a:ext>
            </a:extLst>
          </p:cNvPr>
          <p:cNvSpPr/>
          <p:nvPr/>
        </p:nvSpPr>
        <p:spPr>
          <a:xfrm>
            <a:off x="4555794" y="1812206"/>
            <a:ext cx="578734" cy="4398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B7B56B-5FCE-4390-BF9F-A186A5891CBB}"/>
              </a:ext>
            </a:extLst>
          </p:cNvPr>
          <p:cNvSpPr/>
          <p:nvPr/>
        </p:nvSpPr>
        <p:spPr>
          <a:xfrm>
            <a:off x="4555793" y="2575644"/>
            <a:ext cx="1324145" cy="1675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E617076-C597-47B5-A30E-CE36A540A303}"/>
              </a:ext>
            </a:extLst>
          </p:cNvPr>
          <p:cNvSpPr/>
          <p:nvPr/>
        </p:nvSpPr>
        <p:spPr>
          <a:xfrm>
            <a:off x="8854633" y="3086026"/>
            <a:ext cx="289367" cy="24394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A8AC948-693A-4A92-B7FA-453CF9601533}"/>
              </a:ext>
            </a:extLst>
          </p:cNvPr>
          <p:cNvSpPr/>
          <p:nvPr/>
        </p:nvSpPr>
        <p:spPr>
          <a:xfrm>
            <a:off x="8849791" y="4263917"/>
            <a:ext cx="316495" cy="2874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0823A6-7E9D-488E-8087-78839BA7E52C}"/>
              </a:ext>
            </a:extLst>
          </p:cNvPr>
          <p:cNvSpPr/>
          <p:nvPr/>
        </p:nvSpPr>
        <p:spPr>
          <a:xfrm>
            <a:off x="8750804" y="5368738"/>
            <a:ext cx="380757" cy="1791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C4A492E-A215-4637-A74D-55CC6BBB1BD0}"/>
              </a:ext>
            </a:extLst>
          </p:cNvPr>
          <p:cNvCxnSpPr/>
          <p:nvPr/>
        </p:nvCxnSpPr>
        <p:spPr>
          <a:xfrm>
            <a:off x="5521124" y="2870691"/>
            <a:ext cx="89125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5AD2569-EA37-4C47-9017-B64A32AB8B69}"/>
              </a:ext>
            </a:extLst>
          </p:cNvPr>
          <p:cNvCxnSpPr/>
          <p:nvPr/>
        </p:nvCxnSpPr>
        <p:spPr>
          <a:xfrm>
            <a:off x="5094790" y="3011516"/>
            <a:ext cx="89125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6CF8A36D-4D0A-4D2C-AB65-33505AF2AF82}"/>
              </a:ext>
            </a:extLst>
          </p:cNvPr>
          <p:cNvSpPr/>
          <p:nvPr/>
        </p:nvSpPr>
        <p:spPr>
          <a:xfrm>
            <a:off x="8879711" y="5389070"/>
            <a:ext cx="289367" cy="24394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1586676-70AE-45E7-9DE0-A0E90459F432}"/>
              </a:ext>
            </a:extLst>
          </p:cNvPr>
          <p:cNvCxnSpPr/>
          <p:nvPr/>
        </p:nvCxnSpPr>
        <p:spPr>
          <a:xfrm flipH="1">
            <a:off x="8241175" y="3955677"/>
            <a:ext cx="890385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C0CBDD6-3AE6-4721-987D-F75AFA76C536}"/>
              </a:ext>
            </a:extLst>
          </p:cNvPr>
          <p:cNvCxnSpPr/>
          <p:nvPr/>
        </p:nvCxnSpPr>
        <p:spPr>
          <a:xfrm flipH="1">
            <a:off x="8243106" y="4154374"/>
            <a:ext cx="890385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DEA4CA6-E857-4FE0-9DEE-E24509D55B25}"/>
              </a:ext>
            </a:extLst>
          </p:cNvPr>
          <p:cNvCxnSpPr/>
          <p:nvPr/>
        </p:nvCxnSpPr>
        <p:spPr>
          <a:xfrm flipH="1">
            <a:off x="8449332" y="4676788"/>
            <a:ext cx="890385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08C8C8E-E170-4F2A-B856-18F4E5A78B10}"/>
              </a:ext>
            </a:extLst>
          </p:cNvPr>
          <p:cNvCxnSpPr/>
          <p:nvPr/>
        </p:nvCxnSpPr>
        <p:spPr>
          <a:xfrm flipH="1">
            <a:off x="8451263" y="5087354"/>
            <a:ext cx="890385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400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6" grpId="0" animBg="1"/>
      <p:bldP spid="26" grpId="1" animBg="1"/>
      <p:bldP spid="2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1860331" y="1718441"/>
            <a:ext cx="5927835" cy="3309895"/>
          </a:xfrm>
          <a:prstGeom prst="ellipse">
            <a:avLst/>
          </a:prstGeom>
          <a:solidFill>
            <a:srgbClr val="002060"/>
          </a:solidFill>
          <a:ln w="7620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065284" y="1764607"/>
            <a:ext cx="5423337" cy="3046988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76200">
            <a:solidFill>
              <a:srgbClr val="D1E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dirty="0"/>
          </a:p>
        </p:txBody>
      </p:sp>
      <p:sp>
        <p:nvSpPr>
          <p:cNvPr id="63181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6200" y="1350963"/>
            <a:ext cx="9067800" cy="11191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en-US" sz="5400" dirty="0"/>
            </a:br>
            <a:endParaRPr lang="en-US" sz="5400" dirty="0"/>
          </a:p>
        </p:txBody>
      </p:sp>
      <p:sp>
        <p:nvSpPr>
          <p:cNvPr id="5" name="Rectangle 4"/>
          <p:cNvSpPr/>
          <p:nvPr/>
        </p:nvSpPr>
        <p:spPr>
          <a:xfrm>
            <a:off x="0" y="2370268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800" dirty="0"/>
          </a:p>
          <a:p>
            <a:pPr algn="ctr"/>
            <a:endParaRPr lang="en-US" sz="4800" dirty="0"/>
          </a:p>
          <a:p>
            <a:pPr algn="ctr"/>
            <a:endParaRPr lang="en-US" sz="4800" dirty="0"/>
          </a:p>
          <a:p>
            <a:pPr algn="ctr"/>
            <a:endParaRPr lang="en-US" sz="48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3505900" y="2001900"/>
            <a:ext cx="2942196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975128" y="4366728"/>
            <a:ext cx="3472968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695903" y="2430517"/>
            <a:ext cx="4303987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429682" y="3893442"/>
            <a:ext cx="4838221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065284" y="3406823"/>
            <a:ext cx="5423337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245751" y="2937641"/>
            <a:ext cx="5242870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860331" y="2470091"/>
            <a:ext cx="5722882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E</a:t>
            </a:r>
            <a:r>
              <a:rPr lang="en-US" sz="6600" b="1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MPLOYEE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08964" y="3406823"/>
            <a:ext cx="5058939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F</a:t>
            </a:r>
            <a:r>
              <a:rPr lang="en-US" sz="6600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EUD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361364" y="1718441"/>
            <a:ext cx="5058939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N</a:t>
            </a:r>
            <a:r>
              <a:rPr lang="en-US" sz="6600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EW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419" name="Rectangle 3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0" y="0"/>
            <a:ext cx="9051925" cy="62452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169863" indent="3175">
              <a:buFont typeface="Verdana" pitchFamily="34" charset="0"/>
              <a:buNone/>
              <a:tabLst>
                <a:tab pos="284163" algn="l"/>
              </a:tabLst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9863" indent="3175" algn="ctr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form must new employees complete that proves they are eligible to work in the United States?</a:t>
            </a:r>
          </a:p>
          <a:p>
            <a:pPr marL="60325" indent="3175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</a:t>
            </a:r>
          </a:p>
          <a:p>
            <a:pPr marL="1828800" indent="-914400">
              <a:spcBef>
                <a:spcPts val="600"/>
              </a:spcBef>
              <a:spcAft>
                <a:spcPts val="6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W-2</a:t>
            </a:r>
          </a:p>
          <a:p>
            <a:pPr marL="1828800" indent="-914400">
              <a:spcBef>
                <a:spcPts val="600"/>
              </a:spcBef>
              <a:spcAft>
                <a:spcPts val="6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W-4</a:t>
            </a:r>
          </a:p>
          <a:p>
            <a:pPr marL="1828800" indent="-914400">
              <a:spcBef>
                <a:spcPts val="600"/>
              </a:spcBef>
              <a:spcAft>
                <a:spcPts val="6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I-9</a:t>
            </a:r>
          </a:p>
          <a:p>
            <a:pPr marL="1828800" indent="-914400">
              <a:spcBef>
                <a:spcPts val="600"/>
              </a:spcBef>
              <a:spcAft>
                <a:spcPts val="6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1099</a:t>
            </a:r>
          </a:p>
        </p:txBody>
      </p:sp>
      <p:sp>
        <p:nvSpPr>
          <p:cNvPr id="7" name="Action Button: Custom 6">
            <a:hlinkClick r:id="" action="ppaction://noaction" highlightClick="1">
              <a:snd r:embed="rId3" name="voltage.wav"/>
            </a:hlinkClick>
          </p:cNvPr>
          <p:cNvSpPr/>
          <p:nvPr/>
        </p:nvSpPr>
        <p:spPr>
          <a:xfrm>
            <a:off x="914140" y="3088887"/>
            <a:ext cx="5495373" cy="471891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0" name="Action Button: Custom 9">
            <a:hlinkClick r:id="" action="ppaction://noaction" highlightClick="1">
              <a:snd r:embed="rId3" name="voltage.wav"/>
            </a:hlinkClick>
          </p:cNvPr>
          <p:cNvSpPr/>
          <p:nvPr/>
        </p:nvSpPr>
        <p:spPr>
          <a:xfrm>
            <a:off x="914140" y="3814719"/>
            <a:ext cx="5495373" cy="471891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3" name="voltage.wav"/>
            </a:hlinkClick>
          </p:cNvPr>
          <p:cNvSpPr/>
          <p:nvPr/>
        </p:nvSpPr>
        <p:spPr>
          <a:xfrm>
            <a:off x="914140" y="5260006"/>
            <a:ext cx="5495373" cy="471891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2" name="Action Button: Custom 11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914140" y="4540551"/>
            <a:ext cx="5495375" cy="465514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-2"/>
            <a:ext cx="9144000" cy="685800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The IRS Form I-9 proves that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 a worker is eligible to work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in the United States.</a:t>
            </a:r>
          </a:p>
        </p:txBody>
      </p:sp>
    </p:spTree>
    <p:extLst>
      <p:ext uri="{BB962C8B-B14F-4D97-AF65-F5344CB8AC3E}">
        <p14:creationId xmlns:p14="http://schemas.microsoft.com/office/powerpoint/2010/main" val="107754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419" name="Rectangle 3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0" y="0"/>
            <a:ext cx="9144000" cy="62452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169863" indent="3175">
              <a:buFont typeface="Verdana" pitchFamily="34" charset="0"/>
              <a:buNone/>
              <a:tabLst>
                <a:tab pos="284163" algn="l"/>
              </a:tabLst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9863" indent="3175" algn="ctr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are you exempt from if you are an “exempt” employee? </a:t>
            </a:r>
          </a:p>
          <a:p>
            <a:pPr marL="60325" indent="3175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Federal Income Tax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Bonuses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Overtime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Working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25780" y="4604957"/>
            <a:ext cx="5186858" cy="821435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" name="Action Button: Custom 7">
            <a:hlinkClick r:id="" action="ppaction://hlinkshowjump?jump=nextslide" highlightClick="1">
              <a:snd r:embed="rId3" name="applause.wav"/>
            </a:hlinkClick>
          </p:cNvPr>
          <p:cNvSpPr/>
          <p:nvPr/>
        </p:nvSpPr>
        <p:spPr>
          <a:xfrm>
            <a:off x="909011" y="4389274"/>
            <a:ext cx="5495375" cy="418803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" name="Action Button: Custom 8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896120" y="5240913"/>
            <a:ext cx="5495373" cy="424541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0" name="Action Button: Custom 9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09011" y="2665138"/>
            <a:ext cx="5495373" cy="424541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16998" y="3537341"/>
            <a:ext cx="5495373" cy="424541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457199"/>
            <a:ext cx="9144000" cy="6235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An “exempt” employee receives a flat salary regardless of how many hours worked.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This is often confused with being “exempt” from tax withholding. </a:t>
            </a:r>
          </a:p>
        </p:txBody>
      </p:sp>
    </p:spTree>
    <p:extLst>
      <p:ext uri="{BB962C8B-B14F-4D97-AF65-F5344CB8AC3E}">
        <p14:creationId xmlns:p14="http://schemas.microsoft.com/office/powerpoint/2010/main" val="70195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895BD-9229-4AF1-837D-8BBCEEF71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 with Housing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D0E41C-7A61-49CE-9421-4169CC9A7B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897" t="8621" r="7127" b="13320"/>
          <a:stretch/>
        </p:blipFill>
        <p:spPr>
          <a:xfrm>
            <a:off x="262845" y="1108495"/>
            <a:ext cx="8586865" cy="5239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6FE51B-D738-4C07-8378-0F556AC46B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9030" r="22069" b="10051"/>
          <a:stretch/>
        </p:blipFill>
        <p:spPr>
          <a:xfrm>
            <a:off x="262845" y="2693926"/>
            <a:ext cx="4385678" cy="35735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39E842-86F5-4589-BD62-CC58D062EC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517" t="15224" r="23506" b="3857"/>
          <a:stretch/>
        </p:blipFill>
        <p:spPr>
          <a:xfrm>
            <a:off x="4648523" y="2669628"/>
            <a:ext cx="4106594" cy="35978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EBAB88-51EC-40D0-822C-C40ADC3DB9A0}"/>
              </a:ext>
            </a:extLst>
          </p:cNvPr>
          <p:cNvSpPr/>
          <p:nvPr/>
        </p:nvSpPr>
        <p:spPr>
          <a:xfrm>
            <a:off x="6064469" y="5759669"/>
            <a:ext cx="2270234" cy="2417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2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419" name="Rectangle 3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350" y="0"/>
            <a:ext cx="9137650" cy="6235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169863" indent="3175">
              <a:buFont typeface="Verdana" pitchFamily="34" charset="0"/>
              <a:buNone/>
              <a:tabLst>
                <a:tab pos="284163" algn="l"/>
              </a:tabLst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9863" indent="3175" algn="ctr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Which is </a:t>
            </a:r>
            <a:r>
              <a:rPr lang="en-US" sz="3600" i="1" u="sng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not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a tax withheld from pay? </a:t>
            </a:r>
          </a:p>
          <a:p>
            <a:pPr marL="60325" indent="3175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Sales Tax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Federal Income Tax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State Income Tax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FICA</a:t>
            </a:r>
          </a:p>
        </p:txBody>
      </p:sp>
      <p:sp>
        <p:nvSpPr>
          <p:cNvPr id="9" name="Action Button: Custom 8">
            <a:hlinkClick r:id="" action="ppaction://hlinkshowjump?jump=nextslide" highlightClick="1">
              <a:snd r:embed="rId3" name="applause.wav"/>
            </a:hlinkClick>
          </p:cNvPr>
          <p:cNvSpPr/>
          <p:nvPr/>
        </p:nvSpPr>
        <p:spPr>
          <a:xfrm>
            <a:off x="894944" y="2152180"/>
            <a:ext cx="5495375" cy="394808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0" name="Action Button: Custom 9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894944" y="4710748"/>
            <a:ext cx="5495373" cy="400217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16998" y="3859048"/>
            <a:ext cx="5495373" cy="400217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2" name="Action Button: Custom 11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16998" y="2994993"/>
            <a:ext cx="5495373" cy="400217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903248"/>
            <a:ext cx="9144000" cy="6235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Sales tax is not a tax withheld from pay but charged when making a purchase of certain items.</a:t>
            </a:r>
          </a:p>
        </p:txBody>
      </p:sp>
    </p:spTree>
    <p:extLst>
      <p:ext uri="{BB962C8B-B14F-4D97-AF65-F5344CB8AC3E}">
        <p14:creationId xmlns:p14="http://schemas.microsoft.com/office/powerpoint/2010/main" val="147944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419" name="Rectangle 3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0" y="0"/>
            <a:ext cx="9144000" cy="6235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169863" indent="3175">
              <a:buFont typeface="Verdana" pitchFamily="34" charset="0"/>
              <a:buNone/>
              <a:tabLst>
                <a:tab pos="284163" algn="l"/>
              </a:tabLst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9863" indent="3175" algn="ctr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form tells employers how much federal tax to withhold from pay?</a:t>
            </a:r>
          </a:p>
          <a:p>
            <a:pPr marL="60325" indent="3175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W-2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W-4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I-9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1099</a:t>
            </a:r>
          </a:p>
        </p:txBody>
      </p:sp>
      <p:sp>
        <p:nvSpPr>
          <p:cNvPr id="9" name="Action Button: Custom 8">
            <a:hlinkClick r:id="" action="ppaction://hlinkshowjump?jump=nextslide" highlightClick="1">
              <a:snd r:embed="rId3" name="applause.wav"/>
            </a:hlinkClick>
          </p:cNvPr>
          <p:cNvSpPr/>
          <p:nvPr/>
        </p:nvSpPr>
        <p:spPr>
          <a:xfrm>
            <a:off x="909011" y="3558720"/>
            <a:ext cx="5495375" cy="397832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0" name="Action Button: Custom 9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16998" y="2698595"/>
            <a:ext cx="5495373" cy="403282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16998" y="4405963"/>
            <a:ext cx="5495373" cy="403282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2" name="Action Button: Custom 11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16998" y="5265244"/>
            <a:ext cx="5495373" cy="403282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635619"/>
            <a:ext cx="9144000" cy="6235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Employees must fill out an            IRS Form W-4 to provide payroll deduction instruction for federal  tax withholding.</a:t>
            </a:r>
          </a:p>
        </p:txBody>
      </p:sp>
    </p:spTree>
    <p:extLst>
      <p:ext uri="{BB962C8B-B14F-4D97-AF65-F5344CB8AC3E}">
        <p14:creationId xmlns:p14="http://schemas.microsoft.com/office/powerpoint/2010/main" val="39611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419" name="Rectangle 3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0" y="-9525"/>
            <a:ext cx="9144000" cy="61531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169863" indent="3175">
              <a:buFont typeface="Verdana" pitchFamily="34" charset="0"/>
              <a:buNone/>
              <a:tabLst>
                <a:tab pos="284163" algn="l"/>
              </a:tabLst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9863" indent="3175" algn="ctr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		Which is </a:t>
            </a:r>
            <a:r>
              <a:rPr lang="en-US" sz="3600" i="1" u="sng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not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an employee benefit deduction? </a:t>
            </a:r>
          </a:p>
          <a:p>
            <a:pPr marL="60325" indent="3175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401(k)/403(b)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Flexible Spending Account (FSA)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 Insurance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FICA</a:t>
            </a:r>
          </a:p>
        </p:txBody>
      </p:sp>
      <p:sp>
        <p:nvSpPr>
          <p:cNvPr id="9" name="Action Button: Custom 8">
            <a:hlinkClick r:id="" action="ppaction://hlinkshowjump?jump=nextslide" highlightClick="1">
              <a:snd r:embed="rId3" name="applause.wav"/>
            </a:hlinkClick>
          </p:cNvPr>
          <p:cNvSpPr/>
          <p:nvPr/>
        </p:nvSpPr>
        <p:spPr>
          <a:xfrm>
            <a:off x="909011" y="5208961"/>
            <a:ext cx="6757881" cy="456734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0" name="Action Button: Custom 9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09011" y="2642835"/>
            <a:ext cx="6757881" cy="462991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16998" y="4368167"/>
            <a:ext cx="6749894" cy="462991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2" name="Action Button: Custom 11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16998" y="3509403"/>
            <a:ext cx="7346056" cy="462991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622300"/>
            <a:ext cx="9144000" cy="6235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FICA is a tax withheld, not an employee benefit deduction.</a:t>
            </a:r>
          </a:p>
        </p:txBody>
      </p:sp>
    </p:spTree>
    <p:extLst>
      <p:ext uri="{BB962C8B-B14F-4D97-AF65-F5344CB8AC3E}">
        <p14:creationId xmlns:p14="http://schemas.microsoft.com/office/powerpoint/2010/main" val="96305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419" name="Rectangle 3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0" y="0"/>
            <a:ext cx="9144000" cy="61341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169863" indent="3175">
              <a:buFont typeface="Verdana" pitchFamily="34" charset="0"/>
              <a:buNone/>
              <a:tabLst>
                <a:tab pos="284163" algn="l"/>
              </a:tabLst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9863" indent="3175" algn="ctr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		What is the safest way to receive     your wages? </a:t>
            </a:r>
          </a:p>
          <a:p>
            <a:pPr marL="60325" indent="3175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Payroll card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Paycheck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Direct deposit</a:t>
            </a:r>
          </a:p>
        </p:txBody>
      </p:sp>
      <p:sp>
        <p:nvSpPr>
          <p:cNvPr id="9" name="Action Button: Custom 8">
            <a:hlinkClick r:id="" action="ppaction://hlinkshowjump?jump=nextslide" highlightClick="1">
              <a:snd r:embed="rId3" name="applause.wav"/>
            </a:hlinkClick>
          </p:cNvPr>
          <p:cNvSpPr/>
          <p:nvPr/>
        </p:nvSpPr>
        <p:spPr>
          <a:xfrm>
            <a:off x="909010" y="5242266"/>
            <a:ext cx="5495375" cy="445734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0" name="Action Button: Custom 9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09010" y="4393154"/>
            <a:ext cx="5495373" cy="451840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16998" y="3531473"/>
            <a:ext cx="5495373" cy="451840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2" name="Action Button: Custom 11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16998" y="2665143"/>
            <a:ext cx="5495373" cy="451840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880946"/>
            <a:ext cx="9144000" cy="6235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Direct Deposit it the safest way to receive your wages.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Cash is the least-safest way, as it can be easily stolen and not accounted for properly.</a:t>
            </a:r>
          </a:p>
        </p:txBody>
      </p:sp>
    </p:spTree>
    <p:extLst>
      <p:ext uri="{BB962C8B-B14F-4D97-AF65-F5344CB8AC3E}">
        <p14:creationId xmlns:p14="http://schemas.microsoft.com/office/powerpoint/2010/main" val="108998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1860331" y="1718441"/>
            <a:ext cx="5927835" cy="3309895"/>
          </a:xfrm>
          <a:prstGeom prst="ellipse">
            <a:avLst/>
          </a:prstGeom>
          <a:solidFill>
            <a:srgbClr val="002060"/>
          </a:solidFill>
          <a:ln w="7620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065284" y="1764607"/>
            <a:ext cx="5423337" cy="3046988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76200">
            <a:solidFill>
              <a:srgbClr val="D1E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dirty="0"/>
          </a:p>
        </p:txBody>
      </p:sp>
      <p:sp>
        <p:nvSpPr>
          <p:cNvPr id="63181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6200" y="1350963"/>
            <a:ext cx="9067800" cy="11191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en-US" sz="5400" dirty="0"/>
            </a:br>
            <a:endParaRPr lang="en-US" sz="5400" dirty="0"/>
          </a:p>
        </p:txBody>
      </p:sp>
      <p:sp>
        <p:nvSpPr>
          <p:cNvPr id="5" name="Rectangle 4"/>
          <p:cNvSpPr/>
          <p:nvPr/>
        </p:nvSpPr>
        <p:spPr>
          <a:xfrm>
            <a:off x="0" y="2370268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800" dirty="0"/>
          </a:p>
          <a:p>
            <a:pPr algn="ctr"/>
            <a:endParaRPr lang="en-US" sz="4800" dirty="0"/>
          </a:p>
          <a:p>
            <a:pPr algn="ctr"/>
            <a:endParaRPr lang="en-US" sz="4800" dirty="0"/>
          </a:p>
          <a:p>
            <a:pPr algn="ctr"/>
            <a:endParaRPr lang="en-US" sz="48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3505900" y="2001900"/>
            <a:ext cx="2942196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695903" y="2430517"/>
            <a:ext cx="4303987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429682" y="3893442"/>
            <a:ext cx="4838221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065284" y="3406823"/>
            <a:ext cx="5423337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245751" y="2937641"/>
            <a:ext cx="5242870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065284" y="2937641"/>
            <a:ext cx="5722882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R</a:t>
            </a:r>
            <a:r>
              <a:rPr lang="en-US" sz="6600" b="1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OUND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429682" y="2001900"/>
            <a:ext cx="5058939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B</a:t>
            </a:r>
            <a:r>
              <a:rPr lang="en-US" sz="6600" b="1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ONUS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859514" y="4301651"/>
            <a:ext cx="3793533" cy="63723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419" name="Rectangle 3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0" y="20638"/>
            <a:ext cx="9144000" cy="61547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169863" indent="3175" algn="ctr">
              <a:buFont typeface="Verdana" pitchFamily="34" charset="0"/>
              <a:buNone/>
              <a:tabLst>
                <a:tab pos="284163" algn="l"/>
              </a:tabLst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9863" indent="3175" algn="ctr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FICA? </a:t>
            </a:r>
          </a:p>
          <a:p>
            <a:pPr marL="60325" indent="3175">
              <a:buFont typeface="Verdana" pitchFamily="34" charset="0"/>
              <a:buNone/>
              <a:tabLst>
                <a:tab pos="284163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Federal Income Credit Account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Federal Insurance Contribution Act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Federal Income Credit Act</a:t>
            </a:r>
          </a:p>
          <a:p>
            <a:pPr marL="1608138" indent="-677863">
              <a:spcBef>
                <a:spcPts val="1200"/>
              </a:spcBef>
              <a:spcAft>
                <a:spcPts val="1200"/>
              </a:spcAft>
              <a:buFont typeface="Verdana" pitchFamily="34" charset="0"/>
              <a:buAutoNum type="alphaUcPeriod"/>
              <a:tabLst>
                <a:tab pos="122238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Federal Income Calculation Account</a:t>
            </a:r>
          </a:p>
        </p:txBody>
      </p:sp>
      <p:sp>
        <p:nvSpPr>
          <p:cNvPr id="9" name="Action Button: Custom 8">
            <a:hlinkClick r:id="" action="ppaction://hlinkshowjump?jump=nextslide" highlightClick="1">
              <a:snd r:embed="rId3" name="applause.wav"/>
            </a:hlinkClick>
          </p:cNvPr>
          <p:cNvSpPr/>
          <p:nvPr/>
        </p:nvSpPr>
        <p:spPr>
          <a:xfrm>
            <a:off x="909011" y="2997890"/>
            <a:ext cx="7889301" cy="435331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0" name="Action Button: Custom 9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16998" y="2163338"/>
            <a:ext cx="7537685" cy="441295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09011" y="3856984"/>
            <a:ext cx="7545672" cy="441295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2" name="Action Button: Custom 11">
            <a:hlinkClick r:id="" action="ppaction://noaction" highlightClick="1">
              <a:snd r:embed="rId4" name="voltage.wav"/>
            </a:hlinkClick>
          </p:cNvPr>
          <p:cNvSpPr/>
          <p:nvPr/>
        </p:nvSpPr>
        <p:spPr>
          <a:xfrm>
            <a:off x="909011" y="4689582"/>
            <a:ext cx="8101174" cy="441295"/>
          </a:xfrm>
          <a:prstGeom prst="actionButtonBlank">
            <a:avLst/>
          </a:prstGeom>
          <a:noFill/>
          <a:ln>
            <a:solidFill>
              <a:schemeClr val="accent1">
                <a:shade val="50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0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0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3D609-4DAB-4AA8-A3A0-50C010B9E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Sidebar:  Get Your Records Straight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062ABC-7E48-451A-9A86-3FD4A4CAD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9277" y="2270234"/>
            <a:ext cx="3800475" cy="2590800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D36772AB-4EC0-4478-9C74-51E27B6A62BB}"/>
              </a:ext>
            </a:extLst>
          </p:cNvPr>
          <p:cNvSpPr txBox="1">
            <a:spLocks/>
          </p:cNvSpPr>
          <p:nvPr/>
        </p:nvSpPr>
        <p:spPr>
          <a:xfrm>
            <a:off x="4572000" y="1556826"/>
            <a:ext cx="4348322" cy="4302107"/>
          </a:xfrm>
          <a:prstGeom prst="rect">
            <a:avLst/>
          </a:prstGeom>
          <a:solidFill>
            <a:schemeClr val="bg1"/>
          </a:solidFill>
          <a:effectLst/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Birth certificate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Social Security card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Driver’s license or state ID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RAP sheet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DOC annual reviews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Military records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Selective Service records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Voter reinstatement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Proof of residency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Green card</a:t>
            </a:r>
          </a:p>
        </p:txBody>
      </p:sp>
    </p:spTree>
    <p:extLst>
      <p:ext uri="{BB962C8B-B14F-4D97-AF65-F5344CB8AC3E}">
        <p14:creationId xmlns:p14="http://schemas.microsoft.com/office/powerpoint/2010/main" val="148373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1577897"/>
            <a:ext cx="9144000" cy="470581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FICA stands for the Federal Insurance Contribution Act, which  is a payroll tax paid by both employee and employer for          old age, survivor, and disability insurance. </a:t>
            </a:r>
          </a:p>
        </p:txBody>
      </p:sp>
    </p:spTree>
    <p:extLst>
      <p:ext uri="{BB962C8B-B14F-4D97-AF65-F5344CB8AC3E}">
        <p14:creationId xmlns:p14="http://schemas.microsoft.com/office/powerpoint/2010/main" val="251744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1860331" y="1718441"/>
            <a:ext cx="5927835" cy="3309895"/>
          </a:xfrm>
          <a:prstGeom prst="ellipse">
            <a:avLst/>
          </a:prstGeom>
          <a:solidFill>
            <a:srgbClr val="002060"/>
          </a:solidFill>
          <a:ln w="7620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065284" y="1764607"/>
            <a:ext cx="5423337" cy="3046988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76200">
            <a:solidFill>
              <a:srgbClr val="D1E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 dirty="0"/>
          </a:p>
        </p:txBody>
      </p:sp>
      <p:sp>
        <p:nvSpPr>
          <p:cNvPr id="63181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6200" y="1350963"/>
            <a:ext cx="9067800" cy="11191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en-US" sz="5400" dirty="0"/>
            </a:br>
            <a:endParaRPr lang="en-US" sz="5400" dirty="0"/>
          </a:p>
        </p:txBody>
      </p:sp>
      <p:sp>
        <p:nvSpPr>
          <p:cNvPr id="5" name="Rectangle 4"/>
          <p:cNvSpPr/>
          <p:nvPr/>
        </p:nvSpPr>
        <p:spPr>
          <a:xfrm>
            <a:off x="0" y="2370268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800" dirty="0"/>
          </a:p>
          <a:p>
            <a:pPr algn="ctr"/>
            <a:endParaRPr lang="en-US" sz="4800" dirty="0"/>
          </a:p>
          <a:p>
            <a:pPr algn="ctr"/>
            <a:endParaRPr lang="en-US" sz="4800" dirty="0"/>
          </a:p>
          <a:p>
            <a:pPr algn="ctr"/>
            <a:endParaRPr lang="en-US" sz="48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3505900" y="2001900"/>
            <a:ext cx="2942196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695903" y="2430517"/>
            <a:ext cx="4303987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429682" y="3893442"/>
            <a:ext cx="4838221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065284" y="3406823"/>
            <a:ext cx="5423337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245751" y="2937641"/>
            <a:ext cx="5242870" cy="79148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2429682" y="1764607"/>
            <a:ext cx="5058939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T</a:t>
            </a:r>
            <a:r>
              <a:rPr lang="en-US" sz="6600" b="1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HANKS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859514" y="4301651"/>
            <a:ext cx="3793533" cy="63723"/>
          </a:xfrm>
          <a:prstGeom prst="line">
            <a:avLst/>
          </a:prstGeom>
          <a:ln w="60325" cap="rnd">
            <a:solidFill>
              <a:srgbClr val="D1E5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429682" y="2661349"/>
            <a:ext cx="5058939" cy="110799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FOR</a:t>
            </a:r>
            <a:r>
              <a:rPr lang="en-US" sz="6600" b="1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08964" y="3016789"/>
            <a:ext cx="5058939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P</a:t>
            </a:r>
            <a:r>
              <a:rPr lang="en-US" sz="6600" b="1" dirty="0">
                <a:ln w="11430"/>
                <a:gradFill flip="none" rotWithShape="1">
                  <a:gsLst>
                    <a:gs pos="0">
                      <a:srgbClr val="FF9933">
                        <a:shade val="30000"/>
                        <a:satMod val="115000"/>
                      </a:srgbClr>
                    </a:gs>
                    <a:gs pos="50000">
                      <a:srgbClr val="FF9933">
                        <a:shade val="67500"/>
                        <a:satMod val="115000"/>
                      </a:srgbClr>
                    </a:gs>
                    <a:gs pos="100000">
                      <a:srgbClr val="FF9933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Sylfaen" pitchFamily="18" charset="0"/>
              </a:rPr>
              <a:t>LAYING!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1763913" y="542922"/>
            <a:ext cx="5616174" cy="5772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1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491922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453012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Session Recap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65DAD7E-1BC2-4E2B-8F5B-EFEA483626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7811115"/>
              </p:ext>
            </p:extLst>
          </p:nvPr>
        </p:nvGraphicFramePr>
        <p:xfrm>
          <a:off x="3276600" y="134587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749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2518913" y="1024774"/>
            <a:ext cx="6320287" cy="505312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Secure birth certificate and Social Security card prior to release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Request reports available through the (FACT) Act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local resources and public benefits that may be available immediately upon release.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employee benefits that will be important when securing employment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Evaluate net economic benefit before accepting a job offer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98B0889A-3567-4179-8E2F-76C8D48D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270"/>
          <a:stretch/>
        </p:blipFill>
        <p:spPr>
          <a:xfrm>
            <a:off x="304800" y="2218204"/>
            <a:ext cx="2024332" cy="24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8EBAF5-BBD3-4032-9750-5FD16B814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Today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9774AE-C7AF-431A-AF37-F845AD98B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482" y="1115122"/>
            <a:ext cx="383895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724E6F-B3A5-494D-816B-958376A38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566" y="1115122"/>
            <a:ext cx="3932005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0817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1783080" y="1490036"/>
            <a:ext cx="5577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the Post-Session Questionnaire and the Session Evaluation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7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049C3D-D8A5-4687-A68F-90A1A1D54253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268B6C-A03F-444B-A60B-9AC835C44A6B}"/>
              </a:ext>
            </a:extLst>
          </p:cNvPr>
          <p:cNvSpPr txBox="1">
            <a:spLocks/>
          </p:cNvSpPr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Now, it’s your turn!</a:t>
            </a:r>
            <a:r>
              <a:rPr lang="en-US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solidFill>
                <a:srgbClr val="1F497D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C80E95B-3226-4162-9F9D-1175D7D30C98}"/>
              </a:ext>
            </a:extLst>
          </p:cNvPr>
          <p:cNvSpPr txBox="1">
            <a:spLocks/>
          </p:cNvSpPr>
          <p:nvPr/>
        </p:nvSpPr>
        <p:spPr>
          <a:xfrm>
            <a:off x="-369061" y="5723911"/>
            <a:ext cx="4382814" cy="7054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lvl="0">
              <a:spcBef>
                <a:spcPts val="300"/>
              </a:spcBef>
              <a:tabLst>
                <a:tab pos="1143000" algn="l"/>
              </a:tabLst>
              <a:defRPr/>
            </a:pPr>
            <a:r>
              <a:rPr lang="en-US" sz="2000">
                <a:solidFill>
                  <a:schemeClr val="tx2">
                    <a:lumMod val="75000"/>
                  </a:schemeClr>
                </a:solidFill>
              </a:rPr>
              <a:t>Note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:  For best results, view in Adobe Reader DC or Nuance.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40F31D-531F-4CA9-B412-D6C899BEB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088" y="685800"/>
            <a:ext cx="4007379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24444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AC60ED-D4FE-4932-B5A1-3B5C1F4A9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793" y="939925"/>
            <a:ext cx="3765574" cy="548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C7A50D-48D6-4FAA-B9D0-95DCE4944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703" y="939925"/>
            <a:ext cx="382980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F651D4-8E3A-4B67-9DF4-C1A31AFDCFB6}"/>
              </a:ext>
            </a:extLst>
          </p:cNvPr>
          <p:cNvSpPr/>
          <p:nvPr/>
        </p:nvSpPr>
        <p:spPr>
          <a:xfrm>
            <a:off x="731520" y="3007360"/>
            <a:ext cx="3393440" cy="10261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739238" y="4033519"/>
            <a:ext cx="1638202" cy="152061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3C1536D-8B23-4CAE-839D-DAF64D558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6ECEB-2081-434E-9244-3395A10CE43D}"/>
              </a:ext>
            </a:extLst>
          </p:cNvPr>
          <p:cNvSpPr/>
          <p:nvPr/>
        </p:nvSpPr>
        <p:spPr>
          <a:xfrm>
            <a:off x="731520" y="1874840"/>
            <a:ext cx="3393440" cy="11325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8CB6CD-24D8-4F97-9F6C-9C1E7CB8C77B}"/>
              </a:ext>
            </a:extLst>
          </p:cNvPr>
          <p:cNvSpPr/>
          <p:nvPr/>
        </p:nvSpPr>
        <p:spPr>
          <a:xfrm>
            <a:off x="4707492" y="995680"/>
            <a:ext cx="3895985" cy="5486400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365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-0.42829 -0.0020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24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A0A68D-8DD3-4CCB-982C-DE0673826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71" y="685800"/>
            <a:ext cx="3720545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F15110-2E48-471E-A3EF-D8830C039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767" y="685800"/>
            <a:ext cx="378178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97294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23257-0D8F-4DA3-8293-26C691165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Sidebar:  Know What’s Being Reported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C2DA78F-81AC-4E0E-8D81-A44C8A0B8881}"/>
              </a:ext>
            </a:extLst>
          </p:cNvPr>
          <p:cNvSpPr txBox="1">
            <a:spLocks/>
          </p:cNvSpPr>
          <p:nvPr/>
        </p:nvSpPr>
        <p:spPr>
          <a:xfrm>
            <a:off x="982887" y="3689478"/>
            <a:ext cx="2713895" cy="96856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Reports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34BE8176-C811-44A1-9377-E7F81662BF7F}"/>
              </a:ext>
            </a:extLst>
          </p:cNvPr>
          <p:cNvSpPr txBox="1">
            <a:spLocks/>
          </p:cNvSpPr>
          <p:nvPr/>
        </p:nvSpPr>
        <p:spPr>
          <a:xfrm>
            <a:off x="5447220" y="3737723"/>
            <a:ext cx="3354826" cy="96856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Debit/Banking Reports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B58C9D39-4610-4042-A9FE-F654A10BEDB1}"/>
              </a:ext>
            </a:extLst>
          </p:cNvPr>
          <p:cNvSpPr txBox="1">
            <a:spLocks/>
          </p:cNvSpPr>
          <p:nvPr/>
        </p:nvSpPr>
        <p:spPr>
          <a:xfrm>
            <a:off x="3182546" y="5266756"/>
            <a:ext cx="4008601" cy="96856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Insurance Claims</a:t>
            </a:r>
          </a:p>
          <a:p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C.L.U.E.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9955CE-0695-432E-93CD-0AF31961C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16" t="8362" r="8210" b="4807"/>
          <a:stretch/>
        </p:blipFill>
        <p:spPr>
          <a:xfrm>
            <a:off x="706076" y="4499818"/>
            <a:ext cx="3147061" cy="229597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CEBD379-34CE-46DA-A03D-3CF6BCB4EF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27" t="11294" r="11579" b="2830"/>
          <a:stretch/>
        </p:blipFill>
        <p:spPr>
          <a:xfrm>
            <a:off x="538960" y="856259"/>
            <a:ext cx="3481294" cy="312640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634966-88AA-4144-8800-2FD4AEBAF4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055" t="10786" r="10266" b="9225"/>
          <a:stretch/>
        </p:blipFill>
        <p:spPr>
          <a:xfrm>
            <a:off x="4841506" y="910348"/>
            <a:ext cx="4124563" cy="312640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2143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EFAE01-4912-4853-A1ED-19AA05B87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24" y="713679"/>
            <a:ext cx="366438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BA90A7-2B55-4882-8092-83CB635FD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1692" y="713679"/>
            <a:ext cx="379471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91209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41CEAA-FD0A-49EE-BAA9-538C82D9F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69" y="696953"/>
            <a:ext cx="378213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47BD3C-A6EC-44C8-855E-D272EF0AD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297" y="696953"/>
            <a:ext cx="391373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97727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F70CCC-18FD-4F39-B3F3-C0349E70B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55" y="685800"/>
            <a:ext cx="3855590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5497A6-DE67-40D5-9C1E-D394CE536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502" y="685800"/>
            <a:ext cx="3805743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75316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E8E65E-59E1-4E0D-B339-88EE0134B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Upon Release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B98E3A-BE05-426C-8E0C-394B747BE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40" y="999067"/>
            <a:ext cx="394253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C78AF8-009B-43DB-BC61-784F16C93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841" y="999067"/>
            <a:ext cx="386531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84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E8E65E-59E1-4E0D-B339-88EE0134B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Upon Release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A3B5ED-0942-46C3-84CB-B6B0797BE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19" y="1032933"/>
            <a:ext cx="382701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69746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5473BD-0C83-484A-A1D2-29D6EFB28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703" y="939925"/>
            <a:ext cx="382980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2374998" y="4033520"/>
            <a:ext cx="1739802" cy="15036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4978400" y="160179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PRIOR TO NEXT SESSION,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email completed homework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5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Next Time:</a:t>
            </a:r>
          </a:p>
          <a:p>
            <a:pPr algn="ctr"/>
            <a:r>
              <a:rPr lang="en-US" sz="5400" dirty="0">
                <a:solidFill>
                  <a:srgbClr val="1F497D"/>
                </a:solidFill>
              </a:rPr>
              <a:t>Spend Sensibly</a:t>
            </a:r>
          </a:p>
        </p:txBody>
      </p:sp>
    </p:spTree>
    <p:extLst>
      <p:ext uri="{BB962C8B-B14F-4D97-AF65-F5344CB8AC3E}">
        <p14:creationId xmlns:p14="http://schemas.microsoft.com/office/powerpoint/2010/main" val="377256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Spend Sensibly Pre-Session Questionnaire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CBB798-AF14-4801-8F25-453863CAA059}"/>
              </a:ext>
            </a:extLst>
          </p:cNvPr>
          <p:cNvSpPr txBox="1">
            <a:spLocks/>
          </p:cNvSpPr>
          <p:nvPr/>
        </p:nvSpPr>
        <p:spPr>
          <a:xfrm>
            <a:off x="4728635" y="174403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Spend Sensibly Pre-Session Questionnaire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E536D2-9609-4703-BDFC-C189745C8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305" y="1073889"/>
            <a:ext cx="380006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1736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9837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07841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23257-0D8F-4DA3-8293-26C691165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Sidebar:  Know What’s Being Reported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E791231-013D-482A-9E54-6E9F3A4573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2" t="11998" r="7648" b="25351"/>
          <a:stretch/>
        </p:blipFill>
        <p:spPr bwMode="auto">
          <a:xfrm>
            <a:off x="441172" y="1457838"/>
            <a:ext cx="4776466" cy="2612320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F96E97A7-A407-442F-B897-316F98CC9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288" y="1457837"/>
            <a:ext cx="2548393" cy="38970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Title 3">
            <a:extLst>
              <a:ext uri="{FF2B5EF4-FFF2-40B4-BE49-F238E27FC236}">
                <a16:creationId xmlns:a16="http://schemas.microsoft.com/office/drawing/2014/main" id="{5FFAA9CF-97FF-411E-A5E2-C6602491C052}"/>
              </a:ext>
            </a:extLst>
          </p:cNvPr>
          <p:cNvSpPr txBox="1">
            <a:spLocks/>
          </p:cNvSpPr>
          <p:nvPr/>
        </p:nvSpPr>
        <p:spPr>
          <a:xfrm>
            <a:off x="1472457" y="4070158"/>
            <a:ext cx="2713895" cy="96856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Tenant Screening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E0834EFE-37DE-4DD1-AE54-0CF3DFA5D175}"/>
              </a:ext>
            </a:extLst>
          </p:cNvPr>
          <p:cNvSpPr txBox="1">
            <a:spLocks/>
          </p:cNvSpPr>
          <p:nvPr/>
        </p:nvSpPr>
        <p:spPr>
          <a:xfrm>
            <a:off x="5765798" y="5311024"/>
            <a:ext cx="2866295" cy="96856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Criminal Background Checks</a:t>
            </a:r>
          </a:p>
        </p:txBody>
      </p:sp>
    </p:spTree>
    <p:extLst>
      <p:ext uri="{BB962C8B-B14F-4D97-AF65-F5344CB8AC3E}">
        <p14:creationId xmlns:p14="http://schemas.microsoft.com/office/powerpoint/2010/main" val="346205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9B761-D4A1-4161-9634-B035BA678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 and Accurate Credit Transactions (FACT) Act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20C5B7-8DA6-4A72-9935-962DDDD6CA4F}"/>
              </a:ext>
            </a:extLst>
          </p:cNvPr>
          <p:cNvSpPr txBox="1">
            <a:spLocks/>
          </p:cNvSpPr>
          <p:nvPr/>
        </p:nvSpPr>
        <p:spPr>
          <a:xfrm>
            <a:off x="490538" y="1393825"/>
            <a:ext cx="865346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Protects reporting of consumer information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Enhances the Fair Credit Reporting Act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It’s FREE every 12 months!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It can affect: 	</a:t>
            </a:r>
          </a:p>
          <a:p>
            <a:pPr lvl="1" indent="-342900"/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Employment</a:t>
            </a:r>
          </a:p>
          <a:p>
            <a:pPr lvl="1" indent="-342900"/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Banking services</a:t>
            </a:r>
          </a:p>
          <a:p>
            <a:pPr lvl="1" indent="-342900"/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Insurance</a:t>
            </a:r>
          </a:p>
          <a:p>
            <a:pPr lvl="1" indent="-342900"/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Housing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			 </a:t>
            </a:r>
          </a:p>
          <a:p>
            <a:pPr lvl="1"/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31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rgbClr val="C00000"/>
        </a:solidFill>
      </a:spPr>
      <a:bodyPr vert="horz" lIns="91440" tIns="45720" rIns="91440" bIns="45720" rtlCol="0" anchor="ctr" anchorCtr="1">
        <a:normAutofit lnSpcReduction="10000"/>
      </a:bodyPr>
      <a:lstStyle>
        <a:defPPr algn="l">
          <a:lnSpc>
            <a:spcPct val="90000"/>
          </a:lnSpc>
          <a:spcBef>
            <a:spcPct val="20000"/>
          </a:spcBef>
          <a:spcAft>
            <a:spcPts val="1200"/>
          </a:spcAft>
          <a:defRPr sz="1500" dirty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4572</TotalTime>
  <Words>2001</Words>
  <Application>Microsoft Office PowerPoint</Application>
  <PresentationFormat>On-screen Show (4:3)</PresentationFormat>
  <Paragraphs>545</Paragraphs>
  <Slides>79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5" baseType="lpstr">
      <vt:lpstr>Arial</vt:lpstr>
      <vt:lpstr>Calibri</vt:lpstr>
      <vt:lpstr>Gadugi</vt:lpstr>
      <vt:lpstr>Sylfaen</vt:lpstr>
      <vt:lpstr>Verdana</vt:lpstr>
      <vt:lpstr>2_Office Theme</vt:lpstr>
      <vt:lpstr>PowerPoint Presentation</vt:lpstr>
      <vt:lpstr>PowerPoint Presentation</vt:lpstr>
      <vt:lpstr>PowerPoint Presentation</vt:lpstr>
      <vt:lpstr>PowerPoint Presentation</vt:lpstr>
      <vt:lpstr>Help with Housing</vt:lpstr>
      <vt:lpstr>Sidebar:  Get Your Records Straight</vt:lpstr>
      <vt:lpstr>Sidebar:  Know What’s Being Reported</vt:lpstr>
      <vt:lpstr>Sidebar:  Know What’s Being Reported</vt:lpstr>
      <vt:lpstr>Fair and Accurate Credit Transactions (FACT) Act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Poll</vt:lpstr>
      <vt:lpstr>PowerPoint Presentation</vt:lpstr>
      <vt:lpstr>In the Chat Box</vt:lpstr>
      <vt:lpstr>More Than a Paycheck</vt:lpstr>
      <vt:lpstr>Employee Benefits</vt:lpstr>
      <vt:lpstr>Employee Benefits</vt:lpstr>
      <vt:lpstr>Types of Benefits</vt:lpstr>
      <vt:lpstr>Types of Benefits</vt:lpstr>
      <vt:lpstr>Types of Benefits</vt:lpstr>
      <vt:lpstr>Types of Benefits</vt:lpstr>
      <vt:lpstr>Types of Benefits</vt:lpstr>
      <vt:lpstr>Choosing the Right Benefits</vt:lpstr>
      <vt:lpstr>PowerPoint Presentation</vt:lpstr>
      <vt:lpstr>PowerPoint Presentation</vt:lpstr>
      <vt:lpstr>The Power of Pre-Tax</vt:lpstr>
      <vt:lpstr>Tax Treatment</vt:lpstr>
      <vt:lpstr>Tax Treatment</vt:lpstr>
      <vt:lpstr>HSA’s vs. FSA’s</vt:lpstr>
      <vt:lpstr>PowerPoint Presentation</vt:lpstr>
      <vt:lpstr>Tax Treatment</vt:lpstr>
      <vt:lpstr>Semi Tax-Free Example</vt:lpstr>
      <vt:lpstr>Tax Treatment</vt:lpstr>
      <vt:lpstr>PowerPoint Presentation</vt:lpstr>
      <vt:lpstr>Additional Tax Benefits</vt:lpstr>
      <vt:lpstr>PowerPoint Presentation</vt:lpstr>
      <vt:lpstr>PowerPoint Presentation</vt:lpstr>
      <vt:lpstr>PowerPoint Presentation</vt:lpstr>
      <vt:lpstr>PowerPoint Presentation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Complete Today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Optional Upon Release</vt:lpstr>
      <vt:lpstr>Optional Upon Release</vt:lpstr>
      <vt:lpstr>PowerPoint Presentation</vt:lpstr>
      <vt:lpstr>PowerPoint Presentation</vt:lpstr>
      <vt:lpstr>Spend Sensibly Pre-Session Questionnaire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233</cp:revision>
  <dcterms:created xsi:type="dcterms:W3CDTF">2021-03-12T16:17:16Z</dcterms:created>
  <dcterms:modified xsi:type="dcterms:W3CDTF">2022-05-20T14:38:51Z</dcterms:modified>
</cp:coreProperties>
</file>