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79" r:id="rId7"/>
    <p:sldId id="280" r:id="rId8"/>
    <p:sldId id="263" r:id="rId9"/>
    <p:sldId id="281" r:id="rId10"/>
    <p:sldId id="282" r:id="rId11"/>
    <p:sldId id="283" r:id="rId12"/>
    <p:sldId id="265" r:id="rId13"/>
    <p:sldId id="266" r:id="rId14"/>
    <p:sldId id="284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j49c9CMqlsrQD0PQRKNr2A==" hashData="VhoQ2TyQRh22/MQrkYcNiA0X1FM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A8B1B7-4F3B-4166-A6CD-30A176BC3BD9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75830-22D8-48E2-82F9-446271C6B0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C75830-22D8-48E2-82F9-446271C6B0F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EC45-7CD3-4AB3-955A-D2B6C40B9F74}" type="datetimeFigureOut">
              <a:rPr lang="en-US" smtClean="0"/>
              <a:pPr/>
              <a:t>2/4/2010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7AEF8-C5C9-46BD-9E0F-CC449BCD4DA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Right on the Money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4572000" y="1447800"/>
            <a:ext cx="3295135" cy="3048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105400" y="1828800"/>
            <a:ext cx="2286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/>
              <a:t>Planear para gastar dinero</a:t>
            </a:r>
            <a:endParaRPr lang="es-MX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62400" y="5410200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Hablar de dinero y razón con padres y niños</a:t>
            </a: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Planes de </a:t>
            </a:r>
            <a:r>
              <a:rPr lang="en-US" b="1" dirty="0" err="1" smtClean="0"/>
              <a:t>Gastos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297363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Son simplemente </a:t>
            </a:r>
            <a:r>
              <a:rPr lang="es-MX" b="1" dirty="0" smtClean="0"/>
              <a:t>mapas</a:t>
            </a:r>
            <a:r>
              <a:rPr lang="es-MX" dirty="0" smtClean="0"/>
              <a:t> que pueden ayudarle a alcanzar sus metas económicas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Hay que discutirlos y ponerse de acuerdo pero </a:t>
            </a:r>
            <a:r>
              <a:rPr lang="es-MX" b="1" dirty="0" smtClean="0"/>
              <a:t>quizás cambiarán </a:t>
            </a:r>
            <a:r>
              <a:rPr lang="es-MX" dirty="0" smtClean="0"/>
              <a:t>por alguna razón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No son difíciles de establecer pero requieren </a:t>
            </a:r>
            <a:r>
              <a:rPr lang="es-MX" b="1" dirty="0" smtClean="0"/>
              <a:t>tiempo</a:t>
            </a:r>
            <a:r>
              <a:rPr lang="es-MX" dirty="0" smtClean="0"/>
              <a:t> y un </a:t>
            </a:r>
            <a:r>
              <a:rPr lang="es-MX" b="1" dirty="0" smtClean="0"/>
              <a:t>compromiso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8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err="1" smtClean="0"/>
              <a:t>Pasos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Crear</a:t>
            </a:r>
            <a:r>
              <a:rPr lang="en-US" b="1" dirty="0" smtClean="0"/>
              <a:t> un Plan de </a:t>
            </a:r>
            <a:r>
              <a:rPr lang="en-US" b="1" dirty="0" err="1" smtClean="0"/>
              <a:t>Gastos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057400"/>
            <a:ext cx="62484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Identifique las metas.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Identifique fuentes de ingresos.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Identifique gastos.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Haga una comparación entre ingresos y gastos.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Redacte un borrador de su plan.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b="1" dirty="0" smtClean="0"/>
              <a:t>Use, revise, y modifique su plan según sea necesario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609600"/>
            <a:ext cx="7239000" cy="15239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5400" b="1" dirty="0" smtClean="0"/>
              <a:t>Paso Uno: Identifique las Metas</a:t>
            </a:r>
            <a:r>
              <a:rPr lang="es-MX" sz="4000" b="1" dirty="0" smtClean="0"/>
              <a:t>	</a:t>
            </a:r>
            <a:r>
              <a:rPr lang="es-MX" sz="2800" dirty="0" smtClean="0"/>
              <a:t>		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2.11</a:t>
            </a:r>
            <a:endParaRPr lang="en-US" sz="1100" dirty="0"/>
          </a:p>
        </p:txBody>
      </p:sp>
      <p:pic>
        <p:nvPicPr>
          <p:cNvPr id="2050" name="Picture 2" descr="C:\Users\Dianna\AppData\Local\Microsoft\Windows\Temporary Internet Files\Content.IE5\SGHJLKA2\MPj04331790000[1].jpg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2845896" y="2133600"/>
            <a:ext cx="4926504" cy="36972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sz="3200" b="1" dirty="0" smtClean="0">
                <a:latin typeface="Arial"/>
                <a:cs typeface="Arial"/>
              </a:rPr>
              <a:t>Paso Dos: Identifique Fuentes de Ingresos</a:t>
            </a:r>
            <a:endParaRPr lang="es-MX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Trabajo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Pensión alimenticia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Inversiones, </a:t>
            </a:r>
            <a:r>
              <a:rPr lang="es-MX" dirty="0" err="1" smtClean="0"/>
              <a:t>e.g.</a:t>
            </a:r>
            <a:r>
              <a:rPr lang="es-MX" dirty="0" smtClean="0"/>
              <a:t> interés, dividendos, y ingresos de renta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Otras fuentes, </a:t>
            </a:r>
            <a:r>
              <a:rPr lang="es-MX" dirty="0" err="1" smtClean="0"/>
              <a:t>e.g.</a:t>
            </a:r>
            <a:r>
              <a:rPr lang="es-MX" dirty="0" smtClean="0"/>
              <a:t> regalos, pasatiempos, SSD/SSI, TANF, y cupones de alimentos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sz="3200" b="1" dirty="0" smtClean="0">
                <a:latin typeface="Arial"/>
                <a:cs typeface="Arial"/>
              </a:rPr>
              <a:t>Paso Tres: Identifique Gastos</a:t>
            </a:r>
            <a:endParaRPr lang="es-MX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dirty="0" smtClean="0"/>
              <a:t>Fíjese bien en sus gastos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  <a:buFont typeface="+mj-lt"/>
              <a:buAutoNum type="arabicPeriod"/>
            </a:pPr>
            <a:r>
              <a:rPr lang="es-MX" dirty="0" smtClean="0"/>
              <a:t>Clasifique sus gastos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Tipos de Gastos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Fijos – la cantidad queda igual por cada pago (renta, hipoteca)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Flexible – la cantidad cambia por cada periodo de pago (comida, electricidad)</a:t>
            </a:r>
          </a:p>
          <a:p>
            <a:pPr marL="514350" indent="-51435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Periódico – la cantidad se debe 1-3 veces al año (seguro de auto)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Gastos Periódicos	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Sume todos los gastos periódicos y divida el total por 12 para obtener la cantidad mensual que necesita poner al lado.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>
                <a:latin typeface="Arial"/>
                <a:cs typeface="Arial"/>
              </a:rPr>
              <a:t>Clasificar Gastos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 fontScale="92500" lnSpcReduction="1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Algunas categorías comunes incluyen: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Viviendas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Comida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Transportación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Seguro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Ropa y artículos de aseo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Entretenimiento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Regalos y caridad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2.17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sz="3200" b="1" dirty="0" smtClean="0">
                <a:latin typeface="Arial"/>
                <a:cs typeface="Arial"/>
              </a:rPr>
              <a:t>Paso Cuatro: Haga una Comparación Entre Ingresos y Gastos</a:t>
            </a:r>
            <a:endParaRPr lang="es-MX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1"/>
            <a:ext cx="6248400" cy="3733800"/>
          </a:xfrm>
        </p:spPr>
        <p:txBody>
          <a:bodyPr>
            <a:normAutofit fontScale="925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Ingresos &gt; Gastos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Dinero extra para dirigir a sus metas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Ingresos = Gastos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Salir sin ganar ni perder; hay que modificar para dirigir dinero a sus metas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Ingresos &lt; Gastos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Hay que hacer </a:t>
            </a:r>
            <a:r>
              <a:rPr lang="es-MX" smtClean="0"/>
              <a:t>modificaciones profundas</a:t>
            </a: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Agujeros en Gastar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3886199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Si deja de gastar $1.50 en café y un </a:t>
            </a:r>
            <a:r>
              <a:rPr lang="es-MX" dirty="0" err="1" smtClean="0"/>
              <a:t>dónut</a:t>
            </a:r>
            <a:r>
              <a:rPr lang="es-MX" dirty="0" smtClean="0"/>
              <a:t> por: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10 días ahorrará = $10.50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30 días ahorrará = $45.00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1 año ahorrará = $548.00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5 años ahorrará = $2,739.00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10 años ahorrará = $5,478.00</a:t>
            </a:r>
          </a:p>
          <a:p>
            <a:pPr marL="400050" lvl="1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20 años ahorrará = $10,958.00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2.19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b="1" dirty="0" smtClean="0"/>
              <a:t>Patrocinado por 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Penn</a:t>
            </a:r>
            <a:r>
              <a:rPr lang="es-MX" dirty="0" smtClean="0"/>
              <a:t>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Cooperative</a:t>
            </a:r>
            <a:r>
              <a:rPr lang="es-MX" dirty="0" smtClean="0"/>
              <a:t> </a:t>
            </a:r>
            <a:r>
              <a:rPr lang="es-MX" dirty="0" err="1" smtClean="0"/>
              <a:t>Extension</a:t>
            </a:r>
            <a:endParaRPr lang="es-MX" dirty="0" smtClean="0"/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Pennsylvania Office of </a:t>
            </a:r>
            <a:r>
              <a:rPr lang="es-MX" dirty="0" err="1" smtClean="0"/>
              <a:t>Financial</a:t>
            </a:r>
            <a:r>
              <a:rPr lang="es-MX" dirty="0" smtClean="0"/>
              <a:t> </a:t>
            </a:r>
            <a:r>
              <a:rPr lang="es-MX" dirty="0" err="1" smtClean="0"/>
              <a:t>Education</a:t>
            </a:r>
            <a:endParaRPr lang="es-MX" dirty="0" smtClean="0"/>
          </a:p>
          <a:p>
            <a:pPr>
              <a:buNone/>
            </a:pPr>
            <a:r>
              <a:rPr lang="es-MX" b="1" dirty="0" smtClean="0"/>
              <a:t>Apoyo financiero proveído por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err="1" smtClean="0"/>
              <a:t>The</a:t>
            </a:r>
            <a:r>
              <a:rPr lang="es-MX" dirty="0" smtClean="0"/>
              <a:t> Heinz </a:t>
            </a:r>
            <a:r>
              <a:rPr lang="es-MX" dirty="0" err="1" smtClean="0"/>
              <a:t>Endowments</a:t>
            </a:r>
            <a:endParaRPr lang="es-MX" dirty="0" smtClean="0"/>
          </a:p>
          <a:p>
            <a:endParaRPr lang="en-US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7526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2.1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Paso Cinco: Redacte Su Propio Plan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14800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Use ingresos actuales y clasifique gastos por cantidades previstas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Ingresos y gastos deberían hacer balance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Modifique cantidades previstas si sea necesario para hacer balance del plan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2.20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Paso Seis: Use, Revise, y Modifique Su Plan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14800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Use el plan.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De vez en cuando revise el plan para checar su progreso.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Haga modificaciones si sea necesario para seguir el camino hacia sus metas económicas.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2.21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s-MX" b="1" dirty="0" smtClean="0"/>
              <a:t>Reto para Los Padres</a:t>
            </a:r>
            <a:endParaRPr lang="es-MX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14800"/>
          </a:xfrm>
        </p:spPr>
        <p:txBody>
          <a:bodyPr>
            <a:normAutofit lnSpcReduction="10000"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Hable con sus hijos sobre su lección de gastar dinero.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Pruebe por lo menos una de las maneras de ense</a:t>
            </a:r>
            <a:r>
              <a:rPr lang="es-MX" dirty="0" smtClean="0">
                <a:cs typeface="Arial"/>
              </a:rPr>
              <a:t>ñarles a sus hijos a gastar dinero.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cs typeface="Arial"/>
              </a:rPr>
              <a:t>Fíjese bien en la manera en que gasta dinero.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r>
              <a:rPr lang="es-MX" dirty="0" smtClean="0">
                <a:cs typeface="Arial"/>
              </a:rPr>
              <a:t>Revise o redacte un plan de gastos.</a:t>
            </a:r>
          </a:p>
          <a:p>
            <a:pPr marL="0" indent="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  <a:p>
            <a:pPr marL="0" indent="0">
              <a:buClr>
                <a:schemeClr val="accent3">
                  <a:lumMod val="50000"/>
                </a:schemeClr>
              </a:buClr>
            </a:pPr>
            <a:endParaRPr lang="es-MX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2.22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1295400" y="457200"/>
            <a:ext cx="6400800" cy="5938092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33600" y="1676400"/>
            <a:ext cx="4800600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dirty="0" smtClean="0"/>
              <a:t>Acuérdese</a:t>
            </a:r>
          </a:p>
          <a:p>
            <a:pPr algn="ctr"/>
            <a:endParaRPr lang="es-MX" sz="3200" b="1" dirty="0" smtClean="0"/>
          </a:p>
          <a:p>
            <a:pPr algn="ctr"/>
            <a:r>
              <a:rPr lang="es-MX" sz="3200" b="1" dirty="0" smtClean="0"/>
              <a:t>Un plan de gastos indica adonde su dinero va en vez de preguntarse adonde fue.</a:t>
            </a:r>
            <a:endParaRPr lang="es-MX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2.23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/>
              <a:t>Right on the Money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/>
          <a:lstStyle/>
          <a:p>
            <a:pPr>
              <a:buNone/>
            </a:pPr>
            <a:r>
              <a:rPr lang="es-MX" dirty="0" smtClean="0"/>
              <a:t>Lección 1: Planear para tener éxito económico</a:t>
            </a:r>
          </a:p>
          <a:p>
            <a:pPr>
              <a:buNone/>
            </a:pPr>
            <a:r>
              <a:rPr lang="es-MX" dirty="0" smtClean="0"/>
              <a:t>Lección 2: Planear para gastar dinero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027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2.2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MX" sz="4800" b="1" dirty="0" smtClean="0"/>
              <a:t>Reto para los padres</a:t>
            </a:r>
            <a:endParaRPr lang="es-MX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828800"/>
            <a:ext cx="6248400" cy="4525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Comparta sus experiencias.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¿Qué hicieron/dijeron sus hijos?	</a:t>
            </a:r>
            <a:r>
              <a:rPr lang="es-MX" sz="2800" dirty="0" smtClean="0"/>
              <a:t>		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19050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2.3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err="1" smtClean="0"/>
              <a:t>Resumen</a:t>
            </a:r>
            <a:r>
              <a:rPr lang="en-US" b="1" dirty="0" smtClean="0"/>
              <a:t>: </a:t>
            </a:r>
            <a:r>
              <a:rPr lang="en-US" b="1" dirty="0" err="1" smtClean="0"/>
              <a:t>Planear</a:t>
            </a:r>
            <a:r>
              <a:rPr lang="en-US" b="1" dirty="0" smtClean="0"/>
              <a:t> </a:t>
            </a:r>
            <a:r>
              <a:rPr lang="en-US" b="1" dirty="0" err="1" smtClean="0"/>
              <a:t>gastar</a:t>
            </a:r>
            <a:r>
              <a:rPr lang="en-US" b="1" dirty="0" smtClean="0"/>
              <a:t> </a:t>
            </a:r>
            <a:r>
              <a:rPr lang="en-US" b="1" dirty="0" err="1" smtClean="0"/>
              <a:t>dinero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¿Qué es un plan de gastos?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¿Cómo le puede ayudar a controlar sus gastos?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¿Cómo se puede crear un plan de gastos sencillo?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2.4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Un Plan de </a:t>
            </a:r>
            <a:r>
              <a:rPr lang="en-US" b="1" dirty="0" err="1" smtClean="0"/>
              <a:t>Gastos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Un plan de gastos simplemente es una guía o resumen de gastar su dinero.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Un plan de gastos dirige su dinero en vez de preguntarse donde fue.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2.5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762000"/>
            <a:ext cx="85344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Los </a:t>
            </a:r>
            <a:r>
              <a:rPr lang="en-US" b="1" dirty="0" err="1" smtClean="0"/>
              <a:t>Beneficios</a:t>
            </a:r>
            <a:r>
              <a:rPr lang="en-US" b="1" dirty="0" smtClean="0"/>
              <a:t> de un Plan de </a:t>
            </a:r>
            <a:r>
              <a:rPr lang="en-US" b="1" dirty="0" err="1" smtClean="0"/>
              <a:t>Gastos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981200"/>
            <a:ext cx="6248400" cy="4144963"/>
          </a:xfrm>
        </p:spPr>
        <p:txBody>
          <a:bodyPr>
            <a:normAutofit fontScale="85000" lnSpcReduction="10000"/>
          </a:bodyPr>
          <a:lstStyle/>
          <a:p>
            <a:pPr>
              <a:buClr>
                <a:schemeClr val="accent3">
                  <a:lumMod val="50000"/>
                </a:schemeClr>
              </a:buClr>
              <a:buNone/>
            </a:pPr>
            <a:r>
              <a:rPr lang="es-MX" dirty="0" smtClean="0"/>
              <a:t>Un plan de gastos puede ayudarle a: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Ahorrar dinero para alcanzar metas de ahorros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Prepararse para gastos regulares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Preparase para gastos inesperados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Controlar como gasta dinero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Reducir estrés y aumentar su confianza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Proveer un excusa para calmar los “dámelos”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2.6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1143000"/>
          </a:xfrm>
        </p:spPr>
        <p:txBody>
          <a:bodyPr/>
          <a:lstStyle/>
          <a:p>
            <a:r>
              <a:rPr lang="en-US" b="1" dirty="0" err="1" smtClean="0"/>
              <a:t>Pautas</a:t>
            </a:r>
            <a:r>
              <a:rPr lang="en-US" b="1" dirty="0" smtClean="0"/>
              <a:t> </a:t>
            </a:r>
            <a:r>
              <a:rPr lang="en-US" b="1" dirty="0" err="1" smtClean="0"/>
              <a:t>para</a:t>
            </a:r>
            <a:r>
              <a:rPr lang="en-US" b="1" dirty="0" smtClean="0"/>
              <a:t> </a:t>
            </a:r>
            <a:r>
              <a:rPr lang="en-US" b="1" dirty="0" err="1" smtClean="0"/>
              <a:t>Gastar</a:t>
            </a:r>
            <a:r>
              <a:rPr lang="en-US" b="1" dirty="0" smtClean="0"/>
              <a:t> </a:t>
            </a:r>
            <a:r>
              <a:rPr lang="en-US" b="1" dirty="0" err="1" smtClean="0"/>
              <a:t>Dinero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1"/>
            <a:ext cx="6858000" cy="12954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s-MX" sz="4400" b="1" dirty="0" smtClean="0"/>
              <a:t>¿Cómo decide d</a:t>
            </a:r>
            <a:r>
              <a:rPr lang="es-MX" sz="4400" b="1" dirty="0" smtClean="0">
                <a:latin typeface="Calibri"/>
              </a:rPr>
              <a:t>ó</a:t>
            </a:r>
            <a:r>
              <a:rPr lang="es-MX" sz="4400" b="1" dirty="0" smtClean="0"/>
              <a:t>nde gastar su dinero?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600200" cy="685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2.7</a:t>
            </a:r>
            <a:endParaRPr lang="en-US" sz="1100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2133600" y="1447800"/>
            <a:ext cx="6248400" cy="0"/>
          </a:xfrm>
          <a:prstGeom prst="line">
            <a:avLst/>
          </a:prstGeom>
          <a:ln w="2222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Dianna\AppData\Local\Microsoft\Windows\Temporary Internet Files\Content.IE5\PN9CND8E\MCj03799250000[1].wmf"/>
          <p:cNvPicPr>
            <a:picLocks noChangeAspect="1" noChangeArrowheads="1"/>
          </p:cNvPicPr>
          <p:nvPr/>
        </p:nvPicPr>
        <p:blipFill>
          <a:blip r:embed="rId3" cstate="print">
            <a:grayscl/>
          </a:blip>
          <a:srcRect/>
          <a:stretch>
            <a:fillRect/>
          </a:stretch>
        </p:blipFill>
        <p:spPr bwMode="auto">
          <a:xfrm>
            <a:off x="4495800" y="2971800"/>
            <a:ext cx="1987232" cy="36829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/>
              <a:t>Para </a:t>
            </a:r>
            <a:r>
              <a:rPr lang="en-US" b="1" dirty="0" err="1" smtClean="0"/>
              <a:t>Alcanzar</a:t>
            </a:r>
            <a:r>
              <a:rPr lang="en-US" b="1" dirty="0" smtClean="0"/>
              <a:t> </a:t>
            </a:r>
            <a:r>
              <a:rPr lang="en-US" b="1" dirty="0" err="1" smtClean="0"/>
              <a:t>Metas</a:t>
            </a:r>
            <a:r>
              <a:rPr lang="en-US" b="1" dirty="0" smtClean="0"/>
              <a:t> </a:t>
            </a:r>
            <a:r>
              <a:rPr lang="en-US" b="1" dirty="0" err="1" smtClean="0"/>
              <a:t>Económicas</a:t>
            </a:r>
            <a:r>
              <a:rPr lang="en-US" b="1" dirty="0" smtClean="0"/>
              <a:t> </a:t>
            </a:r>
            <a:r>
              <a:rPr lang="en-US" b="1" dirty="0" err="1" smtClean="0"/>
              <a:t>Tiene</a:t>
            </a:r>
            <a:r>
              <a:rPr lang="en-US" b="1" dirty="0" smtClean="0"/>
              <a:t> </a:t>
            </a:r>
            <a:r>
              <a:rPr lang="en-US" b="1" dirty="0" err="1" smtClean="0"/>
              <a:t>Que</a:t>
            </a:r>
            <a:r>
              <a:rPr lang="en-US" b="1" dirty="0" smtClean="0"/>
              <a:t> Saber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144963"/>
          </a:xfrm>
        </p:spPr>
        <p:txBody>
          <a:bodyPr>
            <a:normAutofit/>
          </a:bodyPr>
          <a:lstStyle/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Lo que ya tiene para alcanzar la menta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Cuánto dinero le falta para alcanzar la menta</a:t>
            </a:r>
          </a:p>
          <a:p>
            <a:pPr>
              <a:buClr>
                <a:schemeClr val="accent3">
                  <a:lumMod val="50000"/>
                </a:schemeClr>
              </a:buClr>
            </a:pPr>
            <a:r>
              <a:rPr lang="es-MX" dirty="0" smtClean="0"/>
              <a:t>Adonde su dinero va ahora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858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6324600"/>
            <a:ext cx="9144000" cy="1588"/>
          </a:xfrm>
          <a:prstGeom prst="line">
            <a:avLst/>
          </a:prstGeom>
          <a:ln w="15875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2209800"/>
            <a:ext cx="2286000" cy="3048000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724400" cy="365125"/>
          </a:xfrm>
        </p:spPr>
        <p:txBody>
          <a:bodyPr/>
          <a:lstStyle/>
          <a:p>
            <a:pPr algn="l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Money: Hablar de dinero y razón con padres y niños</a:t>
            </a:r>
            <a:endParaRPr lang="en-US" dirty="0"/>
          </a:p>
        </p:txBody>
      </p:sp>
      <p:pic>
        <p:nvPicPr>
          <p:cNvPr id="11" name="Picture 3" descr="C:\Users\Dianna\AppData\Local\Microsoft\Windows\Temporary Internet Files\Low\Content.IE5\TRDXW6GG\j0433857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8686686" y="6400686"/>
            <a:ext cx="457314" cy="457314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8458200" y="152400"/>
            <a:ext cx="457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2.8</a:t>
            </a:r>
            <a:endParaRPr lang="en-US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2317</TotalTime>
  <Words>993</Words>
  <Application>Microsoft Office PowerPoint</Application>
  <PresentationFormat>On-screen Show (4:3)</PresentationFormat>
  <Paragraphs>164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Right on the Money</vt:lpstr>
      <vt:lpstr>Reto para los padres</vt:lpstr>
      <vt:lpstr>Resumen: Planear gastar dinero</vt:lpstr>
      <vt:lpstr>Un Plan de Gastos</vt:lpstr>
      <vt:lpstr>Los Beneficios de un Plan de Gastos</vt:lpstr>
      <vt:lpstr>Pautas para Gastar Dinero</vt:lpstr>
      <vt:lpstr>Para Alcanzar Metas Económicas Tiene Que Saber</vt:lpstr>
      <vt:lpstr>Planes de Gastos</vt:lpstr>
      <vt:lpstr>Pasos para Crear un Plan de Gastos</vt:lpstr>
      <vt:lpstr>Slide 12</vt:lpstr>
      <vt:lpstr>Paso Dos: Identifique Fuentes de Ingresos</vt:lpstr>
      <vt:lpstr>Paso Tres: Identifique Gastos</vt:lpstr>
      <vt:lpstr>Tipos de Gastos</vt:lpstr>
      <vt:lpstr>Gastos Periódicos </vt:lpstr>
      <vt:lpstr>Clasificar Gastos</vt:lpstr>
      <vt:lpstr>Paso Cuatro: Haga una Comparación Entre Ingresos y Gastos</vt:lpstr>
      <vt:lpstr>Agujeros en Gastar</vt:lpstr>
      <vt:lpstr>Paso Cinco: Redacte Su Propio Plan</vt:lpstr>
      <vt:lpstr>Paso Seis: Use, Revise, y Modifique Su Plan</vt:lpstr>
      <vt:lpstr>Reto para Los Padres</vt:lpstr>
      <vt:lpstr>Slide 23</vt:lpstr>
    </vt:vector>
  </TitlesOfParts>
  <Company>York College of Pennsylvania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Information Technology</dc:creator>
  <cp:lastModifiedBy>Dianna</cp:lastModifiedBy>
  <cp:revision>15</cp:revision>
  <dcterms:created xsi:type="dcterms:W3CDTF">2010-01-11T16:39:12Z</dcterms:created>
  <dcterms:modified xsi:type="dcterms:W3CDTF">2010-02-05T02:30:15Z</dcterms:modified>
</cp:coreProperties>
</file>