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63" r:id="rId1"/>
    <p:sldMasterId id="2147483850" r:id="rId2"/>
  </p:sldMasterIdLst>
  <p:notesMasterIdLst>
    <p:notesMasterId r:id="rId51"/>
  </p:notesMasterIdLst>
  <p:handoutMasterIdLst>
    <p:handoutMasterId r:id="rId52"/>
  </p:handoutMasterIdLst>
  <p:sldIdLst>
    <p:sldId id="1081" r:id="rId3"/>
    <p:sldId id="1429" r:id="rId4"/>
    <p:sldId id="1184" r:id="rId5"/>
    <p:sldId id="1177" r:id="rId6"/>
    <p:sldId id="1178" r:id="rId7"/>
    <p:sldId id="1179" r:id="rId8"/>
    <p:sldId id="1182" r:id="rId9"/>
    <p:sldId id="1181" r:id="rId10"/>
    <p:sldId id="1180" r:id="rId11"/>
    <p:sldId id="1425" r:id="rId12"/>
    <p:sldId id="1430" r:id="rId13"/>
    <p:sldId id="1431" r:id="rId14"/>
    <p:sldId id="1432" r:id="rId15"/>
    <p:sldId id="1218" r:id="rId16"/>
    <p:sldId id="1219" r:id="rId17"/>
    <p:sldId id="1220" r:id="rId18"/>
    <p:sldId id="1221" r:id="rId19"/>
    <p:sldId id="1451" r:id="rId20"/>
    <p:sldId id="1434" r:id="rId21"/>
    <p:sldId id="1223" r:id="rId22"/>
    <p:sldId id="1225" r:id="rId23"/>
    <p:sldId id="1435" r:id="rId24"/>
    <p:sldId id="1436" r:id="rId25"/>
    <p:sldId id="1437" r:id="rId26"/>
    <p:sldId id="1438" r:id="rId27"/>
    <p:sldId id="1439" r:id="rId28"/>
    <p:sldId id="1440" r:id="rId29"/>
    <p:sldId id="1441" r:id="rId30"/>
    <p:sldId id="1442" r:id="rId31"/>
    <p:sldId id="1443" r:id="rId32"/>
    <p:sldId id="910" r:id="rId33"/>
    <p:sldId id="1123" r:id="rId34"/>
    <p:sldId id="356" r:id="rId35"/>
    <p:sldId id="1259" r:id="rId36"/>
    <p:sldId id="1421" r:id="rId37"/>
    <p:sldId id="1333" r:id="rId38"/>
    <p:sldId id="1314" r:id="rId39"/>
    <p:sldId id="1423" r:id="rId40"/>
    <p:sldId id="1444" r:id="rId41"/>
    <p:sldId id="1332" r:id="rId42"/>
    <p:sldId id="1445" r:id="rId43"/>
    <p:sldId id="1446" r:id="rId44"/>
    <p:sldId id="1371" r:id="rId45"/>
    <p:sldId id="1330" r:id="rId46"/>
    <p:sldId id="1447" r:id="rId47"/>
    <p:sldId id="1448" r:id="rId48"/>
    <p:sldId id="1235" r:id="rId49"/>
    <p:sldId id="1452" r:id="rId50"/>
  </p:sldIdLst>
  <p:sldSz cx="9144000" cy="6858000" type="screen4x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13">
          <p15:clr>
            <a:srgbClr val="A4A3A4"/>
          </p15:clr>
        </p15:guide>
        <p15:guide id="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FFD5"/>
    <a:srgbClr val="005400"/>
    <a:srgbClr val="DCE6F2"/>
    <a:srgbClr val="8E0000"/>
    <a:srgbClr val="008000"/>
    <a:srgbClr val="008BBC"/>
    <a:srgbClr val="00B0EE"/>
    <a:srgbClr val="00ADEA"/>
    <a:srgbClr val="0099CC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00" autoAdjust="0"/>
    <p:restoredTop sz="96139" autoAdjust="0"/>
  </p:normalViewPr>
  <p:slideViewPr>
    <p:cSldViewPr snapToGrid="0" snapToObjects="1">
      <p:cViewPr varScale="1">
        <p:scale>
          <a:sx n="65" d="100"/>
          <a:sy n="65" d="100"/>
        </p:scale>
        <p:origin x="66" y="678"/>
      </p:cViewPr>
      <p:guideLst>
        <p:guide orient="horz" pos="3313"/>
        <p:guide/>
      </p:guideLst>
    </p:cSldViewPr>
  </p:slideViewPr>
  <p:outlineViewPr>
    <p:cViewPr>
      <p:scale>
        <a:sx n="33" d="100"/>
        <a:sy n="33" d="100"/>
      </p:scale>
      <p:origin x="0" y="-486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Factors Affecting a FICO Score</c:v>
                </c:pt>
              </c:strCache>
            </c:strRef>
          </c:tx>
          <c:dPt>
            <c:idx val="0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AD4-469D-93FC-BB47A889EDDA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AD4-469D-93FC-BB47A889EDDA}"/>
              </c:ext>
            </c:extLst>
          </c:dPt>
          <c:dPt>
            <c:idx val="2"/>
            <c:bubble3D val="0"/>
            <c:spPr>
              <a:solidFill>
                <a:schemeClr val="tx2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AD4-469D-93FC-BB47A889EDDA}"/>
              </c:ext>
            </c:extLst>
          </c:dPt>
          <c:dPt>
            <c:idx val="3"/>
            <c:bubble3D val="0"/>
            <c:spPr>
              <a:solidFill>
                <a:schemeClr val="bg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AD4-469D-93FC-BB47A889EDDA}"/>
              </c:ext>
            </c:extLst>
          </c:dPt>
          <c:dPt>
            <c:idx val="4"/>
            <c:bubble3D val="0"/>
            <c:spPr>
              <a:solidFill>
                <a:srgbClr val="04441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AD4-469D-93FC-BB47A889EDDA}"/>
              </c:ext>
            </c:extLst>
          </c:dPt>
          <c:cat>
            <c:strRef>
              <c:f>Sheet1!$A$2:$A$6</c:f>
              <c:strCache>
                <c:ptCount val="5"/>
                <c:pt idx="0">
                  <c:v>Payment History</c:v>
                </c:pt>
                <c:pt idx="1">
                  <c:v>Amount of Debt</c:v>
                </c:pt>
                <c:pt idx="2">
                  <c:v>Length of History</c:v>
                </c:pt>
                <c:pt idx="3">
                  <c:v>Types of Credit</c:v>
                </c:pt>
                <c:pt idx="4">
                  <c:v>Inquiries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0.35</c:v>
                </c:pt>
                <c:pt idx="1">
                  <c:v>0.3</c:v>
                </c:pt>
                <c:pt idx="2">
                  <c:v>0.15</c:v>
                </c:pt>
                <c:pt idx="3">
                  <c:v>0.1</c:v>
                </c:pt>
                <c:pt idx="4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AD4-469D-93FC-BB47A889ED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844B72-C1BD-4B3A-8111-6E1A8E820D26}" type="doc">
      <dgm:prSet loTypeId="urn:microsoft.com/office/officeart/2008/layout/VerticalCurvedList" loCatId="list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EBADA70D-2CF3-43F6-99F8-C25B1405657D}">
      <dgm:prSet phldrT="[Text]" custT="1"/>
      <dgm:spPr/>
      <dgm:t>
        <a:bodyPr/>
        <a:lstStyle/>
        <a:p>
          <a:r>
            <a:rPr lang="en-US" sz="2600" dirty="0">
              <a:solidFill>
                <a:srgbClr val="1F497D"/>
              </a:solidFill>
              <a:latin typeface="Gadugi" panose="020B0502040204020203" pitchFamily="34" charset="0"/>
              <a:ea typeface="Gadugi" panose="020B0502040204020203" pitchFamily="34" charset="0"/>
            </a:rPr>
            <a:t>Types of Credit</a:t>
          </a:r>
          <a:endParaRPr lang="en-US" sz="2600" dirty="0">
            <a:latin typeface="Gadugi" panose="020B0502040204020203" pitchFamily="34" charset="0"/>
            <a:ea typeface="Gadugi" panose="020B0502040204020203" pitchFamily="34" charset="0"/>
          </a:endParaRPr>
        </a:p>
      </dgm:t>
    </dgm:pt>
    <dgm:pt modelId="{BD53AA60-565B-43E3-8641-F42FB785A2FF}" type="parTrans" cxnId="{E4542BC2-FF55-4951-96CA-958EB2933540}">
      <dgm:prSet/>
      <dgm:spPr/>
      <dgm:t>
        <a:bodyPr/>
        <a:lstStyle/>
        <a:p>
          <a:endParaRPr lang="en-US"/>
        </a:p>
      </dgm:t>
    </dgm:pt>
    <dgm:pt modelId="{EC9F0B89-7157-44F4-A0AC-33AD4AFAE8D0}" type="sibTrans" cxnId="{E4542BC2-FF55-4951-96CA-958EB2933540}">
      <dgm:prSet/>
      <dgm:spPr/>
      <dgm:t>
        <a:bodyPr/>
        <a:lstStyle/>
        <a:p>
          <a:endParaRPr lang="en-US"/>
        </a:p>
      </dgm:t>
    </dgm:pt>
    <dgm:pt modelId="{75A8888F-3750-4432-BD04-DA110F723CD8}">
      <dgm:prSet phldrT="[Text]" custT="1"/>
      <dgm:spPr/>
      <dgm:t>
        <a:bodyPr/>
        <a:lstStyle/>
        <a:p>
          <a:r>
            <a:rPr lang="en-US" sz="2600" dirty="0">
              <a:latin typeface="Gadugi" panose="020B0502040204020203" pitchFamily="34" charset="0"/>
              <a:ea typeface="Gadugi" panose="020B0502040204020203" pitchFamily="34" charset="0"/>
            </a:rPr>
            <a:t>Getting and Using Credit</a:t>
          </a:r>
        </a:p>
      </dgm:t>
    </dgm:pt>
    <dgm:pt modelId="{EC4557C1-CA4E-4580-B086-E369D2EBE3AE}" type="parTrans" cxnId="{6C9B212C-5A1D-4F50-A6F3-88A05F7E8598}">
      <dgm:prSet/>
      <dgm:spPr/>
      <dgm:t>
        <a:bodyPr/>
        <a:lstStyle/>
        <a:p>
          <a:endParaRPr lang="en-US"/>
        </a:p>
      </dgm:t>
    </dgm:pt>
    <dgm:pt modelId="{1E3B3B07-6FF5-40CF-B5DB-59772FF41F16}" type="sibTrans" cxnId="{6C9B212C-5A1D-4F50-A6F3-88A05F7E8598}">
      <dgm:prSet/>
      <dgm:spPr/>
      <dgm:t>
        <a:bodyPr/>
        <a:lstStyle/>
        <a:p>
          <a:endParaRPr lang="en-US"/>
        </a:p>
      </dgm:t>
    </dgm:pt>
    <dgm:pt modelId="{D6D4FE4A-9F97-479C-B7FB-3E9E2C66C027}">
      <dgm:prSet phldrT="[Text]" custT="1"/>
      <dgm:spPr/>
      <dgm:t>
        <a:bodyPr/>
        <a:lstStyle/>
        <a:p>
          <a:r>
            <a:rPr lang="en-US" sz="2600" dirty="0">
              <a:latin typeface="Gadugi" panose="020B0502040204020203" pitchFamily="34" charset="0"/>
              <a:ea typeface="Gadugi" panose="020B0502040204020203" pitchFamily="34" charset="0"/>
            </a:rPr>
            <a:t>Credit Reports and Scores</a:t>
          </a:r>
        </a:p>
      </dgm:t>
    </dgm:pt>
    <dgm:pt modelId="{C369B0D9-572C-4BA5-832C-DEB41A3608BB}" type="parTrans" cxnId="{BA45B669-24BC-4B98-92AA-9D54067869E7}">
      <dgm:prSet/>
      <dgm:spPr/>
      <dgm:t>
        <a:bodyPr/>
        <a:lstStyle/>
        <a:p>
          <a:endParaRPr lang="en-US"/>
        </a:p>
      </dgm:t>
    </dgm:pt>
    <dgm:pt modelId="{938B1ECF-CF4E-4E24-9F69-29893BCB4FB0}" type="sibTrans" cxnId="{BA45B669-24BC-4B98-92AA-9D54067869E7}">
      <dgm:prSet/>
      <dgm:spPr/>
      <dgm:t>
        <a:bodyPr/>
        <a:lstStyle/>
        <a:p>
          <a:endParaRPr lang="en-US"/>
        </a:p>
      </dgm:t>
    </dgm:pt>
    <dgm:pt modelId="{F78708D7-57E1-4F45-B932-1A01D7E17604}">
      <dgm:prSet custT="1"/>
      <dgm:spPr/>
      <dgm:t>
        <a:bodyPr/>
        <a:lstStyle/>
        <a:p>
          <a:r>
            <a:rPr lang="en-US" sz="2600" dirty="0">
              <a:latin typeface="Gadugi" panose="020B0502040204020203" pitchFamily="34" charset="0"/>
              <a:ea typeface="Gadugi" panose="020B0502040204020203" pitchFamily="34" charset="0"/>
            </a:rPr>
            <a:t>Dissecting Your Debt</a:t>
          </a:r>
        </a:p>
      </dgm:t>
    </dgm:pt>
    <dgm:pt modelId="{D1F964E2-D4D0-44B5-B228-B6B88ABE7506}" type="parTrans" cxnId="{CF5043C4-AC64-4CA7-8B8C-D2579B87E038}">
      <dgm:prSet/>
      <dgm:spPr/>
      <dgm:t>
        <a:bodyPr/>
        <a:lstStyle/>
        <a:p>
          <a:endParaRPr lang="en-US"/>
        </a:p>
      </dgm:t>
    </dgm:pt>
    <dgm:pt modelId="{992426EB-910E-4903-898E-4737CDEB394B}" type="sibTrans" cxnId="{CF5043C4-AC64-4CA7-8B8C-D2579B87E038}">
      <dgm:prSet/>
      <dgm:spPr/>
      <dgm:t>
        <a:bodyPr/>
        <a:lstStyle/>
        <a:p>
          <a:endParaRPr lang="en-US"/>
        </a:p>
      </dgm:t>
    </dgm:pt>
    <dgm:pt modelId="{202C071A-F997-472A-986E-3B0F4233FA38}">
      <dgm:prSet custT="1"/>
      <dgm:spPr/>
      <dgm:t>
        <a:bodyPr/>
        <a:lstStyle/>
        <a:p>
          <a:r>
            <a:rPr lang="en-US" sz="2600" dirty="0">
              <a:latin typeface="Gadugi" panose="020B0502040204020203" pitchFamily="34" charset="0"/>
              <a:ea typeface="Gadugi" panose="020B0502040204020203" pitchFamily="34" charset="0"/>
            </a:rPr>
            <a:t>Avoiding Predatory Lending</a:t>
          </a:r>
        </a:p>
      </dgm:t>
    </dgm:pt>
    <dgm:pt modelId="{D509D34A-C728-4493-9E5B-3D91CAEE977F}" type="parTrans" cxnId="{A389EB70-1F2F-45F7-8850-09A53809EC74}">
      <dgm:prSet/>
      <dgm:spPr/>
      <dgm:t>
        <a:bodyPr/>
        <a:lstStyle/>
        <a:p>
          <a:endParaRPr lang="en-US"/>
        </a:p>
      </dgm:t>
    </dgm:pt>
    <dgm:pt modelId="{924CBD40-D611-4423-9F94-A770A306124B}" type="sibTrans" cxnId="{A389EB70-1F2F-45F7-8850-09A53809EC74}">
      <dgm:prSet/>
      <dgm:spPr/>
      <dgm:t>
        <a:bodyPr/>
        <a:lstStyle/>
        <a:p>
          <a:endParaRPr lang="en-US"/>
        </a:p>
      </dgm:t>
    </dgm:pt>
    <dgm:pt modelId="{470B26AD-BDA3-48E0-9853-92B31F792C4B}" type="pres">
      <dgm:prSet presAssocID="{3F844B72-C1BD-4B3A-8111-6E1A8E820D26}" presName="Name0" presStyleCnt="0">
        <dgm:presLayoutVars>
          <dgm:chMax val="7"/>
          <dgm:chPref val="7"/>
          <dgm:dir/>
        </dgm:presLayoutVars>
      </dgm:prSet>
      <dgm:spPr/>
    </dgm:pt>
    <dgm:pt modelId="{65C30473-74A8-4770-BBFE-90797AC357B8}" type="pres">
      <dgm:prSet presAssocID="{3F844B72-C1BD-4B3A-8111-6E1A8E820D26}" presName="Name1" presStyleCnt="0"/>
      <dgm:spPr/>
    </dgm:pt>
    <dgm:pt modelId="{49E99F9C-7284-45FB-98AC-387BCB7469A8}" type="pres">
      <dgm:prSet presAssocID="{3F844B72-C1BD-4B3A-8111-6E1A8E820D26}" presName="cycle" presStyleCnt="0"/>
      <dgm:spPr/>
    </dgm:pt>
    <dgm:pt modelId="{2CFB3EDD-322E-42BE-924B-90DF3517FF63}" type="pres">
      <dgm:prSet presAssocID="{3F844B72-C1BD-4B3A-8111-6E1A8E820D26}" presName="srcNode" presStyleLbl="node1" presStyleIdx="0" presStyleCnt="5"/>
      <dgm:spPr/>
    </dgm:pt>
    <dgm:pt modelId="{ABFA18F0-2B9D-4C82-AEEC-CFB0AD9DCDB3}" type="pres">
      <dgm:prSet presAssocID="{3F844B72-C1BD-4B3A-8111-6E1A8E820D26}" presName="conn" presStyleLbl="parChTrans1D2" presStyleIdx="0" presStyleCnt="1"/>
      <dgm:spPr/>
    </dgm:pt>
    <dgm:pt modelId="{33595094-FE33-473E-8F7B-3DB9A5D4E394}" type="pres">
      <dgm:prSet presAssocID="{3F844B72-C1BD-4B3A-8111-6E1A8E820D26}" presName="extraNode" presStyleLbl="node1" presStyleIdx="0" presStyleCnt="5"/>
      <dgm:spPr/>
    </dgm:pt>
    <dgm:pt modelId="{50FFA3EB-A1E5-4D9D-8A47-A41B9DE37A26}" type="pres">
      <dgm:prSet presAssocID="{3F844B72-C1BD-4B3A-8111-6E1A8E820D26}" presName="dstNode" presStyleLbl="node1" presStyleIdx="0" presStyleCnt="5"/>
      <dgm:spPr/>
    </dgm:pt>
    <dgm:pt modelId="{C0328019-A711-417C-A4F7-8901D734B656}" type="pres">
      <dgm:prSet presAssocID="{EBADA70D-2CF3-43F6-99F8-C25B1405657D}" presName="text_1" presStyleLbl="node1" presStyleIdx="0" presStyleCnt="5">
        <dgm:presLayoutVars>
          <dgm:bulletEnabled val="1"/>
        </dgm:presLayoutVars>
      </dgm:prSet>
      <dgm:spPr/>
    </dgm:pt>
    <dgm:pt modelId="{67B0C910-CD03-4BF3-B170-EDE0975B8B59}" type="pres">
      <dgm:prSet presAssocID="{EBADA70D-2CF3-43F6-99F8-C25B1405657D}" presName="accent_1" presStyleCnt="0"/>
      <dgm:spPr/>
    </dgm:pt>
    <dgm:pt modelId="{D9007465-8C0B-463D-BAD7-86C439777ECF}" type="pres">
      <dgm:prSet presAssocID="{EBADA70D-2CF3-43F6-99F8-C25B1405657D}" presName="accentRepeatNode" presStyleLbl="solidFgAcc1" presStyleIdx="0" presStyleCnt="5"/>
      <dgm:spPr/>
    </dgm:pt>
    <dgm:pt modelId="{2AA67FDF-0CD0-42AA-9CD8-C6FC7740D63F}" type="pres">
      <dgm:prSet presAssocID="{75A8888F-3750-4432-BD04-DA110F723CD8}" presName="text_2" presStyleLbl="node1" presStyleIdx="1" presStyleCnt="5">
        <dgm:presLayoutVars>
          <dgm:bulletEnabled val="1"/>
        </dgm:presLayoutVars>
      </dgm:prSet>
      <dgm:spPr/>
    </dgm:pt>
    <dgm:pt modelId="{657D3C62-C7DD-4B4F-B9CA-B5C20F339098}" type="pres">
      <dgm:prSet presAssocID="{75A8888F-3750-4432-BD04-DA110F723CD8}" presName="accent_2" presStyleCnt="0"/>
      <dgm:spPr/>
    </dgm:pt>
    <dgm:pt modelId="{1C2D38C8-A65A-4BB4-B586-A30041ECEC83}" type="pres">
      <dgm:prSet presAssocID="{75A8888F-3750-4432-BD04-DA110F723CD8}" presName="accentRepeatNode" presStyleLbl="solidFgAcc1" presStyleIdx="1" presStyleCnt="5"/>
      <dgm:spPr/>
    </dgm:pt>
    <dgm:pt modelId="{A7B34250-F36E-4A59-8547-5D1BB912A569}" type="pres">
      <dgm:prSet presAssocID="{D6D4FE4A-9F97-479C-B7FB-3E9E2C66C027}" presName="text_3" presStyleLbl="node1" presStyleIdx="2" presStyleCnt="5">
        <dgm:presLayoutVars>
          <dgm:bulletEnabled val="1"/>
        </dgm:presLayoutVars>
      </dgm:prSet>
      <dgm:spPr/>
    </dgm:pt>
    <dgm:pt modelId="{783C7B99-6005-4A0E-A7AC-CD53AB48449C}" type="pres">
      <dgm:prSet presAssocID="{D6D4FE4A-9F97-479C-B7FB-3E9E2C66C027}" presName="accent_3" presStyleCnt="0"/>
      <dgm:spPr/>
    </dgm:pt>
    <dgm:pt modelId="{FA87F67A-18D6-4B97-9F32-EC0549BDE808}" type="pres">
      <dgm:prSet presAssocID="{D6D4FE4A-9F97-479C-B7FB-3E9E2C66C027}" presName="accentRepeatNode" presStyleLbl="solidFgAcc1" presStyleIdx="2" presStyleCnt="5"/>
      <dgm:spPr/>
    </dgm:pt>
    <dgm:pt modelId="{52BCA3A9-5465-42EE-B8AE-2DC36CBD9BF0}" type="pres">
      <dgm:prSet presAssocID="{F78708D7-57E1-4F45-B932-1A01D7E17604}" presName="text_4" presStyleLbl="node1" presStyleIdx="3" presStyleCnt="5">
        <dgm:presLayoutVars>
          <dgm:bulletEnabled val="1"/>
        </dgm:presLayoutVars>
      </dgm:prSet>
      <dgm:spPr/>
    </dgm:pt>
    <dgm:pt modelId="{5B841054-B2ED-40BF-AD8D-1F143BAEF545}" type="pres">
      <dgm:prSet presAssocID="{F78708D7-57E1-4F45-B932-1A01D7E17604}" presName="accent_4" presStyleCnt="0"/>
      <dgm:spPr/>
    </dgm:pt>
    <dgm:pt modelId="{6B629F65-7FD1-4E98-B520-256BF3A0AF00}" type="pres">
      <dgm:prSet presAssocID="{F78708D7-57E1-4F45-B932-1A01D7E17604}" presName="accentRepeatNode" presStyleLbl="solidFgAcc1" presStyleIdx="3" presStyleCnt="5"/>
      <dgm:spPr/>
    </dgm:pt>
    <dgm:pt modelId="{5842BFD4-712E-4562-8E75-F83AE098EF54}" type="pres">
      <dgm:prSet presAssocID="{202C071A-F997-472A-986E-3B0F4233FA38}" presName="text_5" presStyleLbl="node1" presStyleIdx="4" presStyleCnt="5">
        <dgm:presLayoutVars>
          <dgm:bulletEnabled val="1"/>
        </dgm:presLayoutVars>
      </dgm:prSet>
      <dgm:spPr/>
    </dgm:pt>
    <dgm:pt modelId="{BDEECC9C-A47A-4DE0-94AC-223A64E0918D}" type="pres">
      <dgm:prSet presAssocID="{202C071A-F997-472A-986E-3B0F4233FA38}" presName="accent_5" presStyleCnt="0"/>
      <dgm:spPr/>
    </dgm:pt>
    <dgm:pt modelId="{0A96604C-E815-43F4-9632-D6B1F131176E}" type="pres">
      <dgm:prSet presAssocID="{202C071A-F997-472A-986E-3B0F4233FA38}" presName="accentRepeatNode" presStyleLbl="solidFgAcc1" presStyleIdx="4" presStyleCnt="5"/>
      <dgm:spPr/>
    </dgm:pt>
  </dgm:ptLst>
  <dgm:cxnLst>
    <dgm:cxn modelId="{CF17DA01-087C-49B4-A5FD-24A285F36B07}" type="presOf" srcId="{EC9F0B89-7157-44F4-A0AC-33AD4AFAE8D0}" destId="{ABFA18F0-2B9D-4C82-AEEC-CFB0AD9DCDB3}" srcOrd="0" destOrd="0" presId="urn:microsoft.com/office/officeart/2008/layout/VerticalCurvedList"/>
    <dgm:cxn modelId="{FF485902-42D9-4E47-8CF8-3AC290B94142}" type="presOf" srcId="{202C071A-F997-472A-986E-3B0F4233FA38}" destId="{5842BFD4-712E-4562-8E75-F83AE098EF54}" srcOrd="0" destOrd="0" presId="urn:microsoft.com/office/officeart/2008/layout/VerticalCurvedList"/>
    <dgm:cxn modelId="{6C9B212C-5A1D-4F50-A6F3-88A05F7E8598}" srcId="{3F844B72-C1BD-4B3A-8111-6E1A8E820D26}" destId="{75A8888F-3750-4432-BD04-DA110F723CD8}" srcOrd="1" destOrd="0" parTransId="{EC4557C1-CA4E-4580-B086-E369D2EBE3AE}" sibTransId="{1E3B3B07-6FF5-40CF-B5DB-59772FF41F16}"/>
    <dgm:cxn modelId="{B8E4D63A-7DF8-4742-8CC8-E8BC60E2C618}" type="presOf" srcId="{3F844B72-C1BD-4B3A-8111-6E1A8E820D26}" destId="{470B26AD-BDA3-48E0-9853-92B31F792C4B}" srcOrd="0" destOrd="0" presId="urn:microsoft.com/office/officeart/2008/layout/VerticalCurvedList"/>
    <dgm:cxn modelId="{618FF63F-53B8-4A4F-9B1B-9BC61076BFC5}" type="presOf" srcId="{75A8888F-3750-4432-BD04-DA110F723CD8}" destId="{2AA67FDF-0CD0-42AA-9CD8-C6FC7740D63F}" srcOrd="0" destOrd="0" presId="urn:microsoft.com/office/officeart/2008/layout/VerticalCurvedList"/>
    <dgm:cxn modelId="{F41D9568-2914-4C92-B6F1-697F23B9251D}" type="presOf" srcId="{EBADA70D-2CF3-43F6-99F8-C25B1405657D}" destId="{C0328019-A711-417C-A4F7-8901D734B656}" srcOrd="0" destOrd="0" presId="urn:microsoft.com/office/officeart/2008/layout/VerticalCurvedList"/>
    <dgm:cxn modelId="{BA45B669-24BC-4B98-92AA-9D54067869E7}" srcId="{3F844B72-C1BD-4B3A-8111-6E1A8E820D26}" destId="{D6D4FE4A-9F97-479C-B7FB-3E9E2C66C027}" srcOrd="2" destOrd="0" parTransId="{C369B0D9-572C-4BA5-832C-DEB41A3608BB}" sibTransId="{938B1ECF-CF4E-4E24-9F69-29893BCB4FB0}"/>
    <dgm:cxn modelId="{A389EB70-1F2F-45F7-8850-09A53809EC74}" srcId="{3F844B72-C1BD-4B3A-8111-6E1A8E820D26}" destId="{202C071A-F997-472A-986E-3B0F4233FA38}" srcOrd="4" destOrd="0" parTransId="{D509D34A-C728-4493-9E5B-3D91CAEE977F}" sibTransId="{924CBD40-D611-4423-9F94-A770A306124B}"/>
    <dgm:cxn modelId="{C8E00A53-ED7F-4A74-BF98-74B5FC747619}" type="presOf" srcId="{F78708D7-57E1-4F45-B932-1A01D7E17604}" destId="{52BCA3A9-5465-42EE-B8AE-2DC36CBD9BF0}" srcOrd="0" destOrd="0" presId="urn:microsoft.com/office/officeart/2008/layout/VerticalCurvedList"/>
    <dgm:cxn modelId="{2DEDB79C-CBD5-489B-87A9-F49D621EF422}" type="presOf" srcId="{D6D4FE4A-9F97-479C-B7FB-3E9E2C66C027}" destId="{A7B34250-F36E-4A59-8547-5D1BB912A569}" srcOrd="0" destOrd="0" presId="urn:microsoft.com/office/officeart/2008/layout/VerticalCurvedList"/>
    <dgm:cxn modelId="{E4542BC2-FF55-4951-96CA-958EB2933540}" srcId="{3F844B72-C1BD-4B3A-8111-6E1A8E820D26}" destId="{EBADA70D-2CF3-43F6-99F8-C25B1405657D}" srcOrd="0" destOrd="0" parTransId="{BD53AA60-565B-43E3-8641-F42FB785A2FF}" sibTransId="{EC9F0B89-7157-44F4-A0AC-33AD4AFAE8D0}"/>
    <dgm:cxn modelId="{CF5043C4-AC64-4CA7-8B8C-D2579B87E038}" srcId="{3F844B72-C1BD-4B3A-8111-6E1A8E820D26}" destId="{F78708D7-57E1-4F45-B932-1A01D7E17604}" srcOrd="3" destOrd="0" parTransId="{D1F964E2-D4D0-44B5-B228-B6B88ABE7506}" sibTransId="{992426EB-910E-4903-898E-4737CDEB394B}"/>
    <dgm:cxn modelId="{1D0144A0-39B1-41DE-9352-78A8499C9D2C}" type="presParOf" srcId="{470B26AD-BDA3-48E0-9853-92B31F792C4B}" destId="{65C30473-74A8-4770-BBFE-90797AC357B8}" srcOrd="0" destOrd="0" presId="urn:microsoft.com/office/officeart/2008/layout/VerticalCurvedList"/>
    <dgm:cxn modelId="{F7BBE60C-6896-4E0A-82C4-12B1B7A4A3F4}" type="presParOf" srcId="{65C30473-74A8-4770-BBFE-90797AC357B8}" destId="{49E99F9C-7284-45FB-98AC-387BCB7469A8}" srcOrd="0" destOrd="0" presId="urn:microsoft.com/office/officeart/2008/layout/VerticalCurvedList"/>
    <dgm:cxn modelId="{640F3C31-D841-400C-9765-74BB678DC5CB}" type="presParOf" srcId="{49E99F9C-7284-45FB-98AC-387BCB7469A8}" destId="{2CFB3EDD-322E-42BE-924B-90DF3517FF63}" srcOrd="0" destOrd="0" presId="urn:microsoft.com/office/officeart/2008/layout/VerticalCurvedList"/>
    <dgm:cxn modelId="{D180A6AF-5B20-439A-9A8D-4797D5E15DA2}" type="presParOf" srcId="{49E99F9C-7284-45FB-98AC-387BCB7469A8}" destId="{ABFA18F0-2B9D-4C82-AEEC-CFB0AD9DCDB3}" srcOrd="1" destOrd="0" presId="urn:microsoft.com/office/officeart/2008/layout/VerticalCurvedList"/>
    <dgm:cxn modelId="{C80FB37C-AF58-425E-BC4F-2DD64B9C5BCC}" type="presParOf" srcId="{49E99F9C-7284-45FB-98AC-387BCB7469A8}" destId="{33595094-FE33-473E-8F7B-3DB9A5D4E394}" srcOrd="2" destOrd="0" presId="urn:microsoft.com/office/officeart/2008/layout/VerticalCurvedList"/>
    <dgm:cxn modelId="{8B1F1547-C0DF-4E4D-A16A-2FB06C816DC3}" type="presParOf" srcId="{49E99F9C-7284-45FB-98AC-387BCB7469A8}" destId="{50FFA3EB-A1E5-4D9D-8A47-A41B9DE37A26}" srcOrd="3" destOrd="0" presId="urn:microsoft.com/office/officeart/2008/layout/VerticalCurvedList"/>
    <dgm:cxn modelId="{ECAD7F99-7D2E-4CCF-9CFF-1256EFB978A1}" type="presParOf" srcId="{65C30473-74A8-4770-BBFE-90797AC357B8}" destId="{C0328019-A711-417C-A4F7-8901D734B656}" srcOrd="1" destOrd="0" presId="urn:microsoft.com/office/officeart/2008/layout/VerticalCurvedList"/>
    <dgm:cxn modelId="{97860DB3-6332-4FEF-A613-F095083C97E7}" type="presParOf" srcId="{65C30473-74A8-4770-BBFE-90797AC357B8}" destId="{67B0C910-CD03-4BF3-B170-EDE0975B8B59}" srcOrd="2" destOrd="0" presId="urn:microsoft.com/office/officeart/2008/layout/VerticalCurvedList"/>
    <dgm:cxn modelId="{39D71F88-3E72-4FE0-91CF-9FD4D0F53803}" type="presParOf" srcId="{67B0C910-CD03-4BF3-B170-EDE0975B8B59}" destId="{D9007465-8C0B-463D-BAD7-86C439777ECF}" srcOrd="0" destOrd="0" presId="urn:microsoft.com/office/officeart/2008/layout/VerticalCurvedList"/>
    <dgm:cxn modelId="{AEC4B4F4-FE03-417F-AF63-0CD465D1477F}" type="presParOf" srcId="{65C30473-74A8-4770-BBFE-90797AC357B8}" destId="{2AA67FDF-0CD0-42AA-9CD8-C6FC7740D63F}" srcOrd="3" destOrd="0" presId="urn:microsoft.com/office/officeart/2008/layout/VerticalCurvedList"/>
    <dgm:cxn modelId="{4550A935-770F-48C2-9A26-8B0B8CD1B68F}" type="presParOf" srcId="{65C30473-74A8-4770-BBFE-90797AC357B8}" destId="{657D3C62-C7DD-4B4F-B9CA-B5C20F339098}" srcOrd="4" destOrd="0" presId="urn:microsoft.com/office/officeart/2008/layout/VerticalCurvedList"/>
    <dgm:cxn modelId="{7FCAC77A-FA91-4345-A62C-CCE411CF90DC}" type="presParOf" srcId="{657D3C62-C7DD-4B4F-B9CA-B5C20F339098}" destId="{1C2D38C8-A65A-4BB4-B586-A30041ECEC83}" srcOrd="0" destOrd="0" presId="urn:microsoft.com/office/officeart/2008/layout/VerticalCurvedList"/>
    <dgm:cxn modelId="{D5A2A090-E641-4AED-BE8F-FBC483207F3C}" type="presParOf" srcId="{65C30473-74A8-4770-BBFE-90797AC357B8}" destId="{A7B34250-F36E-4A59-8547-5D1BB912A569}" srcOrd="5" destOrd="0" presId="urn:microsoft.com/office/officeart/2008/layout/VerticalCurvedList"/>
    <dgm:cxn modelId="{4ED3239E-ABC2-49D8-8FC2-30BEB6FA7327}" type="presParOf" srcId="{65C30473-74A8-4770-BBFE-90797AC357B8}" destId="{783C7B99-6005-4A0E-A7AC-CD53AB48449C}" srcOrd="6" destOrd="0" presId="urn:microsoft.com/office/officeart/2008/layout/VerticalCurvedList"/>
    <dgm:cxn modelId="{F1718372-4114-4B84-B9B5-628E6862E53C}" type="presParOf" srcId="{783C7B99-6005-4A0E-A7AC-CD53AB48449C}" destId="{FA87F67A-18D6-4B97-9F32-EC0549BDE808}" srcOrd="0" destOrd="0" presId="urn:microsoft.com/office/officeart/2008/layout/VerticalCurvedList"/>
    <dgm:cxn modelId="{6EFFF974-9CD3-4B5D-BBFF-D19F8094D8DF}" type="presParOf" srcId="{65C30473-74A8-4770-BBFE-90797AC357B8}" destId="{52BCA3A9-5465-42EE-B8AE-2DC36CBD9BF0}" srcOrd="7" destOrd="0" presId="urn:microsoft.com/office/officeart/2008/layout/VerticalCurvedList"/>
    <dgm:cxn modelId="{F6596FCF-4221-410E-92EA-BC38B74FDBEB}" type="presParOf" srcId="{65C30473-74A8-4770-BBFE-90797AC357B8}" destId="{5B841054-B2ED-40BF-AD8D-1F143BAEF545}" srcOrd="8" destOrd="0" presId="urn:microsoft.com/office/officeart/2008/layout/VerticalCurvedList"/>
    <dgm:cxn modelId="{315EDE0A-7A14-4A7B-9F87-2435EDCD340A}" type="presParOf" srcId="{5B841054-B2ED-40BF-AD8D-1F143BAEF545}" destId="{6B629F65-7FD1-4E98-B520-256BF3A0AF00}" srcOrd="0" destOrd="0" presId="urn:microsoft.com/office/officeart/2008/layout/VerticalCurvedList"/>
    <dgm:cxn modelId="{47360672-2AB9-407D-A25B-96189B763DD4}" type="presParOf" srcId="{65C30473-74A8-4770-BBFE-90797AC357B8}" destId="{5842BFD4-712E-4562-8E75-F83AE098EF54}" srcOrd="9" destOrd="0" presId="urn:microsoft.com/office/officeart/2008/layout/VerticalCurvedList"/>
    <dgm:cxn modelId="{EE7FC3F2-4805-4DEC-8119-85A77E86B2DB}" type="presParOf" srcId="{65C30473-74A8-4770-BBFE-90797AC357B8}" destId="{BDEECC9C-A47A-4DE0-94AC-223A64E0918D}" srcOrd="10" destOrd="0" presId="urn:microsoft.com/office/officeart/2008/layout/VerticalCurvedList"/>
    <dgm:cxn modelId="{F8EB5583-AC2D-4CEC-8CDF-D8FC12A46CBF}" type="presParOf" srcId="{BDEECC9C-A47A-4DE0-94AC-223A64E0918D}" destId="{0A96604C-E815-43F4-9632-D6B1F131176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FA18F0-2B9D-4C82-AEEC-CFB0AD9DCDB3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328019-A711-417C-A4F7-8901D734B656}">
      <dsp:nvSpPr>
        <dsp:cNvPr id="0" name=""/>
        <dsp:cNvSpPr/>
      </dsp:nvSpPr>
      <dsp:spPr>
        <a:xfrm>
          <a:off x="384538" y="253918"/>
          <a:ext cx="5656275" cy="50816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3354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rgbClr val="1F497D"/>
              </a:solidFill>
              <a:latin typeface="Gadugi" panose="020B0502040204020203" pitchFamily="34" charset="0"/>
              <a:ea typeface="Gadugi" panose="020B0502040204020203" pitchFamily="34" charset="0"/>
            </a:rPr>
            <a:t>Types of Credit</a:t>
          </a:r>
          <a:endParaRPr lang="en-US" sz="2600" kern="1200" dirty="0">
            <a:latin typeface="Gadugi" panose="020B0502040204020203" pitchFamily="34" charset="0"/>
            <a:ea typeface="Gadugi" panose="020B0502040204020203" pitchFamily="34" charset="0"/>
          </a:endParaRPr>
        </a:p>
      </dsp:txBody>
      <dsp:txXfrm>
        <a:off x="384538" y="253918"/>
        <a:ext cx="5656275" cy="508162"/>
      </dsp:txXfrm>
    </dsp:sp>
    <dsp:sp modelId="{D9007465-8C0B-463D-BAD7-86C439777ECF}">
      <dsp:nvSpPr>
        <dsp:cNvPr id="0" name=""/>
        <dsp:cNvSpPr/>
      </dsp:nvSpPr>
      <dsp:spPr>
        <a:xfrm>
          <a:off x="66936" y="190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AA67FDF-0CD0-42AA-9CD8-C6FC7740D63F}">
      <dsp:nvSpPr>
        <dsp:cNvPr id="0" name=""/>
        <dsp:cNvSpPr/>
      </dsp:nvSpPr>
      <dsp:spPr>
        <a:xfrm>
          <a:off x="748672" y="1015918"/>
          <a:ext cx="5292140" cy="50816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3354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Gadugi" panose="020B0502040204020203" pitchFamily="34" charset="0"/>
              <a:ea typeface="Gadugi" panose="020B0502040204020203" pitchFamily="34" charset="0"/>
            </a:rPr>
            <a:t>Getting and Using Credit</a:t>
          </a:r>
        </a:p>
      </dsp:txBody>
      <dsp:txXfrm>
        <a:off x="748672" y="1015918"/>
        <a:ext cx="5292140" cy="508162"/>
      </dsp:txXfrm>
    </dsp:sp>
    <dsp:sp modelId="{1C2D38C8-A65A-4BB4-B586-A30041ECEC83}">
      <dsp:nvSpPr>
        <dsp:cNvPr id="0" name=""/>
        <dsp:cNvSpPr/>
      </dsp:nvSpPr>
      <dsp:spPr>
        <a:xfrm>
          <a:off x="431071" y="952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7B34250-F36E-4A59-8547-5D1BB912A569}">
      <dsp:nvSpPr>
        <dsp:cNvPr id="0" name=""/>
        <dsp:cNvSpPr/>
      </dsp:nvSpPr>
      <dsp:spPr>
        <a:xfrm>
          <a:off x="860432" y="1777918"/>
          <a:ext cx="5180380" cy="50816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3354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Gadugi" panose="020B0502040204020203" pitchFamily="34" charset="0"/>
              <a:ea typeface="Gadugi" panose="020B0502040204020203" pitchFamily="34" charset="0"/>
            </a:rPr>
            <a:t>Credit Reports and Scores</a:t>
          </a:r>
        </a:p>
      </dsp:txBody>
      <dsp:txXfrm>
        <a:off x="860432" y="1777918"/>
        <a:ext cx="5180380" cy="508162"/>
      </dsp:txXfrm>
    </dsp:sp>
    <dsp:sp modelId="{FA87F67A-18D6-4B97-9F32-EC0549BDE808}">
      <dsp:nvSpPr>
        <dsp:cNvPr id="0" name=""/>
        <dsp:cNvSpPr/>
      </dsp:nvSpPr>
      <dsp:spPr>
        <a:xfrm>
          <a:off x="542831" y="1714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2BCA3A9-5465-42EE-B8AE-2DC36CBD9BF0}">
      <dsp:nvSpPr>
        <dsp:cNvPr id="0" name=""/>
        <dsp:cNvSpPr/>
      </dsp:nvSpPr>
      <dsp:spPr>
        <a:xfrm>
          <a:off x="748672" y="2539918"/>
          <a:ext cx="5292140" cy="50816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3354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Gadugi" panose="020B0502040204020203" pitchFamily="34" charset="0"/>
              <a:ea typeface="Gadugi" panose="020B0502040204020203" pitchFamily="34" charset="0"/>
            </a:rPr>
            <a:t>Dissecting Your Debt</a:t>
          </a:r>
        </a:p>
      </dsp:txBody>
      <dsp:txXfrm>
        <a:off x="748672" y="2539918"/>
        <a:ext cx="5292140" cy="508162"/>
      </dsp:txXfrm>
    </dsp:sp>
    <dsp:sp modelId="{6B629F65-7FD1-4E98-B520-256BF3A0AF00}">
      <dsp:nvSpPr>
        <dsp:cNvPr id="0" name=""/>
        <dsp:cNvSpPr/>
      </dsp:nvSpPr>
      <dsp:spPr>
        <a:xfrm>
          <a:off x="431071" y="2476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842BFD4-712E-4562-8E75-F83AE098EF54}">
      <dsp:nvSpPr>
        <dsp:cNvPr id="0" name=""/>
        <dsp:cNvSpPr/>
      </dsp:nvSpPr>
      <dsp:spPr>
        <a:xfrm>
          <a:off x="384538" y="3301918"/>
          <a:ext cx="5656275" cy="50816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3354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Gadugi" panose="020B0502040204020203" pitchFamily="34" charset="0"/>
              <a:ea typeface="Gadugi" panose="020B0502040204020203" pitchFamily="34" charset="0"/>
            </a:rPr>
            <a:t>Avoiding Predatory Lending</a:t>
          </a:r>
        </a:p>
      </dsp:txBody>
      <dsp:txXfrm>
        <a:off x="384538" y="3301918"/>
        <a:ext cx="5656275" cy="508162"/>
      </dsp:txXfrm>
    </dsp:sp>
    <dsp:sp modelId="{0A96604C-E815-43F4-9632-D6B1F131176E}">
      <dsp:nvSpPr>
        <dsp:cNvPr id="0" name=""/>
        <dsp:cNvSpPr/>
      </dsp:nvSpPr>
      <dsp:spPr>
        <a:xfrm>
          <a:off x="66936" y="3238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170582" cy="480388"/>
          </a:xfrm>
          <a:prstGeom prst="rect">
            <a:avLst/>
          </a:prstGeom>
        </p:spPr>
        <p:txBody>
          <a:bodyPr vert="horz" lIns="94843" tIns="47422" rIns="94843" bIns="47422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2963" y="0"/>
            <a:ext cx="3170582" cy="480388"/>
          </a:xfrm>
          <a:prstGeom prst="rect">
            <a:avLst/>
          </a:prstGeom>
        </p:spPr>
        <p:txBody>
          <a:bodyPr vert="horz" lIns="94843" tIns="47422" rIns="94843" bIns="47422" rtlCol="0"/>
          <a:lstStyle>
            <a:lvl1pPr algn="r">
              <a:defRPr sz="1300"/>
            </a:lvl1pPr>
          </a:lstStyle>
          <a:p>
            <a:fld id="{314B95DC-6F98-490A-ABD8-174091D6D8F6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119174"/>
            <a:ext cx="3170582" cy="480388"/>
          </a:xfrm>
          <a:prstGeom prst="rect">
            <a:avLst/>
          </a:prstGeom>
        </p:spPr>
        <p:txBody>
          <a:bodyPr vert="horz" lIns="94843" tIns="47422" rIns="94843" bIns="47422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2963" y="9119174"/>
            <a:ext cx="3170582" cy="480388"/>
          </a:xfrm>
          <a:prstGeom prst="rect">
            <a:avLst/>
          </a:prstGeom>
        </p:spPr>
        <p:txBody>
          <a:bodyPr vert="horz" lIns="94843" tIns="47422" rIns="94843" bIns="47422" rtlCol="0" anchor="b"/>
          <a:lstStyle>
            <a:lvl1pPr algn="r">
              <a:defRPr sz="1300"/>
            </a:lvl1pPr>
          </a:lstStyle>
          <a:p>
            <a:fld id="{AE839DF7-E361-4FDC-9E28-315F6FF2F6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4064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169920" cy="480060"/>
          </a:xfrm>
          <a:prstGeom prst="rect">
            <a:avLst/>
          </a:prstGeom>
        </p:spPr>
        <p:txBody>
          <a:bodyPr vert="horz" lIns="96636" tIns="48318" rIns="96636" bIns="4831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8" y="1"/>
            <a:ext cx="3169920" cy="480060"/>
          </a:xfrm>
          <a:prstGeom prst="rect">
            <a:avLst/>
          </a:prstGeom>
        </p:spPr>
        <p:txBody>
          <a:bodyPr vert="horz" lIns="96636" tIns="48318" rIns="96636" bIns="48318" rtlCol="0"/>
          <a:lstStyle>
            <a:lvl1pPr algn="r">
              <a:defRPr sz="1300"/>
            </a:lvl1pPr>
          </a:lstStyle>
          <a:p>
            <a:fld id="{F4F27919-B2FD-4AC1-B915-E07292CBF559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36" tIns="48318" rIns="96636" bIns="4831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560572"/>
            <a:ext cx="5852160" cy="4320540"/>
          </a:xfrm>
          <a:prstGeom prst="rect">
            <a:avLst/>
          </a:prstGeom>
        </p:spPr>
        <p:txBody>
          <a:bodyPr vert="horz" lIns="96636" tIns="48318" rIns="96636" bIns="483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119475"/>
            <a:ext cx="3169920" cy="480060"/>
          </a:xfrm>
          <a:prstGeom prst="rect">
            <a:avLst/>
          </a:prstGeom>
        </p:spPr>
        <p:txBody>
          <a:bodyPr vert="horz" lIns="96636" tIns="48318" rIns="96636" bIns="4831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8" y="9119475"/>
            <a:ext cx="3169920" cy="480060"/>
          </a:xfrm>
          <a:prstGeom prst="rect">
            <a:avLst/>
          </a:prstGeom>
        </p:spPr>
        <p:txBody>
          <a:bodyPr vert="horz" lIns="96636" tIns="48318" rIns="96636" bIns="48318" rtlCol="0" anchor="b"/>
          <a:lstStyle>
            <a:lvl1pPr algn="r">
              <a:defRPr sz="1300"/>
            </a:lvl1pPr>
          </a:lstStyle>
          <a:p>
            <a:fld id="{11689924-04B1-45C6-99C1-3F4725B7D6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215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06377-EF4D-49CE-885A-792651572996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1458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9347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8918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6544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64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3489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6383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0837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F898AA-3986-4C9A-9A1A-3A3D2D126D2E}" type="slidenum">
              <a:rPr lang="en-US"/>
              <a:pPr/>
              <a:t>33</a:t>
            </a:fld>
            <a:endParaRPr lang="en-US"/>
          </a:p>
        </p:txBody>
      </p:sp>
      <p:sp>
        <p:nvSpPr>
          <p:cNvPr id="78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6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9699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Today we’re going to talk about:</a:t>
            </a:r>
          </a:p>
          <a:p>
            <a:endParaRPr lang="en-US" dirty="0"/>
          </a:p>
          <a:p>
            <a:r>
              <a:rPr lang="en-US" dirty="0"/>
              <a:t>Money values and setting financial goals</a:t>
            </a:r>
          </a:p>
          <a:p>
            <a:endParaRPr lang="en-US" dirty="0"/>
          </a:p>
          <a:p>
            <a:r>
              <a:rPr lang="en-US" dirty="0"/>
              <a:t>Creating a Money Map</a:t>
            </a:r>
          </a:p>
          <a:p>
            <a:endParaRPr lang="en-US" dirty="0"/>
          </a:p>
          <a:p>
            <a:r>
              <a:rPr lang="en-US" dirty="0"/>
              <a:t>Making good financial</a:t>
            </a:r>
            <a:r>
              <a:rPr lang="en-US" baseline="0" dirty="0"/>
              <a:t> choices</a:t>
            </a:r>
          </a:p>
          <a:p>
            <a:endParaRPr lang="en-US" baseline="0" dirty="0"/>
          </a:p>
          <a:p>
            <a:r>
              <a:rPr lang="en-US" baseline="0" dirty="0"/>
              <a:t>Knowing how your cash flows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6E249-04A4-4C32-8828-171CAF85334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277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9652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5235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Today we’re going to talk about:</a:t>
            </a:r>
          </a:p>
          <a:p>
            <a:endParaRPr lang="en-US" dirty="0"/>
          </a:p>
          <a:p>
            <a:r>
              <a:rPr lang="en-US" dirty="0"/>
              <a:t>Money values and setting financial goals</a:t>
            </a:r>
          </a:p>
          <a:p>
            <a:endParaRPr lang="en-US" dirty="0"/>
          </a:p>
          <a:p>
            <a:r>
              <a:rPr lang="en-US" dirty="0"/>
              <a:t>Creating a Money Map</a:t>
            </a:r>
          </a:p>
          <a:p>
            <a:endParaRPr lang="en-US" dirty="0"/>
          </a:p>
          <a:p>
            <a:r>
              <a:rPr lang="en-US" dirty="0"/>
              <a:t>Making good financial</a:t>
            </a:r>
            <a:r>
              <a:rPr lang="en-US" baseline="0" dirty="0"/>
              <a:t> choices</a:t>
            </a:r>
          </a:p>
          <a:p>
            <a:endParaRPr lang="en-US" baseline="0" dirty="0"/>
          </a:p>
          <a:p>
            <a:r>
              <a:rPr lang="en-US" baseline="0" dirty="0"/>
              <a:t>Knowing how your cash flows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6E249-04A4-4C32-8828-171CAF85334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0275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06377-EF4D-49CE-885A-792651572996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5852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06377-EF4D-49CE-885A-792651572996}" type="slidenum">
              <a:rPr lang="en-US" smtClean="0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9280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F898AA-3986-4C9A-9A1A-3A3D2D126D2E}" type="slidenum">
              <a:rPr lang="en-US"/>
              <a:pPr/>
              <a:t>4</a:t>
            </a:fld>
            <a:endParaRPr lang="en-US" dirty="0"/>
          </a:p>
        </p:txBody>
      </p:sp>
      <p:sp>
        <p:nvSpPr>
          <p:cNvPr id="78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6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endParaRPr lang="en-US" sz="900" dirty="0"/>
          </a:p>
          <a:p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7854268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F898AA-3986-4C9A-9A1A-3A3D2D126D2E}" type="slidenum">
              <a:rPr lang="en-US"/>
              <a:pPr/>
              <a:t>5</a:t>
            </a:fld>
            <a:endParaRPr lang="en-US" dirty="0"/>
          </a:p>
        </p:txBody>
      </p:sp>
      <p:sp>
        <p:nvSpPr>
          <p:cNvPr id="78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6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endParaRPr lang="en-US" sz="900" dirty="0"/>
          </a:p>
          <a:p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8747907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4150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1945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10A8D6-0BAE-4A40-8710-B3BE31481793}" type="slidenum">
              <a:rPr lang="en-US"/>
              <a:pPr/>
              <a:t>18</a:t>
            </a:fld>
            <a:endParaRPr lang="en-US"/>
          </a:p>
        </p:txBody>
      </p:sp>
      <p:sp>
        <p:nvSpPr>
          <p:cNvPr id="601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41488" y="465138"/>
            <a:ext cx="3621087" cy="2716212"/>
          </a:xfrm>
          <a:ln/>
        </p:spPr>
      </p:sp>
      <p:sp>
        <p:nvSpPr>
          <p:cNvPr id="601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2"/>
            <a:endParaRPr lang="en-US" sz="1400" dirty="0"/>
          </a:p>
          <a:p>
            <a:pPr lvl="0"/>
            <a:endParaRPr lang="en-US" sz="1400" dirty="0"/>
          </a:p>
          <a:p>
            <a:pPr lvl="0"/>
            <a:endParaRPr lang="en-US" sz="1400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5439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666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228600" y="6071526"/>
            <a:ext cx="2799604" cy="663006"/>
            <a:chOff x="6355080" y="269053"/>
            <a:chExt cx="2799604" cy="663006"/>
          </a:xfrm>
        </p:grpSpPr>
        <p:pic>
          <p:nvPicPr>
            <p:cNvPr id="8" name="Picture 7" descr="print_logo.eps"/>
            <p:cNvPicPr>
              <a:picLocks noChangeAspect="1"/>
            </p:cNvPicPr>
            <p:nvPr/>
          </p:nvPicPr>
          <p:blipFill>
            <a:blip r:embed="rId2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tx2">
                      <a:lumMod val="50000"/>
                    </a:schemeClr>
                  </a:solidFill>
                </a:rPr>
                <a:t> www.buildingyourfinancialhouse.org </a:t>
              </a:r>
              <a:r>
                <a:rPr lang="en-US" sz="800" dirty="0">
                  <a:solidFill>
                    <a:schemeClr val="tx2">
                      <a:lumMod val="50000"/>
                    </a:schemeClr>
                  </a:solidFill>
                </a:rPr>
                <a:t>(2020)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935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35100"/>
            <a:ext cx="5111750" cy="46910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1" y="647698"/>
            <a:ext cx="9121587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-17462"/>
            <a:ext cx="9144000" cy="665160"/>
          </a:xfr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>
            <a:normAutofit/>
          </a:bodyPr>
          <a:lstStyle>
            <a:lvl1pPr algn="l">
              <a:defRPr sz="3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54827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1717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069CCBE-8B26-4C9D-A48C-96D93D4238C8}"/>
              </a:ext>
            </a:extLst>
          </p:cNvPr>
          <p:cNvGrpSpPr/>
          <p:nvPr userDrawn="1"/>
        </p:nvGrpSpPr>
        <p:grpSpPr>
          <a:xfrm>
            <a:off x="6509496" y="6237572"/>
            <a:ext cx="2799604" cy="663006"/>
            <a:chOff x="6355080" y="269053"/>
            <a:chExt cx="2799604" cy="663006"/>
          </a:xfrm>
        </p:grpSpPr>
        <p:pic>
          <p:nvPicPr>
            <p:cNvPr id="3" name="Picture 2" descr="print_logo.eps">
              <a:extLst>
                <a:ext uri="{FF2B5EF4-FFF2-40B4-BE49-F238E27FC236}">
                  <a16:creationId xmlns:a16="http://schemas.microsoft.com/office/drawing/2014/main" id="{27840C1F-BD0F-4D7C-98DC-CE688C3A08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D50699B-F75B-47F6-A7B6-FB28B096011F}"/>
                </a:ext>
              </a:extLst>
            </p:cNvPr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1050" dirty="0">
                  <a:solidFill>
                    <a:prstClr val="white"/>
                  </a:solidFill>
                </a:rPr>
                <a:t>      www.buildingyourfinancialhouse.org </a:t>
              </a:r>
              <a:endParaRPr lang="en-US" sz="800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63849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2554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318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577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631E8-2B9F-4BFB-8350-B88446784C27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80FE4-0BA7-45C5-96EA-5EF6C6E17D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1894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YFH-RFR 20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6509496" y="6237572"/>
            <a:ext cx="2799604" cy="663006"/>
            <a:chOff x="6355080" y="269053"/>
            <a:chExt cx="2799604" cy="663006"/>
          </a:xfrm>
        </p:grpSpPr>
        <p:pic>
          <p:nvPicPr>
            <p:cNvPr id="7" name="Picture 6" descr="print_logo.eps"/>
            <p:cNvPicPr>
              <a:picLocks noChangeAspect="1"/>
            </p:cNvPicPr>
            <p:nvPr/>
          </p:nvPicPr>
          <p:blipFill>
            <a:blip r:embed="rId2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tx1"/>
                  </a:solidFill>
                </a:rPr>
                <a:t> www.buildingyourfinancialhouse.org </a:t>
              </a:r>
              <a:r>
                <a:rPr lang="en-US" sz="800" dirty="0">
                  <a:solidFill>
                    <a:schemeClr val="tx1"/>
                  </a:solidFill>
                </a:rPr>
                <a:t>(2019)</a:t>
              </a:r>
            </a:p>
          </p:txBody>
        </p:sp>
      </p:grpSp>
      <p:sp>
        <p:nvSpPr>
          <p:cNvPr id="9" name="Footer Placeholder 6"/>
          <p:cNvSpPr txBox="1">
            <a:spLocks/>
          </p:cNvSpPr>
          <p:nvPr userDrawn="1"/>
        </p:nvSpPr>
        <p:spPr>
          <a:xfrm>
            <a:off x="0" y="6235699"/>
            <a:ext cx="6502400" cy="59436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/>
              <a:t>Readine</a:t>
            </a:r>
            <a:r>
              <a:rPr lang="en-US" sz="1400" i="1" dirty="0"/>
              <a:t>$$ </a:t>
            </a:r>
            <a:r>
              <a:rPr lang="en-US" sz="1800" dirty="0"/>
              <a:t>for Reentry</a:t>
            </a:r>
          </a:p>
        </p:txBody>
      </p:sp>
    </p:spTree>
    <p:extLst>
      <p:ext uri="{BB962C8B-B14F-4D97-AF65-F5344CB8AC3E}">
        <p14:creationId xmlns:p14="http://schemas.microsoft.com/office/powerpoint/2010/main" val="40977661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YFH.org-20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6509496" y="6237572"/>
            <a:ext cx="2799604" cy="663006"/>
            <a:chOff x="6355080" y="269053"/>
            <a:chExt cx="2799604" cy="663006"/>
          </a:xfrm>
        </p:grpSpPr>
        <p:pic>
          <p:nvPicPr>
            <p:cNvPr id="7" name="Picture 6" descr="print_logo.eps"/>
            <p:cNvPicPr>
              <a:picLocks noChangeAspect="1"/>
            </p:cNvPicPr>
            <p:nvPr/>
          </p:nvPicPr>
          <p:blipFill>
            <a:blip r:embed="rId2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tx1"/>
                  </a:solidFill>
                </a:rPr>
                <a:t> www.buildingyourfinancialhouse.org </a:t>
              </a:r>
              <a:r>
                <a:rPr lang="en-US" sz="800" dirty="0">
                  <a:solidFill>
                    <a:schemeClr val="tx1"/>
                  </a:solidFill>
                </a:rPr>
                <a:t>(2019)</a:t>
              </a:r>
            </a:p>
          </p:txBody>
        </p:sp>
      </p:grp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0980FE4-0BA7-45C5-96EA-5EF6C6E17D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8259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Renewed BYFH 20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114300" y="685800"/>
            <a:ext cx="8915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 userDrawn="1"/>
        </p:nvSpPr>
        <p:spPr>
          <a:xfrm>
            <a:off x="0" y="12700"/>
            <a:ext cx="9144000" cy="762000"/>
          </a:xfrm>
          <a:prstGeom prst="rect">
            <a:avLst/>
          </a:prstGeom>
          <a:solidFill>
            <a:schemeClr val="tx1">
              <a:lumMod val="9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277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4945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228600" y="6071526"/>
            <a:ext cx="2799604" cy="663006"/>
            <a:chOff x="6355080" y="269053"/>
            <a:chExt cx="2799604" cy="663006"/>
          </a:xfrm>
        </p:grpSpPr>
        <p:pic>
          <p:nvPicPr>
            <p:cNvPr id="8" name="Picture 7" descr="print_logo.eps"/>
            <p:cNvPicPr>
              <a:picLocks noChangeAspect="1"/>
            </p:cNvPicPr>
            <p:nvPr/>
          </p:nvPicPr>
          <p:blipFill>
            <a:blip r:embed="rId2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1050" dirty="0">
                  <a:solidFill>
                    <a:srgbClr val="1F497D">
                      <a:lumMod val="50000"/>
                    </a:srgbClr>
                  </a:solidFill>
                </a:rPr>
                <a:t> www.buildingyourfinancialhouse.org </a:t>
              </a:r>
              <a:r>
                <a:rPr lang="en-US" sz="800" dirty="0">
                  <a:solidFill>
                    <a:srgbClr val="1F497D">
                      <a:lumMod val="50000"/>
                    </a:srgbClr>
                  </a:solidFill>
                </a:rPr>
                <a:t>(2020)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0502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6766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9845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8483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1265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8876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4588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172200"/>
            <a:ext cx="2590800" cy="545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3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42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7516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279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5749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363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Renewed BYFH 20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152400" y="685800"/>
            <a:ext cx="8915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 userDrawn="1"/>
        </p:nvSpPr>
        <p:spPr>
          <a:xfrm>
            <a:off x="0" y="12700"/>
            <a:ext cx="9144000" cy="762000"/>
          </a:xfrm>
          <a:prstGeom prst="rect">
            <a:avLst/>
          </a:prstGeom>
          <a:solidFill>
            <a:schemeClr val="tx1">
              <a:lumMod val="9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983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446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519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034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E0530DB-7B61-4825-B74D-DEDB650C5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65160"/>
          </a:xfr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>
            <a:normAutofit/>
          </a:bodyPr>
          <a:lstStyle>
            <a:lvl1pPr algn="l">
              <a:defRPr sz="3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CFE3675-FC94-45CC-B8BB-834F89A2CDD0}"/>
              </a:ext>
            </a:extLst>
          </p:cNvPr>
          <p:cNvCxnSpPr/>
          <p:nvPr userDrawn="1"/>
        </p:nvCxnSpPr>
        <p:spPr>
          <a:xfrm flipH="1">
            <a:off x="1" y="647698"/>
            <a:ext cx="9121587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8567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464" y="6172200"/>
            <a:ext cx="2590800" cy="545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9303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6509496" y="6237572"/>
            <a:ext cx="2799604" cy="663006"/>
            <a:chOff x="6355080" y="269053"/>
            <a:chExt cx="2799604" cy="663006"/>
          </a:xfrm>
        </p:grpSpPr>
        <p:pic>
          <p:nvPicPr>
            <p:cNvPr id="11" name="Picture 10" descr="print_logo.eps"/>
            <p:cNvPicPr>
              <a:picLocks noChangeAspect="1"/>
            </p:cNvPicPr>
            <p:nvPr/>
          </p:nvPicPr>
          <p:blipFill>
            <a:blip r:embed="rId3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1050" dirty="0">
                  <a:solidFill>
                    <a:prstClr val="white"/>
                  </a:solidFill>
                </a:rPr>
                <a:t>      www.buildingyourfinancialhouse.org </a:t>
              </a:r>
              <a:endParaRPr lang="en-US" sz="800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14" name="Straight Connector 13"/>
          <p:cNvCxnSpPr/>
          <p:nvPr userDrawn="1"/>
        </p:nvCxnSpPr>
        <p:spPr>
          <a:xfrm flipH="1">
            <a:off x="1" y="647698"/>
            <a:ext cx="9121587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-76800" y="1382076"/>
            <a:ext cx="9144000" cy="665160"/>
          </a:xfr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>
            <a:normAutofit/>
          </a:bodyPr>
          <a:lstStyle>
            <a:lvl1pPr algn="l">
              <a:defRPr sz="3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BD6EC0B-45FD-4548-AAFA-74FDDC3026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9950" y="1568451"/>
            <a:ext cx="5111750" cy="4375150"/>
          </a:xfrm>
        </p:spPr>
        <p:txBody>
          <a:bodyPr/>
          <a:lstStyle>
            <a:lvl1pPr>
              <a:defRPr sz="32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5259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>
                <a:lumMod val="95000"/>
              </a:schemeClr>
            </a:gs>
            <a:gs pos="79000">
              <a:schemeClr val="accent1">
                <a:lumMod val="20000"/>
                <a:lumOff val="80000"/>
              </a:schemeClr>
            </a:gs>
            <a:gs pos="100000">
              <a:schemeClr val="tx2">
                <a:lumMod val="7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193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9" r:id="rId10"/>
    <p:sldLayoutId id="2147483880" r:id="rId11"/>
    <p:sldLayoutId id="2147483881" r:id="rId12"/>
    <p:sldLayoutId id="2147483873" r:id="rId13"/>
    <p:sldLayoutId id="2147483874" r:id="rId14"/>
    <p:sldLayoutId id="2147483875" r:id="rId15"/>
    <p:sldLayoutId id="2147483884" r:id="rId16"/>
    <p:sldLayoutId id="2147483885" r:id="rId17"/>
    <p:sldLayoutId id="2147483886" r:id="rId18"/>
    <p:sldLayoutId id="2147483887" r:id="rId1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5000"/>
              </a:schemeClr>
            </a:gs>
            <a:gs pos="79000">
              <a:schemeClr val="accent1">
                <a:lumMod val="20000"/>
                <a:lumOff val="80000"/>
              </a:schemeClr>
            </a:gs>
            <a:gs pos="100000">
              <a:schemeClr val="tx2">
                <a:lumMod val="7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15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  <p:sldLayoutId id="214748386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myfabfinance.com/tagged/credit-improvement-2/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hyperlink" Target="http://www.annualcreditreport.com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flickr.com/photos/cafecredit/26700613813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5" Type="http://schemas.openxmlformats.org/officeDocument/2006/relationships/hyperlink" Target="http://www.pngall.com/thinking-man-png" TargetMode="Externa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5" Type="http://schemas.openxmlformats.org/officeDocument/2006/relationships/hyperlink" Target="http://www.pngall.com/thinking-man-png" TargetMode="Externa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://theconversation.com/not-just-a-number-defining-full-employment-15248" TargetMode="External"/><Relationship Id="rId3" Type="http://schemas.openxmlformats.org/officeDocument/2006/relationships/image" Target="../media/image21.png"/><Relationship Id="rId7" Type="http://schemas.microsoft.com/office/2007/relationships/hdphoto" Target="../media/hdphoto7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hyperlink" Target="http://ashameduscitizen.com/category/economic-collapse/" TargetMode="External"/><Relationship Id="rId10" Type="http://schemas.openxmlformats.org/officeDocument/2006/relationships/hyperlink" Target="http://www.pngall.com/insurance-png" TargetMode="External"/><Relationship Id="rId4" Type="http://schemas.microsoft.com/office/2007/relationships/hdphoto" Target="../media/hdphoto6.wdp"/><Relationship Id="rId9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microsoft.com/office/2007/relationships/hdphoto" Target="../media/hdphoto8.wdp"/><Relationship Id="rId12" Type="http://schemas.openxmlformats.org/officeDocument/2006/relationships/hyperlink" Target="https://ohiobankruptcysource.com/get-ready-for-ohio-homestead-exemption-fee-discount/" TargetMode="External"/><Relationship Id="rId17" Type="http://schemas.openxmlformats.org/officeDocument/2006/relationships/hyperlink" Target="https://www.publicdomainpictures.net/view-image.php?image=52236&amp;picture=due-date-calendar" TargetMode="External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microsoft.com/office/2007/relationships/hdphoto" Target="../media/hdphoto10.wdp"/><Relationship Id="rId5" Type="http://schemas.openxmlformats.org/officeDocument/2006/relationships/hyperlink" Target="https://creativecommons.org/licenses/by-nc/3.0/" TargetMode="External"/><Relationship Id="rId15" Type="http://schemas.openxmlformats.org/officeDocument/2006/relationships/hyperlink" Target="http://www.thebluediamondgallery.com/handwriting/p/payment-terms.html" TargetMode="External"/><Relationship Id="rId10" Type="http://schemas.openxmlformats.org/officeDocument/2006/relationships/image" Target="../media/image27.png"/><Relationship Id="rId4" Type="http://schemas.openxmlformats.org/officeDocument/2006/relationships/hyperlink" Target="https://pngimg.com/download/1787" TargetMode="External"/><Relationship Id="rId9" Type="http://schemas.microsoft.com/office/2007/relationships/hdphoto" Target="../media/hdphoto9.wdp"/><Relationship Id="rId14" Type="http://schemas.microsoft.com/office/2007/relationships/hdphoto" Target="../media/hdphoto1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bluediamondgallery.com/handwriting/r/ratio.html" TargetMode="Externa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bluediamondgallery.com/handwriting/r/ratio.html" TargetMode="Externa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huskyte/7512877940" TargetMode="Externa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2.wdp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.png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bluediamondgallery.com/handwriting/t/take-action.html" TargetMode="Externa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077496" y="2656952"/>
            <a:ext cx="4856704" cy="1076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4" b="25643"/>
          <a:stretch/>
        </p:blipFill>
        <p:spPr bwMode="auto">
          <a:xfrm>
            <a:off x="4132943" y="2701925"/>
            <a:ext cx="2724150" cy="752475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9" r="59411" b="26618"/>
          <a:stretch/>
        </p:blipFill>
        <p:spPr bwMode="auto">
          <a:xfrm>
            <a:off x="2077496" y="2682352"/>
            <a:ext cx="2004647" cy="772048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8"/>
          <a:stretch/>
        </p:blipFill>
        <p:spPr bwMode="auto">
          <a:xfrm>
            <a:off x="2097592" y="3552908"/>
            <a:ext cx="4800600" cy="180892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 flipH="1" flipV="1">
            <a:off x="2133600" y="3509407"/>
            <a:ext cx="4737799" cy="2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30A1F4B6-EF15-4238-B623-0D2BD0DFA7DA}"/>
              </a:ext>
            </a:extLst>
          </p:cNvPr>
          <p:cNvSpPr txBox="1">
            <a:spLocks/>
          </p:cNvSpPr>
          <p:nvPr/>
        </p:nvSpPr>
        <p:spPr>
          <a:xfrm>
            <a:off x="723900" y="3195376"/>
            <a:ext cx="7696200" cy="3124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1F497D"/>
                </a:solidFill>
              </a:rPr>
              <a:t>Part II</a:t>
            </a:r>
          </a:p>
        </p:txBody>
      </p:sp>
    </p:spTree>
    <p:extLst>
      <p:ext uri="{BB962C8B-B14F-4D97-AF65-F5344CB8AC3E}">
        <p14:creationId xmlns:p14="http://schemas.microsoft.com/office/powerpoint/2010/main" val="259781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2981341" y="990595"/>
            <a:ext cx="4957973" cy="3915229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Content Placeholder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9" b="97977" l="9510" r="89914">
                        <a14:foregroundMark x1="38617" y1="76301" x2="38617" y2="763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9021"/>
            <a:ext cx="2613871" cy="2606338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itle 3"/>
          <p:cNvSpPr txBox="1">
            <a:spLocks/>
          </p:cNvSpPr>
          <p:nvPr/>
        </p:nvSpPr>
        <p:spPr>
          <a:xfrm>
            <a:off x="3653736" y="1503177"/>
            <a:ext cx="3871050" cy="2957144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300"/>
              </a:spcAft>
            </a:pPr>
            <a:r>
              <a:rPr lang="en-US" sz="28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Credit Myth #1</a:t>
            </a:r>
          </a:p>
          <a:p>
            <a:pPr algn="l">
              <a:spcAft>
                <a:spcPts val="300"/>
              </a:spcAft>
            </a:pPr>
            <a:r>
              <a:rPr lang="en-US" sz="28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True or False?</a:t>
            </a:r>
          </a:p>
          <a:p>
            <a:pPr algn="l">
              <a:spcAft>
                <a:spcPts val="300"/>
              </a:spcAft>
            </a:pPr>
            <a:r>
              <a:rPr lang="en-US" sz="28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 must keep a balance on my credit card to build a credit history.</a:t>
            </a:r>
          </a:p>
          <a:p>
            <a:pPr algn="l">
              <a:spcAft>
                <a:spcPts val="300"/>
              </a:spcAft>
            </a:pPr>
            <a:endParaRPr lang="en-US" sz="2800" dirty="0">
              <a:solidFill>
                <a:srgbClr val="073E87">
                  <a:lumMod val="75000"/>
                </a:srgb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16" name="Cloud 15"/>
          <p:cNvSpPr/>
          <p:nvPr/>
        </p:nvSpPr>
        <p:spPr>
          <a:xfrm>
            <a:off x="2128607" y="4445105"/>
            <a:ext cx="408979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/>
          <p:cNvSpPr/>
          <p:nvPr/>
        </p:nvSpPr>
        <p:spPr>
          <a:xfrm>
            <a:off x="2723473" y="4132122"/>
            <a:ext cx="515736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3B0006-8BD6-46A4-8892-CEE6A51FD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Chat Box</a:t>
            </a:r>
          </a:p>
        </p:txBody>
      </p:sp>
    </p:spTree>
    <p:extLst>
      <p:ext uri="{BB962C8B-B14F-4D97-AF65-F5344CB8AC3E}">
        <p14:creationId xmlns:p14="http://schemas.microsoft.com/office/powerpoint/2010/main" val="215869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9" grpId="0"/>
      <p:bldP spid="16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2981341" y="990595"/>
            <a:ext cx="4957973" cy="3915229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Content Placeholder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9" b="97977" l="9510" r="89914">
                        <a14:foregroundMark x1="38617" y1="76301" x2="38617" y2="763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9021"/>
            <a:ext cx="2613871" cy="260633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Cloud 15"/>
          <p:cNvSpPr/>
          <p:nvPr/>
        </p:nvSpPr>
        <p:spPr>
          <a:xfrm>
            <a:off x="2128607" y="4445105"/>
            <a:ext cx="408979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/>
          <p:cNvSpPr/>
          <p:nvPr/>
        </p:nvSpPr>
        <p:spPr>
          <a:xfrm>
            <a:off x="2723473" y="4132122"/>
            <a:ext cx="515736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3B0006-8BD6-46A4-8892-CEE6A51FD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Chat Box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4AA1CC86-9B24-4D7C-937C-2EE03FD851E0}"/>
              </a:ext>
            </a:extLst>
          </p:cNvPr>
          <p:cNvSpPr txBox="1">
            <a:spLocks/>
          </p:cNvSpPr>
          <p:nvPr/>
        </p:nvSpPr>
        <p:spPr>
          <a:xfrm>
            <a:off x="3653736" y="1515877"/>
            <a:ext cx="3871050" cy="2957144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300"/>
              </a:spcAft>
            </a:pPr>
            <a:r>
              <a:rPr lang="en-US" sz="28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Credit Myth #2</a:t>
            </a:r>
          </a:p>
          <a:p>
            <a:pPr algn="l">
              <a:spcAft>
                <a:spcPts val="300"/>
              </a:spcAft>
            </a:pPr>
            <a:r>
              <a:rPr lang="en-US" sz="28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True or False?</a:t>
            </a:r>
          </a:p>
          <a:p>
            <a:pPr algn="l">
              <a:spcAft>
                <a:spcPts val="300"/>
              </a:spcAft>
            </a:pPr>
            <a:r>
              <a:rPr lang="en-US" sz="28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Credit reports are all the same.</a:t>
            </a:r>
          </a:p>
          <a:p>
            <a:pPr algn="l">
              <a:spcAft>
                <a:spcPts val="300"/>
              </a:spcAft>
            </a:pPr>
            <a:endParaRPr lang="en-US" sz="2800" dirty="0">
              <a:solidFill>
                <a:srgbClr val="073E87">
                  <a:lumMod val="75000"/>
                </a:srgb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l">
              <a:spcAft>
                <a:spcPts val="300"/>
              </a:spcAft>
            </a:pPr>
            <a:endParaRPr lang="en-US" sz="2800" dirty="0">
              <a:solidFill>
                <a:srgbClr val="073E87">
                  <a:lumMod val="75000"/>
                </a:srgb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09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2981341" y="990595"/>
            <a:ext cx="4957973" cy="3915229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Content Placeholder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9" b="97977" l="9510" r="89914">
                        <a14:foregroundMark x1="38617" y1="76301" x2="38617" y2="763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9021"/>
            <a:ext cx="2613871" cy="260633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Cloud 15"/>
          <p:cNvSpPr/>
          <p:nvPr/>
        </p:nvSpPr>
        <p:spPr>
          <a:xfrm>
            <a:off x="2128607" y="4445105"/>
            <a:ext cx="408979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/>
          <p:cNvSpPr/>
          <p:nvPr/>
        </p:nvSpPr>
        <p:spPr>
          <a:xfrm>
            <a:off x="2723473" y="4132122"/>
            <a:ext cx="515736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3B0006-8BD6-46A4-8892-CEE6A51FD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Chat Box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408BBE03-156B-42EC-A321-346110E35C76}"/>
              </a:ext>
            </a:extLst>
          </p:cNvPr>
          <p:cNvSpPr txBox="1">
            <a:spLocks/>
          </p:cNvSpPr>
          <p:nvPr/>
        </p:nvSpPr>
        <p:spPr>
          <a:xfrm>
            <a:off x="3653736" y="1503177"/>
            <a:ext cx="3871050" cy="2957144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300"/>
              </a:spcAft>
            </a:pPr>
            <a:r>
              <a:rPr lang="en-US" sz="28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Credit Myth #3</a:t>
            </a:r>
          </a:p>
          <a:p>
            <a:pPr algn="l">
              <a:spcAft>
                <a:spcPts val="300"/>
              </a:spcAft>
            </a:pPr>
            <a:r>
              <a:rPr lang="en-US" sz="28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True or False?</a:t>
            </a:r>
          </a:p>
          <a:p>
            <a:pPr algn="l">
              <a:spcAft>
                <a:spcPts val="300"/>
              </a:spcAft>
            </a:pPr>
            <a:r>
              <a:rPr lang="en-US" sz="28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My employer must have my permission to see my credit report.</a:t>
            </a:r>
          </a:p>
          <a:p>
            <a:pPr algn="l">
              <a:spcAft>
                <a:spcPts val="300"/>
              </a:spcAft>
            </a:pPr>
            <a:endParaRPr lang="en-US" sz="2800" dirty="0">
              <a:solidFill>
                <a:srgbClr val="073E87">
                  <a:lumMod val="75000"/>
                </a:srgb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90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2981341" y="990595"/>
            <a:ext cx="4957973" cy="3915229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Content Placeholder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9" b="97977" l="9510" r="89914">
                        <a14:foregroundMark x1="38617" y1="76301" x2="38617" y2="763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9021"/>
            <a:ext cx="2613871" cy="260633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Cloud 15"/>
          <p:cNvSpPr/>
          <p:nvPr/>
        </p:nvSpPr>
        <p:spPr>
          <a:xfrm>
            <a:off x="2128607" y="4445105"/>
            <a:ext cx="408979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/>
          <p:cNvSpPr/>
          <p:nvPr/>
        </p:nvSpPr>
        <p:spPr>
          <a:xfrm>
            <a:off x="2723473" y="4132122"/>
            <a:ext cx="515736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3B0006-8BD6-46A4-8892-CEE6A51FD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Chat Box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408BBE03-156B-42EC-A321-346110E35C76}"/>
              </a:ext>
            </a:extLst>
          </p:cNvPr>
          <p:cNvSpPr txBox="1">
            <a:spLocks/>
          </p:cNvSpPr>
          <p:nvPr/>
        </p:nvSpPr>
        <p:spPr>
          <a:xfrm>
            <a:off x="3653736" y="1503177"/>
            <a:ext cx="3871050" cy="2957144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300"/>
              </a:spcAft>
            </a:pPr>
            <a:r>
              <a:rPr lang="en-US" sz="28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Credit Myth #4</a:t>
            </a:r>
          </a:p>
          <a:p>
            <a:pPr algn="l">
              <a:spcAft>
                <a:spcPts val="300"/>
              </a:spcAft>
            </a:pPr>
            <a:r>
              <a:rPr lang="en-US" sz="28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True or False?</a:t>
            </a:r>
          </a:p>
          <a:p>
            <a:pPr algn="l">
              <a:spcAft>
                <a:spcPts val="300"/>
              </a:spcAft>
            </a:pPr>
            <a:r>
              <a:rPr lang="en-US" sz="28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My credit score will be lower if I view my credit reports.</a:t>
            </a:r>
          </a:p>
          <a:p>
            <a:pPr algn="l">
              <a:spcAft>
                <a:spcPts val="300"/>
              </a:spcAft>
            </a:pPr>
            <a:endParaRPr lang="en-US" sz="2800" dirty="0">
              <a:solidFill>
                <a:srgbClr val="073E87">
                  <a:lumMod val="75000"/>
                </a:srgb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10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1FB4D2C-65E8-45AE-93DF-2E7966ACE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Credit History – Credit Reports</a:t>
            </a:r>
          </a:p>
        </p:txBody>
      </p:sp>
      <p:pic>
        <p:nvPicPr>
          <p:cNvPr id="10" name="Picture 2" descr="http://t0.gstatic.com/images?q=tbn:ANd9GcT4mViw_AD32cGNM6X2ONerNhIygs9xczk86EC4gLcCH40fp8eI9A">
            <a:extLst>
              <a:ext uri="{FF2B5EF4-FFF2-40B4-BE49-F238E27FC236}">
                <a16:creationId xmlns:a16="http://schemas.microsoft.com/office/drawing/2014/main" id="{E92DF365-D1C2-488D-AAFB-67277790B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6880" y="1921092"/>
            <a:ext cx="4108862" cy="300694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EEC9DEA-3C8A-4AFF-BBE7-D51AEFDB4F2F}"/>
              </a:ext>
            </a:extLst>
          </p:cNvPr>
          <p:cNvSpPr txBox="1"/>
          <p:nvPr/>
        </p:nvSpPr>
        <p:spPr>
          <a:xfrm>
            <a:off x="4572000" y="1454796"/>
            <a:ext cx="4572000" cy="393954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404813" lvl="2" indent="-284163">
              <a:buFont typeface="Arial" pitchFamily="34" charset="0"/>
              <a:buChar char="•"/>
              <a:tabLst>
                <a:tab pos="977900" algn="l"/>
              </a:tabLs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Overall snapshot of using OPM</a:t>
            </a:r>
          </a:p>
          <a:p>
            <a:pPr marL="687387" lvl="3" indent="-342900">
              <a:buFont typeface="Courier New" panose="02070309020205020404" pitchFamily="49" charset="0"/>
              <a:buChar char="o"/>
              <a:tabLst>
                <a:tab pos="977900" algn="l"/>
              </a:tabLst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Who-lender,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a.k.a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creditor</a:t>
            </a:r>
          </a:p>
          <a:p>
            <a:pPr marL="687387" lvl="3" indent="-342900">
              <a:buFont typeface="Courier New" panose="02070309020205020404" pitchFamily="49" charset="0"/>
              <a:buChar char="o"/>
              <a:tabLst>
                <a:tab pos="977900" algn="l"/>
              </a:tabLst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What-revolving, installment, service</a:t>
            </a:r>
          </a:p>
          <a:p>
            <a:pPr marL="687387" lvl="3" indent="-342900">
              <a:buFont typeface="Courier New" panose="02070309020205020404" pitchFamily="49" charset="0"/>
              <a:buChar char="o"/>
              <a:tabLst>
                <a:tab pos="977900" algn="l"/>
              </a:tabLst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Date opened</a:t>
            </a:r>
          </a:p>
          <a:p>
            <a:pPr marL="687387" lvl="3" indent="-342900">
              <a:buFont typeface="Courier New" panose="02070309020205020404" pitchFamily="49" charset="0"/>
              <a:buChar char="o"/>
              <a:tabLst>
                <a:tab pos="977900" algn="l"/>
              </a:tabLst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Paid as agreed (or late)</a:t>
            </a:r>
          </a:p>
          <a:p>
            <a:pPr marL="687387" lvl="3" indent="-342900">
              <a:buFont typeface="Courier New" panose="02070309020205020404" pitchFamily="49" charset="0"/>
              <a:buChar char="o"/>
              <a:tabLst>
                <a:tab pos="977900" algn="l"/>
              </a:tabLst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Balance</a:t>
            </a:r>
          </a:p>
          <a:p>
            <a:pPr marL="404813" lvl="2" indent="-284163">
              <a:buFont typeface="Arial" pitchFamily="34" charset="0"/>
              <a:buChar char="•"/>
              <a:tabLst>
                <a:tab pos="977900" algn="l"/>
              </a:tabLs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Compiled information from creditors</a:t>
            </a:r>
          </a:p>
          <a:p>
            <a:pPr marL="404813" lvl="2" indent="-284163">
              <a:buFont typeface="Arial" pitchFamily="34" charset="0"/>
              <a:buChar char="•"/>
              <a:tabLst>
                <a:tab pos="977900" algn="l"/>
              </a:tabLs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Individual (not joint)</a:t>
            </a:r>
          </a:p>
          <a:p>
            <a:pPr marL="404813" lvl="2" indent="-284163">
              <a:buFont typeface="Arial" pitchFamily="34" charset="0"/>
              <a:buChar char="•"/>
              <a:tabLst>
                <a:tab pos="977900" algn="l"/>
              </a:tabLs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Changes based on activity-payments (made, late or missed) applications, legal action, etc., typically on a monthly cycle</a:t>
            </a:r>
          </a:p>
        </p:txBody>
      </p:sp>
    </p:spTree>
    <p:extLst>
      <p:ext uri="{BB962C8B-B14F-4D97-AF65-F5344CB8AC3E}">
        <p14:creationId xmlns:p14="http://schemas.microsoft.com/office/powerpoint/2010/main" val="279908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1FB4D2C-65E8-45AE-93DF-2E7966ACE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Free Credit Reports – Get Them and Check Them</a:t>
            </a: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72EF0431-A470-4063-80B2-BD1BBF901A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20738" y="1124878"/>
            <a:ext cx="3014865" cy="27227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D7EDD9-2A5D-4DA0-A128-732CEF2C2AAD}"/>
              </a:ext>
            </a:extLst>
          </p:cNvPr>
          <p:cNvSpPr txBox="1"/>
          <p:nvPr/>
        </p:nvSpPr>
        <p:spPr>
          <a:xfrm>
            <a:off x="3846017" y="1284732"/>
            <a:ext cx="4877245" cy="408111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800100" lvl="1" indent="-457200">
              <a:lnSpc>
                <a:spcPct val="90000"/>
              </a:lnSpc>
            </a:pPr>
            <a:endParaRPr lang="en-US" sz="20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800100" lvl="1" indent="-800100">
              <a:lnSpc>
                <a:spcPct val="90000"/>
              </a:lnSpc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Online : </a:t>
            </a:r>
          </a:p>
          <a:p>
            <a:pPr marL="284163" lvl="2" indent="7938">
              <a:lnSpc>
                <a:spcPct val="90000"/>
              </a:lnSpc>
              <a:buNone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hlinkClick r:id="rId4"/>
              </a:rPr>
              <a:t>www.annualcreditreport.com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(the one and only free site!!!)* </a:t>
            </a:r>
          </a:p>
          <a:p>
            <a:pPr marL="800100" lvl="1" indent="-800100">
              <a:lnSpc>
                <a:spcPct val="90000"/>
              </a:lnSpc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Telephone: </a:t>
            </a:r>
          </a:p>
          <a:p>
            <a:pPr marL="800100" lvl="1" indent="-800100">
              <a:lnSpc>
                <a:spcPct val="90000"/>
              </a:lnSpc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  877-322-8228</a:t>
            </a:r>
          </a:p>
          <a:p>
            <a:pPr marL="800100" lvl="1" indent="-800100">
              <a:lnSpc>
                <a:spcPct val="90000"/>
              </a:lnSpc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Mail:  </a:t>
            </a:r>
          </a:p>
          <a:p>
            <a:pPr marL="284163" lvl="1" indent="7938">
              <a:lnSpc>
                <a:spcPct val="90000"/>
              </a:lnSpc>
              <a:buNone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Annual Credit Report Request Service</a:t>
            </a:r>
          </a:p>
          <a:p>
            <a:pPr marL="284163" lvl="1" indent="7938">
              <a:lnSpc>
                <a:spcPct val="90000"/>
              </a:lnSpc>
              <a:buNone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P.O. Box 105281</a:t>
            </a:r>
          </a:p>
          <a:p>
            <a:pPr marL="284163" lvl="1" indent="7938">
              <a:lnSpc>
                <a:spcPct val="90000"/>
              </a:lnSpc>
              <a:buNone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Atlanta, GA 30348-5281</a:t>
            </a:r>
          </a:p>
          <a:p>
            <a:pPr marL="1809750" lvl="1" indent="-438150">
              <a:lnSpc>
                <a:spcPct val="90000"/>
              </a:lnSpc>
            </a:pPr>
            <a:endParaRPr lang="en-US" sz="1600" i="1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914400" indent="-457200">
              <a:lnSpc>
                <a:spcPct val="90000"/>
              </a:lnSpc>
            </a:pPr>
            <a:endParaRPr lang="en-US" i="1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914400" indent="-457200">
              <a:lnSpc>
                <a:spcPct val="90000"/>
              </a:lnSpc>
            </a:pPr>
            <a:endParaRPr lang="en-US" i="1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914400" indent="-457200">
              <a:lnSpc>
                <a:spcPct val="90000"/>
              </a:lnSpc>
            </a:pPr>
            <a:r>
              <a:rPr lang="en-US" i="1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*Note:  Free credit reports do </a:t>
            </a:r>
            <a:r>
              <a:rPr lang="en-US" b="1" i="1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not</a:t>
            </a:r>
            <a:r>
              <a:rPr lang="en-US" i="1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contain your credit score</a:t>
            </a:r>
            <a:r>
              <a:rPr lang="en-US" sz="1600" i="1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.</a:t>
            </a:r>
            <a:endParaRPr lang="en-US" sz="2400" i="1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D281D795-C33E-43C1-960E-942F66C09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l="61789" t="16268" r="1640" b="2914"/>
          <a:stretch>
            <a:fillRect/>
          </a:stretch>
        </p:blipFill>
        <p:spPr bwMode="auto">
          <a:xfrm>
            <a:off x="498921" y="4025225"/>
            <a:ext cx="2852112" cy="2127250"/>
          </a:xfrm>
          <a:prstGeom prst="rect">
            <a:avLst/>
          </a:prstGeom>
          <a:noFill/>
          <a:ln w="38100">
            <a:solidFill>
              <a:schemeClr val="bg1">
                <a:lumMod val="50000"/>
                <a:lumOff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634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1FB4D2C-65E8-45AE-93DF-2E7966ACE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Credit Scores – What’s Your Number?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6AD6B3D5-B7D9-4E91-A126-35AFD24124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36883"/>
          <a:stretch/>
        </p:blipFill>
        <p:spPr>
          <a:xfrm>
            <a:off x="629392" y="1757013"/>
            <a:ext cx="3405433" cy="35987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5F0E9E-511E-427E-8BF5-2C9C46F95FB3}"/>
              </a:ext>
            </a:extLst>
          </p:cNvPr>
          <p:cNvSpPr txBox="1"/>
          <p:nvPr/>
        </p:nvSpPr>
        <p:spPr>
          <a:xfrm>
            <a:off x="4572000" y="1909787"/>
            <a:ext cx="4393870" cy="329320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165100" lvl="1" indent="-157163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A number which represents how likely a person is to repay a loan  </a:t>
            </a:r>
          </a:p>
          <a:p>
            <a:pPr marL="165100" lvl="1" indent="-157163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It is calculated by a complicated statistical program using the information contained in your credit report</a:t>
            </a:r>
          </a:p>
          <a:p>
            <a:pPr marL="165100" lvl="1" indent="-157163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There are a variety of scoring models used for different lending purposes (auto loans, mortgages, credit cards, etc.)</a:t>
            </a:r>
          </a:p>
        </p:txBody>
      </p:sp>
    </p:spTree>
    <p:extLst>
      <p:ext uri="{BB962C8B-B14F-4D97-AF65-F5344CB8AC3E}">
        <p14:creationId xmlns:p14="http://schemas.microsoft.com/office/powerpoint/2010/main" val="427402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1FB4D2C-65E8-45AE-93DF-2E7966ACE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Credit Scores – FICO Scoring Model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E58F9F78-6A99-451C-802B-C97C3C89ACBA}"/>
              </a:ext>
            </a:extLst>
          </p:cNvPr>
          <p:cNvGraphicFramePr/>
          <p:nvPr/>
        </p:nvGraphicFramePr>
        <p:xfrm>
          <a:off x="1506511" y="1727972"/>
          <a:ext cx="6130977" cy="43892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F5F2641B-F895-45A7-BA1B-AF9B775FF525}"/>
              </a:ext>
            </a:extLst>
          </p:cNvPr>
          <p:cNvSpPr/>
          <p:nvPr/>
        </p:nvSpPr>
        <p:spPr>
          <a:xfrm>
            <a:off x="5023436" y="3273508"/>
            <a:ext cx="1188720" cy="608568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35%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07407B-A457-4F78-B214-940C3DD34EDF}"/>
              </a:ext>
            </a:extLst>
          </p:cNvPr>
          <p:cNvSpPr/>
          <p:nvPr/>
        </p:nvSpPr>
        <p:spPr>
          <a:xfrm>
            <a:off x="6756027" y="2883393"/>
            <a:ext cx="1702468" cy="138879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Payment History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91E0F3-15B7-475D-882C-AFA7170C1399}"/>
              </a:ext>
            </a:extLst>
          </p:cNvPr>
          <p:cNvSpPr/>
          <p:nvPr/>
        </p:nvSpPr>
        <p:spPr>
          <a:xfrm>
            <a:off x="4014145" y="5062507"/>
            <a:ext cx="1188720" cy="60856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30%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4D69B9-0257-42ED-977B-A915073440EB}"/>
              </a:ext>
            </a:extLst>
          </p:cNvPr>
          <p:cNvSpPr/>
          <p:nvPr/>
        </p:nvSpPr>
        <p:spPr>
          <a:xfrm>
            <a:off x="3126719" y="5578951"/>
            <a:ext cx="2869749" cy="138879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Amount of Debt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3C8836-A147-4AD6-9955-CB16F1619609}"/>
              </a:ext>
            </a:extLst>
          </p:cNvPr>
          <p:cNvSpPr/>
          <p:nvPr/>
        </p:nvSpPr>
        <p:spPr>
          <a:xfrm>
            <a:off x="462284" y="3577792"/>
            <a:ext cx="2261480" cy="138879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Length of History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7D00EE0-9455-4FF3-B18B-81351C448398}"/>
              </a:ext>
            </a:extLst>
          </p:cNvPr>
          <p:cNvSpPr/>
          <p:nvPr/>
        </p:nvSpPr>
        <p:spPr>
          <a:xfrm>
            <a:off x="2642336" y="3833426"/>
            <a:ext cx="1188720" cy="60856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15%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CC26266-B7E0-459D-9D4C-F474778E2CC2}"/>
              </a:ext>
            </a:extLst>
          </p:cNvPr>
          <p:cNvSpPr/>
          <p:nvPr/>
        </p:nvSpPr>
        <p:spPr>
          <a:xfrm>
            <a:off x="2914093" y="2742389"/>
            <a:ext cx="1100052" cy="608568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10%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A064D1D-1A8B-4869-B0B0-BB4F619C1971}"/>
              </a:ext>
            </a:extLst>
          </p:cNvPr>
          <p:cNvSpPr/>
          <p:nvPr/>
        </p:nvSpPr>
        <p:spPr>
          <a:xfrm>
            <a:off x="3672590" y="2087901"/>
            <a:ext cx="902044" cy="608568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10%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5F111F0-5BAA-447D-9FC7-E86F4280E75B}"/>
              </a:ext>
            </a:extLst>
          </p:cNvPr>
          <p:cNvSpPr/>
          <p:nvPr/>
        </p:nvSpPr>
        <p:spPr>
          <a:xfrm>
            <a:off x="939120" y="1843053"/>
            <a:ext cx="2261480" cy="138879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Types of Credit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4BDED1F-E33B-4953-97B4-34021162D445}"/>
              </a:ext>
            </a:extLst>
          </p:cNvPr>
          <p:cNvSpPr/>
          <p:nvPr/>
        </p:nvSpPr>
        <p:spPr>
          <a:xfrm>
            <a:off x="2153687" y="975684"/>
            <a:ext cx="2869749" cy="138879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Inquiries</a:t>
            </a:r>
          </a:p>
        </p:txBody>
      </p:sp>
    </p:spTree>
    <p:extLst>
      <p:ext uri="{BB962C8B-B14F-4D97-AF65-F5344CB8AC3E}">
        <p14:creationId xmlns:p14="http://schemas.microsoft.com/office/powerpoint/2010/main" val="196946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 animBg="1"/>
      <p:bldP spid="11" grpId="0"/>
      <p:bldP spid="12" grpId="0"/>
      <p:bldP spid="13" grpId="0" animBg="1"/>
      <p:bldP spid="14" grpId="0"/>
      <p:bldP spid="15" grpId="0"/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824628" y="2262700"/>
          <a:ext cx="7272449" cy="4595301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8181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55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56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131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71052"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latin typeface="Gadugi" panose="020B0502040204020203" pitchFamily="34" charset="0"/>
                        <a:ea typeface="Gadugi" panose="020B0502040204020203" pitchFamily="34" charset="0"/>
                      </a:endParaRPr>
                    </a:p>
                    <a:p>
                      <a:pPr algn="ctr"/>
                      <a:r>
                        <a:rPr lang="en-US" sz="2400" b="0" dirty="0">
                          <a:latin typeface="Gadugi" panose="020B0502040204020203" pitchFamily="34" charset="0"/>
                          <a:ea typeface="Gadugi" panose="020B0502040204020203" pitchFamily="34" charset="0"/>
                        </a:rPr>
                        <a:t>FICO Score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latin typeface="Gadugi" panose="020B0502040204020203" pitchFamily="34" charset="0"/>
                        <a:ea typeface="Gadugi" panose="020B0502040204020203" pitchFamily="34" charset="0"/>
                      </a:endParaRPr>
                    </a:p>
                    <a:p>
                      <a:pPr algn="ctr"/>
                      <a:r>
                        <a:rPr lang="en-US" sz="2400" b="0" dirty="0">
                          <a:latin typeface="Gadugi" panose="020B0502040204020203" pitchFamily="34" charset="0"/>
                          <a:ea typeface="Gadugi" panose="020B0502040204020203" pitchFamily="34" charset="0"/>
                        </a:rPr>
                        <a:t>APR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latin typeface="Gadugi" panose="020B0502040204020203" pitchFamily="34" charset="0"/>
                          <a:ea typeface="Gadugi" panose="020B0502040204020203" pitchFamily="34" charset="0"/>
                        </a:rPr>
                        <a:t>Monthly Payment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latin typeface="Gadugi" panose="020B0502040204020203" pitchFamily="34" charset="0"/>
                          <a:ea typeface="Gadugi" panose="020B0502040204020203" pitchFamily="34" charset="0"/>
                        </a:rPr>
                        <a:t>Total Interest</a:t>
                      </a:r>
                      <a:r>
                        <a:rPr lang="en-US" sz="2400" b="0" baseline="0" dirty="0">
                          <a:latin typeface="Gadugi" panose="020B0502040204020203" pitchFamily="34" charset="0"/>
                          <a:ea typeface="Gadugi" panose="020B0502040204020203" pitchFamily="34" charset="0"/>
                        </a:rPr>
                        <a:t> Paid</a:t>
                      </a:r>
                      <a:endParaRPr lang="en-US" sz="2400" b="0" dirty="0">
                        <a:latin typeface="Gadugi" panose="020B0502040204020203" pitchFamily="34" charset="0"/>
                        <a:ea typeface="Gadug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771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Gadugi" panose="020B0502040204020203" pitchFamily="34" charset="0"/>
                          <a:ea typeface="Gadugi" panose="020B0502040204020203" pitchFamily="34" charset="0"/>
                        </a:rPr>
                        <a:t>720-850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Gadugi" panose="020B0502040204020203" pitchFamily="34" charset="0"/>
                          <a:ea typeface="Gadugi" panose="020B0502040204020203" pitchFamily="34" charset="0"/>
                        </a:rPr>
                        <a:t>4.428%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Gadugi" panose="020B0502040204020203" pitchFamily="34" charset="0"/>
                          <a:ea typeface="Gadugi" panose="020B0502040204020203" pitchFamily="34" charset="0"/>
                        </a:rPr>
                        <a:t>$228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Gadugi" panose="020B0502040204020203" pitchFamily="34" charset="0"/>
                          <a:ea typeface="Gadugi" panose="020B0502040204020203" pitchFamily="34" charset="0"/>
                        </a:rPr>
                        <a:t>$    944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771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Gadugi" panose="020B0502040204020203" pitchFamily="34" charset="0"/>
                          <a:ea typeface="Gadugi" panose="020B0502040204020203" pitchFamily="34" charset="0"/>
                        </a:rPr>
                        <a:t>690-719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Gadugi" panose="020B0502040204020203" pitchFamily="34" charset="0"/>
                          <a:ea typeface="Gadugi" panose="020B0502040204020203" pitchFamily="34" charset="0"/>
                        </a:rPr>
                        <a:t>6.598%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Gadugi" panose="020B0502040204020203" pitchFamily="34" charset="0"/>
                          <a:ea typeface="Gadugi" panose="020B0502040204020203" pitchFamily="34" charset="0"/>
                        </a:rPr>
                        <a:t>$233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Gadugi" panose="020B0502040204020203" pitchFamily="34" charset="0"/>
                          <a:ea typeface="Gadugi" panose="020B0502040204020203" pitchFamily="34" charset="0"/>
                        </a:rPr>
                        <a:t>$ 1,184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771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Gadugi" panose="020B0502040204020203" pitchFamily="34" charset="0"/>
                          <a:ea typeface="Gadugi" panose="020B0502040204020203" pitchFamily="34" charset="0"/>
                        </a:rPr>
                        <a:t>660-689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Gadugi" panose="020B0502040204020203" pitchFamily="34" charset="0"/>
                          <a:ea typeface="Gadugi" panose="020B0502040204020203" pitchFamily="34" charset="0"/>
                        </a:rPr>
                        <a:t>7.300%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Gadugi" panose="020B0502040204020203" pitchFamily="34" charset="0"/>
                          <a:ea typeface="Gadugi" panose="020B0502040204020203" pitchFamily="34" charset="0"/>
                        </a:rPr>
                        <a:t>$241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Gadugi" panose="020B0502040204020203" pitchFamily="34" charset="0"/>
                          <a:ea typeface="Gadugi" panose="020B0502040204020203" pitchFamily="34" charset="0"/>
                        </a:rPr>
                        <a:t>$1,568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771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Gadugi" panose="020B0502040204020203" pitchFamily="34" charset="0"/>
                          <a:ea typeface="Gadugi" panose="020B0502040204020203" pitchFamily="34" charset="0"/>
                        </a:rPr>
                        <a:t>620-659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Gadugi" panose="020B0502040204020203" pitchFamily="34" charset="0"/>
                          <a:ea typeface="Gadugi" panose="020B0502040204020203" pitchFamily="34" charset="0"/>
                        </a:rPr>
                        <a:t>11.425%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Gadugi" panose="020B0502040204020203" pitchFamily="34" charset="0"/>
                          <a:ea typeface="Gadugi" panose="020B0502040204020203" pitchFamily="34" charset="0"/>
                        </a:rPr>
                        <a:t>$261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Gadugi" panose="020B0502040204020203" pitchFamily="34" charset="0"/>
                          <a:ea typeface="Gadugi" panose="020B0502040204020203" pitchFamily="34" charset="0"/>
                        </a:rPr>
                        <a:t>$2,528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771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Gadugi" panose="020B0502040204020203" pitchFamily="34" charset="0"/>
                          <a:ea typeface="Gadugi" panose="020B0502040204020203" pitchFamily="34" charset="0"/>
                        </a:rPr>
                        <a:t>590-619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Gadugi" panose="020B0502040204020203" pitchFamily="34" charset="0"/>
                          <a:ea typeface="Gadugi" panose="020B0502040204020203" pitchFamily="34" charset="0"/>
                        </a:rPr>
                        <a:t>19.260%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Gadugi" panose="020B0502040204020203" pitchFamily="34" charset="0"/>
                          <a:ea typeface="Gadugi" panose="020B0502040204020203" pitchFamily="34" charset="0"/>
                        </a:rPr>
                        <a:t>$300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Gadugi" panose="020B0502040204020203" pitchFamily="34" charset="0"/>
                          <a:ea typeface="Gadugi" panose="020B0502040204020203" pitchFamily="34" charset="0"/>
                        </a:rPr>
                        <a:t>$4,400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7714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Gadugi" panose="020B0502040204020203" pitchFamily="34" charset="0"/>
                        <a:ea typeface="Gadug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Gadugi" panose="020B0502040204020203" pitchFamily="34" charset="0"/>
                        <a:ea typeface="Gadug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Gadugi" panose="020B0502040204020203" pitchFamily="34" charset="0"/>
                        <a:ea typeface="Gadug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Gadugi" panose="020B0502040204020203" pitchFamily="34" charset="0"/>
                        <a:ea typeface="Gadug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17965">
                <a:tc gridSpan="4">
                  <a:txBody>
                    <a:bodyPr/>
                    <a:lstStyle/>
                    <a:p>
                      <a:pPr algn="ctr"/>
                      <a:endParaRPr lang="en-US" sz="1000" i="1" dirty="0"/>
                    </a:p>
                    <a:p>
                      <a:pPr algn="l"/>
                      <a:r>
                        <a:rPr lang="en-US" sz="1600" i="1" dirty="0"/>
                        <a:t>*Source:  myfico.com</a:t>
                      </a:r>
                      <a:r>
                        <a:rPr lang="en-US" sz="1600" i="1" baseline="0" dirty="0"/>
                        <a:t> for rates quoted 4/21/22</a:t>
                      </a:r>
                      <a:endParaRPr lang="en-US" sz="1600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6" name="Rectangle 2"/>
          <p:cNvSpPr txBox="1">
            <a:spLocks noChangeArrowheads="1"/>
          </p:cNvSpPr>
          <p:nvPr/>
        </p:nvSpPr>
        <p:spPr bwMode="auto">
          <a:xfrm>
            <a:off x="0" y="-25055"/>
            <a:ext cx="91440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Gadugi" panose="020B0502040204020203" pitchFamily="34" charset="0"/>
                <a:ea typeface="Gadugi" panose="020B0502040204020203" pitchFamily="34" charset="0"/>
                <a:cs typeface="+mj-cs"/>
              </a:rPr>
              <a:t> The Cost of Poor Credit</a:t>
            </a:r>
            <a:r>
              <a:rPr lang="en-US" sz="3200" kern="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rPr>
              <a:t>!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uLnTx/>
              <a:uFillTx/>
              <a:latin typeface="Gadugi" panose="020B0502040204020203" pitchFamily="34" charset="0"/>
              <a:ea typeface="Gadugi" panose="020B0502040204020203" pitchFamily="34" charset="0"/>
              <a:cs typeface="+mj-cs"/>
            </a:endParaRPr>
          </a:p>
        </p:txBody>
      </p:sp>
      <p:sp>
        <p:nvSpPr>
          <p:cNvPr id="37" name="Text Box 36"/>
          <p:cNvSpPr txBox="1">
            <a:spLocks noChangeArrowheads="1"/>
          </p:cNvSpPr>
          <p:nvPr/>
        </p:nvSpPr>
        <p:spPr bwMode="auto">
          <a:xfrm>
            <a:off x="0" y="1308593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914400" indent="-520700">
              <a:spcBef>
                <a:spcPct val="50000"/>
              </a:spcBef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Credit cost for Pennsylvania consumers borrowing $10,000 for a 48-month used auto loan*</a:t>
            </a:r>
          </a:p>
        </p:txBody>
      </p:sp>
      <p:sp>
        <p:nvSpPr>
          <p:cNvPr id="6" name="Rectangle 5"/>
          <p:cNvSpPr/>
          <p:nvPr/>
        </p:nvSpPr>
        <p:spPr>
          <a:xfrm>
            <a:off x="824628" y="3163828"/>
            <a:ext cx="7272449" cy="506472"/>
          </a:xfrm>
          <a:prstGeom prst="rect">
            <a:avLst/>
          </a:prstGeom>
          <a:noFill/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24628" y="4192087"/>
            <a:ext cx="7272449" cy="502920"/>
          </a:xfrm>
          <a:prstGeom prst="rect">
            <a:avLst/>
          </a:prstGeom>
          <a:noFill/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24628" y="5222661"/>
            <a:ext cx="7272449" cy="502277"/>
          </a:xfrm>
          <a:prstGeom prst="rect">
            <a:avLst/>
          </a:prstGeom>
          <a:noFill/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9" grpId="0" animBg="1"/>
      <p:bldP spid="9" grpId="1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1078A18-4E93-4561-9671-96406CD4C4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908275" y="3983159"/>
            <a:ext cx="3285533" cy="2874842"/>
          </a:xfrm>
          <a:prstGeom prst="rect">
            <a:avLst/>
          </a:prstGeom>
        </p:spPr>
      </p:pic>
      <p:sp>
        <p:nvSpPr>
          <p:cNvPr id="13" name="Cloud 12">
            <a:extLst>
              <a:ext uri="{FF2B5EF4-FFF2-40B4-BE49-F238E27FC236}">
                <a16:creationId xmlns:a16="http://schemas.microsoft.com/office/drawing/2014/main" id="{0951CE25-3253-4956-90A9-B9A16FB1B654}"/>
              </a:ext>
            </a:extLst>
          </p:cNvPr>
          <p:cNvSpPr/>
          <p:nvPr/>
        </p:nvSpPr>
        <p:spPr>
          <a:xfrm>
            <a:off x="1230923" y="1160585"/>
            <a:ext cx="4571880" cy="321726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2D0672C0-000A-403B-BB18-50B62D56F37C}"/>
              </a:ext>
            </a:extLst>
          </p:cNvPr>
          <p:cNvSpPr/>
          <p:nvPr/>
        </p:nvSpPr>
        <p:spPr>
          <a:xfrm>
            <a:off x="6476999" y="3826667"/>
            <a:ext cx="408979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046F4061-471C-4BD8-B6EC-E169D2CB5B07}"/>
              </a:ext>
            </a:extLst>
          </p:cNvPr>
          <p:cNvSpPr/>
          <p:nvPr/>
        </p:nvSpPr>
        <p:spPr>
          <a:xfrm>
            <a:off x="5805584" y="3513684"/>
            <a:ext cx="515736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CBFF987C-E0D9-45C7-859E-26437CEEE0E8}"/>
              </a:ext>
            </a:extLst>
          </p:cNvPr>
          <p:cNvSpPr txBox="1">
            <a:spLocks/>
          </p:cNvSpPr>
          <p:nvPr/>
        </p:nvSpPr>
        <p:spPr>
          <a:xfrm>
            <a:off x="1808407" y="1158381"/>
            <a:ext cx="3416911" cy="3100660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Credit is expensive!  Does my credit history matter if I decide to only use cash for purchases?</a:t>
            </a:r>
          </a:p>
        </p:txBody>
      </p:sp>
    </p:spTree>
    <p:extLst>
      <p:ext uri="{BB962C8B-B14F-4D97-AF65-F5344CB8AC3E}">
        <p14:creationId xmlns:p14="http://schemas.microsoft.com/office/powerpoint/2010/main" val="91118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1078A18-4E93-4561-9671-96406CD4C4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908275" y="3983159"/>
            <a:ext cx="3285533" cy="2874842"/>
          </a:xfrm>
          <a:prstGeom prst="rect">
            <a:avLst/>
          </a:prstGeom>
        </p:spPr>
      </p:pic>
      <p:sp>
        <p:nvSpPr>
          <p:cNvPr id="13" name="Cloud 12">
            <a:extLst>
              <a:ext uri="{FF2B5EF4-FFF2-40B4-BE49-F238E27FC236}">
                <a16:creationId xmlns:a16="http://schemas.microsoft.com/office/drawing/2014/main" id="{0951CE25-3253-4956-90A9-B9A16FB1B654}"/>
              </a:ext>
            </a:extLst>
          </p:cNvPr>
          <p:cNvSpPr/>
          <p:nvPr/>
        </p:nvSpPr>
        <p:spPr>
          <a:xfrm>
            <a:off x="1230923" y="1160585"/>
            <a:ext cx="4571880" cy="321726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2D0672C0-000A-403B-BB18-50B62D56F37C}"/>
              </a:ext>
            </a:extLst>
          </p:cNvPr>
          <p:cNvSpPr/>
          <p:nvPr/>
        </p:nvSpPr>
        <p:spPr>
          <a:xfrm>
            <a:off x="6476999" y="3826667"/>
            <a:ext cx="408979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046F4061-471C-4BD8-B6EC-E169D2CB5B07}"/>
              </a:ext>
            </a:extLst>
          </p:cNvPr>
          <p:cNvSpPr/>
          <p:nvPr/>
        </p:nvSpPr>
        <p:spPr>
          <a:xfrm>
            <a:off x="5805584" y="3513684"/>
            <a:ext cx="515736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CBFF987C-E0D9-45C7-859E-26437CEEE0E8}"/>
              </a:ext>
            </a:extLst>
          </p:cNvPr>
          <p:cNvSpPr txBox="1">
            <a:spLocks/>
          </p:cNvSpPr>
          <p:nvPr/>
        </p:nvSpPr>
        <p:spPr>
          <a:xfrm>
            <a:off x="1870192" y="1026496"/>
            <a:ext cx="3416911" cy="3100660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Did you know you shouldn’t shop for a monthly payment?  How?  It must fit in  my money map!  </a:t>
            </a:r>
          </a:p>
        </p:txBody>
      </p:sp>
    </p:spTree>
    <p:extLst>
      <p:ext uri="{BB962C8B-B14F-4D97-AF65-F5344CB8AC3E}">
        <p14:creationId xmlns:p14="http://schemas.microsoft.com/office/powerpoint/2010/main" val="57890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448874F-F54C-442E-8A56-C56947F1E24C}"/>
              </a:ext>
            </a:extLst>
          </p:cNvPr>
          <p:cNvGrpSpPr/>
          <p:nvPr/>
        </p:nvGrpSpPr>
        <p:grpSpPr>
          <a:xfrm>
            <a:off x="4900206" y="2167545"/>
            <a:ext cx="3392860" cy="2257898"/>
            <a:chOff x="268233" y="1326380"/>
            <a:chExt cx="3413302" cy="2517026"/>
          </a:xfrm>
        </p:grpSpPr>
        <p:sp>
          <p:nvSpPr>
            <p:cNvPr id="21" name="Hexagon 20">
              <a:extLst>
                <a:ext uri="{FF2B5EF4-FFF2-40B4-BE49-F238E27FC236}">
                  <a16:creationId xmlns:a16="http://schemas.microsoft.com/office/drawing/2014/main" id="{5F9B1E80-F79E-4D35-A117-9A7BDEAA10F5}"/>
                </a:ext>
              </a:extLst>
            </p:cNvPr>
            <p:cNvSpPr/>
            <p:nvPr/>
          </p:nvSpPr>
          <p:spPr>
            <a:xfrm>
              <a:off x="416043" y="1326380"/>
              <a:ext cx="3265492" cy="2517026"/>
            </a:xfrm>
            <a:prstGeom prst="hexagon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CB1AD42-902C-4E23-A2DC-A515CB6FF7C7}"/>
                </a:ext>
              </a:extLst>
            </p:cNvPr>
            <p:cNvSpPr txBox="1"/>
            <p:nvPr/>
          </p:nvSpPr>
          <p:spPr>
            <a:xfrm>
              <a:off x="268233" y="1356265"/>
              <a:ext cx="3085742" cy="8920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       </a:t>
              </a:r>
              <a:r>
                <a:rPr lang="en-US" sz="2600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Insurance</a:t>
              </a:r>
            </a:p>
            <a:p>
              <a:pPr algn="ctr"/>
              <a:endParaRPr lang="en-US" sz="2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F3FAE7D-37CE-4EEC-B4BA-252019A5F2F8}"/>
              </a:ext>
            </a:extLst>
          </p:cNvPr>
          <p:cNvGrpSpPr/>
          <p:nvPr/>
        </p:nvGrpSpPr>
        <p:grpSpPr>
          <a:xfrm>
            <a:off x="850936" y="2145334"/>
            <a:ext cx="3245935" cy="2257897"/>
            <a:chOff x="416043" y="1326380"/>
            <a:chExt cx="3265492" cy="2517026"/>
          </a:xfrm>
        </p:grpSpPr>
        <p:sp>
          <p:nvSpPr>
            <p:cNvPr id="29" name="Hexagon 28">
              <a:extLst>
                <a:ext uri="{FF2B5EF4-FFF2-40B4-BE49-F238E27FC236}">
                  <a16:creationId xmlns:a16="http://schemas.microsoft.com/office/drawing/2014/main" id="{3EF7BC40-A9E0-4A9A-ADE3-B04172599B0B}"/>
                </a:ext>
              </a:extLst>
            </p:cNvPr>
            <p:cNvSpPr/>
            <p:nvPr/>
          </p:nvSpPr>
          <p:spPr>
            <a:xfrm>
              <a:off x="416043" y="1326380"/>
              <a:ext cx="3265492" cy="2517026"/>
            </a:xfrm>
            <a:prstGeom prst="hexagon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7AE11BD-5B86-4226-8E53-8ADE356D6860}"/>
                </a:ext>
              </a:extLst>
            </p:cNvPr>
            <p:cNvSpPr txBox="1"/>
            <p:nvPr/>
          </p:nvSpPr>
          <p:spPr>
            <a:xfrm>
              <a:off x="743602" y="1367058"/>
              <a:ext cx="2610372" cy="892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Housing</a:t>
              </a:r>
              <a:endParaRPr lang="en-US" sz="2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  <a:p>
              <a:pPr algn="ctr"/>
              <a:endParaRPr lang="en-US" sz="2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FA0F4A7-0242-4460-B9FC-B43C5FF13F41}"/>
              </a:ext>
            </a:extLst>
          </p:cNvPr>
          <p:cNvGrpSpPr/>
          <p:nvPr/>
        </p:nvGrpSpPr>
        <p:grpSpPr>
          <a:xfrm>
            <a:off x="2949032" y="4425443"/>
            <a:ext cx="3245935" cy="2257898"/>
            <a:chOff x="416043" y="1326380"/>
            <a:chExt cx="3265492" cy="2517026"/>
          </a:xfrm>
        </p:grpSpPr>
        <p:sp>
          <p:nvSpPr>
            <p:cNvPr id="32" name="Hexagon 31">
              <a:extLst>
                <a:ext uri="{FF2B5EF4-FFF2-40B4-BE49-F238E27FC236}">
                  <a16:creationId xmlns:a16="http://schemas.microsoft.com/office/drawing/2014/main" id="{9E933425-56E0-4F54-90D1-3BEEB8843740}"/>
                </a:ext>
              </a:extLst>
            </p:cNvPr>
            <p:cNvSpPr/>
            <p:nvPr/>
          </p:nvSpPr>
          <p:spPr>
            <a:xfrm>
              <a:off x="416043" y="1326380"/>
              <a:ext cx="3265492" cy="2517026"/>
            </a:xfrm>
            <a:prstGeom prst="hexagon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B532875-B44A-4F62-89DA-18B1DBE8FD57}"/>
                </a:ext>
              </a:extLst>
            </p:cNvPr>
            <p:cNvSpPr txBox="1"/>
            <p:nvPr/>
          </p:nvSpPr>
          <p:spPr>
            <a:xfrm>
              <a:off x="876309" y="1403299"/>
              <a:ext cx="2344959" cy="8920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Jobs</a:t>
              </a:r>
            </a:p>
            <a:p>
              <a:pPr algn="ctr"/>
              <a:endParaRPr lang="en-US" sz="2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6" name="Picture 5" descr="Text, whiteboard&#10;&#10;Description automatically generated">
            <a:extLst>
              <a:ext uri="{FF2B5EF4-FFF2-40B4-BE49-F238E27FC236}">
                <a16:creationId xmlns:a16="http://schemas.microsoft.com/office/drawing/2014/main" id="{0257EB6D-357E-435C-B1BD-C1686D4A9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7" b="98324" l="9851" r="89851">
                        <a14:foregroundMark x1="79701" y1="94413" x2="79701" y2="94413"/>
                        <a14:foregroundMark x1="78209" y1="98324" x2="77612" y2="98324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569396" y="2652351"/>
            <a:ext cx="1619124" cy="17302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2E9FB12-5A5A-465A-910E-B8B0700CCA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17" b="93722" l="7635" r="94311">
                        <a14:foregroundMark x1="30539" y1="94170" x2="30539" y2="94170"/>
                        <a14:foregroundMark x1="7635" y1="21973" x2="7635" y2="21973"/>
                        <a14:foregroundMark x1="11527" y1="37668" x2="11527" y2="37668"/>
                        <a14:foregroundMark x1="12874" y1="23094" x2="12874" y2="23094"/>
                        <a14:foregroundMark x1="26497" y1="27803" x2="26497" y2="27803"/>
                        <a14:foregroundMark x1="35030" y1="21076" x2="35030" y2="21076"/>
                        <a14:foregroundMark x1="48653" y1="24888" x2="48653" y2="24888"/>
                        <a14:foregroundMark x1="46108" y1="27803" x2="46108" y2="27803"/>
                        <a14:foregroundMark x1="47455" y1="26009" x2="47455" y2="26009"/>
                        <a14:foregroundMark x1="44162" y1="21076" x2="44162" y2="21076"/>
                        <a14:foregroundMark x1="51946" y1="21076" x2="51946" y2="21076"/>
                        <a14:foregroundMark x1="63623" y1="21076" x2="63623" y2="21076"/>
                        <a14:foregroundMark x1="52545" y1="27803" x2="52545" y2="27803"/>
                        <a14:foregroundMark x1="73503" y1="27803" x2="73503" y2="27803"/>
                        <a14:foregroundMark x1="77994" y1="28924" x2="77994" y2="28924"/>
                        <a14:foregroundMark x1="87126" y1="28924" x2="87126" y2="28924"/>
                        <a14:foregroundMark x1="23952" y1="39686" x2="27844" y2="44395"/>
                        <a14:foregroundMark x1="94311" y1="26906" x2="94311" y2="26906"/>
                        <a14:backgroundMark x1="46707" y1="24888" x2="46707" y2="24888"/>
                        <a14:backgroundMark x1="48653" y1="26009" x2="48054" y2="26009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3379546" y="5111791"/>
            <a:ext cx="2369506" cy="1582035"/>
          </a:xfrm>
          <a:prstGeom prst="rect">
            <a:avLst/>
          </a:prstGeom>
        </p:spPr>
      </p:pic>
      <p:pic>
        <p:nvPicPr>
          <p:cNvPr id="44" name="Picture 4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7C949E4-2072-45BF-99F9-DA54E85B40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 rot="1729492">
            <a:off x="5788432" y="2825715"/>
            <a:ext cx="1972698" cy="13299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52D469-1399-49A2-9DF7-5D94E8938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Does Credit History Matter?</a:t>
            </a:r>
          </a:p>
        </p:txBody>
      </p:sp>
    </p:spTree>
    <p:extLst>
      <p:ext uri="{BB962C8B-B14F-4D97-AF65-F5344CB8AC3E}">
        <p14:creationId xmlns:p14="http://schemas.microsoft.com/office/powerpoint/2010/main" val="84022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>
            <a:extLst>
              <a:ext uri="{FF2B5EF4-FFF2-40B4-BE49-F238E27FC236}">
                <a16:creationId xmlns:a16="http://schemas.microsoft.com/office/drawing/2014/main" id="{18ECF5F8-F832-4DC6-AF1C-7A36809FB8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28"/>
            <a:ext cx="91440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uLnTx/>
              <a:uFillTx/>
              <a:latin typeface="Gadugi" panose="020B0502040204020203" pitchFamily="34" charset="0"/>
              <a:ea typeface="Gadugi" panose="020B0502040204020203" pitchFamily="34" charset="0"/>
              <a:cs typeface="+mj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9D9D2F-0BFF-4314-A6D6-BC49543CB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Credit – How to Use It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610C617A-A690-4100-86B5-38E0BC5B82CF}"/>
              </a:ext>
            </a:extLst>
          </p:cNvPr>
          <p:cNvGrpSpPr/>
          <p:nvPr/>
        </p:nvGrpSpPr>
        <p:grpSpPr>
          <a:xfrm>
            <a:off x="5559104" y="2144694"/>
            <a:ext cx="3245935" cy="2257898"/>
            <a:chOff x="5559104" y="2144694"/>
            <a:chExt cx="3245935" cy="2257898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FA0F4A7-0242-4460-B9FC-B43C5FF13F41}"/>
                </a:ext>
              </a:extLst>
            </p:cNvPr>
            <p:cNvGrpSpPr/>
            <p:nvPr/>
          </p:nvGrpSpPr>
          <p:grpSpPr>
            <a:xfrm>
              <a:off x="5559104" y="2144694"/>
              <a:ext cx="3245935" cy="2257898"/>
              <a:chOff x="416043" y="1326380"/>
              <a:chExt cx="3265492" cy="2517026"/>
            </a:xfrm>
          </p:grpSpPr>
          <p:sp>
            <p:nvSpPr>
              <p:cNvPr id="32" name="Hexagon 31">
                <a:extLst>
                  <a:ext uri="{FF2B5EF4-FFF2-40B4-BE49-F238E27FC236}">
                    <a16:creationId xmlns:a16="http://schemas.microsoft.com/office/drawing/2014/main" id="{9E933425-56E0-4F54-90D1-3BEEB8843740}"/>
                  </a:ext>
                </a:extLst>
              </p:cNvPr>
              <p:cNvSpPr/>
              <p:nvPr/>
            </p:nvSpPr>
            <p:spPr>
              <a:xfrm>
                <a:off x="416043" y="1326380"/>
                <a:ext cx="3265492" cy="2517026"/>
              </a:xfrm>
              <a:prstGeom prst="hexagon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B532875-B44A-4F62-89DA-18B1DBE8FD57}"/>
                  </a:ext>
                </a:extLst>
              </p:cNvPr>
              <p:cNvSpPr txBox="1"/>
              <p:nvPr/>
            </p:nvSpPr>
            <p:spPr>
              <a:xfrm>
                <a:off x="876309" y="1403299"/>
                <a:ext cx="2344959" cy="8920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00" dirty="0">
                    <a:solidFill>
                      <a:schemeClr val="tx2">
                        <a:lumMod val="75000"/>
                      </a:schemeClr>
                    </a:solidFill>
                    <a:latin typeface="Century Gothic" panose="020B0502020202020204" pitchFamily="34" charset="0"/>
                  </a:rPr>
                  <a:t>Buy assets</a:t>
                </a:r>
              </a:p>
              <a:p>
                <a:pPr algn="ctr"/>
                <a:endParaRPr lang="en-US" sz="2000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922725D-58C7-40A5-9602-FDC8358770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6176613" y="2802670"/>
              <a:ext cx="1866626" cy="1399970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3AFC9A69-232A-4FD7-930E-4D89303460D3}"/>
              </a:ext>
            </a:extLst>
          </p:cNvPr>
          <p:cNvSpPr txBox="1"/>
          <p:nvPr/>
        </p:nvSpPr>
        <p:spPr>
          <a:xfrm>
            <a:off x="3350928" y="9692039"/>
            <a:ext cx="513411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s://pngimg.com/download/1787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5" tooltip="https://creativecommons.org/licenses/by-nc/3.0/"/>
              </a:rPr>
              <a:t>CC BY-NC</a:t>
            </a:r>
            <a:endParaRPr lang="en-US" sz="900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511B0C80-62F4-4EEE-A6EF-1D15405CE662}"/>
              </a:ext>
            </a:extLst>
          </p:cNvPr>
          <p:cNvGrpSpPr/>
          <p:nvPr/>
        </p:nvGrpSpPr>
        <p:grpSpPr>
          <a:xfrm>
            <a:off x="2936270" y="1019012"/>
            <a:ext cx="3245935" cy="2257897"/>
            <a:chOff x="2818699" y="979256"/>
            <a:chExt cx="3245935" cy="2257897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3F3FAE7D-37CE-4EEC-B4BA-252019A5F2F8}"/>
                </a:ext>
              </a:extLst>
            </p:cNvPr>
            <p:cNvGrpSpPr/>
            <p:nvPr/>
          </p:nvGrpSpPr>
          <p:grpSpPr>
            <a:xfrm>
              <a:off x="2818699" y="979256"/>
              <a:ext cx="3245935" cy="2257897"/>
              <a:chOff x="416043" y="1326380"/>
              <a:chExt cx="3265492" cy="2517026"/>
            </a:xfrm>
          </p:grpSpPr>
          <p:sp>
            <p:nvSpPr>
              <p:cNvPr id="29" name="Hexagon 28">
                <a:extLst>
                  <a:ext uri="{FF2B5EF4-FFF2-40B4-BE49-F238E27FC236}">
                    <a16:creationId xmlns:a16="http://schemas.microsoft.com/office/drawing/2014/main" id="{3EF7BC40-A9E0-4A9A-ADE3-B04172599B0B}"/>
                  </a:ext>
                </a:extLst>
              </p:cNvPr>
              <p:cNvSpPr/>
              <p:nvPr/>
            </p:nvSpPr>
            <p:spPr>
              <a:xfrm>
                <a:off x="416043" y="1326380"/>
                <a:ext cx="3265492" cy="2517026"/>
              </a:xfrm>
              <a:prstGeom prst="hexagon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7AE11BD-5B86-4226-8E53-8ADE356D6860}"/>
                  </a:ext>
                </a:extLst>
              </p:cNvPr>
              <p:cNvSpPr txBox="1"/>
              <p:nvPr/>
            </p:nvSpPr>
            <p:spPr>
              <a:xfrm>
                <a:off x="743602" y="1367058"/>
                <a:ext cx="2610372" cy="13380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00" dirty="0">
                    <a:solidFill>
                      <a:schemeClr val="tx2">
                        <a:lumMod val="75000"/>
                      </a:schemeClr>
                    </a:solidFill>
                    <a:latin typeface="Century Gothic" panose="020B0502020202020204" pitchFamily="34" charset="0"/>
                  </a:rPr>
                  <a:t>Only what  you need</a:t>
                </a:r>
                <a:endParaRPr lang="en-US" sz="2000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endParaRPr>
              </a:p>
              <a:p>
                <a:pPr algn="ctr"/>
                <a:endParaRPr lang="en-US" sz="2000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E4365D93-7879-418B-AC42-B24BA00AECB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5000" b="79706" l="2833" r="96601">
                          <a14:foregroundMark x1="15014" y1="16176" x2="15014" y2="16176"/>
                          <a14:foregroundMark x1="8215" y1="23824" x2="8215" y2="23824"/>
                          <a14:foregroundMark x1="9065" y1="39706" x2="9065" y2="39706"/>
                          <a14:foregroundMark x1="3399" y1="42353" x2="3399" y2="42353"/>
                          <a14:foregroundMark x1="10198" y1="42941" x2="10198" y2="42941"/>
                          <a14:foregroundMark x1="92918" y1="65882" x2="92918" y2="65882"/>
                          <a14:foregroundMark x1="96601" y1="67647" x2="96601" y2="67647"/>
                          <a14:foregroundMark x1="54108" y1="77059" x2="54108" y2="77059"/>
                          <a14:foregroundMark x1="40510" y1="79706" x2="40510" y2="79706"/>
                        </a14:backgroundRemoval>
                      </a14:imgEffect>
                    </a14:imgLayer>
                  </a14:imgProps>
                </a:ext>
              </a:extLst>
            </a:blip>
            <a:srcRect t="11458" b="14018"/>
            <a:stretch/>
          </p:blipFill>
          <p:spPr bwMode="auto">
            <a:xfrm>
              <a:off x="3739937" y="1901093"/>
              <a:ext cx="1515630" cy="10879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7E9AE2A-F804-40E2-949A-35D3D01E4C4F}"/>
              </a:ext>
            </a:extLst>
          </p:cNvPr>
          <p:cNvGrpSpPr/>
          <p:nvPr/>
        </p:nvGrpSpPr>
        <p:grpSpPr>
          <a:xfrm>
            <a:off x="271003" y="2157946"/>
            <a:ext cx="3245935" cy="2257898"/>
            <a:chOff x="138483" y="2157946"/>
            <a:chExt cx="3245935" cy="2257898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448874F-F54C-442E-8A56-C56947F1E24C}"/>
                </a:ext>
              </a:extLst>
            </p:cNvPr>
            <p:cNvGrpSpPr/>
            <p:nvPr/>
          </p:nvGrpSpPr>
          <p:grpSpPr>
            <a:xfrm>
              <a:off x="138483" y="2157946"/>
              <a:ext cx="3245935" cy="2257898"/>
              <a:chOff x="416043" y="1326380"/>
              <a:chExt cx="3265492" cy="2517026"/>
            </a:xfrm>
          </p:grpSpPr>
          <p:sp>
            <p:nvSpPr>
              <p:cNvPr id="21" name="Hexagon 20">
                <a:extLst>
                  <a:ext uri="{FF2B5EF4-FFF2-40B4-BE49-F238E27FC236}">
                    <a16:creationId xmlns:a16="http://schemas.microsoft.com/office/drawing/2014/main" id="{5F9B1E80-F79E-4D35-A117-9A7BDEAA10F5}"/>
                  </a:ext>
                </a:extLst>
              </p:cNvPr>
              <p:cNvSpPr/>
              <p:nvPr/>
            </p:nvSpPr>
            <p:spPr>
              <a:xfrm>
                <a:off x="416043" y="1326380"/>
                <a:ext cx="3265492" cy="2517026"/>
              </a:xfrm>
              <a:prstGeom prst="hexagon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CB1AD42-902C-4E23-A2DC-A515CB6FF7C7}"/>
                  </a:ext>
                </a:extLst>
              </p:cNvPr>
              <p:cNvSpPr txBox="1"/>
              <p:nvPr/>
            </p:nvSpPr>
            <p:spPr>
              <a:xfrm>
                <a:off x="857959" y="1356265"/>
                <a:ext cx="2496016" cy="13380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00" dirty="0">
                    <a:solidFill>
                      <a:schemeClr val="tx2">
                        <a:lumMod val="75000"/>
                      </a:schemeClr>
                    </a:solidFill>
                    <a:latin typeface="Century Gothic" panose="020B0502020202020204" pitchFamily="34" charset="0"/>
                  </a:rPr>
                  <a:t>Invest in yourself</a:t>
                </a:r>
              </a:p>
              <a:p>
                <a:pPr algn="ctr"/>
                <a:endParaRPr lang="en-US" sz="2000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066DD2EC-E73B-4690-877D-68D51F44C403}"/>
                </a:ext>
              </a:extLst>
            </p:cNvPr>
            <p:cNvPicPr/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990" b="91335" l="9924" r="90076">
                          <a14:foregroundMark x1="90076" y1="69929" x2="90076" y2="91335"/>
                          <a14:foregroundMark x1="89466" y1="89704" x2="89466" y2="89704"/>
                          <a14:foregroundMark x1="53588" y1="63201" x2="39389" y2="67584"/>
                          <a14:foregroundMark x1="85496" y1="67176" x2="85496" y2="67176"/>
                          <a14:foregroundMark x1="88855" y1="70744" x2="83817" y2="65240"/>
                        </a14:backgroundRemoval>
                      </a14:imgEffect>
                    </a14:imgLayer>
                  </a14:imgProps>
                </a:ext>
              </a:extLst>
            </a:blip>
            <a:srcRect b="8149"/>
            <a:stretch/>
          </p:blipFill>
          <p:spPr bwMode="auto">
            <a:xfrm>
              <a:off x="1037093" y="3015793"/>
              <a:ext cx="1188455" cy="11964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3DBC869-1652-4851-996B-BD3FA9624EF7}"/>
              </a:ext>
            </a:extLst>
          </p:cNvPr>
          <p:cNvGrpSpPr/>
          <p:nvPr/>
        </p:nvGrpSpPr>
        <p:grpSpPr>
          <a:xfrm>
            <a:off x="5610064" y="4398348"/>
            <a:ext cx="3194975" cy="2257898"/>
            <a:chOff x="104993" y="4411536"/>
            <a:chExt cx="3245935" cy="2257898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DC9BFC2-2619-4765-97C1-FFE92DCF0BCA}"/>
                </a:ext>
              </a:extLst>
            </p:cNvPr>
            <p:cNvGrpSpPr/>
            <p:nvPr/>
          </p:nvGrpSpPr>
          <p:grpSpPr>
            <a:xfrm>
              <a:off x="104993" y="4411536"/>
              <a:ext cx="3245935" cy="2257898"/>
              <a:chOff x="416043" y="1326380"/>
              <a:chExt cx="3265492" cy="2517026"/>
            </a:xfrm>
          </p:grpSpPr>
          <p:sp>
            <p:nvSpPr>
              <p:cNvPr id="36" name="Hexagon 35">
                <a:extLst>
                  <a:ext uri="{FF2B5EF4-FFF2-40B4-BE49-F238E27FC236}">
                    <a16:creationId xmlns:a16="http://schemas.microsoft.com/office/drawing/2014/main" id="{43EFB5ED-E670-4A62-AF81-455FE2B8C477}"/>
                  </a:ext>
                </a:extLst>
              </p:cNvPr>
              <p:cNvSpPr/>
              <p:nvPr/>
            </p:nvSpPr>
            <p:spPr>
              <a:xfrm>
                <a:off x="416043" y="1326380"/>
                <a:ext cx="3265492" cy="2517026"/>
              </a:xfrm>
              <a:prstGeom prst="hexagon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64A8EED7-B6BF-4E12-9CDE-760B15C0DA2F}"/>
                  </a:ext>
                </a:extLst>
              </p:cNvPr>
              <p:cNvSpPr txBox="1"/>
              <p:nvPr/>
            </p:nvSpPr>
            <p:spPr>
              <a:xfrm>
                <a:off x="747118" y="1558505"/>
                <a:ext cx="2617398" cy="8920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00" dirty="0">
                    <a:solidFill>
                      <a:schemeClr val="tx2">
                        <a:lumMod val="75000"/>
                      </a:schemeClr>
                    </a:solidFill>
                    <a:latin typeface="Century Gothic" panose="020B0502020202020204" pitchFamily="34" charset="0"/>
                  </a:rPr>
                  <a:t>Keep debt low</a:t>
                </a:r>
              </a:p>
              <a:p>
                <a:pPr algn="ctr"/>
                <a:endParaRPr lang="en-US" sz="2000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7" name="Picture 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E5B40D4-6822-4001-ABF7-410A2F9B6A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000" b="75000" l="10000" r="90000">
                          <a14:foregroundMark x1="35000" y1="71667" x2="35000" y2="71667"/>
                          <a14:foregroundMark x1="15500" y1="68333" x2="15500" y2="68333"/>
                          <a14:foregroundMark x1="25000" y1="67667" x2="25000" y2="67667"/>
                          <a14:foregroundMark x1="27000" y1="67667" x2="27000" y2="67667"/>
                          <a14:foregroundMark x1="80500" y1="67667" x2="80500" y2="67667"/>
                          <a14:foregroundMark x1="80500" y1="74667" x2="80500" y2="74667"/>
                          <a14:foregroundMark x1="80500" y1="64667" x2="80500" y2="73000"/>
                          <a14:foregroundMark x1="55500" y1="61667" x2="56500" y2="75333"/>
                          <a14:foregroundMark x1="63500" y1="67667" x2="58000" y2="75333"/>
                          <a14:foregroundMark x1="61500" y1="14667" x2="61500" y2="14667"/>
                          <a14:foregroundMark x1="41000" y1="3000" x2="86500" y2="23667"/>
                        </a14:backgroundRemoval>
                      </a14:imgEffect>
                    </a14:imgLayer>
                  </a14:imgProps>
                </a:ext>
                <a:ext uri="{837473B0-CC2E-450A-ABE3-18F120FF3D39}">
                  <a1611:picAttrSrcUrl xmlns:a1611="http://schemas.microsoft.com/office/drawing/2016/11/main" r:id="rId12"/>
                </a:ext>
              </a:extLst>
            </a:blip>
            <a:srcRect b="19257"/>
            <a:stretch/>
          </p:blipFill>
          <p:spPr>
            <a:xfrm>
              <a:off x="1116377" y="5209724"/>
              <a:ext cx="1162824" cy="1408341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FBF8A80-5B3B-48A0-85B5-DE1BA091D797}"/>
              </a:ext>
            </a:extLst>
          </p:cNvPr>
          <p:cNvGrpSpPr/>
          <p:nvPr/>
        </p:nvGrpSpPr>
        <p:grpSpPr>
          <a:xfrm>
            <a:off x="280992" y="4421522"/>
            <a:ext cx="3211720" cy="2257898"/>
            <a:chOff x="5559104" y="4411536"/>
            <a:chExt cx="3245935" cy="22578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FC83718B-C78E-4822-9D3E-5CA9471F568B}"/>
                </a:ext>
              </a:extLst>
            </p:cNvPr>
            <p:cNvGrpSpPr/>
            <p:nvPr/>
          </p:nvGrpSpPr>
          <p:grpSpPr>
            <a:xfrm>
              <a:off x="5559104" y="4411536"/>
              <a:ext cx="3245935" cy="2257898"/>
              <a:chOff x="416043" y="1326380"/>
              <a:chExt cx="3265492" cy="2517026"/>
            </a:xfrm>
          </p:grpSpPr>
          <p:sp>
            <p:nvSpPr>
              <p:cNvPr id="40" name="Hexagon 39">
                <a:extLst>
                  <a:ext uri="{FF2B5EF4-FFF2-40B4-BE49-F238E27FC236}">
                    <a16:creationId xmlns:a16="http://schemas.microsoft.com/office/drawing/2014/main" id="{38C071DA-EB86-4F3F-A682-9C43D16E0DC1}"/>
                  </a:ext>
                </a:extLst>
              </p:cNvPr>
              <p:cNvSpPr/>
              <p:nvPr/>
            </p:nvSpPr>
            <p:spPr>
              <a:xfrm>
                <a:off x="416043" y="1326380"/>
                <a:ext cx="3265492" cy="2517026"/>
              </a:xfrm>
              <a:prstGeom prst="hexagon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1B16F32-468B-4CE4-83F3-E8440C8F9555}"/>
                  </a:ext>
                </a:extLst>
              </p:cNvPr>
              <p:cNvSpPr txBox="1"/>
              <p:nvPr/>
            </p:nvSpPr>
            <p:spPr>
              <a:xfrm>
                <a:off x="857959" y="1356265"/>
                <a:ext cx="2496016" cy="17841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00" dirty="0">
                    <a:solidFill>
                      <a:schemeClr val="tx2">
                        <a:lumMod val="75000"/>
                      </a:schemeClr>
                    </a:solidFill>
                    <a:latin typeface="Century Gothic" panose="020B0502020202020204" pitchFamily="34" charset="0"/>
                  </a:rPr>
                  <a:t>Don’t be fooled by a low payment</a:t>
                </a:r>
              </a:p>
              <a:p>
                <a:pPr algn="ctr"/>
                <a:endParaRPr lang="en-US" sz="2000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48" name="Picture 47" descr="Text, whiteboard&#10;&#10;Description automatically generated">
              <a:extLst>
                <a:ext uri="{FF2B5EF4-FFF2-40B4-BE49-F238E27FC236}">
                  <a16:creationId xmlns:a16="http://schemas.microsoft.com/office/drawing/2014/main" id="{A00025BF-CE72-4F5B-846D-4ABA30DC5F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9125" l="6417" r="96000">
                          <a14:foregroundMark x1="7833" y1="52000" x2="7833" y2="52000"/>
                          <a14:foregroundMark x1="91333" y1="93125" x2="91333" y2="93125"/>
                          <a14:foregroundMark x1="96083" y1="69375" x2="96083" y2="69375"/>
                          <a14:foregroundMark x1="93750" y1="99125" x2="80833" y2="98375"/>
                          <a14:foregroundMark x1="6667" y1="18500" x2="6667" y2="18500"/>
                          <a14:foregroundMark x1="15250" y1="14875" x2="15250" y2="14875"/>
                          <a14:foregroundMark x1="16667" y1="26750" x2="16667" y2="26750"/>
                          <a14:foregroundMark x1="13167" y1="29875" x2="13167" y2="29875"/>
                          <a14:foregroundMark x1="13500" y1="30750" x2="12167" y2="37000"/>
                          <a14:foregroundMark x1="15083" y1="18125" x2="13583" y2="29000"/>
                          <a14:foregroundMark x1="17833" y1="36125" x2="17833" y2="36125"/>
                          <a14:foregroundMark x1="22583" y1="28125" x2="22583" y2="28125"/>
                          <a14:foregroundMark x1="28833" y1="34875" x2="28833" y2="34875"/>
                          <a14:foregroundMark x1="34333" y1="29875" x2="34333" y2="29875"/>
                          <a14:foregroundMark x1="45083" y1="33375" x2="45083" y2="33375"/>
                          <a14:foregroundMark x1="49750" y1="20750" x2="49750" y2="20750"/>
                          <a14:foregroundMark x1="60417" y1="21375" x2="60417" y2="21375"/>
                          <a14:foregroundMark x1="65333" y1="30000" x2="65333" y2="30000"/>
                          <a14:foregroundMark x1="71917" y1="26125" x2="71917" y2="26125"/>
                          <a14:foregroundMark x1="82917" y1="33750" x2="82917" y2="33750"/>
                          <a14:foregroundMark x1="90833" y1="28500" x2="90833" y2="28500"/>
                          <a14:foregroundMark x1="6417" y1="52250" x2="6417" y2="52250"/>
                        </a14:backgroundRemoval>
                      </a14:imgEffect>
                    </a14:imgLayer>
                  </a14:imgProps>
                </a:ext>
                <a:ext uri="{837473B0-CC2E-450A-ABE3-18F120FF3D39}">
                  <a1611:picAttrSrcUrl xmlns:a1611="http://schemas.microsoft.com/office/drawing/2016/11/main" r:id="rId15"/>
                </a:ext>
              </a:extLst>
            </a:blip>
            <a:stretch>
              <a:fillRect/>
            </a:stretch>
          </p:blipFill>
          <p:spPr>
            <a:xfrm>
              <a:off x="6437745" y="5564562"/>
              <a:ext cx="1585526" cy="1057017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70E473A-BBD9-4478-B3AE-D6AFF166571D}"/>
              </a:ext>
            </a:extLst>
          </p:cNvPr>
          <p:cNvGrpSpPr/>
          <p:nvPr/>
        </p:nvGrpSpPr>
        <p:grpSpPr>
          <a:xfrm>
            <a:off x="2936270" y="3282587"/>
            <a:ext cx="3245935" cy="2257898"/>
            <a:chOff x="2828556" y="3282587"/>
            <a:chExt cx="3245935" cy="2257898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13449B91-AFA8-41BD-91C5-8C45DFE241FD}"/>
                </a:ext>
              </a:extLst>
            </p:cNvPr>
            <p:cNvGrpSpPr/>
            <p:nvPr/>
          </p:nvGrpSpPr>
          <p:grpSpPr>
            <a:xfrm>
              <a:off x="2828556" y="3282587"/>
              <a:ext cx="3245935" cy="2257898"/>
              <a:chOff x="416043" y="1326380"/>
              <a:chExt cx="3265492" cy="2517026"/>
            </a:xfrm>
          </p:grpSpPr>
          <p:sp>
            <p:nvSpPr>
              <p:cNvPr id="45" name="Hexagon 44">
                <a:extLst>
                  <a:ext uri="{FF2B5EF4-FFF2-40B4-BE49-F238E27FC236}">
                    <a16:creationId xmlns:a16="http://schemas.microsoft.com/office/drawing/2014/main" id="{5BCBA0E8-9777-4AC7-9585-A1E971372AAA}"/>
                  </a:ext>
                </a:extLst>
              </p:cNvPr>
              <p:cNvSpPr/>
              <p:nvPr/>
            </p:nvSpPr>
            <p:spPr>
              <a:xfrm>
                <a:off x="416043" y="1326380"/>
                <a:ext cx="3265492" cy="2517026"/>
              </a:xfrm>
              <a:prstGeom prst="hexagon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DB31A328-9B77-4133-91B6-37FFC53433B5}"/>
                  </a:ext>
                </a:extLst>
              </p:cNvPr>
              <p:cNvSpPr txBox="1"/>
              <p:nvPr/>
            </p:nvSpPr>
            <p:spPr>
              <a:xfrm>
                <a:off x="857959" y="1356265"/>
                <a:ext cx="2496016" cy="13380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00" dirty="0">
                    <a:solidFill>
                      <a:schemeClr val="tx2">
                        <a:lumMod val="75000"/>
                      </a:schemeClr>
                    </a:solidFill>
                    <a:latin typeface="Century Gothic" panose="020B0502020202020204" pitchFamily="34" charset="0"/>
                  </a:rPr>
                  <a:t>Pay on-time, EVERYTIME!</a:t>
                </a:r>
              </a:p>
              <a:p>
                <a:pPr algn="ctr"/>
                <a:endParaRPr lang="en-US" sz="2000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14" name="Picture 13" descr="Diagram, engineering drawing, calendar&#10;&#10;Description automatically generated">
              <a:extLst>
                <a:ext uri="{FF2B5EF4-FFF2-40B4-BE49-F238E27FC236}">
                  <a16:creationId xmlns:a16="http://schemas.microsoft.com/office/drawing/2014/main" id="{8664580A-414E-4B37-9707-A554B4E74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837473B0-CC2E-450A-ABE3-18F120FF3D39}">
                  <a1611:picAttrSrcUrl xmlns:a1611="http://schemas.microsoft.com/office/drawing/2016/11/main" r:id="rId17"/>
                </a:ext>
              </a:extLst>
            </a:blip>
            <a:stretch>
              <a:fillRect/>
            </a:stretch>
          </p:blipFill>
          <p:spPr>
            <a:xfrm>
              <a:off x="3804817" y="4184492"/>
              <a:ext cx="1407081" cy="12791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7325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4EDB0-9DB0-4B6B-8AB8-381945E07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 When to Say “When”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B78220-AB7C-49EB-B810-E8FB6DFBCA7A}"/>
              </a:ext>
            </a:extLst>
          </p:cNvPr>
          <p:cNvSpPr txBox="1"/>
          <p:nvPr/>
        </p:nvSpPr>
        <p:spPr>
          <a:xfrm>
            <a:off x="4299219" y="2028615"/>
            <a:ext cx="4844781" cy="31700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marL="347663" lvl="0" indent="-288925" defTabSz="914400">
              <a:spcBef>
                <a:spcPct val="20000"/>
              </a:spcBef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Debt-to-Income Ratio</a:t>
            </a:r>
          </a:p>
          <a:p>
            <a:pPr marL="401638" lvl="0" indent="-342900" defTabSz="9144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How much of your income goes towards debt?</a:t>
            </a:r>
          </a:p>
          <a:p>
            <a:pPr marL="401638" lvl="0" indent="-342900" defTabSz="9144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Guidelines – </a:t>
            </a:r>
          </a:p>
          <a:p>
            <a:pPr marL="520700" lvl="1" indent="-284163" defTabSz="914400">
              <a:spcBef>
                <a:spcPct val="20000"/>
              </a:spcBef>
              <a:buFont typeface="Courier New" panose="02070309020205020404" pitchFamily="49" charset="0"/>
              <a:buChar char="o"/>
              <a:defRPr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less than 10% for consumer debt (auto/student/ personal loans, credit cards, etc.)</a:t>
            </a:r>
          </a:p>
          <a:p>
            <a:pPr marL="520700" lvl="1" indent="-284163" defTabSz="914400">
              <a:spcBef>
                <a:spcPct val="20000"/>
              </a:spcBef>
              <a:buFont typeface="Courier New" panose="02070309020205020404" pitchFamily="49" charset="0"/>
              <a:buChar char="o"/>
              <a:defRPr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less than 28% for housing debt (with taxes and insurance)</a:t>
            </a:r>
          </a:p>
        </p:txBody>
      </p:sp>
      <p:pic>
        <p:nvPicPr>
          <p:cNvPr id="5" name="Picture 4" descr="Text, whiteboard&#10;&#10;Description automatically generated">
            <a:extLst>
              <a:ext uri="{FF2B5EF4-FFF2-40B4-BE49-F238E27FC236}">
                <a16:creationId xmlns:a16="http://schemas.microsoft.com/office/drawing/2014/main" id="{4D3815A5-D9A9-4BCA-90CF-087FC8908E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2241460"/>
            <a:ext cx="3562619" cy="23750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EB7E1C4-BCB3-4032-AEBF-8D17079BF77D}"/>
              </a:ext>
            </a:extLst>
          </p:cNvPr>
          <p:cNvSpPr txBox="1"/>
          <p:nvPr/>
        </p:nvSpPr>
        <p:spPr>
          <a:xfrm>
            <a:off x="584200" y="5587640"/>
            <a:ext cx="7975600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marL="347663" lvl="0" indent="-288925" defTabSz="914400">
              <a:spcBef>
                <a:spcPct val="20000"/>
              </a:spcBef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(Monthly debt payments ÷ Gross monthly income) x 100</a:t>
            </a:r>
          </a:p>
        </p:txBody>
      </p:sp>
    </p:spTree>
    <p:extLst>
      <p:ext uri="{BB962C8B-B14F-4D97-AF65-F5344CB8AC3E}">
        <p14:creationId xmlns:p14="http://schemas.microsoft.com/office/powerpoint/2010/main" val="22334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4EDB0-9DB0-4B6B-8AB8-381945E07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 When to Say “When”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B78220-AB7C-49EB-B810-E8FB6DFBCA7A}"/>
              </a:ext>
            </a:extLst>
          </p:cNvPr>
          <p:cNvSpPr txBox="1"/>
          <p:nvPr/>
        </p:nvSpPr>
        <p:spPr>
          <a:xfrm>
            <a:off x="4299219" y="2222974"/>
            <a:ext cx="4844781" cy="25545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marL="347663" lvl="0" indent="-288925" defTabSz="914400">
              <a:spcBef>
                <a:spcPct val="20000"/>
              </a:spcBef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Utilization Ratio</a:t>
            </a:r>
          </a:p>
          <a:p>
            <a:pPr marL="401638" lvl="0" indent="-342900" defTabSz="9144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How much of your available credit are you using?</a:t>
            </a:r>
          </a:p>
          <a:p>
            <a:pPr marL="401638" lvl="0" indent="-342900" defTabSz="9144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Guidelines-</a:t>
            </a:r>
          </a:p>
          <a:p>
            <a:pPr marL="749300" lvl="1" indent="-342900" defTabSz="914400">
              <a:spcBef>
                <a:spcPct val="20000"/>
              </a:spcBef>
              <a:buFont typeface="Courier New" panose="02070309020205020404" pitchFamily="49" charset="0"/>
              <a:buChar char="o"/>
              <a:defRPr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Less than 30% for each revolving account</a:t>
            </a:r>
          </a:p>
          <a:p>
            <a:pPr marL="749300" lvl="1" indent="-342900" defTabSz="914400">
              <a:spcBef>
                <a:spcPct val="20000"/>
              </a:spcBef>
              <a:buFont typeface="Courier New" panose="02070309020205020404" pitchFamily="49" charset="0"/>
              <a:buChar char="o"/>
              <a:defRPr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100% is not a good score!</a:t>
            </a:r>
          </a:p>
        </p:txBody>
      </p:sp>
      <p:pic>
        <p:nvPicPr>
          <p:cNvPr id="5" name="Picture 4" descr="Text, whiteboard&#10;&#10;Description automatically generated">
            <a:extLst>
              <a:ext uri="{FF2B5EF4-FFF2-40B4-BE49-F238E27FC236}">
                <a16:creationId xmlns:a16="http://schemas.microsoft.com/office/drawing/2014/main" id="{4D3815A5-D9A9-4BCA-90CF-087FC8908E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2241460"/>
            <a:ext cx="3562619" cy="23750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EB7E1C4-BCB3-4032-AEBF-8D17079BF77D}"/>
              </a:ext>
            </a:extLst>
          </p:cNvPr>
          <p:cNvSpPr txBox="1"/>
          <p:nvPr/>
        </p:nvSpPr>
        <p:spPr>
          <a:xfrm>
            <a:off x="2051050" y="5328463"/>
            <a:ext cx="5041900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marL="347663" lvl="0" indent="-288925" defTabSz="914400">
              <a:spcBef>
                <a:spcPct val="20000"/>
              </a:spcBef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(Debt balance ÷ Credit limit) x 100</a:t>
            </a:r>
          </a:p>
        </p:txBody>
      </p:sp>
    </p:spTree>
    <p:extLst>
      <p:ext uri="{BB962C8B-B14F-4D97-AF65-F5344CB8AC3E}">
        <p14:creationId xmlns:p14="http://schemas.microsoft.com/office/powerpoint/2010/main" val="4111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EB0B3-5C93-4DF7-88ED-21575C773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Warning Signs</a:t>
            </a:r>
          </a:p>
        </p:txBody>
      </p:sp>
      <p:pic>
        <p:nvPicPr>
          <p:cNvPr id="7" name="Picture 6" descr="A picture containing text, plane, yellow, aircraft&#10;&#10;Description automatically generated">
            <a:extLst>
              <a:ext uri="{FF2B5EF4-FFF2-40B4-BE49-F238E27FC236}">
                <a16:creationId xmlns:a16="http://schemas.microsoft.com/office/drawing/2014/main" id="{E862E430-8283-4159-A64E-008AFA63B1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28600" y="2196356"/>
            <a:ext cx="3696127" cy="24652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876A75B-00CB-4651-8DA3-4E24FE4E3329}"/>
              </a:ext>
            </a:extLst>
          </p:cNvPr>
          <p:cNvSpPr txBox="1"/>
          <p:nvPr/>
        </p:nvSpPr>
        <p:spPr>
          <a:xfrm>
            <a:off x="4299219" y="2028615"/>
            <a:ext cx="4844781" cy="26776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Ratios too high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Can’t make minimum payments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Using one credit account to pay on other credit account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Calls from creditors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Collection agencies</a:t>
            </a:r>
          </a:p>
        </p:txBody>
      </p:sp>
    </p:spTree>
    <p:extLst>
      <p:ext uri="{BB962C8B-B14F-4D97-AF65-F5344CB8AC3E}">
        <p14:creationId xmlns:p14="http://schemas.microsoft.com/office/powerpoint/2010/main" val="4070929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EB0B3-5C93-4DF7-88ED-21575C773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Credit:  How to Fix It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76A75B-00CB-4651-8DA3-4E24FE4E3329}"/>
              </a:ext>
            </a:extLst>
          </p:cNvPr>
          <p:cNvSpPr txBox="1"/>
          <p:nvPr/>
        </p:nvSpPr>
        <p:spPr>
          <a:xfrm>
            <a:off x="4299219" y="2151726"/>
            <a:ext cx="4844781" cy="25545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lvl="1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On Your Own</a:t>
            </a:r>
          </a:p>
          <a:p>
            <a:pPr lvl="1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Credit Counseling</a:t>
            </a:r>
          </a:p>
          <a:p>
            <a:pPr lvl="1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Debt Management Program</a:t>
            </a:r>
          </a:p>
          <a:p>
            <a:pPr lvl="1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Debt Settlement </a:t>
            </a:r>
          </a:p>
          <a:p>
            <a:pPr lvl="1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Bankruptcy</a:t>
            </a:r>
          </a:p>
        </p:txBody>
      </p:sp>
      <p:pic>
        <p:nvPicPr>
          <p:cNvPr id="5" name="Picture 3" descr="M:\iStock Photos-Financial Education\SYFH Online Module 1 - Images\iStock Carpenters Tools.jpg">
            <a:extLst>
              <a:ext uri="{FF2B5EF4-FFF2-40B4-BE49-F238E27FC236}">
                <a16:creationId xmlns:a16="http://schemas.microsoft.com/office/drawing/2014/main" id="{0FC3D8F7-FABC-4332-89FA-65AD346AE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43089" b="3050"/>
          <a:stretch>
            <a:fillRect/>
          </a:stretch>
        </p:blipFill>
        <p:spPr bwMode="auto">
          <a:xfrm>
            <a:off x="583042" y="1947121"/>
            <a:ext cx="2617358" cy="296375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953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46BD776-C095-4F92-B80A-E8DA75A35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Credit:  How to Fix It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83CAD8B-0A63-4A55-B159-41307B8CCA5F}"/>
              </a:ext>
            </a:extLst>
          </p:cNvPr>
          <p:cNvGrpSpPr/>
          <p:nvPr/>
        </p:nvGrpSpPr>
        <p:grpSpPr>
          <a:xfrm>
            <a:off x="1036324" y="1179754"/>
            <a:ext cx="7071351" cy="3096274"/>
            <a:chOff x="1036324" y="1179754"/>
            <a:chExt cx="7071351" cy="3096274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A6BDBF48-49C7-4256-8850-146148A1B55E}"/>
                </a:ext>
              </a:extLst>
            </p:cNvPr>
            <p:cNvGrpSpPr/>
            <p:nvPr/>
          </p:nvGrpSpPr>
          <p:grpSpPr>
            <a:xfrm>
              <a:off x="1036324" y="1616692"/>
              <a:ext cx="7071351" cy="2659336"/>
              <a:chOff x="1036324" y="1616692"/>
              <a:chExt cx="7071351" cy="2659336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7B12EB67-D94B-4AED-8E65-2FF5FAA84C8B}"/>
                  </a:ext>
                </a:extLst>
              </p:cNvPr>
              <p:cNvSpPr/>
              <p:nvPr/>
            </p:nvSpPr>
            <p:spPr>
              <a:xfrm>
                <a:off x="1036324" y="1642092"/>
                <a:ext cx="7071351" cy="26339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C0BE3B6-5A12-4AF2-B0E3-279A102ADE09}"/>
                  </a:ext>
                </a:extLst>
              </p:cNvPr>
              <p:cNvSpPr/>
              <p:nvPr/>
            </p:nvSpPr>
            <p:spPr>
              <a:xfrm>
                <a:off x="1036325" y="1616692"/>
                <a:ext cx="7071350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36538" indent="-236538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tx2">
                        <a:lumMod val="75000"/>
                      </a:schemeClr>
                    </a:solidFill>
                    <a:latin typeface="Gadugi" panose="020B0502040204020203" pitchFamily="34" charset="0"/>
                    <a:ea typeface="Gadugi" panose="020B0502040204020203" pitchFamily="34" charset="0"/>
                  </a:rPr>
                  <a:t>Establish manageable money map</a:t>
                </a:r>
              </a:p>
              <a:p>
                <a:pPr marL="236538" indent="-236538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tx2">
                        <a:lumMod val="75000"/>
                      </a:schemeClr>
                    </a:solidFill>
                    <a:latin typeface="Gadugi" panose="020B0502040204020203" pitchFamily="34" charset="0"/>
                    <a:ea typeface="Gadugi" panose="020B0502040204020203" pitchFamily="34" charset="0"/>
                  </a:rPr>
                  <a:t>Dissect your debt for payment strategies</a:t>
                </a:r>
              </a:p>
              <a:p>
                <a:pPr marL="236538" indent="-236538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tx2">
                        <a:lumMod val="75000"/>
                      </a:schemeClr>
                    </a:solidFill>
                    <a:latin typeface="Gadugi" panose="020B0502040204020203" pitchFamily="34" charset="0"/>
                    <a:ea typeface="Gadugi" panose="020B0502040204020203" pitchFamily="34" charset="0"/>
                  </a:rPr>
                  <a:t>Contact creditors and ask for reduced interest rates, payments, or refinance options</a:t>
                </a:r>
              </a:p>
              <a:p>
                <a:pPr marL="236538" indent="-236538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tx2">
                        <a:lumMod val="75000"/>
                      </a:schemeClr>
                    </a:solidFill>
                    <a:latin typeface="Gadugi" panose="020B0502040204020203" pitchFamily="34" charset="0"/>
                    <a:ea typeface="Gadugi" panose="020B0502040204020203" pitchFamily="34" charset="0"/>
                  </a:rPr>
                  <a:t>Make good on your promises and make payments ON TIME! </a:t>
                </a: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55333BF-371B-47CE-AF2E-755D5543ED4F}"/>
                </a:ext>
              </a:extLst>
            </p:cNvPr>
            <p:cNvSpPr txBox="1"/>
            <p:nvPr/>
          </p:nvSpPr>
          <p:spPr>
            <a:xfrm>
              <a:off x="1036324" y="1179754"/>
              <a:ext cx="7071351" cy="461665"/>
            </a:xfrm>
            <a:prstGeom prst="rect">
              <a:avLst/>
            </a:prstGeom>
            <a:solidFill>
              <a:srgbClr val="0054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On Your Own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5B9036D-C49D-4D7A-AFD1-4613A1E8979E}"/>
              </a:ext>
            </a:extLst>
          </p:cNvPr>
          <p:cNvGrpSpPr/>
          <p:nvPr/>
        </p:nvGrpSpPr>
        <p:grpSpPr>
          <a:xfrm>
            <a:off x="1036324" y="3814363"/>
            <a:ext cx="3588135" cy="3043637"/>
            <a:chOff x="1036324" y="3814363"/>
            <a:chExt cx="3588135" cy="304363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6716558-93DA-4CBB-9CAC-C9550044AD08}"/>
                </a:ext>
              </a:extLst>
            </p:cNvPr>
            <p:cNvSpPr/>
            <p:nvPr/>
          </p:nvSpPr>
          <p:spPr>
            <a:xfrm>
              <a:off x="1052282" y="4276028"/>
              <a:ext cx="3572177" cy="25819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4BF5170-270E-4C9B-B91D-A15E2D83C6C5}"/>
                </a:ext>
              </a:extLst>
            </p:cNvPr>
            <p:cNvSpPr/>
            <p:nvPr/>
          </p:nvSpPr>
          <p:spPr>
            <a:xfrm>
              <a:off x="1036324" y="4276028"/>
              <a:ext cx="3572177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69863" indent="-169863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2">
                      <a:lumMod val="75000"/>
                    </a:schemeClr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You take control</a:t>
              </a:r>
            </a:p>
            <a:p>
              <a:pPr marL="169863" indent="-169863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2">
                      <a:lumMod val="75000"/>
                    </a:schemeClr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Saves money in additional late fees and/or penalties</a:t>
              </a:r>
            </a:p>
            <a:p>
              <a:pPr marL="169863" indent="-169863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2">
                      <a:lumMod val="75000"/>
                    </a:schemeClr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Re-establishes good payment history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A34DB0F-243F-48D2-A875-DD5F9A7AE990}"/>
                </a:ext>
              </a:extLst>
            </p:cNvPr>
            <p:cNvSpPr txBox="1"/>
            <p:nvPr/>
          </p:nvSpPr>
          <p:spPr>
            <a:xfrm>
              <a:off x="1036325" y="3814363"/>
              <a:ext cx="3581990" cy="461665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Pros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B65356D-0B71-4A23-9C4D-79AAF91828B8}"/>
              </a:ext>
            </a:extLst>
          </p:cNvPr>
          <p:cNvGrpSpPr/>
          <p:nvPr/>
        </p:nvGrpSpPr>
        <p:grpSpPr>
          <a:xfrm>
            <a:off x="4572000" y="3812538"/>
            <a:ext cx="3535675" cy="3045462"/>
            <a:chOff x="4572000" y="3812538"/>
            <a:chExt cx="3535675" cy="304546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C69AEA6-203A-4618-8CBF-AAB9D0808AA0}"/>
                </a:ext>
              </a:extLst>
            </p:cNvPr>
            <p:cNvSpPr/>
            <p:nvPr/>
          </p:nvSpPr>
          <p:spPr>
            <a:xfrm>
              <a:off x="4614645" y="4271137"/>
              <a:ext cx="3493030" cy="25868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10C8B2A-1436-460C-A186-52951282595C}"/>
                </a:ext>
              </a:extLst>
            </p:cNvPr>
            <p:cNvSpPr/>
            <p:nvPr/>
          </p:nvSpPr>
          <p:spPr>
            <a:xfrm>
              <a:off x="4572000" y="4248803"/>
              <a:ext cx="3535675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36538" indent="-236538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2">
                      <a:lumMod val="75000"/>
                    </a:schemeClr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Takes time to pay off debts</a:t>
              </a:r>
            </a:p>
            <a:p>
              <a:pPr marL="236538" indent="-236538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2">
                      <a:lumMod val="75000"/>
                    </a:schemeClr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May still have to manage multiple accounts and payments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C675F3C-E3B7-447F-A7D2-13A39F1D5288}"/>
                </a:ext>
              </a:extLst>
            </p:cNvPr>
            <p:cNvSpPr txBox="1"/>
            <p:nvPr/>
          </p:nvSpPr>
          <p:spPr>
            <a:xfrm>
              <a:off x="4608501" y="3812538"/>
              <a:ext cx="3499174" cy="46166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tx2">
                      <a:lumMod val="75000"/>
                    </a:schemeClr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Cons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815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46BD776-C095-4F92-B80A-E8DA75A35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Credit:  How to Fix It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B12EB67-D94B-4AED-8E65-2FF5FAA84C8B}"/>
              </a:ext>
            </a:extLst>
          </p:cNvPr>
          <p:cNvSpPr/>
          <p:nvPr/>
        </p:nvSpPr>
        <p:spPr>
          <a:xfrm>
            <a:off x="1036324" y="1642092"/>
            <a:ext cx="7071351" cy="26339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C0BE3B6-5A12-4AF2-B0E3-279A102ADE09}"/>
              </a:ext>
            </a:extLst>
          </p:cNvPr>
          <p:cNvSpPr/>
          <p:nvPr/>
        </p:nvSpPr>
        <p:spPr>
          <a:xfrm>
            <a:off x="1036325" y="1616692"/>
            <a:ext cx="707135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Evaluate credit report and debt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Establish a manageable money map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Suggest repayment strategies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Helps contact creditors and ask for reduced interest rate, payments or refinance options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5333BF-371B-47CE-AF2E-755D5543ED4F}"/>
              </a:ext>
            </a:extLst>
          </p:cNvPr>
          <p:cNvSpPr txBox="1"/>
          <p:nvPr/>
        </p:nvSpPr>
        <p:spPr>
          <a:xfrm>
            <a:off x="1036324" y="1179754"/>
            <a:ext cx="7071351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Credit Counseling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716558-93DA-4CBB-9CAC-C9550044AD08}"/>
              </a:ext>
            </a:extLst>
          </p:cNvPr>
          <p:cNvSpPr/>
          <p:nvPr/>
        </p:nvSpPr>
        <p:spPr>
          <a:xfrm>
            <a:off x="1052282" y="4276028"/>
            <a:ext cx="3572177" cy="2581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BF5170-270E-4C9B-B91D-A15E2D83C6C5}"/>
              </a:ext>
            </a:extLst>
          </p:cNvPr>
          <p:cNvSpPr/>
          <p:nvPr/>
        </p:nvSpPr>
        <p:spPr>
          <a:xfrm>
            <a:off x="1036324" y="4276028"/>
            <a:ext cx="357217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Professional analysis of your situation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Saves money in additional late fees and/or penalties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Re-establishes good payment history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34DB0F-243F-48D2-A875-DD5F9A7AE990}"/>
              </a:ext>
            </a:extLst>
          </p:cNvPr>
          <p:cNvSpPr txBox="1"/>
          <p:nvPr/>
        </p:nvSpPr>
        <p:spPr>
          <a:xfrm>
            <a:off x="1036325" y="3814363"/>
            <a:ext cx="3581990" cy="46166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Pros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C69AEA6-203A-4618-8CBF-AAB9D0808AA0}"/>
              </a:ext>
            </a:extLst>
          </p:cNvPr>
          <p:cNvSpPr/>
          <p:nvPr/>
        </p:nvSpPr>
        <p:spPr>
          <a:xfrm>
            <a:off x="4614645" y="4271137"/>
            <a:ext cx="3493030" cy="2586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10C8B2A-1436-460C-A186-52951282595C}"/>
              </a:ext>
            </a:extLst>
          </p:cNvPr>
          <p:cNvSpPr/>
          <p:nvPr/>
        </p:nvSpPr>
        <p:spPr>
          <a:xfrm>
            <a:off x="4572000" y="4248803"/>
            <a:ext cx="353567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6538" indent="-236538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Takes time to pay off debts</a:t>
            </a:r>
          </a:p>
          <a:p>
            <a:pPr marL="236538" indent="-236538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May still have to manage multiple accounts and payments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675F3C-E3B7-447F-A7D2-13A39F1D5288}"/>
              </a:ext>
            </a:extLst>
          </p:cNvPr>
          <p:cNvSpPr txBox="1"/>
          <p:nvPr/>
        </p:nvSpPr>
        <p:spPr>
          <a:xfrm>
            <a:off x="4608501" y="3812538"/>
            <a:ext cx="3499174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B7EB58-FC65-467F-91FF-6CD296AAD6D4}"/>
              </a:ext>
            </a:extLst>
          </p:cNvPr>
          <p:cNvSpPr/>
          <p:nvPr/>
        </p:nvSpPr>
        <p:spPr>
          <a:xfrm>
            <a:off x="1052282" y="1652769"/>
            <a:ext cx="6910618" cy="17869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01365F6-1DC8-41DD-BF4E-663683D21A0E}"/>
              </a:ext>
            </a:extLst>
          </p:cNvPr>
          <p:cNvSpPr/>
          <p:nvPr/>
        </p:nvSpPr>
        <p:spPr>
          <a:xfrm>
            <a:off x="1138014" y="4350244"/>
            <a:ext cx="3486445" cy="2250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9B8EF5A-B258-4300-ADCB-B05258244B38}"/>
              </a:ext>
            </a:extLst>
          </p:cNvPr>
          <p:cNvSpPr/>
          <p:nvPr/>
        </p:nvSpPr>
        <p:spPr>
          <a:xfrm>
            <a:off x="4596614" y="4324844"/>
            <a:ext cx="3486445" cy="2250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56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 animBg="1"/>
      <p:bldP spid="1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7B12EB67-D94B-4AED-8E65-2FF5FAA84C8B}"/>
              </a:ext>
            </a:extLst>
          </p:cNvPr>
          <p:cNvSpPr/>
          <p:nvPr/>
        </p:nvSpPr>
        <p:spPr>
          <a:xfrm>
            <a:off x="1036324" y="1642092"/>
            <a:ext cx="7071351" cy="26339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C0BE3B6-5A12-4AF2-B0E3-279A102ADE09}"/>
              </a:ext>
            </a:extLst>
          </p:cNvPr>
          <p:cNvSpPr/>
          <p:nvPr/>
        </p:nvSpPr>
        <p:spPr>
          <a:xfrm>
            <a:off x="1036325" y="1616692"/>
            <a:ext cx="707135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Credit counseling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Contact creditors and negotiates a lower interest and manageable repayment plan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One monthly payment to provider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Monthly disbursements to creditors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B7EB58-FC65-467F-91FF-6CD296AAD6D4}"/>
              </a:ext>
            </a:extLst>
          </p:cNvPr>
          <p:cNvSpPr/>
          <p:nvPr/>
        </p:nvSpPr>
        <p:spPr>
          <a:xfrm>
            <a:off x="1052282" y="1652769"/>
            <a:ext cx="6910618" cy="17869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46BD776-C095-4F92-B80A-E8DA75A35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Rebuilding Credit with Help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5333BF-371B-47CE-AF2E-755D5543ED4F}"/>
              </a:ext>
            </a:extLst>
          </p:cNvPr>
          <p:cNvSpPr txBox="1"/>
          <p:nvPr/>
        </p:nvSpPr>
        <p:spPr>
          <a:xfrm>
            <a:off x="1036324" y="1179754"/>
            <a:ext cx="7071351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Debt Management Program (DMP)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716558-93DA-4CBB-9CAC-C9550044AD08}"/>
              </a:ext>
            </a:extLst>
          </p:cNvPr>
          <p:cNvSpPr/>
          <p:nvPr/>
        </p:nvSpPr>
        <p:spPr>
          <a:xfrm>
            <a:off x="1052282" y="4276028"/>
            <a:ext cx="3572177" cy="2581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BF5170-270E-4C9B-B91D-A15E2D83C6C5}"/>
              </a:ext>
            </a:extLst>
          </p:cNvPr>
          <p:cNvSpPr/>
          <p:nvPr/>
        </p:nvSpPr>
        <p:spPr>
          <a:xfrm>
            <a:off x="1036324" y="4276028"/>
            <a:ext cx="357217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Professional analysis of your situation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Saves money in additional late fees and/or penalties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Re-establishes good payment history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Write one check per month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34DB0F-243F-48D2-A875-DD5F9A7AE990}"/>
              </a:ext>
            </a:extLst>
          </p:cNvPr>
          <p:cNvSpPr txBox="1"/>
          <p:nvPr/>
        </p:nvSpPr>
        <p:spPr>
          <a:xfrm>
            <a:off x="1036325" y="3814363"/>
            <a:ext cx="3581990" cy="46166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Pros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C69AEA6-203A-4618-8CBF-AAB9D0808AA0}"/>
              </a:ext>
            </a:extLst>
          </p:cNvPr>
          <p:cNvSpPr/>
          <p:nvPr/>
        </p:nvSpPr>
        <p:spPr>
          <a:xfrm>
            <a:off x="4614645" y="4271137"/>
            <a:ext cx="3493030" cy="2586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10C8B2A-1436-460C-A186-52951282595C}"/>
              </a:ext>
            </a:extLst>
          </p:cNvPr>
          <p:cNvSpPr/>
          <p:nvPr/>
        </p:nvSpPr>
        <p:spPr>
          <a:xfrm>
            <a:off x="4572000" y="4248803"/>
            <a:ext cx="353567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6538" indent="-236538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Will take time to pay off debts (2-5 years)</a:t>
            </a:r>
          </a:p>
          <a:p>
            <a:pPr marL="236538" indent="-236538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May not qualify for credit until program completed</a:t>
            </a:r>
          </a:p>
          <a:p>
            <a:pPr marL="236538" indent="-236538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Monthly fee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675F3C-E3B7-447F-A7D2-13A39F1D5288}"/>
              </a:ext>
            </a:extLst>
          </p:cNvPr>
          <p:cNvSpPr txBox="1"/>
          <p:nvPr/>
        </p:nvSpPr>
        <p:spPr>
          <a:xfrm>
            <a:off x="4608501" y="3812538"/>
            <a:ext cx="3499174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Cons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01365F6-1DC8-41DD-BF4E-663683D21A0E}"/>
              </a:ext>
            </a:extLst>
          </p:cNvPr>
          <p:cNvSpPr/>
          <p:nvPr/>
        </p:nvSpPr>
        <p:spPr>
          <a:xfrm>
            <a:off x="1114077" y="4303253"/>
            <a:ext cx="3486445" cy="2250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9B8EF5A-B258-4300-ADCB-B05258244B38}"/>
              </a:ext>
            </a:extLst>
          </p:cNvPr>
          <p:cNvSpPr/>
          <p:nvPr/>
        </p:nvSpPr>
        <p:spPr>
          <a:xfrm>
            <a:off x="4608501" y="4303253"/>
            <a:ext cx="3486445" cy="2250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79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 animBg="1"/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7B12EB67-D94B-4AED-8E65-2FF5FAA84C8B}"/>
              </a:ext>
            </a:extLst>
          </p:cNvPr>
          <p:cNvSpPr/>
          <p:nvPr/>
        </p:nvSpPr>
        <p:spPr>
          <a:xfrm>
            <a:off x="1036324" y="1642092"/>
            <a:ext cx="7071351" cy="26339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C0BE3B6-5A12-4AF2-B0E3-279A102ADE09}"/>
              </a:ext>
            </a:extLst>
          </p:cNvPr>
          <p:cNvSpPr/>
          <p:nvPr/>
        </p:nvSpPr>
        <p:spPr>
          <a:xfrm>
            <a:off x="1036325" y="1578592"/>
            <a:ext cx="707135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Credit counseling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Accounts must be in </a:t>
            </a:r>
            <a:r>
              <a:rPr lang="en-US" i="1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collection;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if not, you will be advised to stop making payments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Make deposits into separate savings account for future settlement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Contact creditors and negotiates a settlement payment for less than owed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Disburse settlement payment to creditors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B7EB58-FC65-467F-91FF-6CD296AAD6D4}"/>
              </a:ext>
            </a:extLst>
          </p:cNvPr>
          <p:cNvSpPr/>
          <p:nvPr/>
        </p:nvSpPr>
        <p:spPr>
          <a:xfrm>
            <a:off x="1052282" y="1672589"/>
            <a:ext cx="6910618" cy="2122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46BD776-C095-4F92-B80A-E8DA75A35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Rebuilding Credit with Help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5333BF-371B-47CE-AF2E-755D5543ED4F}"/>
              </a:ext>
            </a:extLst>
          </p:cNvPr>
          <p:cNvSpPr txBox="1"/>
          <p:nvPr/>
        </p:nvSpPr>
        <p:spPr>
          <a:xfrm>
            <a:off x="1036324" y="1179754"/>
            <a:ext cx="7071351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Debt Settlement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716558-93DA-4CBB-9CAC-C9550044AD08}"/>
              </a:ext>
            </a:extLst>
          </p:cNvPr>
          <p:cNvSpPr/>
          <p:nvPr/>
        </p:nvSpPr>
        <p:spPr>
          <a:xfrm>
            <a:off x="1052282" y="4276028"/>
            <a:ext cx="3572177" cy="2581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BF5170-270E-4C9B-B91D-A15E2D83C6C5}"/>
              </a:ext>
            </a:extLst>
          </p:cNvPr>
          <p:cNvSpPr/>
          <p:nvPr/>
        </p:nvSpPr>
        <p:spPr>
          <a:xfrm>
            <a:off x="1036324" y="4276028"/>
            <a:ext cx="35721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Pay less than owed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34DB0F-243F-48D2-A875-DD5F9A7AE990}"/>
              </a:ext>
            </a:extLst>
          </p:cNvPr>
          <p:cNvSpPr txBox="1"/>
          <p:nvPr/>
        </p:nvSpPr>
        <p:spPr>
          <a:xfrm>
            <a:off x="1036325" y="3814363"/>
            <a:ext cx="3581990" cy="46166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Pros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C69AEA6-203A-4618-8CBF-AAB9D0808AA0}"/>
              </a:ext>
            </a:extLst>
          </p:cNvPr>
          <p:cNvSpPr/>
          <p:nvPr/>
        </p:nvSpPr>
        <p:spPr>
          <a:xfrm>
            <a:off x="4614645" y="4271137"/>
            <a:ext cx="3493030" cy="2586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10C8B2A-1436-460C-A186-52951282595C}"/>
              </a:ext>
            </a:extLst>
          </p:cNvPr>
          <p:cNvSpPr/>
          <p:nvPr/>
        </p:nvSpPr>
        <p:spPr>
          <a:xfrm>
            <a:off x="4572000" y="4248803"/>
            <a:ext cx="353567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High fees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May have to claim forgiven debt as income on your taxes (1099-C)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Creditors may still try to collect on accounts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Immediate damage to credit if had been making on-time payments to creditors before</a:t>
            </a:r>
            <a:endParaRPr lang="en-US" sz="20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675F3C-E3B7-447F-A7D2-13A39F1D5288}"/>
              </a:ext>
            </a:extLst>
          </p:cNvPr>
          <p:cNvSpPr txBox="1"/>
          <p:nvPr/>
        </p:nvSpPr>
        <p:spPr>
          <a:xfrm>
            <a:off x="4608501" y="3812538"/>
            <a:ext cx="3499174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Cons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01365F6-1DC8-41DD-BF4E-663683D21A0E}"/>
              </a:ext>
            </a:extLst>
          </p:cNvPr>
          <p:cNvSpPr/>
          <p:nvPr/>
        </p:nvSpPr>
        <p:spPr>
          <a:xfrm>
            <a:off x="1079410" y="4303253"/>
            <a:ext cx="3486445" cy="2250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9B8EF5A-B258-4300-ADCB-B05258244B38}"/>
              </a:ext>
            </a:extLst>
          </p:cNvPr>
          <p:cNvSpPr/>
          <p:nvPr/>
        </p:nvSpPr>
        <p:spPr>
          <a:xfrm>
            <a:off x="4571999" y="4301428"/>
            <a:ext cx="3486445" cy="25326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59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905A9F7-AC62-47D7-B4E2-C6B0D71962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5" b="99448" l="5383" r="97930">
                        <a14:foregroundMark x1="21118" y1="23066" x2="33954" y2="51657"/>
                        <a14:foregroundMark x1="46170" y1="20442" x2="44720" y2="33702"/>
                        <a14:foregroundMark x1="44720" y1="33702" x2="47826" y2="42541"/>
                        <a14:foregroundMark x1="47826" y1="42541" x2="50518" y2="44199"/>
                        <a14:foregroundMark x1="74327" y1="30801" x2="69358" y2="55939"/>
                        <a14:foregroundMark x1="54037" y1="49171" x2="82195" y2="58978"/>
                        <a14:foregroundMark x1="81366" y1="46823" x2="91304" y2="75276"/>
                        <a14:foregroundMark x1="91304" y1="75276" x2="91304" y2="77624"/>
                        <a14:foregroundMark x1="83437" y1="49171" x2="94203" y2="54282"/>
                        <a14:foregroundMark x1="94203" y1="54282" x2="91925" y2="82320"/>
                        <a14:foregroundMark x1="91925" y1="82320" x2="86128" y2="88812"/>
                        <a14:foregroundMark x1="97930" y1="54144" x2="97930" y2="54144"/>
                        <a14:foregroundMark x1="63354" y1="56630" x2="63354" y2="56630"/>
                        <a14:foregroundMark x1="68116" y1="63536" x2="68116" y2="63536"/>
                        <a14:foregroundMark x1="47206" y1="95856" x2="48861" y2="98757"/>
                        <a14:foregroundMark x1="46916" y1="95348" x2="47206" y2="95856"/>
                        <a14:foregroundMark x1="38302" y1="80249" x2="41862" y2="86490"/>
                        <a14:foregroundMark x1="44100" y1="95822" x2="45342" y2="99448"/>
                        <a14:foregroundMark x1="40373" y1="84945" x2="40955" y2="86643"/>
                        <a14:foregroundMark x1="55280" y1="96685" x2="55280" y2="96685"/>
                        <a14:foregroundMark x1="11801" y1="43370" x2="5383" y2="52072"/>
                        <a14:foregroundMark x1="5383" y1="52072" x2="5383" y2="72099"/>
                        <a14:foregroundMark x1="14079" y1="94613" x2="12836" y2="95856"/>
                        <a14:backgroundMark x1="40373" y1="90055" x2="40373" y2="90055"/>
                        <a14:backgroundMark x1="41201" y1="88260" x2="41201" y2="88260"/>
                        <a14:backgroundMark x1="40373" y1="86740" x2="43892" y2="95856"/>
                        <a14:backgroundMark x1="43892" y1="95856" x2="43892" y2="958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691" y="1407138"/>
            <a:ext cx="3707892" cy="5558000"/>
          </a:xfrm>
          <a:prstGeom prst="rect">
            <a:avLst/>
          </a:prstGeom>
        </p:spPr>
      </p:pic>
      <p:pic>
        <p:nvPicPr>
          <p:cNvPr id="2050" name="Picture 2" descr="white sedan on the road">
            <a:extLst>
              <a:ext uri="{FF2B5EF4-FFF2-40B4-BE49-F238E27FC236}">
                <a16:creationId xmlns:a16="http://schemas.microsoft.com/office/drawing/2014/main" id="{2020865A-D9D7-4F15-9A9D-4DDEC7B21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8825"/>
            <a:ext cx="9144000" cy="609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white sedan on the road">
            <a:extLst>
              <a:ext uri="{FF2B5EF4-FFF2-40B4-BE49-F238E27FC236}">
                <a16:creationId xmlns:a16="http://schemas.microsoft.com/office/drawing/2014/main" id="{7E422D2C-2990-471C-B0C2-848AFB242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8825"/>
            <a:ext cx="9144000" cy="609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white sedan on the road">
            <a:extLst>
              <a:ext uri="{FF2B5EF4-FFF2-40B4-BE49-F238E27FC236}">
                <a16:creationId xmlns:a16="http://schemas.microsoft.com/office/drawing/2014/main" id="{41AF668F-CCC6-455B-B76F-C16A9E6459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67" b="67465"/>
          <a:stretch/>
        </p:blipFill>
        <p:spPr bwMode="auto">
          <a:xfrm>
            <a:off x="5638800" y="758825"/>
            <a:ext cx="3505200" cy="198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49B9830-B4CA-45CF-9B02-1354CD13808C}"/>
              </a:ext>
            </a:extLst>
          </p:cNvPr>
          <p:cNvSpPr/>
          <p:nvPr/>
        </p:nvSpPr>
        <p:spPr>
          <a:xfrm>
            <a:off x="304800" y="2889957"/>
            <a:ext cx="3657600" cy="2123658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endParaRPr lang="en-US" sz="4400" b="1" cap="none" spc="0" dirty="0">
              <a:ln w="11430">
                <a:noFill/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Bahnschrift" panose="020B0502040204020203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4400" b="1" cap="none" spc="0" dirty="0">
                <a:ln w="11430">
                  <a:noFill/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ahnschrift" panose="020B0502040204020203" pitchFamily="34" charset="0"/>
                <a:ea typeface="Tahoma" pitchFamily="34" charset="0"/>
                <a:cs typeface="Tahoma" pitchFamily="34" charset="0"/>
              </a:rPr>
              <a:t>$ </a:t>
            </a:r>
            <a:r>
              <a:rPr lang="en-US" sz="4400" b="1" cap="none" spc="0" dirty="0">
                <a:ln w="11430">
                  <a:noFill/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Eras Bold ITC" panose="020B0907030504020204" pitchFamily="34" charset="0"/>
                <a:ea typeface="Tahoma" pitchFamily="34" charset="0"/>
                <a:cs typeface="Tahoma" pitchFamily="34" charset="0"/>
              </a:rPr>
              <a:t>239/</a:t>
            </a:r>
            <a:r>
              <a:rPr lang="en-US" sz="4400" b="1" cap="none" spc="0" dirty="0" err="1">
                <a:ln w="11430">
                  <a:noFill/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Eras Bold ITC" panose="020B0907030504020204" pitchFamily="34" charset="0"/>
                <a:ea typeface="Tahoma" pitchFamily="34" charset="0"/>
                <a:cs typeface="Tahoma" pitchFamily="34" charset="0"/>
              </a:rPr>
              <a:t>mo</a:t>
            </a:r>
            <a:endParaRPr lang="en-US" sz="4400" b="1" cap="none" spc="0" dirty="0">
              <a:ln w="11430">
                <a:noFill/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Eras Bold ITC" panose="020B0907030504020204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4400" b="1" cap="none" spc="0" dirty="0">
              <a:ln w="11430">
                <a:noFill/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Eras Bold ITC" panose="020B0907030504020204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8" name="Picture 2" descr="https://consumermediallc.files.wordpress.com/2012/06/usedcarsalesman.jpg">
            <a:extLst>
              <a:ext uri="{FF2B5EF4-FFF2-40B4-BE49-F238E27FC236}">
                <a16:creationId xmlns:a16="http://schemas.microsoft.com/office/drawing/2014/main" id="{50F5C2E1-CF92-49E5-968D-4DC5C477F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75" b="99748" l="10000" r="99800">
                        <a14:foregroundMark x1="44800" y1="44081" x2="41000" y2="52645"/>
                        <a14:foregroundMark x1="41000" y1="52645" x2="37400" y2="92191"/>
                        <a14:foregroundMark x1="54800" y1="62972" x2="65400" y2="78338"/>
                        <a14:foregroundMark x1="65400" y1="78338" x2="71600" y2="83375"/>
                        <a14:foregroundMark x1="71600" y1="83375" x2="93200" y2="89673"/>
                        <a14:foregroundMark x1="79273" y1="28731" x2="85200" y2="29975"/>
                        <a14:foregroundMark x1="75717" y1="27984" x2="76285" y2="28103"/>
                        <a14:foregroundMark x1="85200" y1="29975" x2="91000" y2="34257"/>
                        <a14:foregroundMark x1="91000" y1="34257" x2="99800" y2="60705"/>
                        <a14:foregroundMark x1="63600" y1="15617" x2="60200" y2="7809"/>
                        <a14:foregroundMark x1="60200" y1="7809" x2="55828" y2="2914"/>
                        <a14:foregroundMark x1="41155" y1="4367" x2="37600" y2="11083"/>
                        <a14:foregroundMark x1="37600" y1="11083" x2="36400" y2="19395"/>
                        <a14:foregroundMark x1="36400" y1="19395" x2="38600" y2="22166"/>
                        <a14:foregroundMark x1="77800" y1="41310" x2="93000" y2="81108"/>
                        <a14:foregroundMark x1="91800" y1="86902" x2="91800" y2="99748"/>
                        <a14:backgroundMark x1="42600" y1="756" x2="56800" y2="1008"/>
                        <a14:backgroundMark x1="71400" y1="21662" x2="77400" y2="25693"/>
                        <a14:backgroundMark x1="77400" y1="25693" x2="84200" y2="24433"/>
                        <a14:backgroundMark x1="84200" y1="24433" x2="87000" y2="24433"/>
                        <a14:backgroundMark x1="71600" y1="23929" x2="74600" y2="24937"/>
                        <a14:backgroundMark x1="28200" y1="82368" x2="28400" y2="91184"/>
                        <a14:backgroundMark x1="28400" y1="91184" x2="34600" y2="99748"/>
                        <a14:backgroundMark x1="29400" y1="89673" x2="30600" y2="92191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796142" y="1034687"/>
            <a:ext cx="7347858" cy="58341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084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5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allAtOnce" animBg="1"/>
      <p:bldP spid="7" grpId="1" uiExpand="1" build="allAtOnce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7B12EB67-D94B-4AED-8E65-2FF5FAA84C8B}"/>
              </a:ext>
            </a:extLst>
          </p:cNvPr>
          <p:cNvSpPr/>
          <p:nvPr/>
        </p:nvSpPr>
        <p:spPr>
          <a:xfrm>
            <a:off x="1036324" y="1642092"/>
            <a:ext cx="7071351" cy="26339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C0BE3B6-5A12-4AF2-B0E3-279A102ADE09}"/>
              </a:ext>
            </a:extLst>
          </p:cNvPr>
          <p:cNvSpPr/>
          <p:nvPr/>
        </p:nvSpPr>
        <p:spPr>
          <a:xfrm>
            <a:off x="1036325" y="1616692"/>
            <a:ext cx="707135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Must attend pre-bankruptcy counseling before filing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File a “means” test for payment plan (Chapter 13)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Notification to creditors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Debtor education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Discharge approval or denied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B7EB58-FC65-467F-91FF-6CD296AAD6D4}"/>
              </a:ext>
            </a:extLst>
          </p:cNvPr>
          <p:cNvSpPr/>
          <p:nvPr/>
        </p:nvSpPr>
        <p:spPr>
          <a:xfrm>
            <a:off x="1052282" y="1693280"/>
            <a:ext cx="6910618" cy="17869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46BD776-C095-4F92-B80A-E8DA75A35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Rebuilding Credit with Help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5333BF-371B-47CE-AF2E-755D5543ED4F}"/>
              </a:ext>
            </a:extLst>
          </p:cNvPr>
          <p:cNvSpPr txBox="1"/>
          <p:nvPr/>
        </p:nvSpPr>
        <p:spPr>
          <a:xfrm>
            <a:off x="1036324" y="1179754"/>
            <a:ext cx="7071351" cy="46166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Bankruptcy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716558-93DA-4CBB-9CAC-C9550044AD08}"/>
              </a:ext>
            </a:extLst>
          </p:cNvPr>
          <p:cNvSpPr/>
          <p:nvPr/>
        </p:nvSpPr>
        <p:spPr>
          <a:xfrm>
            <a:off x="1052282" y="4276028"/>
            <a:ext cx="3572177" cy="2581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BF5170-270E-4C9B-B91D-A15E2D83C6C5}"/>
              </a:ext>
            </a:extLst>
          </p:cNvPr>
          <p:cNvSpPr/>
          <p:nvPr/>
        </p:nvSpPr>
        <p:spPr>
          <a:xfrm>
            <a:off x="1036324" y="4276028"/>
            <a:ext cx="353567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indent="-1778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Some or all of debt forgiven</a:t>
            </a:r>
          </a:p>
          <a:p>
            <a:pPr marL="177800" lvl="0" indent="-1778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Maybe faster than repayment plan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Generally, not taxable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(note: there are exceptions)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34DB0F-243F-48D2-A875-DD5F9A7AE990}"/>
              </a:ext>
            </a:extLst>
          </p:cNvPr>
          <p:cNvSpPr txBox="1"/>
          <p:nvPr/>
        </p:nvSpPr>
        <p:spPr>
          <a:xfrm>
            <a:off x="1036325" y="3814363"/>
            <a:ext cx="3581990" cy="46166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Pros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C69AEA6-203A-4618-8CBF-AAB9D0808AA0}"/>
              </a:ext>
            </a:extLst>
          </p:cNvPr>
          <p:cNvSpPr/>
          <p:nvPr/>
        </p:nvSpPr>
        <p:spPr>
          <a:xfrm>
            <a:off x="4614645" y="4271137"/>
            <a:ext cx="3493030" cy="2586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10C8B2A-1436-460C-A186-52951282595C}"/>
              </a:ext>
            </a:extLst>
          </p:cNvPr>
          <p:cNvSpPr/>
          <p:nvPr/>
        </p:nvSpPr>
        <p:spPr>
          <a:xfrm>
            <a:off x="4572000" y="4248803"/>
            <a:ext cx="358199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indent="-1778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Not all debt forgiven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(alimony, child support, taxes, federal student loans, etc.) </a:t>
            </a:r>
          </a:p>
          <a:p>
            <a:pPr marL="177800" lvl="0" indent="-1778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Will affect qualification for new credit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(usually 2+ years)</a:t>
            </a:r>
          </a:p>
          <a:p>
            <a:pPr marL="177800" lvl="0" indent="-1778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May be reported for 10 years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675F3C-E3B7-447F-A7D2-13A39F1D5288}"/>
              </a:ext>
            </a:extLst>
          </p:cNvPr>
          <p:cNvSpPr txBox="1"/>
          <p:nvPr/>
        </p:nvSpPr>
        <p:spPr>
          <a:xfrm>
            <a:off x="4608501" y="3812538"/>
            <a:ext cx="3499174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Cons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01365F6-1DC8-41DD-BF4E-663683D21A0E}"/>
              </a:ext>
            </a:extLst>
          </p:cNvPr>
          <p:cNvSpPr/>
          <p:nvPr/>
        </p:nvSpPr>
        <p:spPr>
          <a:xfrm>
            <a:off x="1039240" y="4303253"/>
            <a:ext cx="3486445" cy="2250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9B8EF5A-B258-4300-ADCB-B05258244B38}"/>
              </a:ext>
            </a:extLst>
          </p:cNvPr>
          <p:cNvSpPr/>
          <p:nvPr/>
        </p:nvSpPr>
        <p:spPr>
          <a:xfrm>
            <a:off x="4621230" y="4327216"/>
            <a:ext cx="3486445" cy="2250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09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 animBg="1"/>
      <p:bldP spid="1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http://t1.gstatic.com/images?q=tbn:ANd9GcQ5wvqyCvzpHgjVSh3X19m9cOcqA2UG-ORMrbHkov28-VWyd7R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89778" l="5778" r="96444">
                        <a14:foregroundMark x1="9778" y1="25333" x2="5778" y2="44889"/>
                        <a14:foregroundMark x1="9778" y1="51111" x2="8444" y2="60889"/>
                        <a14:foregroundMark x1="90667" y1="53333" x2="88444" y2="65333"/>
                        <a14:foregroundMark x1="93333" y1="60889" x2="96444" y2="65333"/>
                        <a14:foregroundMark x1="95111" y1="65333" x2="95111" y2="65333"/>
                        <a14:foregroundMark x1="40889" y1="44444" x2="40889" y2="44444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213564" y="607395"/>
            <a:ext cx="2954723" cy="2954723"/>
          </a:xfrm>
          <a:prstGeom prst="rect">
            <a:avLst/>
          </a:prstGeom>
          <a:noFill/>
          <a:ln w="12700">
            <a:noFill/>
          </a:ln>
          <a:effectLst/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575015" y="3324047"/>
            <a:ext cx="3360793" cy="438325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230188" indent="-230188" defTabSz="9144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brown food coloring</a:t>
            </a:r>
          </a:p>
          <a:p>
            <a:pPr marL="230188" indent="-230188" defTabSz="9144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tweezers </a:t>
            </a:r>
          </a:p>
          <a:p>
            <a:pPr marL="230188" marR="0" lvl="0" indent="-2301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Gadugi" panose="020B0502040204020203" pitchFamily="34" charset="0"/>
                <a:ea typeface="Gadugi" panose="020B0502040204020203" pitchFamily="34" charset="0"/>
              </a:rPr>
              <a:t>Superglue </a:t>
            </a:r>
          </a:p>
          <a:p>
            <a:pPr marL="230188" marR="0" lvl="0" indent="-2301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Gadugi" panose="020B0502040204020203" pitchFamily="34" charset="0"/>
                <a:ea typeface="Gadugi" panose="020B0502040204020203" pitchFamily="34" charset="0"/>
              </a:rPr>
              <a:t>paintbrush </a:t>
            </a:r>
          </a:p>
          <a:p>
            <a:pPr marL="230188" marR="0" lvl="0" indent="-2301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Gadugi" panose="020B0502040204020203" pitchFamily="34" charset="0"/>
                <a:ea typeface="Gadugi" panose="020B0502040204020203" pitchFamily="34" charset="0"/>
              </a:rPr>
              <a:t>waterproof spray </a:t>
            </a:r>
          </a:p>
          <a:p>
            <a:pPr marL="230188" marR="0" lvl="0" indent="-2301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Gadugi" panose="020B0502040204020203" pitchFamily="34" charset="0"/>
                <a:ea typeface="Gadugi" panose="020B0502040204020203" pitchFamily="34" charset="0"/>
              </a:rPr>
              <a:t>glycerin and water 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341095" y="3324047"/>
            <a:ext cx="3231493" cy="391721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230188" marR="0" lvl="0" indent="-2301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Gadugi" panose="020B0502040204020203" pitchFamily="34" charset="0"/>
                <a:ea typeface="Gadugi" panose="020B0502040204020203" pitchFamily="34" charset="0"/>
              </a:rPr>
              <a:t>3 lbs ground beef </a:t>
            </a:r>
          </a:p>
          <a:p>
            <a:pPr marL="230188" marR="0" lvl="0" indent="-2301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Gadugi" panose="020B0502040204020203" pitchFamily="34" charset="0"/>
                <a:ea typeface="Gadugi" panose="020B0502040204020203" pitchFamily="34" charset="0"/>
              </a:rPr>
              <a:t>100 hamburger buns </a:t>
            </a:r>
          </a:p>
          <a:p>
            <a:pPr marL="230188" marR="0" lvl="0" indent="-2301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Gadugi" panose="020B0502040204020203" pitchFamily="34" charset="0"/>
                <a:ea typeface="Gadugi" panose="020B0502040204020203" pitchFamily="34" charset="0"/>
              </a:rPr>
              <a:t>2 cases of lettuce</a:t>
            </a:r>
          </a:p>
          <a:p>
            <a:pPr marL="230188" marR="0" lvl="0" indent="-2301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Gadugi" panose="020B0502040204020203" pitchFamily="34" charset="0"/>
                <a:ea typeface="Gadugi" panose="020B0502040204020203" pitchFamily="34" charset="0"/>
              </a:rPr>
              <a:t>a dozen tomatoes </a:t>
            </a:r>
          </a:p>
          <a:p>
            <a:pPr marL="230188" marR="0" lvl="0" indent="-2301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Gadugi" panose="020B0502040204020203" pitchFamily="34" charset="0"/>
                <a:ea typeface="Gadugi" panose="020B0502040204020203" pitchFamily="34" charset="0"/>
              </a:rPr>
              <a:t>Vegetable oil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uLnTx/>
              <a:uFillTx/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9044" y="6477434"/>
            <a:ext cx="3360793" cy="53750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Source:  PBSKids.org</a:t>
            </a:r>
          </a:p>
          <a:p>
            <a:pPr marL="9144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8D360D-3958-4BA8-9B64-A8CA8D1B78D1}"/>
              </a:ext>
            </a:extLst>
          </p:cNvPr>
          <p:cNvSpPr txBox="1"/>
          <p:nvPr/>
        </p:nvSpPr>
        <p:spPr>
          <a:xfrm>
            <a:off x="-3014" y="6083338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Predatory Lending</a:t>
            </a:r>
          </a:p>
          <a:p>
            <a:endParaRPr lang="en-US" sz="32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93CACA-CBA3-4232-867C-515678DEF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 Good to Be True?</a:t>
            </a:r>
          </a:p>
        </p:txBody>
      </p:sp>
    </p:spTree>
    <p:extLst>
      <p:ext uri="{BB962C8B-B14F-4D97-AF65-F5344CB8AC3E}">
        <p14:creationId xmlns:p14="http://schemas.microsoft.com/office/powerpoint/2010/main" val="366213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Box 60"/>
          <p:cNvSpPr txBox="1"/>
          <p:nvPr/>
        </p:nvSpPr>
        <p:spPr>
          <a:xfrm>
            <a:off x="4222" y="646331"/>
            <a:ext cx="9143999" cy="6199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algn="ctr"/>
            <a:endParaRPr lang="en-US" sz="2400" b="1" spc="-1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21511" y="2401922"/>
            <a:ext cx="3878578" cy="33103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2800" spc="-100" dirty="0">
                <a:solidFill>
                  <a:srgbClr val="FFC000"/>
                </a:solidFill>
                <a:latin typeface="Century Gothic" panose="020B0502020202020204" pitchFamily="34" charset="0"/>
              </a:rPr>
              <a:t>Fudge your income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857513" y="4774143"/>
            <a:ext cx="2854297" cy="87600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400" spc="-100" dirty="0">
                <a:solidFill>
                  <a:srgbClr val="7030A0"/>
                </a:solidFill>
                <a:latin typeface="Century Gothic" panose="020B0502020202020204" pitchFamily="34" charset="0"/>
              </a:rPr>
              <a:t>Offers more than you need!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50532" y="3710649"/>
            <a:ext cx="3470783" cy="51337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2800" spc="-100" dirty="0">
                <a:solidFill>
                  <a:srgbClr val="00B050"/>
                </a:solidFill>
                <a:latin typeface="Century Gothic" panose="020B0502020202020204" pitchFamily="34" charset="0"/>
              </a:rPr>
              <a:t>Sign a blank form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640596" y="1866288"/>
            <a:ext cx="3985725" cy="2700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pc="-100" dirty="0">
                <a:solidFill>
                  <a:srgbClr val="FF0000"/>
                </a:solidFill>
                <a:latin typeface="Century Gothic" panose="020B0502020202020204" pitchFamily="34" charset="0"/>
              </a:rPr>
              <a:t>Signing documents on hood of car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297602" y="4187539"/>
            <a:ext cx="3325647" cy="152292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3200" spc="-10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Changing terms at closing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961802" y="3558917"/>
            <a:ext cx="4419307" cy="131860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800" spc="-100" dirty="0">
                <a:solidFill>
                  <a:srgbClr val="00B0F0"/>
                </a:solidFill>
                <a:latin typeface="Century Gothic" panose="020B0502020202020204" pitchFamily="34" charset="0"/>
              </a:rPr>
              <a:t>No Truth-in-Lending Disclosure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393858" y="3057150"/>
            <a:ext cx="4419308" cy="39985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4000" spc="-100" dirty="0">
                <a:solidFill>
                  <a:srgbClr val="C00000"/>
                </a:solidFill>
                <a:latin typeface="Century Gothic" panose="020B0502020202020204" pitchFamily="34" charset="0"/>
              </a:rPr>
              <a:t>Just a bad feeling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3F0124F-1B60-498E-84D8-D65AB59B2BD3}"/>
              </a:ext>
            </a:extLst>
          </p:cNvPr>
          <p:cNvSpPr txBox="1"/>
          <p:nvPr/>
        </p:nvSpPr>
        <p:spPr>
          <a:xfrm>
            <a:off x="5658517" y="1804274"/>
            <a:ext cx="2246272" cy="86171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3200" spc="-100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No proof of income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5CA6D01-ECB2-4961-ACF2-9C605C48F8F6}"/>
              </a:ext>
            </a:extLst>
          </p:cNvPr>
          <p:cNvSpPr txBox="1"/>
          <p:nvPr/>
        </p:nvSpPr>
        <p:spPr>
          <a:xfrm>
            <a:off x="2590364" y="1252560"/>
            <a:ext cx="4023140" cy="39380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2800" spc="-100" dirty="0">
                <a:solidFill>
                  <a:schemeClr val="bg1"/>
                </a:solidFill>
                <a:latin typeface="Century Gothic" panose="020B0502020202020204" pitchFamily="34" charset="0"/>
              </a:rPr>
              <a:t>No credit, no problem!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FD6856-397C-4CEE-94F7-5309F88B037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Signs of Predatory Lending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8FE313-9A4B-4624-9087-4DC358C73D8C}"/>
              </a:ext>
            </a:extLst>
          </p:cNvPr>
          <p:cNvSpPr txBox="1"/>
          <p:nvPr/>
        </p:nvSpPr>
        <p:spPr>
          <a:xfrm>
            <a:off x="3478798" y="5387057"/>
            <a:ext cx="2246272" cy="86171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3200" spc="-1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High APR’s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5953AC6-CC19-4A0D-ABB1-52DF37A82087}"/>
              </a:ext>
            </a:extLst>
          </p:cNvPr>
          <p:cNvSpPr txBox="1"/>
          <p:nvPr/>
        </p:nvSpPr>
        <p:spPr>
          <a:xfrm>
            <a:off x="3686924" y="515530"/>
            <a:ext cx="4419307" cy="131860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800" spc="-100" dirty="0">
                <a:solidFill>
                  <a:srgbClr val="00B0F0"/>
                </a:solidFill>
                <a:latin typeface="Century Gothic" panose="020B0502020202020204" pitchFamily="34" charset="0"/>
              </a:rPr>
              <a:t>High-pressure sales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925345-37A3-4B62-89B9-76FB244ECB9F}"/>
              </a:ext>
            </a:extLst>
          </p:cNvPr>
          <p:cNvSpPr txBox="1"/>
          <p:nvPr/>
        </p:nvSpPr>
        <p:spPr>
          <a:xfrm>
            <a:off x="1176487" y="6241727"/>
            <a:ext cx="7362052" cy="33103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2800" spc="-100" dirty="0">
                <a:solidFill>
                  <a:srgbClr val="FFC000"/>
                </a:solidFill>
                <a:latin typeface="Century Gothic" panose="020B0502020202020204" pitchFamily="34" charset="0"/>
              </a:rPr>
              <a:t>Don’t worry.  We’ll take care of everything.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9E6D58-A7F3-4103-98E5-4E3E27BBB451}"/>
              </a:ext>
            </a:extLst>
          </p:cNvPr>
          <p:cNvSpPr txBox="1"/>
          <p:nvPr/>
        </p:nvSpPr>
        <p:spPr>
          <a:xfrm>
            <a:off x="76056" y="1061665"/>
            <a:ext cx="3885746" cy="87600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z="2400" spc="-100" dirty="0">
                <a:solidFill>
                  <a:srgbClr val="7030A0"/>
                </a:solidFill>
                <a:latin typeface="Century Gothic" panose="020B0502020202020204" pitchFamily="34" charset="0"/>
              </a:rPr>
              <a:t>We finance everyone!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31AE76-BB4A-4046-9858-B5A07B8C1BD0}"/>
              </a:ext>
            </a:extLst>
          </p:cNvPr>
          <p:cNvSpPr txBox="1"/>
          <p:nvPr/>
        </p:nvSpPr>
        <p:spPr>
          <a:xfrm>
            <a:off x="7325402" y="2884813"/>
            <a:ext cx="1439263" cy="8012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spc="-100" dirty="0">
                <a:solidFill>
                  <a:srgbClr val="FF0000"/>
                </a:solidFill>
                <a:latin typeface="Century Gothic" panose="020B0502020202020204" pitchFamily="34" charset="0"/>
              </a:rPr>
              <a:t>No credit? No problem!</a:t>
            </a:r>
          </a:p>
        </p:txBody>
      </p:sp>
    </p:spTree>
    <p:extLst>
      <p:ext uri="{BB962C8B-B14F-4D97-AF65-F5344CB8AC3E}">
        <p14:creationId xmlns:p14="http://schemas.microsoft.com/office/powerpoint/2010/main" val="179209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00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9000"/>
                            </p:stCondLst>
                            <p:childTnLst>
                              <p:par>
                                <p:cTn id="66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000"/>
                            </p:stCondLst>
                            <p:childTnLst>
                              <p:par>
                                <p:cTn id="8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4" grpId="0"/>
      <p:bldP spid="26" grpId="0"/>
      <p:bldP spid="28" grpId="0"/>
      <p:bldP spid="29" grpId="0"/>
      <p:bldP spid="44" grpId="0"/>
      <p:bldP spid="59" grpId="0"/>
      <p:bldP spid="48" grpId="0"/>
      <p:bldP spid="52" grpId="0"/>
      <p:bldP spid="14" grpId="0"/>
      <p:bldP spid="15" grpId="0"/>
      <p:bldP spid="16" grpId="0"/>
      <p:bldP spid="17" grpId="0"/>
      <p:bldP spid="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http://img.docstoccdn.com/thumb/orig/8300088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27434" y="1050590"/>
            <a:ext cx="3689131" cy="525955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M:\iStock Photos-Financial Education\iStock ManOnMountainTop Victory.jpg">
            <a:extLst>
              <a:ext uri="{FF2B5EF4-FFF2-40B4-BE49-F238E27FC236}">
                <a16:creationId xmlns:a16="http://schemas.microsoft.com/office/drawing/2014/main" id="{D005B409-AF26-45FE-A4F5-399FC3B9F0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33431"/>
          <a:stretch/>
        </p:blipFill>
        <p:spPr bwMode="auto">
          <a:xfrm>
            <a:off x="1763913" y="542922"/>
            <a:ext cx="5616174" cy="577215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852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A8D5A00-2A0B-4619-A596-13E69FA82FFA}"/>
              </a:ext>
            </a:extLst>
          </p:cNvPr>
          <p:cNvSpPr/>
          <p:nvPr/>
        </p:nvSpPr>
        <p:spPr>
          <a:xfrm>
            <a:off x="304800" y="1705927"/>
            <a:ext cx="2971800" cy="37719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Diagram 7"/>
          <p:cNvGraphicFramePr/>
          <p:nvPr/>
        </p:nvGraphicFramePr>
        <p:xfrm>
          <a:off x="3276600" y="1559877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D81A65C5-28D1-4249-A88F-4EDADEF5B85A}"/>
              </a:ext>
            </a:extLst>
          </p:cNvPr>
          <p:cNvSpPr txBox="1">
            <a:spLocks/>
          </p:cNvSpPr>
          <p:nvPr/>
        </p:nvSpPr>
        <p:spPr>
          <a:xfrm>
            <a:off x="304800" y="1705927"/>
            <a:ext cx="2971800" cy="377190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1F497D"/>
                </a:solidFill>
              </a:rPr>
              <a:t>Today’s Recap</a:t>
            </a:r>
          </a:p>
        </p:txBody>
      </p:sp>
    </p:spTree>
    <p:extLst>
      <p:ext uri="{BB962C8B-B14F-4D97-AF65-F5344CB8AC3E}">
        <p14:creationId xmlns:p14="http://schemas.microsoft.com/office/powerpoint/2010/main" val="150592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6483B5F-9569-48E2-8C45-8DF5BC0E8737}"/>
              </a:ext>
            </a:extLst>
          </p:cNvPr>
          <p:cNvSpPr/>
          <p:nvPr/>
        </p:nvSpPr>
        <p:spPr>
          <a:xfrm>
            <a:off x="304800" y="533400"/>
            <a:ext cx="8534400" cy="6035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FAD9891-CF92-41E1-9B06-4AD984B8355C}"/>
              </a:ext>
            </a:extLst>
          </p:cNvPr>
          <p:cNvSpPr txBox="1">
            <a:spLocks/>
          </p:cNvSpPr>
          <p:nvPr/>
        </p:nvSpPr>
        <p:spPr>
          <a:xfrm>
            <a:off x="2518913" y="1024774"/>
            <a:ext cx="6320287" cy="5299826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Plan and meet obligations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Limit borrowing to reasonable and manageable levels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Limit borrowing to pay for items that will improve your financial picture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Avoid high-cost borrowing; plan, understand, and shop around for best terms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Order free credit reports every 12 months from each bureau and review for errors and potential problems</a:t>
            </a:r>
          </a:p>
        </p:txBody>
      </p:sp>
      <p:pic>
        <p:nvPicPr>
          <p:cNvPr id="5" name="Picture 4" descr="Text, whiteboard&#10;&#10;Description automatically generated">
            <a:extLst>
              <a:ext uri="{FF2B5EF4-FFF2-40B4-BE49-F238E27FC236}">
                <a16:creationId xmlns:a16="http://schemas.microsoft.com/office/drawing/2014/main" id="{98B0889A-3567-4179-8E2F-76C8D48DC3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44270"/>
          <a:stretch/>
        </p:blipFill>
        <p:spPr>
          <a:xfrm>
            <a:off x="304800" y="2218204"/>
            <a:ext cx="2024332" cy="242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93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C8EBAF5-BBD3-4032-9750-5FD16B814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Complete Today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5E38FA-CF80-4C92-9C1C-A8AEE41C8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127" y="858982"/>
            <a:ext cx="3769018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6D7036-7B98-4DA1-B615-BD8B08094C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5857" y="858982"/>
            <a:ext cx="3744382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081743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F473026-844E-447C-8182-793FB6CFF962}"/>
              </a:ext>
            </a:extLst>
          </p:cNvPr>
          <p:cNvSpPr txBox="1">
            <a:spLocks/>
          </p:cNvSpPr>
          <p:nvPr/>
        </p:nvSpPr>
        <p:spPr>
          <a:xfrm>
            <a:off x="1783080" y="1490036"/>
            <a:ext cx="5577840" cy="39354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C00000"/>
                </a:solidFill>
              </a:rPr>
              <a:t>Email the Post-Session Questionnaire and the Session Evaluation to:</a:t>
            </a:r>
          </a:p>
          <a:p>
            <a:pPr algn="ctr"/>
            <a:endParaRPr lang="en-US" sz="2000" dirty="0">
              <a:solidFill>
                <a:srgbClr val="C00000"/>
              </a:solidFill>
            </a:endParaRPr>
          </a:p>
          <a:p>
            <a:pPr algn="ctr"/>
            <a:br>
              <a:rPr lang="en-US" dirty="0"/>
            </a:b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377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D049C3D-D8A5-4687-A68F-90A1A1D54253}"/>
              </a:ext>
            </a:extLst>
          </p:cNvPr>
          <p:cNvSpPr/>
          <p:nvPr/>
        </p:nvSpPr>
        <p:spPr>
          <a:xfrm>
            <a:off x="304800" y="1510821"/>
            <a:ext cx="2971800" cy="37719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D268B6C-A03F-444B-A60B-9AC835C44A6B}"/>
              </a:ext>
            </a:extLst>
          </p:cNvPr>
          <p:cNvSpPr txBox="1">
            <a:spLocks/>
          </p:cNvSpPr>
          <p:nvPr/>
        </p:nvSpPr>
        <p:spPr>
          <a:xfrm>
            <a:off x="304800" y="1510821"/>
            <a:ext cx="2971800" cy="377190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1F497D"/>
                </a:solidFill>
              </a:rPr>
              <a:t>Now, it’s your turn!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4DA0A73-E764-4217-9E3E-DFEF2BEBA3A4}"/>
              </a:ext>
            </a:extLst>
          </p:cNvPr>
          <p:cNvSpPr txBox="1">
            <a:spLocks/>
          </p:cNvSpPr>
          <p:nvPr/>
        </p:nvSpPr>
        <p:spPr>
          <a:xfrm>
            <a:off x="-369061" y="5723911"/>
            <a:ext cx="4382814" cy="70546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marL="457200" lvl="0">
              <a:spcBef>
                <a:spcPts val="300"/>
              </a:spcBef>
              <a:tabLst>
                <a:tab pos="1143000" algn="l"/>
              </a:tabLst>
              <a:defRPr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Note:  For best results, view in Adobe Reader DC or Nuance.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05A15E-A2C6-45F3-82F8-BCCB7E6FF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9974" y="685800"/>
            <a:ext cx="4079226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07479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-1" y="0"/>
            <a:ext cx="9144001" cy="8617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Gadugi" panose="020B0502040204020203" pitchFamily="34" charset="0"/>
                <a:ea typeface="Gadugi" panose="020B0502040204020203" pitchFamily="34" charset="0"/>
                <a:cs typeface="+mj-cs"/>
              </a:rPr>
              <a:t>Don’t Shop for a Monthly Payment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717633" y="1381895"/>
            <a:ext cx="1188720" cy="60856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Interest</a:t>
            </a:r>
          </a:p>
          <a:p>
            <a:pPr algn="ctr"/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Rate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633944" y="1381895"/>
            <a:ext cx="1188720" cy="608568"/>
          </a:xfrm>
          <a:prstGeom prst="rect">
            <a:avLst/>
          </a:prstGeom>
          <a:solidFill>
            <a:srgbClr val="95373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Gadugi" panose="020B0502040204020203" pitchFamily="34" charset="0"/>
                <a:ea typeface="Gadugi" panose="020B0502040204020203" pitchFamily="34" charset="0"/>
              </a:rPr>
              <a:t>Cost of Credit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770C67-0D78-4B4A-AEA5-357F0B8554A6}"/>
              </a:ext>
            </a:extLst>
          </p:cNvPr>
          <p:cNvSpPr txBox="1"/>
          <p:nvPr/>
        </p:nvSpPr>
        <p:spPr>
          <a:xfrm>
            <a:off x="234339" y="2023967"/>
            <a:ext cx="1188720" cy="369332"/>
          </a:xfrm>
          <a:prstGeom prst="rect">
            <a:avLst/>
          </a:prstGeom>
          <a:solidFill>
            <a:srgbClr val="F2DCDB"/>
          </a:solidFill>
          <a:ln w="19050"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n>
                  <a:solidFill>
                    <a:srgbClr val="002060"/>
                  </a:solidFill>
                </a:ln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Sticker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B5186B-6506-4357-A244-316579A74DA9}"/>
              </a:ext>
            </a:extLst>
          </p:cNvPr>
          <p:cNvSpPr txBox="1"/>
          <p:nvPr/>
        </p:nvSpPr>
        <p:spPr>
          <a:xfrm>
            <a:off x="234339" y="2451683"/>
            <a:ext cx="8588325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n>
                  <a:solidFill>
                    <a:srgbClr val="002060"/>
                  </a:solidFill>
                </a:ln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Factor Change: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CB1B36-38D5-40C4-92C9-A650E1860541}"/>
              </a:ext>
            </a:extLst>
          </p:cNvPr>
          <p:cNvSpPr txBox="1"/>
          <p:nvPr/>
        </p:nvSpPr>
        <p:spPr>
          <a:xfrm>
            <a:off x="234339" y="4779784"/>
            <a:ext cx="1188720" cy="923330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n>
                  <a:solidFill>
                    <a:srgbClr val="002060"/>
                  </a:solidFill>
                </a:ln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Interest Rate    8.5%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03A37F8-F26D-450E-8087-85257D713A44}"/>
              </a:ext>
            </a:extLst>
          </p:cNvPr>
          <p:cNvSpPr txBox="1"/>
          <p:nvPr/>
        </p:nvSpPr>
        <p:spPr>
          <a:xfrm>
            <a:off x="234339" y="2836815"/>
            <a:ext cx="1188720" cy="923330"/>
          </a:xfrm>
          <a:prstGeom prst="rect">
            <a:avLst/>
          </a:prstGeom>
          <a:solidFill>
            <a:srgbClr val="FFFFFF"/>
          </a:solidFill>
          <a:ln w="19050"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n>
                  <a:solidFill>
                    <a:srgbClr val="002060"/>
                  </a:solidFill>
                </a:ln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Down Payment $2,000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6D2CF5D-90A5-4C82-8055-F7F3FAAD79F1}"/>
              </a:ext>
            </a:extLst>
          </p:cNvPr>
          <p:cNvSpPr txBox="1"/>
          <p:nvPr/>
        </p:nvSpPr>
        <p:spPr>
          <a:xfrm>
            <a:off x="234339" y="5750000"/>
            <a:ext cx="1188720" cy="923544"/>
          </a:xfrm>
          <a:prstGeom prst="rect">
            <a:avLst/>
          </a:prstGeom>
          <a:solidFill>
            <a:srgbClr val="F2DCDB"/>
          </a:solidFill>
          <a:ln w="19050"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000" dirty="0">
              <a:ln>
                <a:solidFill>
                  <a:srgbClr val="002060"/>
                </a:solidFill>
              </a:ln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r>
              <a:rPr lang="en-US" dirty="0">
                <a:ln>
                  <a:solidFill>
                    <a:srgbClr val="002060"/>
                  </a:solidFill>
                </a:ln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Fees</a:t>
            </a:r>
          </a:p>
          <a:p>
            <a:pPr algn="ctr"/>
            <a:r>
              <a:rPr lang="en-US" dirty="0">
                <a:ln>
                  <a:solidFill>
                    <a:srgbClr val="002060"/>
                  </a:solidFill>
                </a:ln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$340</a:t>
            </a:r>
          </a:p>
          <a:p>
            <a:pPr algn="ctr"/>
            <a:endParaRPr lang="en-US" sz="1000" dirty="0">
              <a:ln>
                <a:solidFill>
                  <a:srgbClr val="002060"/>
                </a:solidFill>
              </a:ln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6ED453-96D4-46FA-B236-2AFA3F268E5B}"/>
              </a:ext>
            </a:extLst>
          </p:cNvPr>
          <p:cNvSpPr txBox="1"/>
          <p:nvPr/>
        </p:nvSpPr>
        <p:spPr>
          <a:xfrm>
            <a:off x="1481529" y="2017276"/>
            <a:ext cx="1188720" cy="369332"/>
          </a:xfrm>
          <a:prstGeom prst="rect">
            <a:avLst/>
          </a:prstGeom>
          <a:solidFill>
            <a:srgbClr val="F2DCDB"/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283159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$10,000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48FEEA5-BA94-44A2-A271-E4C4AAEDF65F}"/>
              </a:ext>
            </a:extLst>
          </p:cNvPr>
          <p:cNvSpPr txBox="1"/>
          <p:nvPr/>
        </p:nvSpPr>
        <p:spPr>
          <a:xfrm>
            <a:off x="1481529" y="2836815"/>
            <a:ext cx="118872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rgbClr val="953735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r>
              <a:rPr lang="en-US" b="1" dirty="0">
                <a:solidFill>
                  <a:srgbClr val="953735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$8,000</a:t>
            </a:r>
          </a:p>
          <a:p>
            <a:pPr algn="ctr"/>
            <a:endParaRPr lang="en-US" b="1" dirty="0">
              <a:solidFill>
                <a:srgbClr val="953735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479364" y="1381895"/>
            <a:ext cx="1188720" cy="60856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Loan Amount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3F465F9-6EE5-4630-88D1-578A8BA6600E}"/>
              </a:ext>
            </a:extLst>
          </p:cNvPr>
          <p:cNvSpPr txBox="1"/>
          <p:nvPr/>
        </p:nvSpPr>
        <p:spPr>
          <a:xfrm>
            <a:off x="2712606" y="2017276"/>
            <a:ext cx="1188720" cy="369332"/>
          </a:xfrm>
          <a:prstGeom prst="rect">
            <a:avLst/>
          </a:prstGeom>
          <a:solidFill>
            <a:srgbClr val="F2DCDB"/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283159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7%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807E9BB-6825-4CE5-9251-159AD66EF4AC}"/>
              </a:ext>
            </a:extLst>
          </p:cNvPr>
          <p:cNvSpPr txBox="1"/>
          <p:nvPr/>
        </p:nvSpPr>
        <p:spPr>
          <a:xfrm>
            <a:off x="5191969" y="2017276"/>
            <a:ext cx="1188720" cy="369332"/>
          </a:xfrm>
          <a:prstGeom prst="rect">
            <a:avLst/>
          </a:prstGeom>
          <a:solidFill>
            <a:srgbClr val="F2DCDB"/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283159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$239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21C121C-D659-4FFC-B52D-22C7E1A26D4C}"/>
              </a:ext>
            </a:extLst>
          </p:cNvPr>
          <p:cNvSpPr/>
          <p:nvPr/>
        </p:nvSpPr>
        <p:spPr>
          <a:xfrm>
            <a:off x="3953931" y="1381895"/>
            <a:ext cx="1188720" cy="60856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Term (months)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12BC124-B3C4-4828-8531-B584DA57E8DC}"/>
              </a:ext>
            </a:extLst>
          </p:cNvPr>
          <p:cNvSpPr/>
          <p:nvPr/>
        </p:nvSpPr>
        <p:spPr>
          <a:xfrm>
            <a:off x="5190225" y="1381895"/>
            <a:ext cx="1188720" cy="60856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Monthly Payment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CB77975-F1EB-49BD-BE24-342B42B2BE20}"/>
              </a:ext>
            </a:extLst>
          </p:cNvPr>
          <p:cNvSpPr/>
          <p:nvPr/>
        </p:nvSpPr>
        <p:spPr>
          <a:xfrm>
            <a:off x="6416899" y="1381895"/>
            <a:ext cx="1188720" cy="60856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Total Payments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9838BB7-A60E-49D2-AD01-7E249E238442}"/>
              </a:ext>
            </a:extLst>
          </p:cNvPr>
          <p:cNvSpPr txBox="1"/>
          <p:nvPr/>
        </p:nvSpPr>
        <p:spPr>
          <a:xfrm>
            <a:off x="3958727" y="2017276"/>
            <a:ext cx="1188720" cy="369332"/>
          </a:xfrm>
          <a:prstGeom prst="rect">
            <a:avLst/>
          </a:prstGeom>
          <a:solidFill>
            <a:srgbClr val="F2DCDB"/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283159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48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CF6FA10-69B6-4D3F-9B85-17C0885FA0C5}"/>
              </a:ext>
            </a:extLst>
          </p:cNvPr>
          <p:cNvSpPr txBox="1"/>
          <p:nvPr/>
        </p:nvSpPr>
        <p:spPr>
          <a:xfrm>
            <a:off x="6425211" y="2017276"/>
            <a:ext cx="1188720" cy="369332"/>
          </a:xfrm>
          <a:prstGeom prst="rect">
            <a:avLst/>
          </a:prstGeom>
          <a:solidFill>
            <a:srgbClr val="F2DCDB"/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283159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$11,472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FBBA796-1D01-4D9B-A22E-99F752D84046}"/>
              </a:ext>
            </a:extLst>
          </p:cNvPr>
          <p:cNvSpPr txBox="1"/>
          <p:nvPr/>
        </p:nvSpPr>
        <p:spPr>
          <a:xfrm>
            <a:off x="7658453" y="2017276"/>
            <a:ext cx="1188720" cy="369332"/>
          </a:xfrm>
          <a:prstGeom prst="rect">
            <a:avLst/>
          </a:prstGeom>
          <a:solidFill>
            <a:srgbClr val="F2DCDB"/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$1,472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9A484FF-41A4-421F-9278-3FCBFFF52AE8}"/>
              </a:ext>
            </a:extLst>
          </p:cNvPr>
          <p:cNvSpPr txBox="1"/>
          <p:nvPr/>
        </p:nvSpPr>
        <p:spPr>
          <a:xfrm>
            <a:off x="2712606" y="2836815"/>
            <a:ext cx="118872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rgbClr val="283159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r>
              <a:rPr lang="en-US" b="1" dirty="0">
                <a:solidFill>
                  <a:srgbClr val="283159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7%</a:t>
            </a:r>
          </a:p>
          <a:p>
            <a:pPr algn="ctr"/>
            <a:endParaRPr lang="en-US" b="1" dirty="0">
              <a:solidFill>
                <a:srgbClr val="283159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C36791D-7AEB-49B7-915F-DDA7F0A3D2DB}"/>
              </a:ext>
            </a:extLst>
          </p:cNvPr>
          <p:cNvSpPr txBox="1"/>
          <p:nvPr/>
        </p:nvSpPr>
        <p:spPr>
          <a:xfrm>
            <a:off x="3958727" y="2836815"/>
            <a:ext cx="118872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rgbClr val="283159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r>
              <a:rPr lang="en-US" b="1" dirty="0">
                <a:solidFill>
                  <a:srgbClr val="283159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48</a:t>
            </a:r>
          </a:p>
          <a:p>
            <a:pPr algn="ctr"/>
            <a:endParaRPr lang="en-US" b="1" dirty="0">
              <a:solidFill>
                <a:srgbClr val="283159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C5393FC-CD0B-405D-90A2-4D1387A2D411}"/>
              </a:ext>
            </a:extLst>
          </p:cNvPr>
          <p:cNvSpPr txBox="1"/>
          <p:nvPr/>
        </p:nvSpPr>
        <p:spPr>
          <a:xfrm>
            <a:off x="6425211" y="2836815"/>
            <a:ext cx="118872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chemeClr val="accent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$9,216</a:t>
            </a:r>
          </a:p>
          <a:p>
            <a:pPr algn="ctr"/>
            <a:endParaRPr lang="en-US" b="1" dirty="0">
              <a:solidFill>
                <a:schemeClr val="accent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D81183D-0ACE-44D4-9914-205B273F244E}"/>
              </a:ext>
            </a:extLst>
          </p:cNvPr>
          <p:cNvSpPr txBox="1"/>
          <p:nvPr/>
        </p:nvSpPr>
        <p:spPr>
          <a:xfrm>
            <a:off x="5191969" y="2836815"/>
            <a:ext cx="118872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rgbClr val="953735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r>
              <a:rPr lang="en-US" b="1" dirty="0">
                <a:solidFill>
                  <a:srgbClr val="953735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$192</a:t>
            </a:r>
          </a:p>
          <a:p>
            <a:pPr algn="ctr"/>
            <a:endParaRPr lang="en-US" b="1" dirty="0">
              <a:solidFill>
                <a:srgbClr val="953735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638CBFE-B606-4EDF-8607-050125C8EF31}"/>
              </a:ext>
            </a:extLst>
          </p:cNvPr>
          <p:cNvSpPr txBox="1"/>
          <p:nvPr/>
        </p:nvSpPr>
        <p:spPr>
          <a:xfrm>
            <a:off x="7658453" y="2836815"/>
            <a:ext cx="118872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rgbClr val="953735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r>
              <a:rPr lang="en-US" b="1" dirty="0">
                <a:solidFill>
                  <a:srgbClr val="953735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$1,216</a:t>
            </a:r>
          </a:p>
          <a:p>
            <a:pPr algn="ctr"/>
            <a:endParaRPr lang="en-US" b="1" dirty="0">
              <a:solidFill>
                <a:srgbClr val="953735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502457D-7F9D-4F55-A12E-553F20B283B5}"/>
              </a:ext>
            </a:extLst>
          </p:cNvPr>
          <p:cNvSpPr txBox="1"/>
          <p:nvPr/>
        </p:nvSpPr>
        <p:spPr>
          <a:xfrm>
            <a:off x="234339" y="3804681"/>
            <a:ext cx="1188720" cy="923330"/>
          </a:xfrm>
          <a:prstGeom prst="rect">
            <a:avLst/>
          </a:prstGeom>
          <a:solidFill>
            <a:srgbClr val="F2DCDB"/>
          </a:solidFill>
          <a:ln w="19050"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n>
                  <a:solidFill>
                    <a:srgbClr val="002060"/>
                  </a:solidFill>
                </a:ln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Term</a:t>
            </a:r>
          </a:p>
          <a:p>
            <a:pPr algn="ctr"/>
            <a:r>
              <a:rPr lang="en-US" dirty="0">
                <a:ln>
                  <a:solidFill>
                    <a:srgbClr val="002060"/>
                  </a:solidFill>
                </a:ln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60 months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4D6889E-AA81-49F9-99C5-6A80A376376A}"/>
              </a:ext>
            </a:extLst>
          </p:cNvPr>
          <p:cNvSpPr txBox="1"/>
          <p:nvPr/>
        </p:nvSpPr>
        <p:spPr>
          <a:xfrm>
            <a:off x="1481529" y="3804681"/>
            <a:ext cx="1188720" cy="923330"/>
          </a:xfrm>
          <a:prstGeom prst="rect">
            <a:avLst/>
          </a:prstGeom>
          <a:solidFill>
            <a:srgbClr val="F2DCDB"/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rgbClr val="283159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r>
              <a:rPr lang="en-US" b="1" dirty="0">
                <a:solidFill>
                  <a:srgbClr val="283159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$10,000</a:t>
            </a:r>
          </a:p>
          <a:p>
            <a:pPr algn="ctr"/>
            <a:endParaRPr lang="en-US" b="1" dirty="0">
              <a:solidFill>
                <a:srgbClr val="283159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46FFCA1-528B-4DC4-A1E3-BBAD1F9CF519}"/>
              </a:ext>
            </a:extLst>
          </p:cNvPr>
          <p:cNvSpPr txBox="1"/>
          <p:nvPr/>
        </p:nvSpPr>
        <p:spPr>
          <a:xfrm>
            <a:off x="2712606" y="3804681"/>
            <a:ext cx="1188720" cy="923330"/>
          </a:xfrm>
          <a:prstGeom prst="rect">
            <a:avLst/>
          </a:prstGeom>
          <a:solidFill>
            <a:srgbClr val="F2DCDB"/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rgbClr val="283159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r>
              <a:rPr lang="en-US" b="1" dirty="0">
                <a:solidFill>
                  <a:srgbClr val="283159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7%</a:t>
            </a:r>
          </a:p>
          <a:p>
            <a:pPr algn="ctr"/>
            <a:endParaRPr lang="en-US" b="1" dirty="0">
              <a:solidFill>
                <a:srgbClr val="283159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D814BA5-BBC0-45A1-9D4C-B98FDE0FD02E}"/>
              </a:ext>
            </a:extLst>
          </p:cNvPr>
          <p:cNvSpPr txBox="1"/>
          <p:nvPr/>
        </p:nvSpPr>
        <p:spPr>
          <a:xfrm>
            <a:off x="5191969" y="3804681"/>
            <a:ext cx="1188720" cy="923330"/>
          </a:xfrm>
          <a:prstGeom prst="rect">
            <a:avLst/>
          </a:prstGeom>
          <a:solidFill>
            <a:srgbClr val="F2DCDB"/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rgbClr val="953735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r>
              <a:rPr lang="en-US" b="1" dirty="0">
                <a:solidFill>
                  <a:srgbClr val="953735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$198</a:t>
            </a:r>
          </a:p>
          <a:p>
            <a:pPr algn="ctr"/>
            <a:endParaRPr lang="en-US" b="1" dirty="0">
              <a:solidFill>
                <a:srgbClr val="953735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EC0ABCA-3BD9-4500-A622-195D07AAC697}"/>
              </a:ext>
            </a:extLst>
          </p:cNvPr>
          <p:cNvSpPr txBox="1"/>
          <p:nvPr/>
        </p:nvSpPr>
        <p:spPr>
          <a:xfrm>
            <a:off x="3958727" y="3804681"/>
            <a:ext cx="1188720" cy="923330"/>
          </a:xfrm>
          <a:prstGeom prst="rect">
            <a:avLst/>
          </a:prstGeom>
          <a:solidFill>
            <a:srgbClr val="F2DCDB"/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rgbClr val="953735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r>
              <a:rPr lang="en-US" b="1" dirty="0">
                <a:solidFill>
                  <a:srgbClr val="953735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60</a:t>
            </a:r>
          </a:p>
          <a:p>
            <a:pPr algn="ctr"/>
            <a:endParaRPr lang="en-US" b="1" dirty="0">
              <a:solidFill>
                <a:srgbClr val="953735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0D16DC8-454D-40F9-9524-B4EBEFEFEB5F}"/>
              </a:ext>
            </a:extLst>
          </p:cNvPr>
          <p:cNvSpPr txBox="1"/>
          <p:nvPr/>
        </p:nvSpPr>
        <p:spPr>
          <a:xfrm>
            <a:off x="6425211" y="3804681"/>
            <a:ext cx="1188720" cy="923330"/>
          </a:xfrm>
          <a:prstGeom prst="rect">
            <a:avLst/>
          </a:prstGeom>
          <a:solidFill>
            <a:srgbClr val="F2DCDB"/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chemeClr val="accent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$11,880</a:t>
            </a:r>
          </a:p>
          <a:p>
            <a:pPr algn="ctr"/>
            <a:endParaRPr lang="en-US" b="1" dirty="0">
              <a:solidFill>
                <a:schemeClr val="accent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95768FE-57BB-41A8-8DB0-DE43F718EE03}"/>
              </a:ext>
            </a:extLst>
          </p:cNvPr>
          <p:cNvSpPr txBox="1"/>
          <p:nvPr/>
        </p:nvSpPr>
        <p:spPr>
          <a:xfrm>
            <a:off x="7658453" y="3804681"/>
            <a:ext cx="1188720" cy="923330"/>
          </a:xfrm>
          <a:prstGeom prst="rect">
            <a:avLst/>
          </a:prstGeom>
          <a:solidFill>
            <a:srgbClr val="F2DCDB"/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rgbClr val="953735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r>
              <a:rPr lang="en-US" b="1" dirty="0">
                <a:solidFill>
                  <a:srgbClr val="953735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$1,880</a:t>
            </a:r>
          </a:p>
          <a:p>
            <a:pPr algn="ctr"/>
            <a:endParaRPr lang="en-US" b="1" dirty="0">
              <a:solidFill>
                <a:srgbClr val="953735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CFA9663-78A3-43CB-9E66-CFF562AFC252}"/>
              </a:ext>
            </a:extLst>
          </p:cNvPr>
          <p:cNvSpPr txBox="1"/>
          <p:nvPr/>
        </p:nvSpPr>
        <p:spPr>
          <a:xfrm>
            <a:off x="1481529" y="5752202"/>
            <a:ext cx="1188720" cy="923330"/>
          </a:xfrm>
          <a:prstGeom prst="rect">
            <a:avLst/>
          </a:prstGeom>
          <a:solidFill>
            <a:srgbClr val="F2DCDB"/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rgbClr val="283159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r>
              <a:rPr lang="en-US" b="1" dirty="0">
                <a:solidFill>
                  <a:srgbClr val="283159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$10,000</a:t>
            </a:r>
          </a:p>
          <a:p>
            <a:pPr algn="ctr"/>
            <a:endParaRPr lang="en-US" b="1" dirty="0">
              <a:solidFill>
                <a:srgbClr val="283159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9CDB7CB-4ECD-42E8-94A3-E918046FB9E1}"/>
              </a:ext>
            </a:extLst>
          </p:cNvPr>
          <p:cNvSpPr txBox="1"/>
          <p:nvPr/>
        </p:nvSpPr>
        <p:spPr>
          <a:xfrm>
            <a:off x="2712606" y="5752202"/>
            <a:ext cx="1188720" cy="923330"/>
          </a:xfrm>
          <a:prstGeom prst="rect">
            <a:avLst/>
          </a:prstGeom>
          <a:solidFill>
            <a:srgbClr val="F2DCDB"/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rgbClr val="283159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r>
              <a:rPr lang="en-US" b="1" dirty="0">
                <a:solidFill>
                  <a:srgbClr val="283159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7%</a:t>
            </a:r>
          </a:p>
          <a:p>
            <a:pPr algn="ctr"/>
            <a:endParaRPr lang="en-US" b="1" dirty="0">
              <a:solidFill>
                <a:srgbClr val="283159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0A85CDF-3B8B-49C2-8D3B-4A78446D3203}"/>
              </a:ext>
            </a:extLst>
          </p:cNvPr>
          <p:cNvSpPr txBox="1"/>
          <p:nvPr/>
        </p:nvSpPr>
        <p:spPr>
          <a:xfrm>
            <a:off x="5191969" y="5752202"/>
            <a:ext cx="1188720" cy="923330"/>
          </a:xfrm>
          <a:prstGeom prst="rect">
            <a:avLst/>
          </a:prstGeom>
          <a:solidFill>
            <a:srgbClr val="F2DCDB"/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rgbClr val="283159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r>
              <a:rPr lang="en-US" b="1" dirty="0">
                <a:solidFill>
                  <a:srgbClr val="283159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$239</a:t>
            </a:r>
          </a:p>
          <a:p>
            <a:pPr algn="ctr"/>
            <a:endParaRPr lang="en-US" b="1" dirty="0">
              <a:solidFill>
                <a:srgbClr val="283159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F9790B6-D12D-4FB9-8DB3-02613D9DB785}"/>
              </a:ext>
            </a:extLst>
          </p:cNvPr>
          <p:cNvSpPr txBox="1"/>
          <p:nvPr/>
        </p:nvSpPr>
        <p:spPr>
          <a:xfrm>
            <a:off x="3958727" y="5752202"/>
            <a:ext cx="1188720" cy="923330"/>
          </a:xfrm>
          <a:prstGeom prst="rect">
            <a:avLst/>
          </a:prstGeom>
          <a:solidFill>
            <a:srgbClr val="F2DCDB"/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rgbClr val="283159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r>
              <a:rPr lang="en-US" b="1" dirty="0">
                <a:solidFill>
                  <a:srgbClr val="283159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48</a:t>
            </a:r>
          </a:p>
          <a:p>
            <a:pPr algn="ctr"/>
            <a:endParaRPr lang="en-US" b="1" dirty="0">
              <a:solidFill>
                <a:srgbClr val="283159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81AED89-C681-44C1-804A-D45C45179BAA}"/>
              </a:ext>
            </a:extLst>
          </p:cNvPr>
          <p:cNvSpPr txBox="1"/>
          <p:nvPr/>
        </p:nvSpPr>
        <p:spPr>
          <a:xfrm>
            <a:off x="6425211" y="5752202"/>
            <a:ext cx="1188720" cy="923330"/>
          </a:xfrm>
          <a:prstGeom prst="rect">
            <a:avLst/>
          </a:prstGeom>
          <a:solidFill>
            <a:srgbClr val="F2DCDB"/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chemeClr val="accent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$11,812</a:t>
            </a:r>
          </a:p>
          <a:p>
            <a:pPr algn="ctr"/>
            <a:endParaRPr lang="en-US" b="1" dirty="0">
              <a:solidFill>
                <a:schemeClr val="accent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85DF213-1357-4A50-89EB-13EFEB459D91}"/>
              </a:ext>
            </a:extLst>
          </p:cNvPr>
          <p:cNvSpPr txBox="1"/>
          <p:nvPr/>
        </p:nvSpPr>
        <p:spPr>
          <a:xfrm>
            <a:off x="7658453" y="5752202"/>
            <a:ext cx="1188720" cy="923330"/>
          </a:xfrm>
          <a:prstGeom prst="rect">
            <a:avLst/>
          </a:prstGeom>
          <a:solidFill>
            <a:srgbClr val="F2DCDB"/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rgbClr val="953735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r>
              <a:rPr lang="en-US" b="1" dirty="0">
                <a:solidFill>
                  <a:srgbClr val="953735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$1,812</a:t>
            </a:r>
          </a:p>
          <a:p>
            <a:pPr algn="ctr"/>
            <a:endParaRPr lang="en-US" b="1" dirty="0">
              <a:solidFill>
                <a:srgbClr val="953735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7A57D4B-7CDF-40EA-A401-2A8662EC8640}"/>
              </a:ext>
            </a:extLst>
          </p:cNvPr>
          <p:cNvSpPr txBox="1"/>
          <p:nvPr/>
        </p:nvSpPr>
        <p:spPr>
          <a:xfrm>
            <a:off x="1481529" y="4779784"/>
            <a:ext cx="118872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$10,000</a:t>
            </a:r>
          </a:p>
          <a:p>
            <a:pPr algn="ctr"/>
            <a:endParaRPr lang="en-US" b="1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5EEFFA7-28BA-49F2-9F76-36F41D10C94B}"/>
              </a:ext>
            </a:extLst>
          </p:cNvPr>
          <p:cNvSpPr txBox="1"/>
          <p:nvPr/>
        </p:nvSpPr>
        <p:spPr>
          <a:xfrm>
            <a:off x="2712606" y="4779784"/>
            <a:ext cx="118872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rgbClr val="953735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r>
              <a:rPr lang="en-US" b="1" dirty="0">
                <a:solidFill>
                  <a:srgbClr val="953735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8.5%</a:t>
            </a:r>
          </a:p>
          <a:p>
            <a:pPr algn="ctr"/>
            <a:endParaRPr lang="en-US" b="1" dirty="0">
              <a:solidFill>
                <a:srgbClr val="953735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39D6B5D-7E3E-4FC8-A9E3-4D878CD826E7}"/>
              </a:ext>
            </a:extLst>
          </p:cNvPr>
          <p:cNvSpPr txBox="1"/>
          <p:nvPr/>
        </p:nvSpPr>
        <p:spPr>
          <a:xfrm>
            <a:off x="3958727" y="4779784"/>
            <a:ext cx="118872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rgbClr val="283159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r>
              <a:rPr lang="en-US" b="1" dirty="0">
                <a:solidFill>
                  <a:srgbClr val="283159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48</a:t>
            </a:r>
          </a:p>
          <a:p>
            <a:pPr algn="ctr"/>
            <a:endParaRPr lang="en-US" b="1" dirty="0">
              <a:solidFill>
                <a:srgbClr val="283159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30508E8-14D4-4E9A-9738-0F03D400580E}"/>
              </a:ext>
            </a:extLst>
          </p:cNvPr>
          <p:cNvSpPr txBox="1"/>
          <p:nvPr/>
        </p:nvSpPr>
        <p:spPr>
          <a:xfrm>
            <a:off x="6425211" y="4779784"/>
            <a:ext cx="118872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chemeClr val="accent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$11,808</a:t>
            </a:r>
          </a:p>
          <a:p>
            <a:pPr algn="ctr"/>
            <a:endParaRPr lang="en-US" b="1" dirty="0">
              <a:solidFill>
                <a:schemeClr val="accent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D838966-2968-41B8-BB22-317625C72358}"/>
              </a:ext>
            </a:extLst>
          </p:cNvPr>
          <p:cNvSpPr txBox="1"/>
          <p:nvPr/>
        </p:nvSpPr>
        <p:spPr>
          <a:xfrm>
            <a:off x="5191969" y="4779784"/>
            <a:ext cx="118872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rgbClr val="953735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r>
              <a:rPr lang="en-US" b="1" dirty="0">
                <a:solidFill>
                  <a:srgbClr val="953735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$246</a:t>
            </a:r>
          </a:p>
          <a:p>
            <a:pPr algn="ctr"/>
            <a:endParaRPr lang="en-US" b="1" dirty="0">
              <a:solidFill>
                <a:srgbClr val="953735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F3ED4BA-F5CB-4300-B018-38997EA6A9E2}"/>
              </a:ext>
            </a:extLst>
          </p:cNvPr>
          <p:cNvSpPr txBox="1"/>
          <p:nvPr/>
        </p:nvSpPr>
        <p:spPr>
          <a:xfrm>
            <a:off x="7658453" y="4779784"/>
            <a:ext cx="118872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rgbClr val="953735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r>
              <a:rPr lang="en-US" b="1" dirty="0">
                <a:solidFill>
                  <a:srgbClr val="953735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$1,808</a:t>
            </a:r>
          </a:p>
          <a:p>
            <a:pPr algn="ctr"/>
            <a:endParaRPr lang="en-US" b="1" dirty="0">
              <a:solidFill>
                <a:srgbClr val="953735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00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5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25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75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000"/>
                            </p:stCondLst>
                            <p:childTnLst>
                              <p:par>
                                <p:cTn id="9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000"/>
                            </p:stCondLst>
                            <p:childTnLst>
                              <p:par>
                                <p:cTn id="10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000"/>
                            </p:stCondLst>
                            <p:childTnLst>
                              <p:par>
                                <p:cTn id="1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000"/>
                            </p:stCondLst>
                            <p:childTnLst>
                              <p:par>
                                <p:cTn id="1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3000"/>
                            </p:stCondLst>
                            <p:childTnLst>
                              <p:par>
                                <p:cTn id="150" presetID="26" presetClass="emph" presetSubtype="0" repeatCount="4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00"/>
                            </p:stCondLst>
                            <p:childTnLst>
                              <p:par>
                                <p:cTn id="16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3000"/>
                            </p:stCondLst>
                            <p:childTnLst>
                              <p:par>
                                <p:cTn id="17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4000"/>
                            </p:stCondLst>
                            <p:childTnLst>
                              <p:par>
                                <p:cTn id="17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000"/>
                            </p:stCondLst>
                            <p:childTnLst>
                              <p:par>
                                <p:cTn id="18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6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0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2500"/>
                            </p:stCondLst>
                            <p:childTnLst>
                              <p:par>
                                <p:cTn id="19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4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3250"/>
                            </p:stCondLst>
                            <p:childTnLst>
                              <p:par>
                                <p:cTn id="19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8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2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4750"/>
                            </p:stCondLst>
                            <p:childTnLst>
                              <p:par>
                                <p:cTn id="20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6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2" presetClass="exit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2" presetClass="exit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6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8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2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3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6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2" presetClass="exit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0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1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8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0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1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5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8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9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2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2" presetClass="exit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6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0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1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4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5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8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2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3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6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7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0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1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4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5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8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9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24" grpId="0" animBg="1"/>
      <p:bldP spid="24" grpId="1" animBg="1"/>
      <p:bldP spid="13" grpId="0" animBg="1"/>
      <p:bldP spid="13" grpId="1" animBg="1"/>
      <p:bldP spid="14" grpId="0" animBg="1"/>
      <p:bldP spid="14" grpId="1" animBg="1"/>
      <p:bldP spid="16" grpId="0" animBg="1"/>
      <p:bldP spid="18" grpId="0" animBg="1"/>
      <p:bldP spid="20" grpId="0" animBg="1"/>
      <p:bldP spid="2" grpId="0" animBg="1"/>
      <p:bldP spid="2" grpId="1" animBg="1"/>
      <p:bldP spid="29" grpId="0" animBg="1"/>
      <p:bldP spid="29" grpId="1" animBg="1"/>
      <p:bldP spid="25" grpId="0" animBg="1"/>
      <p:bldP spid="25" grpId="1" animBg="1"/>
      <p:bldP spid="31" grpId="0" animBg="1"/>
      <p:bldP spid="31" grpId="1" animBg="1"/>
      <p:bldP spid="36" grpId="0" animBg="1"/>
      <p:bldP spid="36" grpId="1" animBg="1"/>
      <p:bldP spid="36" grpId="2" animBg="1"/>
      <p:bldP spid="36" grpId="3" animBg="1"/>
      <p:bldP spid="27" grpId="0" animBg="1"/>
      <p:bldP spid="27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49" grpId="2" animBg="1"/>
      <p:bldP spid="50" grpId="0" animBg="1"/>
      <p:bldP spid="50" grpId="1" animBg="1"/>
      <p:bldP spid="51" grpId="0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4" grpId="2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8" grpId="2" animBg="1"/>
      <p:bldP spid="69" grpId="0" animBg="1"/>
      <p:bldP spid="69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1E8E376-5F54-4BEA-939D-0BEABDFBE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7926" y="995680"/>
            <a:ext cx="3779094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C8CB6CD-24D8-4F97-9F6C-9C1E7CB8C77B}"/>
              </a:ext>
            </a:extLst>
          </p:cNvPr>
          <p:cNvSpPr/>
          <p:nvPr/>
        </p:nvSpPr>
        <p:spPr>
          <a:xfrm>
            <a:off x="4707492" y="995680"/>
            <a:ext cx="3895985" cy="5486400"/>
          </a:xfrm>
          <a:prstGeom prst="rect">
            <a:avLst/>
          </a:prstGeom>
          <a:solidFill>
            <a:srgbClr val="D9D9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E14F40-B6D7-4F04-94C5-4D2E1BC12B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980" y="1041400"/>
            <a:ext cx="3740025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BF651D4-8E3A-4B67-9DF4-C1A31AFDCFB6}"/>
              </a:ext>
            </a:extLst>
          </p:cNvPr>
          <p:cNvSpPr/>
          <p:nvPr/>
        </p:nvSpPr>
        <p:spPr>
          <a:xfrm>
            <a:off x="706305" y="3259806"/>
            <a:ext cx="3449770" cy="104048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EDEC61-0C55-4595-BE23-A4C979907740}"/>
              </a:ext>
            </a:extLst>
          </p:cNvPr>
          <p:cNvSpPr/>
          <p:nvPr/>
        </p:nvSpPr>
        <p:spPr>
          <a:xfrm>
            <a:off x="706305" y="4280238"/>
            <a:ext cx="1565408" cy="123863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43C1536D-8B23-4CAE-839D-DAF64D558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B6ECEB-2081-434E-9244-3395A10CE43D}"/>
              </a:ext>
            </a:extLst>
          </p:cNvPr>
          <p:cNvSpPr/>
          <p:nvPr/>
        </p:nvSpPr>
        <p:spPr>
          <a:xfrm>
            <a:off x="705438" y="1989133"/>
            <a:ext cx="3449771" cy="123863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365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11111E-6 L -0.45643 1.11111E-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3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0009A0-BCE7-45A1-9F90-7E0E74AEF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994" y="900545"/>
            <a:ext cx="3821508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205F71-832A-4BDB-B927-192B2BD317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8499" y="900545"/>
            <a:ext cx="3858052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514197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E4605E-BE59-4EB7-94E2-37AD5C7F0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398" y="928254"/>
            <a:ext cx="3783856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255C93-774C-4CD2-9624-5926221F51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2298" y="928254"/>
            <a:ext cx="3763304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19995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7579A81-BE54-4538-BFA2-32210694F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980" y="826298"/>
            <a:ext cx="3740025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9EDEC61-0C55-4595-BE23-A4C979907740}"/>
              </a:ext>
            </a:extLst>
          </p:cNvPr>
          <p:cNvSpPr/>
          <p:nvPr/>
        </p:nvSpPr>
        <p:spPr>
          <a:xfrm>
            <a:off x="2259465" y="4079403"/>
            <a:ext cx="1898198" cy="12455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F473026-844E-447C-8182-793FB6CFF962}"/>
              </a:ext>
            </a:extLst>
          </p:cNvPr>
          <p:cNvSpPr txBox="1">
            <a:spLocks/>
          </p:cNvSpPr>
          <p:nvPr/>
        </p:nvSpPr>
        <p:spPr>
          <a:xfrm>
            <a:off x="4978400" y="1601796"/>
            <a:ext cx="4053840" cy="39354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C00000"/>
                </a:solidFill>
              </a:rPr>
              <a:t>Email completed homework to:</a:t>
            </a:r>
          </a:p>
          <a:p>
            <a:pPr algn="ctr"/>
            <a:br>
              <a:rPr lang="en-US" dirty="0"/>
            </a:b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650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A8D5A00-2A0B-4619-A596-13E69FA82FFA}"/>
              </a:ext>
            </a:extLst>
          </p:cNvPr>
          <p:cNvSpPr/>
          <p:nvPr/>
        </p:nvSpPr>
        <p:spPr>
          <a:xfrm>
            <a:off x="304800" y="1510824"/>
            <a:ext cx="8547100" cy="37719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81A65C5-28D1-4249-A88F-4EDADEF5B85A}"/>
              </a:ext>
            </a:extLst>
          </p:cNvPr>
          <p:cNvSpPr txBox="1">
            <a:spLocks/>
          </p:cNvSpPr>
          <p:nvPr/>
        </p:nvSpPr>
        <p:spPr>
          <a:xfrm>
            <a:off x="838200" y="1562735"/>
            <a:ext cx="7505700" cy="3668078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endParaRPr lang="en-US" sz="1000" dirty="0">
              <a:solidFill>
                <a:srgbClr val="1F497D"/>
              </a:solidFill>
            </a:endParaRPr>
          </a:p>
          <a:p>
            <a:pPr algn="ctr"/>
            <a:r>
              <a:rPr lang="en-US" sz="4400" dirty="0">
                <a:solidFill>
                  <a:srgbClr val="1F497D"/>
                </a:solidFill>
              </a:rPr>
              <a:t>You Did It!!</a:t>
            </a:r>
            <a:endParaRPr lang="en-US" sz="3600" dirty="0">
              <a:solidFill>
                <a:srgbClr val="1F497D"/>
              </a:solidFill>
            </a:endParaRPr>
          </a:p>
        </p:txBody>
      </p:sp>
      <p:pic>
        <p:nvPicPr>
          <p:cNvPr id="5" name="Picture 2" descr="http://t1.gstatic.com/images?q=tbn:ANd9GcTrHe2W2WwV5wHYrzSIt37-Crw9a-Ucr1IxTPAXpzBkiLoUi7nDSg">
            <a:extLst>
              <a:ext uri="{FF2B5EF4-FFF2-40B4-BE49-F238E27FC236}">
                <a16:creationId xmlns:a16="http://schemas.microsoft.com/office/drawing/2014/main" id="{A17B584D-CEAD-4202-9F4D-DDEAF3BA7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b="8866"/>
          <a:stretch>
            <a:fillRect/>
          </a:stretch>
        </p:blipFill>
        <p:spPr bwMode="auto">
          <a:xfrm>
            <a:off x="3535423" y="1930621"/>
            <a:ext cx="2143125" cy="1953118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2" descr="http://t1.gstatic.com/images?q=tbn:ANd9GcTrHe2W2WwV5wHYrzSIt37-Crw9a-Ucr1IxTPAXpzBkiLoUi7nDSg">
            <a:extLst>
              <a:ext uri="{FF2B5EF4-FFF2-40B4-BE49-F238E27FC236}">
                <a16:creationId xmlns:a16="http://schemas.microsoft.com/office/drawing/2014/main" id="{C661AE74-A08B-4886-821D-947010CB9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b="8866"/>
          <a:stretch>
            <a:fillRect/>
          </a:stretch>
        </p:blipFill>
        <p:spPr bwMode="auto">
          <a:xfrm>
            <a:off x="3535423" y="2020862"/>
            <a:ext cx="2143125" cy="1953118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2" descr="http://t1.gstatic.com/images?q=tbn:ANd9GcTrHe2W2WwV5wHYrzSIt37-Crw9a-Ucr1IxTPAXpzBkiLoUi7nDSg">
            <a:extLst>
              <a:ext uri="{FF2B5EF4-FFF2-40B4-BE49-F238E27FC236}">
                <a16:creationId xmlns:a16="http://schemas.microsoft.com/office/drawing/2014/main" id="{1F433646-93DD-4972-8BE5-8FF1B0947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b="8866"/>
          <a:stretch>
            <a:fillRect/>
          </a:stretch>
        </p:blipFill>
        <p:spPr bwMode="auto">
          <a:xfrm>
            <a:off x="4221168" y="2577007"/>
            <a:ext cx="2143125" cy="1953118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2" descr="http://t1.gstatic.com/images?q=tbn:ANd9GcTrHe2W2WwV5wHYrzSIt37-Crw9a-Ucr1IxTPAXpzBkiLoUi7nDSg">
            <a:extLst>
              <a:ext uri="{FF2B5EF4-FFF2-40B4-BE49-F238E27FC236}">
                <a16:creationId xmlns:a16="http://schemas.microsoft.com/office/drawing/2014/main" id="{F8090794-25F4-44BF-9094-6361CFB09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b="8866"/>
          <a:stretch>
            <a:fillRect/>
          </a:stretch>
        </p:blipFill>
        <p:spPr bwMode="auto">
          <a:xfrm>
            <a:off x="3149606" y="2577007"/>
            <a:ext cx="2143125" cy="1953118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2" descr="http://t1.gstatic.com/images?q=tbn:ANd9GcTrHe2W2WwV5wHYrzSIt37-Crw9a-Ucr1IxTPAXpzBkiLoUi7nDSg">
            <a:extLst>
              <a:ext uri="{FF2B5EF4-FFF2-40B4-BE49-F238E27FC236}">
                <a16:creationId xmlns:a16="http://schemas.microsoft.com/office/drawing/2014/main" id="{0F4B3F19-E898-450F-9AA7-4F191E717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b="8866"/>
          <a:stretch>
            <a:fillRect/>
          </a:stretch>
        </p:blipFill>
        <p:spPr bwMode="auto">
          <a:xfrm>
            <a:off x="3799440" y="2907180"/>
            <a:ext cx="2143125" cy="1953118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2" descr="http://t1.gstatic.com/images?q=tbn:ANd9GcTrHe2W2WwV5wHYrzSIt37-Crw9a-Ucr1IxTPAXpzBkiLoUi7nDSg">
            <a:extLst>
              <a:ext uri="{FF2B5EF4-FFF2-40B4-BE49-F238E27FC236}">
                <a16:creationId xmlns:a16="http://schemas.microsoft.com/office/drawing/2014/main" id="{903F4CA6-0B55-4358-9BCD-55B30F453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b="8866"/>
          <a:stretch>
            <a:fillRect/>
          </a:stretch>
        </p:blipFill>
        <p:spPr bwMode="auto">
          <a:xfrm>
            <a:off x="3535422" y="1931086"/>
            <a:ext cx="2143125" cy="1953118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2" descr="http://t1.gstatic.com/images?q=tbn:ANd9GcTrHe2W2WwV5wHYrzSIt37-Crw9a-Ucr1IxTPAXpzBkiLoUi7nDSg">
            <a:extLst>
              <a:ext uri="{FF2B5EF4-FFF2-40B4-BE49-F238E27FC236}">
                <a16:creationId xmlns:a16="http://schemas.microsoft.com/office/drawing/2014/main" id="{AE9C8E8A-50F7-4A0D-959F-23BAABBCD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b="8866"/>
          <a:stretch>
            <a:fillRect/>
          </a:stretch>
        </p:blipFill>
        <p:spPr bwMode="auto">
          <a:xfrm>
            <a:off x="4221167" y="2550731"/>
            <a:ext cx="2143125" cy="1953118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2" descr="http://t1.gstatic.com/images?q=tbn:ANd9GcTrHe2W2WwV5wHYrzSIt37-Crw9a-Ucr1IxTPAXpzBkiLoUi7nDSg">
            <a:extLst>
              <a:ext uri="{FF2B5EF4-FFF2-40B4-BE49-F238E27FC236}">
                <a16:creationId xmlns:a16="http://schemas.microsoft.com/office/drawing/2014/main" id="{9AF079BE-EDD1-4F75-8E89-FDB237B5D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b="8866"/>
          <a:stretch>
            <a:fillRect/>
          </a:stretch>
        </p:blipFill>
        <p:spPr bwMode="auto">
          <a:xfrm>
            <a:off x="3149604" y="2550731"/>
            <a:ext cx="2143125" cy="1953118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2" descr="http://t1.gstatic.com/images?q=tbn:ANd9GcTrHe2W2WwV5wHYrzSIt37-Crw9a-Ucr1IxTPAXpzBkiLoUi7nDSg">
            <a:extLst>
              <a:ext uri="{FF2B5EF4-FFF2-40B4-BE49-F238E27FC236}">
                <a16:creationId xmlns:a16="http://schemas.microsoft.com/office/drawing/2014/main" id="{28A38EE3-F695-4190-AFCB-94B65EC94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b="8866"/>
          <a:stretch>
            <a:fillRect/>
          </a:stretch>
        </p:blipFill>
        <p:spPr bwMode="auto">
          <a:xfrm>
            <a:off x="3799439" y="2817404"/>
            <a:ext cx="2143125" cy="1953118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2" descr="http://t1.gstatic.com/images?q=tbn:ANd9GcTrHe2W2WwV5wHYrzSIt37-Crw9a-Ucr1IxTPAXpzBkiLoUi7nDSg">
            <a:extLst>
              <a:ext uri="{FF2B5EF4-FFF2-40B4-BE49-F238E27FC236}">
                <a16:creationId xmlns:a16="http://schemas.microsoft.com/office/drawing/2014/main" id="{0009D53E-B413-4B7D-A624-CE125362D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b="8866"/>
          <a:stretch>
            <a:fillRect/>
          </a:stretch>
        </p:blipFill>
        <p:spPr bwMode="auto">
          <a:xfrm>
            <a:off x="3535421" y="1931086"/>
            <a:ext cx="2143125" cy="1953118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2" descr="http://t1.gstatic.com/images?q=tbn:ANd9GcTrHe2W2WwV5wHYrzSIt37-Crw9a-Ucr1IxTPAXpzBkiLoUi7nDSg">
            <a:extLst>
              <a:ext uri="{FF2B5EF4-FFF2-40B4-BE49-F238E27FC236}">
                <a16:creationId xmlns:a16="http://schemas.microsoft.com/office/drawing/2014/main" id="{A052A234-AD8F-40C9-A2A1-E9B597DA2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b="8866"/>
          <a:stretch>
            <a:fillRect/>
          </a:stretch>
        </p:blipFill>
        <p:spPr bwMode="auto">
          <a:xfrm>
            <a:off x="4221166" y="2563431"/>
            <a:ext cx="2143125" cy="1953118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2" descr="http://t1.gstatic.com/images?q=tbn:ANd9GcTrHe2W2WwV5wHYrzSIt37-Crw9a-Ucr1IxTPAXpzBkiLoUi7nDSg">
            <a:extLst>
              <a:ext uri="{FF2B5EF4-FFF2-40B4-BE49-F238E27FC236}">
                <a16:creationId xmlns:a16="http://schemas.microsoft.com/office/drawing/2014/main" id="{7975E741-392D-4DD7-9745-A6815E614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b="8866"/>
          <a:stretch>
            <a:fillRect/>
          </a:stretch>
        </p:blipFill>
        <p:spPr bwMode="auto">
          <a:xfrm>
            <a:off x="3149604" y="2563431"/>
            <a:ext cx="2143125" cy="1953118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2" descr="http://t1.gstatic.com/images?q=tbn:ANd9GcTrHe2W2WwV5wHYrzSIt37-Crw9a-Ucr1IxTPAXpzBkiLoUi7nDSg">
            <a:extLst>
              <a:ext uri="{FF2B5EF4-FFF2-40B4-BE49-F238E27FC236}">
                <a16:creationId xmlns:a16="http://schemas.microsoft.com/office/drawing/2014/main" id="{03F23D24-F109-4905-AA6B-2B187FA04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b="8866"/>
          <a:stretch>
            <a:fillRect/>
          </a:stretch>
        </p:blipFill>
        <p:spPr bwMode="auto">
          <a:xfrm>
            <a:off x="3799438" y="2983845"/>
            <a:ext cx="2143125" cy="1953118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624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1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F68E7-D3D6-4FD4-9D1B-EB7823501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Please Share With Us!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C6918D-75D0-46C6-AFEE-08F016B598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402" y="775711"/>
            <a:ext cx="7605196" cy="594613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3418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393B2E7-4CCC-4AF9-991C-84B6C39AD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Please Share With Us!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0CC20B-22A8-46A6-85B0-F8D953A64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741" y="803560"/>
            <a:ext cx="7304518" cy="59436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88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A0D5BC53-8654-4AA2-B274-464886507931}"/>
              </a:ext>
            </a:extLst>
          </p:cNvPr>
          <p:cNvSpPr txBox="1">
            <a:spLocks/>
          </p:cNvSpPr>
          <p:nvPr/>
        </p:nvSpPr>
        <p:spPr>
          <a:xfrm>
            <a:off x="857250" y="1866900"/>
            <a:ext cx="7696200" cy="3124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1F497D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80769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077496" y="2656952"/>
            <a:ext cx="4856704" cy="1076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4" b="25643"/>
          <a:stretch/>
        </p:blipFill>
        <p:spPr bwMode="auto">
          <a:xfrm>
            <a:off x="4082143" y="2682352"/>
            <a:ext cx="2724150" cy="752475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9" r="59411" b="26618"/>
          <a:stretch/>
        </p:blipFill>
        <p:spPr bwMode="auto">
          <a:xfrm>
            <a:off x="2077496" y="2682352"/>
            <a:ext cx="2004647" cy="772048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8"/>
          <a:stretch/>
        </p:blipFill>
        <p:spPr bwMode="auto">
          <a:xfrm>
            <a:off x="2097592" y="3552908"/>
            <a:ext cx="4800600" cy="180892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 flipH="1" flipV="1">
            <a:off x="2133600" y="3509407"/>
            <a:ext cx="4737799" cy="2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BB5A91F4-13A4-467A-9F30-1136E755552D}"/>
              </a:ext>
            </a:extLst>
          </p:cNvPr>
          <p:cNvSpPr txBox="1">
            <a:spLocks/>
          </p:cNvSpPr>
          <p:nvPr/>
        </p:nvSpPr>
        <p:spPr>
          <a:xfrm>
            <a:off x="723900" y="3195376"/>
            <a:ext cx="7696200" cy="3124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1F497D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58147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extBox 94">
            <a:extLst>
              <a:ext uri="{FF2B5EF4-FFF2-40B4-BE49-F238E27FC236}">
                <a16:creationId xmlns:a16="http://schemas.microsoft.com/office/drawing/2014/main" id="{08CBE30E-4329-4C24-8A14-85792699F10F}"/>
              </a:ext>
            </a:extLst>
          </p:cNvPr>
          <p:cNvSpPr txBox="1"/>
          <p:nvPr/>
        </p:nvSpPr>
        <p:spPr>
          <a:xfrm>
            <a:off x="6093195" y="5832616"/>
            <a:ext cx="118872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rgbClr val="283159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endParaRPr lang="en-US" b="1" dirty="0">
              <a:solidFill>
                <a:srgbClr val="283159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endParaRPr lang="en-US" b="1" dirty="0">
              <a:solidFill>
                <a:srgbClr val="283159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92E6C854-D249-4784-AA2D-ACD0B20725C0}"/>
              </a:ext>
            </a:extLst>
          </p:cNvPr>
          <p:cNvSpPr txBox="1"/>
          <p:nvPr/>
        </p:nvSpPr>
        <p:spPr>
          <a:xfrm>
            <a:off x="4818373" y="5832616"/>
            <a:ext cx="118872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chemeClr val="accent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endParaRPr lang="en-US" b="1" dirty="0">
              <a:solidFill>
                <a:schemeClr val="accent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endParaRPr lang="en-US" b="1" dirty="0">
              <a:solidFill>
                <a:schemeClr val="accent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86177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Gadugi" panose="020B0502040204020203" pitchFamily="34" charset="0"/>
                <a:ea typeface="Gadugi" panose="020B0502040204020203" pitchFamily="34" charset="0"/>
                <a:cs typeface="+mj-cs"/>
              </a:rPr>
              <a:t> Four Factors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uLnTx/>
                <a:uFillTx/>
                <a:latin typeface="Gadugi" panose="020B0502040204020203" pitchFamily="34" charset="0"/>
                <a:ea typeface="Gadugi" panose="020B0502040204020203" pitchFamily="34" charset="0"/>
                <a:cs typeface="+mj-cs"/>
              </a:rPr>
              <a:t> of Finance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uLnTx/>
              <a:uFillTx/>
              <a:latin typeface="Gadugi" panose="020B0502040204020203" pitchFamily="34" charset="0"/>
              <a:ea typeface="Gadugi" panose="020B0502040204020203" pitchFamily="34" charset="0"/>
              <a:cs typeface="+mj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546388" y="1383644"/>
            <a:ext cx="1188720" cy="60856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Direction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093195" y="1383644"/>
            <a:ext cx="1188720" cy="608568"/>
          </a:xfrm>
          <a:prstGeom prst="rect">
            <a:avLst/>
          </a:prstGeom>
          <a:solidFill>
            <a:srgbClr val="95373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Gadugi" panose="020B0502040204020203" pitchFamily="34" charset="0"/>
                <a:ea typeface="Gadugi" panose="020B0502040204020203" pitchFamily="34" charset="0"/>
              </a:rPr>
              <a:t>Cost of Credit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48FEEA5-BA94-44A2-A271-E4C4AAEDF65F}"/>
              </a:ext>
            </a:extLst>
          </p:cNvPr>
          <p:cNvSpPr txBox="1"/>
          <p:nvPr/>
        </p:nvSpPr>
        <p:spPr>
          <a:xfrm>
            <a:off x="3546388" y="2116667"/>
            <a:ext cx="118872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rgbClr val="283159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endParaRPr lang="en-US" b="1" dirty="0">
              <a:solidFill>
                <a:srgbClr val="283159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endParaRPr lang="en-US" b="1" dirty="0">
              <a:solidFill>
                <a:srgbClr val="283159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259686" y="1383644"/>
            <a:ext cx="1188720" cy="60856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Factor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CB77975-F1EB-49BD-BE24-342B42B2BE20}"/>
              </a:ext>
            </a:extLst>
          </p:cNvPr>
          <p:cNvSpPr/>
          <p:nvPr/>
        </p:nvSpPr>
        <p:spPr>
          <a:xfrm>
            <a:off x="4818373" y="1383644"/>
            <a:ext cx="1188720" cy="60856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Monthly Payment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9A484FF-41A4-421F-9278-3FCBFFF52AE8}"/>
              </a:ext>
            </a:extLst>
          </p:cNvPr>
          <p:cNvSpPr txBox="1"/>
          <p:nvPr/>
        </p:nvSpPr>
        <p:spPr>
          <a:xfrm>
            <a:off x="4818373" y="2116667"/>
            <a:ext cx="118872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rgbClr val="283159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endParaRPr lang="en-US" b="1" dirty="0">
              <a:solidFill>
                <a:srgbClr val="283159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endParaRPr lang="en-US" b="1" dirty="0">
              <a:solidFill>
                <a:srgbClr val="283159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C36791D-7AEB-49B7-915F-DDA7F0A3D2DB}"/>
              </a:ext>
            </a:extLst>
          </p:cNvPr>
          <p:cNvSpPr txBox="1"/>
          <p:nvPr/>
        </p:nvSpPr>
        <p:spPr>
          <a:xfrm>
            <a:off x="6093195" y="2116667"/>
            <a:ext cx="118872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rgbClr val="283159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endParaRPr lang="en-US" b="1" dirty="0">
              <a:solidFill>
                <a:srgbClr val="283159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endParaRPr lang="en-US" b="1" dirty="0">
              <a:solidFill>
                <a:srgbClr val="283159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4D6889E-AA81-49F9-99C5-6A80A376376A}"/>
              </a:ext>
            </a:extLst>
          </p:cNvPr>
          <p:cNvSpPr txBox="1"/>
          <p:nvPr/>
        </p:nvSpPr>
        <p:spPr>
          <a:xfrm>
            <a:off x="3546388" y="3084816"/>
            <a:ext cx="1188720" cy="923330"/>
          </a:xfrm>
          <a:prstGeom prst="rect">
            <a:avLst/>
          </a:prstGeom>
          <a:solidFill>
            <a:srgbClr val="F2DCDB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rgbClr val="283159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endParaRPr lang="en-US" b="1" dirty="0">
              <a:solidFill>
                <a:srgbClr val="283159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endParaRPr lang="en-US" b="1" dirty="0">
              <a:solidFill>
                <a:srgbClr val="283159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46FFCA1-528B-4DC4-A1E3-BBAD1F9CF519}"/>
              </a:ext>
            </a:extLst>
          </p:cNvPr>
          <p:cNvSpPr txBox="1"/>
          <p:nvPr/>
        </p:nvSpPr>
        <p:spPr>
          <a:xfrm>
            <a:off x="4818373" y="3084816"/>
            <a:ext cx="1188720" cy="923330"/>
          </a:xfrm>
          <a:prstGeom prst="rect">
            <a:avLst/>
          </a:prstGeom>
          <a:solidFill>
            <a:srgbClr val="F2DCDB"/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rgbClr val="283159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endParaRPr lang="en-US" b="1" dirty="0">
              <a:solidFill>
                <a:srgbClr val="283159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endParaRPr lang="en-US" b="1" dirty="0">
              <a:solidFill>
                <a:srgbClr val="283159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EC0ABCA-3BD9-4500-A622-195D07AAC697}"/>
              </a:ext>
            </a:extLst>
          </p:cNvPr>
          <p:cNvSpPr txBox="1"/>
          <p:nvPr/>
        </p:nvSpPr>
        <p:spPr>
          <a:xfrm>
            <a:off x="6093195" y="3084816"/>
            <a:ext cx="1188720" cy="923330"/>
          </a:xfrm>
          <a:prstGeom prst="rect">
            <a:avLst/>
          </a:prstGeom>
          <a:solidFill>
            <a:srgbClr val="F2DCDB"/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chemeClr val="accent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endParaRPr lang="en-US" b="1" dirty="0">
              <a:solidFill>
                <a:schemeClr val="accent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endParaRPr lang="en-US" b="1" dirty="0">
              <a:solidFill>
                <a:schemeClr val="accent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9CDB7CB-4ECD-42E8-94A3-E918046FB9E1}"/>
              </a:ext>
            </a:extLst>
          </p:cNvPr>
          <p:cNvSpPr txBox="1"/>
          <p:nvPr/>
        </p:nvSpPr>
        <p:spPr>
          <a:xfrm>
            <a:off x="4818373" y="5004735"/>
            <a:ext cx="1188720" cy="923544"/>
          </a:xfrm>
          <a:prstGeom prst="rect">
            <a:avLst/>
          </a:prstGeom>
          <a:solidFill>
            <a:srgbClr val="F2DCDB"/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600" b="1" dirty="0">
              <a:solidFill>
                <a:srgbClr val="283159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r>
              <a:rPr lang="en-US" b="1" dirty="0">
                <a:solidFill>
                  <a:srgbClr val="283159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No effect</a:t>
            </a:r>
          </a:p>
          <a:p>
            <a:pPr algn="ctr"/>
            <a:endParaRPr lang="en-US" b="1" dirty="0">
              <a:solidFill>
                <a:srgbClr val="283159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F9790B6-D12D-4FB9-8DB3-02613D9DB785}"/>
              </a:ext>
            </a:extLst>
          </p:cNvPr>
          <p:cNvSpPr txBox="1"/>
          <p:nvPr/>
        </p:nvSpPr>
        <p:spPr>
          <a:xfrm>
            <a:off x="6093195" y="5004735"/>
            <a:ext cx="1188720" cy="923330"/>
          </a:xfrm>
          <a:prstGeom prst="rect">
            <a:avLst/>
          </a:prstGeom>
          <a:solidFill>
            <a:srgbClr val="F2DCDB"/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rgbClr val="283159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endParaRPr lang="en-US" b="1" dirty="0">
              <a:solidFill>
                <a:srgbClr val="283159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endParaRPr lang="en-US" b="1" dirty="0">
              <a:solidFill>
                <a:srgbClr val="283159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7A57D4B-7CDF-40EA-A401-2A8662EC8640}"/>
              </a:ext>
            </a:extLst>
          </p:cNvPr>
          <p:cNvSpPr txBox="1"/>
          <p:nvPr/>
        </p:nvSpPr>
        <p:spPr>
          <a:xfrm>
            <a:off x="3546388" y="4059919"/>
            <a:ext cx="118872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rgbClr val="283159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endParaRPr lang="en-US" b="1" dirty="0">
              <a:solidFill>
                <a:schemeClr val="bg2">
                  <a:lumMod val="50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endParaRPr lang="en-US" b="1" dirty="0">
              <a:solidFill>
                <a:srgbClr val="283159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5EEFFA7-28BA-49F2-9F76-36F41D10C94B}"/>
              </a:ext>
            </a:extLst>
          </p:cNvPr>
          <p:cNvSpPr txBox="1"/>
          <p:nvPr/>
        </p:nvSpPr>
        <p:spPr>
          <a:xfrm>
            <a:off x="4818373" y="4059919"/>
            <a:ext cx="118872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chemeClr val="accent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endParaRPr lang="en-US" b="1" dirty="0">
              <a:solidFill>
                <a:schemeClr val="accent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endParaRPr lang="en-US" b="1" dirty="0">
              <a:solidFill>
                <a:schemeClr val="accent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39D6B5D-7E3E-4FC8-A9E3-4D878CD826E7}"/>
              </a:ext>
            </a:extLst>
          </p:cNvPr>
          <p:cNvSpPr txBox="1"/>
          <p:nvPr/>
        </p:nvSpPr>
        <p:spPr>
          <a:xfrm>
            <a:off x="6093195" y="4059919"/>
            <a:ext cx="118872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rgbClr val="283159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endParaRPr lang="en-US" b="1" dirty="0">
              <a:solidFill>
                <a:srgbClr val="283159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endParaRPr lang="en-US" b="1" dirty="0">
              <a:solidFill>
                <a:srgbClr val="283159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8" name="Arrow: Up 7">
            <a:extLst>
              <a:ext uri="{FF2B5EF4-FFF2-40B4-BE49-F238E27FC236}">
                <a16:creationId xmlns:a16="http://schemas.microsoft.com/office/drawing/2014/main" id="{49640627-4573-4D4D-84D7-4CAC49401D23}"/>
              </a:ext>
            </a:extLst>
          </p:cNvPr>
          <p:cNvSpPr/>
          <p:nvPr/>
        </p:nvSpPr>
        <p:spPr>
          <a:xfrm>
            <a:off x="3820229" y="2152192"/>
            <a:ext cx="641039" cy="861774"/>
          </a:xfrm>
          <a:prstGeom prst="upArrow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B538F744-46A2-4B0D-8FF8-369510A000A7}"/>
              </a:ext>
            </a:extLst>
          </p:cNvPr>
          <p:cNvSpPr/>
          <p:nvPr/>
        </p:nvSpPr>
        <p:spPr>
          <a:xfrm>
            <a:off x="5102334" y="2152192"/>
            <a:ext cx="620799" cy="861774"/>
          </a:xfrm>
          <a:prstGeom prst="downArrow">
            <a:avLst/>
          </a:prstGeom>
          <a:solidFill>
            <a:srgbClr val="0444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78" name="Arrow: Down 77">
            <a:extLst>
              <a:ext uri="{FF2B5EF4-FFF2-40B4-BE49-F238E27FC236}">
                <a16:creationId xmlns:a16="http://schemas.microsoft.com/office/drawing/2014/main" id="{8CBFB62C-5FCA-40B5-AC3B-1B6275BF6C9C}"/>
              </a:ext>
            </a:extLst>
          </p:cNvPr>
          <p:cNvSpPr/>
          <p:nvPr/>
        </p:nvSpPr>
        <p:spPr>
          <a:xfrm>
            <a:off x="6377156" y="2152192"/>
            <a:ext cx="620799" cy="861774"/>
          </a:xfrm>
          <a:prstGeom prst="downArrow">
            <a:avLst/>
          </a:prstGeom>
          <a:solidFill>
            <a:srgbClr val="0444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79" name="Arrow: Up 78">
            <a:extLst>
              <a:ext uri="{FF2B5EF4-FFF2-40B4-BE49-F238E27FC236}">
                <a16:creationId xmlns:a16="http://schemas.microsoft.com/office/drawing/2014/main" id="{468E1472-5825-4761-9637-EA47B1391782}"/>
              </a:ext>
            </a:extLst>
          </p:cNvPr>
          <p:cNvSpPr/>
          <p:nvPr/>
        </p:nvSpPr>
        <p:spPr>
          <a:xfrm>
            <a:off x="3820229" y="3125590"/>
            <a:ext cx="641039" cy="861774"/>
          </a:xfrm>
          <a:prstGeom prst="upArrow">
            <a:avLst/>
          </a:prstGeom>
          <a:solidFill>
            <a:schemeClr val="tx2">
              <a:lumMod val="75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80" name="Arrow: Up 79">
            <a:extLst>
              <a:ext uri="{FF2B5EF4-FFF2-40B4-BE49-F238E27FC236}">
                <a16:creationId xmlns:a16="http://schemas.microsoft.com/office/drawing/2014/main" id="{650B1364-7B92-43D4-8470-7DE0C83BBC1C}"/>
              </a:ext>
            </a:extLst>
          </p:cNvPr>
          <p:cNvSpPr/>
          <p:nvPr/>
        </p:nvSpPr>
        <p:spPr>
          <a:xfrm>
            <a:off x="3820229" y="4092462"/>
            <a:ext cx="641039" cy="861774"/>
          </a:xfrm>
          <a:prstGeom prst="upArrow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82" name="Arrow: Down 81">
            <a:extLst>
              <a:ext uri="{FF2B5EF4-FFF2-40B4-BE49-F238E27FC236}">
                <a16:creationId xmlns:a16="http://schemas.microsoft.com/office/drawing/2014/main" id="{A7E24A79-A235-44BB-B971-DE70A01B75DD}"/>
              </a:ext>
            </a:extLst>
          </p:cNvPr>
          <p:cNvSpPr/>
          <p:nvPr/>
        </p:nvSpPr>
        <p:spPr>
          <a:xfrm>
            <a:off x="5102334" y="3125590"/>
            <a:ext cx="620799" cy="861774"/>
          </a:xfrm>
          <a:prstGeom prst="downArrow">
            <a:avLst/>
          </a:prstGeom>
          <a:solidFill>
            <a:srgbClr val="04441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83" name="Arrow: Up 82">
            <a:extLst>
              <a:ext uri="{FF2B5EF4-FFF2-40B4-BE49-F238E27FC236}">
                <a16:creationId xmlns:a16="http://schemas.microsoft.com/office/drawing/2014/main" id="{773A9D2E-E4E0-4A3C-847D-FB3F245BAF96}"/>
              </a:ext>
            </a:extLst>
          </p:cNvPr>
          <p:cNvSpPr/>
          <p:nvPr/>
        </p:nvSpPr>
        <p:spPr>
          <a:xfrm>
            <a:off x="6367036" y="3125590"/>
            <a:ext cx="641039" cy="861774"/>
          </a:xfrm>
          <a:prstGeom prst="up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84" name="Arrow: Up 83">
            <a:extLst>
              <a:ext uri="{FF2B5EF4-FFF2-40B4-BE49-F238E27FC236}">
                <a16:creationId xmlns:a16="http://schemas.microsoft.com/office/drawing/2014/main" id="{B4DA7616-5021-40E2-BBC1-2A6659922383}"/>
              </a:ext>
            </a:extLst>
          </p:cNvPr>
          <p:cNvSpPr/>
          <p:nvPr/>
        </p:nvSpPr>
        <p:spPr>
          <a:xfrm>
            <a:off x="6367036" y="5026788"/>
            <a:ext cx="641039" cy="861774"/>
          </a:xfrm>
          <a:prstGeom prst="up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85" name="Arrow: Up 84">
            <a:extLst>
              <a:ext uri="{FF2B5EF4-FFF2-40B4-BE49-F238E27FC236}">
                <a16:creationId xmlns:a16="http://schemas.microsoft.com/office/drawing/2014/main" id="{AC614936-DDA2-437A-A672-59CE43287C4D}"/>
              </a:ext>
            </a:extLst>
          </p:cNvPr>
          <p:cNvSpPr/>
          <p:nvPr/>
        </p:nvSpPr>
        <p:spPr>
          <a:xfrm>
            <a:off x="6367036" y="4092462"/>
            <a:ext cx="641039" cy="861774"/>
          </a:xfrm>
          <a:prstGeom prst="up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86" name="Arrow: Up 85">
            <a:extLst>
              <a:ext uri="{FF2B5EF4-FFF2-40B4-BE49-F238E27FC236}">
                <a16:creationId xmlns:a16="http://schemas.microsoft.com/office/drawing/2014/main" id="{AAD0DEDE-F28D-44FB-B4FC-EF10BE82702E}"/>
              </a:ext>
            </a:extLst>
          </p:cNvPr>
          <p:cNvSpPr/>
          <p:nvPr/>
        </p:nvSpPr>
        <p:spPr>
          <a:xfrm>
            <a:off x="5092214" y="4092462"/>
            <a:ext cx="641039" cy="861774"/>
          </a:xfrm>
          <a:prstGeom prst="up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87" name="Arrow: Up 86">
            <a:extLst>
              <a:ext uri="{FF2B5EF4-FFF2-40B4-BE49-F238E27FC236}">
                <a16:creationId xmlns:a16="http://schemas.microsoft.com/office/drawing/2014/main" id="{FF01B3E3-0BB8-441A-805A-570D36EF6023}"/>
              </a:ext>
            </a:extLst>
          </p:cNvPr>
          <p:cNvSpPr/>
          <p:nvPr/>
        </p:nvSpPr>
        <p:spPr>
          <a:xfrm>
            <a:off x="5092214" y="5965772"/>
            <a:ext cx="641039" cy="781790"/>
          </a:xfrm>
          <a:prstGeom prst="up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C139363E-77F8-4721-BD51-56A23A202674}"/>
              </a:ext>
            </a:extLst>
          </p:cNvPr>
          <p:cNvSpPr txBox="1"/>
          <p:nvPr/>
        </p:nvSpPr>
        <p:spPr>
          <a:xfrm>
            <a:off x="3546388" y="5888108"/>
            <a:ext cx="1188720" cy="89255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800" b="1" dirty="0">
              <a:solidFill>
                <a:srgbClr val="283159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r>
              <a:rPr lang="en-US" b="1" dirty="0">
                <a:solidFill>
                  <a:srgbClr val="283159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Rolled into loan</a:t>
            </a:r>
          </a:p>
          <a:p>
            <a:pPr algn="ctr"/>
            <a:endParaRPr lang="en-US" sz="800" b="1" dirty="0">
              <a:solidFill>
                <a:srgbClr val="283159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96" name="Arrow: Up 95">
            <a:extLst>
              <a:ext uri="{FF2B5EF4-FFF2-40B4-BE49-F238E27FC236}">
                <a16:creationId xmlns:a16="http://schemas.microsoft.com/office/drawing/2014/main" id="{084CE732-88A0-4995-84E9-C01F5B1382BB}"/>
              </a:ext>
            </a:extLst>
          </p:cNvPr>
          <p:cNvSpPr/>
          <p:nvPr/>
        </p:nvSpPr>
        <p:spPr>
          <a:xfrm>
            <a:off x="6201431" y="5970935"/>
            <a:ext cx="641039" cy="781790"/>
          </a:xfrm>
          <a:prstGeom prst="up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97" name="Arrow: Up 96">
            <a:extLst>
              <a:ext uri="{FF2B5EF4-FFF2-40B4-BE49-F238E27FC236}">
                <a16:creationId xmlns:a16="http://schemas.microsoft.com/office/drawing/2014/main" id="{1BA1237D-F06E-4C83-8372-440CF30A3C4F}"/>
              </a:ext>
            </a:extLst>
          </p:cNvPr>
          <p:cNvSpPr/>
          <p:nvPr/>
        </p:nvSpPr>
        <p:spPr>
          <a:xfrm>
            <a:off x="6805926" y="6301285"/>
            <a:ext cx="431383" cy="457853"/>
          </a:xfrm>
          <a:prstGeom prst="up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CFA9663-78A3-43CB-9E66-CFF562AFC252}"/>
              </a:ext>
            </a:extLst>
          </p:cNvPr>
          <p:cNvSpPr txBox="1"/>
          <p:nvPr/>
        </p:nvSpPr>
        <p:spPr>
          <a:xfrm>
            <a:off x="3546388" y="5004735"/>
            <a:ext cx="1188720" cy="923544"/>
          </a:xfrm>
          <a:prstGeom prst="rect">
            <a:avLst/>
          </a:prstGeom>
          <a:solidFill>
            <a:srgbClr val="F2DCDB"/>
          </a:solidFill>
          <a:ln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800" b="1" dirty="0">
              <a:solidFill>
                <a:srgbClr val="283159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r>
              <a:rPr lang="en-US" b="1" dirty="0">
                <a:solidFill>
                  <a:srgbClr val="283159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Paid Up Front</a:t>
            </a:r>
          </a:p>
          <a:p>
            <a:pPr algn="ctr"/>
            <a:endParaRPr lang="en-US" sz="800" b="1" dirty="0">
              <a:solidFill>
                <a:srgbClr val="283159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5786DEA-54F3-4110-8F61-22537E5F3932}"/>
              </a:ext>
            </a:extLst>
          </p:cNvPr>
          <p:cNvSpPr txBox="1"/>
          <p:nvPr/>
        </p:nvSpPr>
        <p:spPr>
          <a:xfrm>
            <a:off x="234339" y="5750000"/>
            <a:ext cx="1188720" cy="923330"/>
          </a:xfrm>
          <a:prstGeom prst="rect">
            <a:avLst/>
          </a:prstGeom>
          <a:solidFill>
            <a:srgbClr val="F2DCDB"/>
          </a:solidFill>
          <a:ln w="19050"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>
              <a:ln>
                <a:solidFill>
                  <a:srgbClr val="002060"/>
                </a:solidFill>
              </a:ln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algn="ctr"/>
            <a:r>
              <a:rPr lang="en-US" dirty="0">
                <a:ln>
                  <a:solidFill>
                    <a:srgbClr val="002060"/>
                  </a:solidFill>
                </a:ln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Fees</a:t>
            </a:r>
          </a:p>
          <a:p>
            <a:pPr algn="ctr"/>
            <a:endParaRPr lang="en-US" dirty="0">
              <a:ln>
                <a:solidFill>
                  <a:srgbClr val="002060"/>
                </a:solidFill>
              </a:ln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0364450-35D1-4CDA-90C7-C7AD7569CB2C}"/>
              </a:ext>
            </a:extLst>
          </p:cNvPr>
          <p:cNvGrpSpPr/>
          <p:nvPr/>
        </p:nvGrpSpPr>
        <p:grpSpPr>
          <a:xfrm>
            <a:off x="234339" y="2836815"/>
            <a:ext cx="1188720" cy="2866299"/>
            <a:chOff x="234339" y="2836815"/>
            <a:chExt cx="1188720" cy="2866299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82DCA5F8-F7D7-465F-AD85-431DB7C31C7B}"/>
                </a:ext>
              </a:extLst>
            </p:cNvPr>
            <p:cNvSpPr txBox="1"/>
            <p:nvPr/>
          </p:nvSpPr>
          <p:spPr>
            <a:xfrm>
              <a:off x="234339" y="4779784"/>
              <a:ext cx="1188720" cy="92333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  <a:lumOff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900" dirty="0">
                <a:ln>
                  <a:solidFill>
                    <a:srgbClr val="002060"/>
                  </a:solidFill>
                </a:ln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endParaRPr>
            </a:p>
            <a:p>
              <a:pPr algn="ctr"/>
              <a:r>
                <a:rPr lang="en-US" dirty="0">
                  <a:ln>
                    <a:solidFill>
                      <a:srgbClr val="002060"/>
                    </a:solidFill>
                  </a:ln>
                  <a:solidFill>
                    <a:schemeClr val="tx2">
                      <a:lumMod val="75000"/>
                    </a:schemeClr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Interest Rate</a:t>
              </a:r>
              <a:endParaRPr lang="en-US" sz="900" dirty="0">
                <a:ln>
                  <a:solidFill>
                    <a:srgbClr val="002060"/>
                  </a:solidFill>
                </a:ln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endParaRPr>
            </a:p>
            <a:p>
              <a:pPr algn="ctr"/>
              <a:endParaRPr lang="en-US" sz="900" dirty="0">
                <a:ln>
                  <a:solidFill>
                    <a:srgbClr val="002060"/>
                  </a:solidFill>
                </a:ln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D959D696-117E-4E00-9CAF-CB948CE07E9C}"/>
                </a:ext>
              </a:extLst>
            </p:cNvPr>
            <p:cNvSpPr txBox="1"/>
            <p:nvPr/>
          </p:nvSpPr>
          <p:spPr>
            <a:xfrm>
              <a:off x="234339" y="2836815"/>
              <a:ext cx="1188720" cy="923330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chemeClr val="bg1">
                  <a:lumMod val="50000"/>
                  <a:lumOff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900" dirty="0">
                <a:ln>
                  <a:solidFill>
                    <a:srgbClr val="002060"/>
                  </a:solidFill>
                </a:ln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endParaRPr>
            </a:p>
            <a:p>
              <a:pPr algn="ctr"/>
              <a:r>
                <a:rPr lang="en-US" dirty="0">
                  <a:ln>
                    <a:solidFill>
                      <a:srgbClr val="002060"/>
                    </a:solidFill>
                  </a:ln>
                  <a:solidFill>
                    <a:schemeClr val="tx2">
                      <a:lumMod val="75000"/>
                    </a:schemeClr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Down Payment</a:t>
              </a:r>
            </a:p>
            <a:p>
              <a:pPr algn="ctr"/>
              <a:endParaRPr lang="en-US" sz="900" dirty="0">
                <a:ln>
                  <a:solidFill>
                    <a:srgbClr val="002060"/>
                  </a:solidFill>
                </a:ln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0A362801-37B4-4EFC-B050-C9861F07BC25}"/>
                </a:ext>
              </a:extLst>
            </p:cNvPr>
            <p:cNvSpPr txBox="1"/>
            <p:nvPr/>
          </p:nvSpPr>
          <p:spPr>
            <a:xfrm>
              <a:off x="234339" y="3804681"/>
              <a:ext cx="1188720" cy="923330"/>
            </a:xfrm>
            <a:prstGeom prst="rect">
              <a:avLst/>
            </a:prstGeom>
            <a:solidFill>
              <a:srgbClr val="F2DCDB"/>
            </a:solidFill>
            <a:ln w="19050">
              <a:solidFill>
                <a:schemeClr val="bg1">
                  <a:lumMod val="50000"/>
                  <a:lumOff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ln>
                  <a:solidFill>
                    <a:srgbClr val="002060"/>
                  </a:solidFill>
                </a:ln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endParaRPr>
            </a:p>
            <a:p>
              <a:pPr algn="ctr"/>
              <a:r>
                <a:rPr lang="en-US" dirty="0">
                  <a:ln>
                    <a:solidFill>
                      <a:srgbClr val="002060"/>
                    </a:solidFill>
                  </a:ln>
                  <a:solidFill>
                    <a:schemeClr val="tx2">
                      <a:lumMod val="75000"/>
                    </a:schemeClr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Term</a:t>
              </a:r>
            </a:p>
            <a:p>
              <a:pPr algn="ctr"/>
              <a:endParaRPr lang="en-US" dirty="0">
                <a:ln>
                  <a:solidFill>
                    <a:srgbClr val="002060"/>
                  </a:solidFill>
                </a:ln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101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0.22223 -0.10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11" y="-5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96296E-6 L 0.22188 -0.0516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94" y="-25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  <p:bldP spid="94" grpId="0" animBg="1"/>
      <p:bldP spid="17" grpId="0" animBg="1"/>
      <p:bldP spid="24" grpId="0" animBg="1"/>
      <p:bldP spid="29" grpId="0" animBg="1"/>
      <p:bldP spid="25" grpId="0" animBg="1"/>
      <p:bldP spid="42" grpId="0" animBg="1"/>
      <p:bldP spid="46" grpId="0" animBg="1"/>
      <p:bldP spid="47" grpId="0" animBg="1"/>
      <p:bldP spid="52" grpId="0" animBg="1"/>
      <p:bldP spid="53" grpId="0" animBg="1"/>
      <p:bldP spid="55" grpId="0" animBg="1"/>
      <p:bldP spid="59" grpId="0" animBg="1"/>
      <p:bldP spid="61" grpId="0" animBg="1"/>
      <p:bldP spid="64" grpId="0" animBg="1"/>
      <p:bldP spid="65" grpId="0" animBg="1"/>
      <p:bldP spid="66" grpId="0" animBg="1"/>
      <p:bldP spid="8" grpId="0" animBg="1"/>
      <p:bldP spid="9" grpId="0" animBg="1"/>
      <p:bldP spid="78" grpId="0" animBg="1"/>
      <p:bldP spid="79" grpId="0" animBg="1"/>
      <p:bldP spid="80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93" grpId="0" animBg="1"/>
      <p:bldP spid="96" grpId="0" animBg="1"/>
      <p:bldP spid="97" grpId="0" animBg="1"/>
      <p:bldP spid="58" grpId="0" animBg="1"/>
      <p:bldP spid="5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C7C14F-B4C5-4871-9492-2C45CF1574D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Disclosures for Good Decisions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87C807-1BA7-4ED1-B80E-83886AB73E2B}"/>
              </a:ext>
            </a:extLst>
          </p:cNvPr>
          <p:cNvSpPr txBox="1"/>
          <p:nvPr/>
        </p:nvSpPr>
        <p:spPr>
          <a:xfrm>
            <a:off x="342900" y="1746825"/>
            <a:ext cx="3429000" cy="2554545"/>
          </a:xfrm>
          <a:prstGeom prst="rect">
            <a:avLst/>
          </a:prstGeom>
          <a:solidFill>
            <a:srgbClr val="F2DCDB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83159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-Annual Percentage Rate (APR)</a:t>
            </a:r>
          </a:p>
          <a:p>
            <a:r>
              <a:rPr lang="en-US" sz="1600" dirty="0">
                <a:solidFill>
                  <a:srgbClr val="283159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  - Purchases</a:t>
            </a:r>
          </a:p>
          <a:p>
            <a:r>
              <a:rPr lang="en-US" sz="1600" dirty="0">
                <a:solidFill>
                  <a:srgbClr val="283159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  - Balance Transfers</a:t>
            </a:r>
          </a:p>
          <a:p>
            <a:r>
              <a:rPr lang="en-US" sz="1600" dirty="0">
                <a:solidFill>
                  <a:srgbClr val="283159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  - Penalty and length:</a:t>
            </a:r>
          </a:p>
          <a:p>
            <a:pPr marL="800100" lvl="1" indent="-342900">
              <a:buAutoNum type="arabicPeriod"/>
            </a:pPr>
            <a:r>
              <a:rPr lang="en-US" sz="1600" dirty="0">
                <a:solidFill>
                  <a:srgbClr val="283159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Late payment</a:t>
            </a:r>
          </a:p>
          <a:p>
            <a:pPr marL="800100" lvl="1" indent="-342900">
              <a:buAutoNum type="arabicPeriod"/>
            </a:pPr>
            <a:r>
              <a:rPr lang="en-US" sz="1600" dirty="0">
                <a:solidFill>
                  <a:srgbClr val="283159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Over credit limit</a:t>
            </a:r>
          </a:p>
          <a:p>
            <a:pPr marL="800100" lvl="1" indent="-342900">
              <a:buAutoNum type="arabicPeriod"/>
            </a:pPr>
            <a:r>
              <a:rPr lang="en-US" sz="1600" dirty="0">
                <a:solidFill>
                  <a:srgbClr val="283159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Returned payment</a:t>
            </a:r>
          </a:p>
          <a:p>
            <a:pPr marL="800100" lvl="1" indent="-342900">
              <a:buAutoNum type="arabicPeriod"/>
            </a:pPr>
            <a:r>
              <a:rPr lang="en-US" sz="1600" dirty="0">
                <a:solidFill>
                  <a:srgbClr val="283159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Related accounts </a:t>
            </a:r>
          </a:p>
          <a:p>
            <a:r>
              <a:rPr lang="en-US" sz="1600" dirty="0">
                <a:solidFill>
                  <a:srgbClr val="283159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-Due date to avoid interest</a:t>
            </a:r>
          </a:p>
          <a:p>
            <a:r>
              <a:rPr lang="en-US" sz="1600" dirty="0">
                <a:solidFill>
                  <a:srgbClr val="283159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-Minimum interest charges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CECE3F-1CD3-421B-9A09-BE856AE3D17D}"/>
              </a:ext>
            </a:extLst>
          </p:cNvPr>
          <p:cNvSpPr/>
          <p:nvPr/>
        </p:nvSpPr>
        <p:spPr>
          <a:xfrm>
            <a:off x="342901" y="1112500"/>
            <a:ext cx="3429000" cy="608568"/>
          </a:xfrm>
          <a:prstGeom prst="rect">
            <a:avLst/>
          </a:prstGeom>
          <a:solidFill>
            <a:srgbClr val="95373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Interest Rate and Charges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7D7FB1-2C19-4D5C-927F-8428A4ECC7E4}"/>
              </a:ext>
            </a:extLst>
          </p:cNvPr>
          <p:cNvSpPr txBox="1"/>
          <p:nvPr/>
        </p:nvSpPr>
        <p:spPr>
          <a:xfrm>
            <a:off x="342901" y="4311929"/>
            <a:ext cx="3429000" cy="1569660"/>
          </a:xfrm>
          <a:prstGeom prst="rect">
            <a:avLst/>
          </a:prstGeom>
          <a:solidFill>
            <a:srgbClr val="F2DCDB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83159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- Set-up and maintenance</a:t>
            </a:r>
          </a:p>
          <a:p>
            <a:r>
              <a:rPr lang="en-US" sz="1600" dirty="0">
                <a:solidFill>
                  <a:srgbClr val="283159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- Transaction</a:t>
            </a:r>
          </a:p>
          <a:p>
            <a:r>
              <a:rPr lang="en-US" sz="1600" dirty="0">
                <a:solidFill>
                  <a:srgbClr val="283159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- Penalty</a:t>
            </a:r>
          </a:p>
          <a:p>
            <a:r>
              <a:rPr lang="en-US" sz="1600" dirty="0">
                <a:solidFill>
                  <a:srgbClr val="283159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- Balance calculation method</a:t>
            </a:r>
          </a:p>
          <a:p>
            <a:r>
              <a:rPr lang="en-US" sz="1600" dirty="0">
                <a:solidFill>
                  <a:srgbClr val="283159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- Conditions of introductory rate</a:t>
            </a:r>
          </a:p>
          <a:p>
            <a:endParaRPr lang="en-US" sz="1600" dirty="0">
              <a:solidFill>
                <a:srgbClr val="283159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C165CD9-5D4B-45C4-92A2-D6B13E222545}"/>
              </a:ext>
            </a:extLst>
          </p:cNvPr>
          <p:cNvSpPr/>
          <p:nvPr/>
        </p:nvSpPr>
        <p:spPr>
          <a:xfrm>
            <a:off x="342899" y="3677603"/>
            <a:ext cx="3429000" cy="608568"/>
          </a:xfrm>
          <a:prstGeom prst="rect">
            <a:avLst/>
          </a:prstGeom>
          <a:solidFill>
            <a:srgbClr val="95373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Fees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410DD3-75C1-431B-A2E0-E5E488C7F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7895" y="1064998"/>
            <a:ext cx="5266105" cy="5577840"/>
          </a:xfrm>
          <a:prstGeom prst="rect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30170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DC913D-03A6-4C8F-A6DA-DAD9F2B543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86" t="3410" r="3984" b="2180"/>
          <a:stretch/>
        </p:blipFill>
        <p:spPr>
          <a:xfrm>
            <a:off x="1058927" y="1245870"/>
            <a:ext cx="7406573" cy="4674870"/>
          </a:xfrm>
          <a:prstGeom prst="rect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7C24E45-F431-4BD8-9D6E-6DD833143191}"/>
              </a:ext>
            </a:extLst>
          </p:cNvPr>
          <p:cNvSpPr/>
          <p:nvPr/>
        </p:nvSpPr>
        <p:spPr>
          <a:xfrm>
            <a:off x="4103370" y="2160270"/>
            <a:ext cx="1463040" cy="174879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3E0ED75-4A83-45FB-A91E-1E94639C24DB}"/>
              </a:ext>
            </a:extLst>
          </p:cNvPr>
          <p:cNvSpPr/>
          <p:nvPr/>
        </p:nvSpPr>
        <p:spPr>
          <a:xfrm>
            <a:off x="1058926" y="4381500"/>
            <a:ext cx="3855973" cy="153924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F831D14-FBA4-4642-A57F-91E75E9CEC1F}"/>
              </a:ext>
            </a:extLst>
          </p:cNvPr>
          <p:cNvSpPr/>
          <p:nvPr/>
        </p:nvSpPr>
        <p:spPr>
          <a:xfrm>
            <a:off x="5566410" y="2160270"/>
            <a:ext cx="1463040" cy="174879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B439E70-69F0-47C2-BED9-77ECE1356F67}"/>
              </a:ext>
            </a:extLst>
          </p:cNvPr>
          <p:cNvSpPr/>
          <p:nvPr/>
        </p:nvSpPr>
        <p:spPr>
          <a:xfrm>
            <a:off x="2632710" y="2160270"/>
            <a:ext cx="1463040" cy="174879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0740222-A3A7-4B4A-9AA7-DEBBFD7CA7D7}"/>
              </a:ext>
            </a:extLst>
          </p:cNvPr>
          <p:cNvSpPr/>
          <p:nvPr/>
        </p:nvSpPr>
        <p:spPr>
          <a:xfrm>
            <a:off x="1058926" y="2160270"/>
            <a:ext cx="1566164" cy="174879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2AE44E0-0CCA-4D55-A604-5796E84EFEC3}"/>
              </a:ext>
            </a:extLst>
          </p:cNvPr>
          <p:cNvCxnSpPr>
            <a:cxnSpLocks/>
          </p:cNvCxnSpPr>
          <p:nvPr/>
        </p:nvCxnSpPr>
        <p:spPr>
          <a:xfrm flipV="1">
            <a:off x="1981199" y="3760470"/>
            <a:ext cx="3585211" cy="62103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8C7D948D-046B-47E6-8A8C-1A00FA21BAC6}"/>
              </a:ext>
            </a:extLst>
          </p:cNvPr>
          <p:cNvSpPr/>
          <p:nvPr/>
        </p:nvSpPr>
        <p:spPr>
          <a:xfrm>
            <a:off x="7029450" y="2154555"/>
            <a:ext cx="1436050" cy="174879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017FA72-47FC-4D89-A4C5-3680481A0818}"/>
              </a:ext>
            </a:extLst>
          </p:cNvPr>
          <p:cNvSpPr txBox="1"/>
          <p:nvPr/>
        </p:nvSpPr>
        <p:spPr>
          <a:xfrm>
            <a:off x="6652260" y="3914775"/>
            <a:ext cx="754380" cy="3693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$340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9D692A0-FF14-4D1B-8AB7-93C75D64D3E3}"/>
              </a:ext>
            </a:extLst>
          </p:cNvPr>
          <p:cNvCxnSpPr>
            <a:cxnSpLocks/>
            <a:stCxn id="25" idx="1"/>
          </p:cNvCxnSpPr>
          <p:nvPr/>
        </p:nvCxnSpPr>
        <p:spPr>
          <a:xfrm flipH="1" flipV="1">
            <a:off x="4088130" y="3760470"/>
            <a:ext cx="2564130" cy="338971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CE3A7DE7-B86B-4F47-80A2-9E12EE485934}"/>
              </a:ext>
            </a:extLst>
          </p:cNvPr>
          <p:cNvSpPr/>
          <p:nvPr/>
        </p:nvSpPr>
        <p:spPr>
          <a:xfrm>
            <a:off x="5585780" y="3505766"/>
            <a:ext cx="1394621" cy="39945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06F6C24-236D-45C2-900C-FD926D210B04}"/>
              </a:ext>
            </a:extLst>
          </p:cNvPr>
          <p:cNvCxnSpPr>
            <a:cxnSpLocks/>
          </p:cNvCxnSpPr>
          <p:nvPr/>
        </p:nvCxnSpPr>
        <p:spPr>
          <a:xfrm flipV="1">
            <a:off x="2163599" y="1708726"/>
            <a:ext cx="3025621" cy="1833116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898DC10-BFDC-4084-A752-CBA4B02B770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Disclosures for Good Decisions</a:t>
            </a:r>
          </a:p>
        </p:txBody>
      </p:sp>
    </p:spTree>
    <p:extLst>
      <p:ext uri="{BB962C8B-B14F-4D97-AF65-F5344CB8AC3E}">
        <p14:creationId xmlns:p14="http://schemas.microsoft.com/office/powerpoint/2010/main" val="641928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24" grpId="0" animBg="1"/>
      <p:bldP spid="24" grpId="1" animBg="1"/>
      <p:bldP spid="25" grpId="0" animBg="1"/>
      <p:bldP spid="25" grpId="1" animBg="1"/>
      <p:bldP spid="30" grpId="0" animBg="1"/>
      <p:bldP spid="3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B77862-A8FD-4471-A27E-149A9A9E0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655" y="1108710"/>
            <a:ext cx="4187345" cy="5577840"/>
          </a:xfrm>
          <a:prstGeom prst="rect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0DD643-7F08-4E6A-AA24-2DC7A866F8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108710"/>
            <a:ext cx="4434182" cy="5577840"/>
          </a:xfrm>
          <a:prstGeom prst="rect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B04AD7-91CB-4447-8560-FD704360423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Mortgage Loan Disclosures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452CE3-6B0A-448F-8977-386E0BAD514C}"/>
              </a:ext>
            </a:extLst>
          </p:cNvPr>
          <p:cNvSpPr/>
          <p:nvPr/>
        </p:nvSpPr>
        <p:spPr>
          <a:xfrm>
            <a:off x="457200" y="2430296"/>
            <a:ext cx="3962400" cy="147066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5852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BFBB59-6204-4CE4-B21A-2E6FA896C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051560"/>
            <a:ext cx="4240347" cy="5577840"/>
          </a:xfrm>
          <a:prstGeom prst="rect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  <a:effectLst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2B5206C-50B0-4996-9E9E-D19969708519}"/>
              </a:ext>
            </a:extLst>
          </p:cNvPr>
          <p:cNvSpPr/>
          <p:nvPr/>
        </p:nvSpPr>
        <p:spPr>
          <a:xfrm>
            <a:off x="4648200" y="2209800"/>
            <a:ext cx="3962400" cy="99060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E05CC1-A8E1-4A4C-B914-E28B266A719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Mortgage Loan Disclosures</a:t>
            </a:r>
          </a:p>
        </p:txBody>
      </p:sp>
    </p:spTree>
    <p:extLst>
      <p:ext uri="{BB962C8B-B14F-4D97-AF65-F5344CB8AC3E}">
        <p14:creationId xmlns:p14="http://schemas.microsoft.com/office/powerpoint/2010/main" val="19985366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5077</TotalTime>
  <Words>1548</Words>
  <Application>Microsoft Office PowerPoint</Application>
  <PresentationFormat>On-screen Show (4:3)</PresentationFormat>
  <Paragraphs>418</Paragraphs>
  <Slides>48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58" baseType="lpstr">
      <vt:lpstr>Arial</vt:lpstr>
      <vt:lpstr>Bahnschrift</vt:lpstr>
      <vt:lpstr>Calibri</vt:lpstr>
      <vt:lpstr>Century Gothic</vt:lpstr>
      <vt:lpstr>Courier New</vt:lpstr>
      <vt:lpstr>Eras Bold ITC</vt:lpstr>
      <vt:lpstr>Franklin Gothic Book</vt:lpstr>
      <vt:lpstr>Gadugi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Chat Box</vt:lpstr>
      <vt:lpstr>Chat Box</vt:lpstr>
      <vt:lpstr>Chat Box</vt:lpstr>
      <vt:lpstr>Chat Box</vt:lpstr>
      <vt:lpstr>Credit History – Credit Reports</vt:lpstr>
      <vt:lpstr>Free Credit Reports – Get Them and Check Them</vt:lpstr>
      <vt:lpstr>Credit Scores – What’s Your Number?</vt:lpstr>
      <vt:lpstr>Credit Scores – FICO Scoring Model</vt:lpstr>
      <vt:lpstr>PowerPoint Presentation</vt:lpstr>
      <vt:lpstr>PowerPoint Presentation</vt:lpstr>
      <vt:lpstr>Why Does Credit History Matter?</vt:lpstr>
      <vt:lpstr>Credit – How to Use It</vt:lpstr>
      <vt:lpstr>Know When to Say “When”</vt:lpstr>
      <vt:lpstr>Know When to Say “When”</vt:lpstr>
      <vt:lpstr>Warning Signs</vt:lpstr>
      <vt:lpstr>Credit:  How to Fix It</vt:lpstr>
      <vt:lpstr>Credit:  How to Fix It</vt:lpstr>
      <vt:lpstr>Credit:  How to Fix It</vt:lpstr>
      <vt:lpstr>Rebuilding Credit with Help</vt:lpstr>
      <vt:lpstr>Rebuilding Credit with Help</vt:lpstr>
      <vt:lpstr>Rebuilding Credit with Help</vt:lpstr>
      <vt:lpstr>Too Good to Be True?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Complete Today</vt:lpstr>
      <vt:lpstr>PowerPoint Presentation</vt:lpstr>
      <vt:lpstr>PowerPoint Presentation</vt:lpstr>
      <vt:lpstr>Homework</vt:lpstr>
      <vt:lpstr>PowerPoint Presentation</vt:lpstr>
      <vt:lpstr>PowerPoint Presentation</vt:lpstr>
      <vt:lpstr>PowerPoint Presentation</vt:lpstr>
      <vt:lpstr>PowerPoint Presentation</vt:lpstr>
      <vt:lpstr>Please Share With Us!</vt:lpstr>
      <vt:lpstr>Please Share With Us!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Zugay, Holly</dc:creator>
  <cp:lastModifiedBy>Zugay, Holly</cp:lastModifiedBy>
  <cp:revision>449</cp:revision>
  <dcterms:created xsi:type="dcterms:W3CDTF">2021-03-12T16:17:16Z</dcterms:created>
  <dcterms:modified xsi:type="dcterms:W3CDTF">2022-05-20T13:35:26Z</dcterms:modified>
</cp:coreProperties>
</file>