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18"/>
  </p:notesMasterIdLst>
  <p:handoutMasterIdLst>
    <p:handoutMasterId r:id="rId19"/>
  </p:handoutMasterIdLst>
  <p:sldIdLst>
    <p:sldId id="1081" r:id="rId3"/>
    <p:sldId id="1298" r:id="rId4"/>
    <p:sldId id="1424" r:id="rId5"/>
    <p:sldId id="1313" r:id="rId6"/>
    <p:sldId id="1231" r:id="rId7"/>
    <p:sldId id="1422" r:id="rId8"/>
    <p:sldId id="1244" r:id="rId9"/>
    <p:sldId id="1240" r:id="rId10"/>
    <p:sldId id="872" r:id="rId11"/>
    <p:sldId id="1166" r:id="rId12"/>
    <p:sldId id="954" r:id="rId13"/>
    <p:sldId id="1428" r:id="rId14"/>
    <p:sldId id="1427" r:id="rId15"/>
    <p:sldId id="1213" r:id="rId16"/>
    <p:sldId id="1104" r:id="rId17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FFD5"/>
    <a:srgbClr val="005400"/>
    <a:srgbClr val="DCE6F2"/>
    <a:srgbClr val="8E0000"/>
    <a:srgbClr val="008000"/>
    <a:srgbClr val="008BBC"/>
    <a:srgbClr val="00B0EE"/>
    <a:srgbClr val="00ADEA"/>
    <a:srgbClr val="0099CC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00" autoAdjust="0"/>
    <p:restoredTop sz="96139" autoAdjust="0"/>
  </p:normalViewPr>
  <p:slideViewPr>
    <p:cSldViewPr snapToGrid="0" snapToObjects="1">
      <p:cViewPr varScale="1">
        <p:scale>
          <a:sx n="81" d="100"/>
          <a:sy n="81" d="100"/>
        </p:scale>
        <p:origin x="1104" y="96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9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Types of Credit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Getting and Using Credit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Credit Reports and Scores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Dissecting Your Debt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202C071A-F997-472A-986E-3B0F4233FA38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Avoiding Predatory Lending</a:t>
          </a:r>
        </a:p>
      </dgm:t>
    </dgm:pt>
    <dgm:pt modelId="{D509D34A-C728-4493-9E5B-3D91CAEE977F}" type="parTrans" cxnId="{A389EB70-1F2F-45F7-8850-09A53809EC74}">
      <dgm:prSet/>
      <dgm:spPr/>
    </dgm:pt>
    <dgm:pt modelId="{924CBD40-D611-4423-9F94-A770A306124B}" type="sibTrans" cxnId="{A389EB70-1F2F-45F7-8850-09A53809EC74}">
      <dgm:prSet/>
      <dgm:spPr/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5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5"/>
      <dgm:spPr/>
    </dgm:pt>
    <dgm:pt modelId="{50FFA3EB-A1E5-4D9D-8A47-A41B9DE37A26}" type="pres">
      <dgm:prSet presAssocID="{3F844B72-C1BD-4B3A-8111-6E1A8E820D26}" presName="dstNode" presStyleLbl="node1" presStyleIdx="0" presStyleCnt="5"/>
      <dgm:spPr/>
    </dgm:pt>
    <dgm:pt modelId="{C0328019-A711-417C-A4F7-8901D734B656}" type="pres">
      <dgm:prSet presAssocID="{EBADA70D-2CF3-43F6-99F8-C25B1405657D}" presName="text_1" presStyleLbl="node1" presStyleIdx="0" presStyleCnt="5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5"/>
      <dgm:spPr/>
    </dgm:pt>
    <dgm:pt modelId="{2AA67FDF-0CD0-42AA-9CD8-C6FC7740D63F}" type="pres">
      <dgm:prSet presAssocID="{75A8888F-3750-4432-BD04-DA110F723CD8}" presName="text_2" presStyleLbl="node1" presStyleIdx="1" presStyleCnt="5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5"/>
      <dgm:spPr/>
    </dgm:pt>
    <dgm:pt modelId="{A7B34250-F36E-4A59-8547-5D1BB912A569}" type="pres">
      <dgm:prSet presAssocID="{D6D4FE4A-9F97-479C-B7FB-3E9E2C66C027}" presName="text_3" presStyleLbl="node1" presStyleIdx="2" presStyleCnt="5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5"/>
      <dgm:spPr/>
    </dgm:pt>
    <dgm:pt modelId="{52BCA3A9-5465-42EE-B8AE-2DC36CBD9BF0}" type="pres">
      <dgm:prSet presAssocID="{F78708D7-57E1-4F45-B932-1A01D7E17604}" presName="text_4" presStyleLbl="node1" presStyleIdx="3" presStyleCnt="5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5"/>
      <dgm:spPr/>
    </dgm:pt>
    <dgm:pt modelId="{5842BFD4-712E-4562-8E75-F83AE098EF54}" type="pres">
      <dgm:prSet presAssocID="{202C071A-F997-472A-986E-3B0F4233FA38}" presName="text_5" presStyleLbl="node1" presStyleIdx="4" presStyleCnt="5">
        <dgm:presLayoutVars>
          <dgm:bulletEnabled val="1"/>
        </dgm:presLayoutVars>
      </dgm:prSet>
      <dgm:spPr/>
    </dgm:pt>
    <dgm:pt modelId="{BDEECC9C-A47A-4DE0-94AC-223A64E0918D}" type="pres">
      <dgm:prSet presAssocID="{202C071A-F997-472A-986E-3B0F4233FA38}" presName="accent_5" presStyleCnt="0"/>
      <dgm:spPr/>
    </dgm:pt>
    <dgm:pt modelId="{0A96604C-E815-43F4-9632-D6B1F131176E}" type="pres">
      <dgm:prSet presAssocID="{202C071A-F997-472A-986E-3B0F4233FA38}" presName="accentRepeatNode" presStyleLbl="solidFgAcc1" presStyleIdx="4" presStyleCnt="5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FF485902-42D9-4E47-8CF8-3AC290B94142}" type="presOf" srcId="{202C071A-F997-472A-986E-3B0F4233FA38}" destId="{5842BFD4-712E-4562-8E75-F83AE098EF54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A389EB70-1F2F-45F7-8850-09A53809EC74}" srcId="{3F844B72-C1BD-4B3A-8111-6E1A8E820D26}" destId="{202C071A-F997-472A-986E-3B0F4233FA38}" srcOrd="4" destOrd="0" parTransId="{D509D34A-C728-4493-9E5B-3D91CAEE977F}" sibTransId="{924CBD40-D611-4423-9F94-A770A306124B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47360672-2AB9-407D-A25B-96189B763DD4}" type="presParOf" srcId="{65C30473-74A8-4770-BBFE-90797AC357B8}" destId="{5842BFD4-712E-4562-8E75-F83AE098EF54}" srcOrd="9" destOrd="0" presId="urn:microsoft.com/office/officeart/2008/layout/VerticalCurvedList"/>
    <dgm:cxn modelId="{EE7FC3F2-4805-4DEC-8119-85A77E86B2DB}" type="presParOf" srcId="{65C30473-74A8-4770-BBFE-90797AC357B8}" destId="{BDEECC9C-A47A-4DE0-94AC-223A64E0918D}" srcOrd="10" destOrd="0" presId="urn:microsoft.com/office/officeart/2008/layout/VerticalCurvedList"/>
    <dgm:cxn modelId="{F8EB5583-AC2D-4CEC-8CDF-D8FC12A46CBF}" type="presParOf" srcId="{BDEECC9C-A47A-4DE0-94AC-223A64E0918D}" destId="{0A96604C-E815-43F4-9632-D6B1F13117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Types of Credit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84538" y="253918"/>
        <a:ext cx="5656275" cy="508162"/>
      </dsp:txXfrm>
    </dsp:sp>
    <dsp:sp modelId="{D9007465-8C0B-463D-BAD7-86C439777EC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Getting and Using Credit</a:t>
          </a:r>
        </a:p>
      </dsp:txBody>
      <dsp:txXfrm>
        <a:off x="748672" y="1015918"/>
        <a:ext cx="5292140" cy="508162"/>
      </dsp:txXfrm>
    </dsp:sp>
    <dsp:sp modelId="{1C2D38C8-A65A-4BB4-B586-A30041ECEC8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Credit Reports and Scores</a:t>
          </a:r>
        </a:p>
      </dsp:txBody>
      <dsp:txXfrm>
        <a:off x="860432" y="1777918"/>
        <a:ext cx="5180380" cy="508162"/>
      </dsp:txXfrm>
    </dsp:sp>
    <dsp:sp modelId="{FA87F67A-18D6-4B97-9F32-EC0549BDE8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Dissecting Your Debt</a:t>
          </a:r>
        </a:p>
      </dsp:txBody>
      <dsp:txXfrm>
        <a:off x="748672" y="2539918"/>
        <a:ext cx="5292140" cy="508162"/>
      </dsp:txXfrm>
    </dsp:sp>
    <dsp:sp modelId="{6B629F65-7FD1-4E98-B520-256BF3A0AF00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42BFD4-712E-4562-8E75-F83AE098EF54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Avoiding Predatory Lending</a:t>
          </a:r>
        </a:p>
      </dsp:txBody>
      <dsp:txXfrm>
        <a:off x="384538" y="3301918"/>
        <a:ext cx="5656275" cy="508162"/>
      </dsp:txXfrm>
    </dsp:sp>
    <dsp:sp modelId="{0A96604C-E815-43F4-9632-D6B1F131176E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796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500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64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5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8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04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309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EB2EA7-0D6A-4A06-812C-FFA2E2FB2223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7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31975" y="477838"/>
            <a:ext cx="3736975" cy="2803525"/>
          </a:xfrm>
          <a:ln/>
        </p:spPr>
      </p:sp>
      <p:sp>
        <p:nvSpPr>
          <p:cNvPr id="77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sz="1000" dirty="0">
              <a:latin typeface="Verdana" pitchFamily="34" charset="0"/>
            </a:endParaRPr>
          </a:p>
          <a:p>
            <a:pPr>
              <a:lnSpc>
                <a:spcPct val="80000"/>
              </a:lnSpc>
            </a:pPr>
            <a:endParaRPr lang="en-US" sz="10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5A9CA9-1260-45B4-B5DA-D99CFA5946FC}" type="slidenum">
              <a:rPr lang="en-US"/>
              <a:pPr/>
              <a:t>11</a:t>
            </a:fld>
            <a:endParaRPr lang="en-US"/>
          </a:p>
        </p:txBody>
      </p:sp>
      <p:sp>
        <p:nvSpPr>
          <p:cNvPr id="75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75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Verdana" pitchFamily="34" charset="0"/>
            </a:endParaRPr>
          </a:p>
          <a:p>
            <a:endParaRPr lang="en-US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970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25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77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29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4" r:id="rId16"/>
    <p:sldLayoutId id="2147483885" r:id="rId17"/>
    <p:sldLayoutId id="2147483886" r:id="rId18"/>
    <p:sldLayoutId id="2147483887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  <p:sldLayoutId id="214748388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reneesilverman/3851436424/" TargetMode="External"/><Relationship Id="rId7" Type="http://schemas.openxmlformats.org/officeDocument/2006/relationships/hyperlink" Target="https://www.pexels.com/photo/atm-atm-card-card-credit-card-371066/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27.png"/><Relationship Id="rId4" Type="http://schemas.openxmlformats.org/officeDocument/2006/relationships/hyperlink" Target="https://creativecommons.org/licenses/by-nd/3.0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hyperlink" Target="https://calvaryga.com/i-pinky-promise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5" Type="http://schemas.openxmlformats.org/officeDocument/2006/relationships/image" Target="../media/image28.png"/><Relationship Id="rId4" Type="http://schemas.openxmlformats.org/officeDocument/2006/relationships/hyperlink" Target="https://pngimg.com/download/1787" TargetMode="External"/><Relationship Id="rId9" Type="http://schemas.openxmlformats.org/officeDocument/2006/relationships/hyperlink" Target="https://pngimg.com/download/39411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://www.thebluediamondgallery.com/handwriting/k/knowledge.html" TargetMode="Externa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openxmlformats.org/officeDocument/2006/relationships/hyperlink" Target="https://pngimg.com/download/1787" TargetMode="External"/><Relationship Id="rId26" Type="http://schemas.openxmlformats.org/officeDocument/2006/relationships/image" Target="../media/image23.png"/><Relationship Id="rId3" Type="http://schemas.openxmlformats.org/officeDocument/2006/relationships/image" Target="../media/image11.jpeg"/><Relationship Id="rId21" Type="http://schemas.openxmlformats.org/officeDocument/2006/relationships/image" Target="../media/image21.png"/><Relationship Id="rId7" Type="http://schemas.openxmlformats.org/officeDocument/2006/relationships/image" Target="../media/image14.png"/><Relationship Id="rId12" Type="http://schemas.microsoft.com/office/2007/relationships/hdphoto" Target="../media/hdphoto5.wdp"/><Relationship Id="rId17" Type="http://schemas.openxmlformats.org/officeDocument/2006/relationships/image" Target="../media/image19.png"/><Relationship Id="rId25" Type="http://schemas.openxmlformats.org/officeDocument/2006/relationships/hyperlink" Target="http://furniturehouse.com.au/product/berlin-full-motion-3-seater-2-recliners/" TargetMode="External"/><Relationship Id="rId33" Type="http://schemas.microsoft.com/office/2007/relationships/hdphoto" Target="../media/hdphoto12.wdp"/><Relationship Id="rId2" Type="http://schemas.openxmlformats.org/officeDocument/2006/relationships/notesSlide" Target="../notesSlides/notesSlide8.xml"/><Relationship Id="rId16" Type="http://schemas.openxmlformats.org/officeDocument/2006/relationships/hyperlink" Target="http://www.ericrojasblog.com/2012/08/under-contract-mid-century-modern-house.html" TargetMode="External"/><Relationship Id="rId20" Type="http://schemas.microsoft.com/office/2007/relationships/hdphoto" Target="../media/hdphoto7.wdp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16.xml"/><Relationship Id="rId6" Type="http://schemas.microsoft.com/office/2007/relationships/hdphoto" Target="../media/hdphoto2.wdp"/><Relationship Id="rId11" Type="http://schemas.openxmlformats.org/officeDocument/2006/relationships/image" Target="../media/image16.png"/><Relationship Id="rId24" Type="http://schemas.microsoft.com/office/2007/relationships/hdphoto" Target="../media/hdphoto9.wdp"/><Relationship Id="rId32" Type="http://schemas.openxmlformats.org/officeDocument/2006/relationships/image" Target="../media/image25.png"/><Relationship Id="rId5" Type="http://schemas.openxmlformats.org/officeDocument/2006/relationships/image" Target="../media/image13.png"/><Relationship Id="rId15" Type="http://schemas.openxmlformats.org/officeDocument/2006/relationships/image" Target="../media/image18.JPG"/><Relationship Id="rId23" Type="http://schemas.openxmlformats.org/officeDocument/2006/relationships/image" Target="../media/image22.png"/><Relationship Id="rId28" Type="http://schemas.openxmlformats.org/officeDocument/2006/relationships/hyperlink" Target="http://www.groundreport.com/choose-best-gardening-tools-kukri-knives/" TargetMode="External"/><Relationship Id="rId10" Type="http://schemas.microsoft.com/office/2007/relationships/hdphoto" Target="../media/hdphoto4.wdp"/><Relationship Id="rId19" Type="http://schemas.openxmlformats.org/officeDocument/2006/relationships/image" Target="../media/image20.png"/><Relationship Id="rId31" Type="http://schemas.openxmlformats.org/officeDocument/2006/relationships/hyperlink" Target="https://www.flickr.com/photos/30478819@N08/33729051148" TargetMode="External"/><Relationship Id="rId4" Type="http://schemas.openxmlformats.org/officeDocument/2006/relationships/image" Target="../media/image12.jpeg"/><Relationship Id="rId9" Type="http://schemas.openxmlformats.org/officeDocument/2006/relationships/image" Target="../media/image15.png"/><Relationship Id="rId14" Type="http://schemas.microsoft.com/office/2007/relationships/hdphoto" Target="../media/hdphoto6.wdp"/><Relationship Id="rId22" Type="http://schemas.microsoft.com/office/2007/relationships/hdphoto" Target="../media/hdphoto8.wdp"/><Relationship Id="rId27" Type="http://schemas.microsoft.com/office/2007/relationships/hdphoto" Target="../media/hdphoto10.wdp"/><Relationship Id="rId30" Type="http://schemas.microsoft.com/office/2007/relationships/hdphoto" Target="../media/hdphoto11.wdp"/><Relationship Id="rId8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5A888F4-813E-4519-809D-0CCA0D07D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572000" y="1863481"/>
            <a:ext cx="4389675" cy="2626946"/>
          </a:xfrm>
          <a:prstGeom prst="rect">
            <a:avLst/>
          </a:prstGeom>
        </p:spPr>
      </p:pic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AE09A7FE-DDE6-4760-8FE7-123B42F87B05}"/>
              </a:ext>
            </a:extLst>
          </p:cNvPr>
          <p:cNvSpPr txBox="1">
            <a:spLocks/>
          </p:cNvSpPr>
          <p:nvPr/>
        </p:nvSpPr>
        <p:spPr>
          <a:xfrm>
            <a:off x="3797933" y="1533278"/>
            <a:ext cx="5700737" cy="2626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This is </a:t>
            </a:r>
          </a:p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NOT. YOUR.</a:t>
            </a:r>
          </a:p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MONEY.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50039F-DE1C-4E33-8D27-9E417CAAE04A}"/>
              </a:ext>
            </a:extLst>
          </p:cNvPr>
          <p:cNvSpPr txBox="1"/>
          <p:nvPr/>
        </p:nvSpPr>
        <p:spPr>
          <a:xfrm>
            <a:off x="0" y="6858000"/>
            <a:ext cx="609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://www.flickr.com/photos/reneesilverman/3851436424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-nd/3.0/"/>
              </a:rPr>
              <a:t>CC BY-ND</a:t>
            </a:r>
            <a:endParaRPr lang="en-US" sz="900" dirty="0"/>
          </a:p>
        </p:txBody>
      </p:sp>
      <p:pic>
        <p:nvPicPr>
          <p:cNvPr id="17" name="Picture 16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5E220F0B-2E39-4300-BDE0-B53E1F55EB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-4742149" y="-127000"/>
            <a:ext cx="5334000" cy="3556000"/>
          </a:xfrm>
          <a:prstGeom prst="rect">
            <a:avLst/>
          </a:prstGeom>
        </p:spPr>
      </p:pic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73E0CF9-3013-47DC-A54F-B81A578A6CDF}"/>
              </a:ext>
            </a:extLst>
          </p:cNvPr>
          <p:cNvSpPr txBox="1">
            <a:spLocks/>
          </p:cNvSpPr>
          <p:nvPr/>
        </p:nvSpPr>
        <p:spPr>
          <a:xfrm>
            <a:off x="4572000" y="4395586"/>
            <a:ext cx="4389675" cy="161713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It is</a:t>
            </a:r>
          </a:p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OTHER PEOPLE’S MONEY!</a:t>
            </a:r>
          </a:p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endParaRPr lang="en-US" dirty="0">
              <a:solidFill>
                <a:schemeClr val="tx2">
                  <a:lumMod val="50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73F899-6999-4C49-82F8-6015D6048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0.45833 0.227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1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rrow: Right 7">
            <a:extLst>
              <a:ext uri="{FF2B5EF4-FFF2-40B4-BE49-F238E27FC236}">
                <a16:creationId xmlns:a16="http://schemas.microsoft.com/office/drawing/2014/main" id="{9D5610CF-8B28-4966-8E29-4C97B4D1CC62}"/>
              </a:ext>
            </a:extLst>
          </p:cNvPr>
          <p:cNvSpPr/>
          <p:nvPr/>
        </p:nvSpPr>
        <p:spPr>
          <a:xfrm>
            <a:off x="1797159" y="3761921"/>
            <a:ext cx="1837944" cy="136618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Gadugi" panose="020B0502040204020203" pitchFamily="34" charset="0"/>
                <a:ea typeface="Gadugi" panose="020B0502040204020203" pitchFamily="34" charset="0"/>
              </a:rPr>
              <a:t>DEBT</a:t>
            </a: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DA0ED2E4-D97E-456B-A913-E87DF817B744}"/>
              </a:ext>
            </a:extLst>
          </p:cNvPr>
          <p:cNvSpPr/>
          <p:nvPr/>
        </p:nvSpPr>
        <p:spPr>
          <a:xfrm flipH="1">
            <a:off x="1784802" y="2157294"/>
            <a:ext cx="1840762" cy="1366367"/>
          </a:xfrm>
          <a:prstGeom prst="leftArrow">
            <a:avLst/>
          </a:prstGeom>
          <a:solidFill>
            <a:srgbClr val="005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DD60BB-25DE-4209-80C9-31A29EE06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vs. Debt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4C965E0E-59B6-4392-AC4D-16AE66052569}"/>
              </a:ext>
            </a:extLst>
          </p:cNvPr>
          <p:cNvSpPr txBox="1">
            <a:spLocks/>
          </p:cNvSpPr>
          <p:nvPr/>
        </p:nvSpPr>
        <p:spPr>
          <a:xfrm>
            <a:off x="5619223" y="2238530"/>
            <a:ext cx="2993361" cy="1203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Permission to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use OPM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340EE216-2951-48D4-A269-A815778EDA4E}"/>
              </a:ext>
            </a:extLst>
          </p:cNvPr>
          <p:cNvSpPr txBox="1">
            <a:spLocks/>
          </p:cNvSpPr>
          <p:nvPr/>
        </p:nvSpPr>
        <p:spPr>
          <a:xfrm>
            <a:off x="5619223" y="3843066"/>
            <a:ext cx="2993361" cy="1203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OPM used and must be repaid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DE561B-C1DC-4B0E-BFEB-EA4D4FF03079}"/>
              </a:ext>
            </a:extLst>
          </p:cNvPr>
          <p:cNvSpPr txBox="1"/>
          <p:nvPr/>
        </p:nvSpPr>
        <p:spPr>
          <a:xfrm>
            <a:off x="178130" y="1909787"/>
            <a:ext cx="3714248" cy="34501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0F4EE3AE-9ED8-44B1-8C57-3D60462059F3}"/>
              </a:ext>
            </a:extLst>
          </p:cNvPr>
          <p:cNvSpPr txBox="1">
            <a:spLocks/>
          </p:cNvSpPr>
          <p:nvPr/>
        </p:nvSpPr>
        <p:spPr>
          <a:xfrm>
            <a:off x="4572000" y="4395586"/>
            <a:ext cx="4389675" cy="161713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</a:t>
            </a:r>
          </a:p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OTHER PEOPLE’S MONEY!</a:t>
            </a:r>
          </a:p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endParaRPr lang="en-US" dirty="0">
              <a:solidFill>
                <a:schemeClr val="tx2">
                  <a:lumMod val="50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84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6 L -0.52378 -0.258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98" y="-1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0.23247 0.0020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1.85185E-6 L 0.23003 1.85185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2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8" grpId="2" animBg="1"/>
      <p:bldP spid="11" grpId="1" animBg="1"/>
      <p:bldP spid="11" grpId="2" animBg="1"/>
      <p:bldP spid="13" grpId="0"/>
      <p:bldP spid="14" grpId="0"/>
      <p:bldP spid="9" grpId="0" animBg="1"/>
      <p:bldP spid="1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Credit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A534D0-2A10-436D-B31D-749A0D5EC2CE}"/>
              </a:ext>
            </a:extLst>
          </p:cNvPr>
          <p:cNvGrpSpPr/>
          <p:nvPr/>
        </p:nvGrpSpPr>
        <p:grpSpPr>
          <a:xfrm>
            <a:off x="-1" y="1463426"/>
            <a:ext cx="3017522" cy="3775839"/>
            <a:chOff x="-1" y="1463426"/>
            <a:chExt cx="3017522" cy="3775839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B12EB67-D94B-4AED-8E65-2FF5FAA84C8B}"/>
                </a:ext>
              </a:extLst>
            </p:cNvPr>
            <p:cNvSpPr/>
            <p:nvPr/>
          </p:nvSpPr>
          <p:spPr>
            <a:xfrm>
              <a:off x="1" y="1925091"/>
              <a:ext cx="3017520" cy="33141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C0BE3B6-5A12-4AF2-B0E3-279A102ADE09}"/>
                </a:ext>
              </a:extLst>
            </p:cNvPr>
            <p:cNvSpPr/>
            <p:nvPr/>
          </p:nvSpPr>
          <p:spPr>
            <a:xfrm>
              <a:off x="0" y="1925091"/>
              <a:ext cx="2964420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Reusable</a:t>
              </a: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Example:  credit cards</a:t>
              </a: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Payments:  flexible, based on balance </a:t>
              </a: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Default: purchases denied, fees, penalty interest rate</a:t>
              </a:r>
              <a:endPara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55333BF-371B-47CE-AF2E-755D5543ED4F}"/>
                </a:ext>
              </a:extLst>
            </p:cNvPr>
            <p:cNvSpPr txBox="1"/>
            <p:nvPr/>
          </p:nvSpPr>
          <p:spPr>
            <a:xfrm>
              <a:off x="-1" y="1463426"/>
              <a:ext cx="3008903" cy="46166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Revolving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385A7DA-5809-4315-BF83-BA69859D8796}"/>
              </a:ext>
            </a:extLst>
          </p:cNvPr>
          <p:cNvGrpSpPr/>
          <p:nvPr/>
        </p:nvGrpSpPr>
        <p:grpSpPr>
          <a:xfrm>
            <a:off x="3062003" y="1463426"/>
            <a:ext cx="3117575" cy="3775839"/>
            <a:chOff x="3062003" y="1463426"/>
            <a:chExt cx="3117575" cy="377583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716558-93DA-4CBB-9CAC-C9550044AD08}"/>
                </a:ext>
              </a:extLst>
            </p:cNvPr>
            <p:cNvSpPr/>
            <p:nvPr/>
          </p:nvSpPr>
          <p:spPr>
            <a:xfrm>
              <a:off x="3062003" y="1925091"/>
              <a:ext cx="3017520" cy="33141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BF5170-270E-4C9B-B91D-A15E2D83C6C5}"/>
                </a:ext>
              </a:extLst>
            </p:cNvPr>
            <p:cNvSpPr/>
            <p:nvPr/>
          </p:nvSpPr>
          <p:spPr>
            <a:xfrm>
              <a:off x="3064476" y="1925091"/>
              <a:ext cx="3115102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Once and done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Example:  auto loan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Payments:  fixed, based     on amount, time, and rate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Default: repossession,   wage garnishment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34DB0F-243F-48D2-A875-DD5F9A7AE990}"/>
                </a:ext>
              </a:extLst>
            </p:cNvPr>
            <p:cNvSpPr txBox="1"/>
            <p:nvPr/>
          </p:nvSpPr>
          <p:spPr>
            <a:xfrm>
              <a:off x="3064476" y="1463426"/>
              <a:ext cx="3008903" cy="46166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Installment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50A19A9-DD36-4F89-BF2A-95ACBCAB29E5}"/>
              </a:ext>
            </a:extLst>
          </p:cNvPr>
          <p:cNvGrpSpPr/>
          <p:nvPr/>
        </p:nvGrpSpPr>
        <p:grpSpPr>
          <a:xfrm>
            <a:off x="6120334" y="1463426"/>
            <a:ext cx="3023665" cy="3775839"/>
            <a:chOff x="6120334" y="1463426"/>
            <a:chExt cx="3023665" cy="377583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C69AEA6-203A-4618-8CBF-AAB9D0808AA0}"/>
                </a:ext>
              </a:extLst>
            </p:cNvPr>
            <p:cNvSpPr/>
            <p:nvPr/>
          </p:nvSpPr>
          <p:spPr>
            <a:xfrm>
              <a:off x="6126478" y="1947425"/>
              <a:ext cx="3017520" cy="3291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10C8B2A-1436-460C-A186-52951282595C}"/>
                </a:ext>
              </a:extLst>
            </p:cNvPr>
            <p:cNvSpPr/>
            <p:nvPr/>
          </p:nvSpPr>
          <p:spPr>
            <a:xfrm>
              <a:off x="6154863" y="1925091"/>
              <a:ext cx="2964421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Month-to-month</a:t>
              </a: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Example: cell phone</a:t>
              </a: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Payments:  based on usage</a:t>
              </a: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Default: service shut-off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675F3C-E3B7-447F-A7D2-13A39F1D5288}"/>
                </a:ext>
              </a:extLst>
            </p:cNvPr>
            <p:cNvSpPr txBox="1"/>
            <p:nvPr/>
          </p:nvSpPr>
          <p:spPr>
            <a:xfrm>
              <a:off x="6120334" y="1463426"/>
              <a:ext cx="3023665" cy="46166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Service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46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Debt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1" y="1925091"/>
            <a:ext cx="3017520" cy="3314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-1" y="1463426"/>
            <a:ext cx="3008903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Secured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716558-93DA-4CBB-9CAC-C9550044AD08}"/>
              </a:ext>
            </a:extLst>
          </p:cNvPr>
          <p:cNvSpPr/>
          <p:nvPr/>
        </p:nvSpPr>
        <p:spPr>
          <a:xfrm>
            <a:off x="3062003" y="1925091"/>
            <a:ext cx="3017520" cy="3314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34DB0F-243F-48D2-A875-DD5F9A7AE990}"/>
              </a:ext>
            </a:extLst>
          </p:cNvPr>
          <p:cNvSpPr txBox="1"/>
          <p:nvPr/>
        </p:nvSpPr>
        <p:spPr>
          <a:xfrm>
            <a:off x="3064476" y="1463426"/>
            <a:ext cx="3008903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Unsecured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69AEA6-203A-4618-8CBF-AAB9D0808AA0}"/>
              </a:ext>
            </a:extLst>
          </p:cNvPr>
          <p:cNvSpPr/>
          <p:nvPr/>
        </p:nvSpPr>
        <p:spPr>
          <a:xfrm>
            <a:off x="6126478" y="1947425"/>
            <a:ext cx="3017520" cy="3291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675F3C-E3B7-447F-A7D2-13A39F1D5288}"/>
              </a:ext>
            </a:extLst>
          </p:cNvPr>
          <p:cNvSpPr txBox="1"/>
          <p:nvPr/>
        </p:nvSpPr>
        <p:spPr>
          <a:xfrm>
            <a:off x="6120334" y="1463426"/>
            <a:ext cx="3023665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Garnishments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757EE99-C7DC-4795-9000-87AB002894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88628" y="2677139"/>
            <a:ext cx="2281577" cy="171118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412529C-4C1E-4F04-8AA5-8EDDB76612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438" b="96250" l="9709" r="89806">
                        <a14:foregroundMark x1="30825" y1="90938" x2="30825" y2="90938"/>
                        <a14:foregroundMark x1="23058" y1="96250" x2="24515" y2="95000"/>
                        <a14:foregroundMark x1="87621" y1="96250" x2="87621" y2="96250"/>
                        <a14:foregroundMark x1="61286" y1="8438" x2="61286" y2="8438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8188" r="2733"/>
          <a:stretch/>
        </p:blipFill>
        <p:spPr>
          <a:xfrm>
            <a:off x="3064477" y="2780870"/>
            <a:ext cx="3062002" cy="15037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39C61E8-D14F-45D9-8D3F-543368177A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6170422" y="2964234"/>
            <a:ext cx="2924150" cy="113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3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1FB4D2C-65E8-45AE-93DF-2E7966ACE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Credit:  How to Get It – The 5 C’s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4A3EE2-8079-45C9-9DC1-B5903BC7D978}"/>
              </a:ext>
            </a:extLst>
          </p:cNvPr>
          <p:cNvSpPr/>
          <p:nvPr/>
        </p:nvSpPr>
        <p:spPr>
          <a:xfrm>
            <a:off x="505416" y="2794936"/>
            <a:ext cx="3651682" cy="60856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Capacity (income)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49F9EB-3F0A-4395-B818-6D0447B83269}"/>
              </a:ext>
            </a:extLst>
          </p:cNvPr>
          <p:cNvSpPr/>
          <p:nvPr/>
        </p:nvSpPr>
        <p:spPr>
          <a:xfrm>
            <a:off x="657816" y="2947336"/>
            <a:ext cx="3651682" cy="60856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Capital (cash)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3684C9-6D58-45A2-9D2C-73D5639CFBF7}"/>
              </a:ext>
            </a:extLst>
          </p:cNvPr>
          <p:cNvSpPr/>
          <p:nvPr/>
        </p:nvSpPr>
        <p:spPr>
          <a:xfrm>
            <a:off x="631574" y="3105407"/>
            <a:ext cx="3651682" cy="60856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Collateral (guarantee)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001642-0A7F-4EF2-915E-42CEFC301ABE}"/>
              </a:ext>
            </a:extLst>
          </p:cNvPr>
          <p:cNvSpPr/>
          <p:nvPr/>
        </p:nvSpPr>
        <p:spPr>
          <a:xfrm>
            <a:off x="783974" y="3257807"/>
            <a:ext cx="3651682" cy="60856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Character (history)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5B5626-E676-46A1-99B7-AB8FB1EF488A}"/>
              </a:ext>
            </a:extLst>
          </p:cNvPr>
          <p:cNvSpPr/>
          <p:nvPr/>
        </p:nvSpPr>
        <p:spPr>
          <a:xfrm>
            <a:off x="783974" y="3183838"/>
            <a:ext cx="3651682" cy="60856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Condition</a:t>
            </a:r>
          </a:p>
        </p:txBody>
      </p:sp>
      <p:pic>
        <p:nvPicPr>
          <p:cNvPr id="2" name="Picture 2" descr="M:\iStock Photos-Financial Education\SYFH Online Module 4 - Images\iStock Credit Magnified.jpg">
            <a:extLst>
              <a:ext uri="{FF2B5EF4-FFF2-40B4-BE49-F238E27FC236}">
                <a16:creationId xmlns:a16="http://schemas.microsoft.com/office/drawing/2014/main" id="{A39C7181-1061-4D12-A2B4-4B90CD02B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9364"/>
          <a:stretch>
            <a:fillRect/>
          </a:stretch>
        </p:blipFill>
        <p:spPr bwMode="auto">
          <a:xfrm>
            <a:off x="492164" y="2013662"/>
            <a:ext cx="4156314" cy="3084484"/>
          </a:xfrm>
          <a:prstGeom prst="rect">
            <a:avLst/>
          </a:prstGeom>
          <a:noFill/>
          <a:ln>
            <a:solidFill>
              <a:schemeClr val="bg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7141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85185E-6 L 0.50417 -0.180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08" y="-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07407E-6 L 0.4875 -0.0673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75" y="-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0.49028 0.0437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14" y="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0.47361 0.157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81" y="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5 0.00996 L 0.47361 0.3002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54" y="1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Continue to Part II</a:t>
            </a: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04800" y="977900"/>
            <a:ext cx="8382000" cy="51054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48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Building Your Financial House</a:t>
            </a: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WELCOME</a:t>
            </a: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82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/>
          </p:cNvSpPr>
          <p:nvPr/>
        </p:nvSpPr>
        <p:spPr>
          <a:xfrm>
            <a:off x="0" y="12700"/>
            <a:ext cx="9121588" cy="762000"/>
          </a:xfrm>
          <a:prstGeom prst="rect">
            <a:avLst/>
          </a:prstGeom>
          <a:solidFill>
            <a:srgbClr val="DCE6F2">
              <a:alpha val="50196"/>
            </a:srgb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Housekeeping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157F57B-ADD7-4BD2-B22E-64045A4B6B19}"/>
              </a:ext>
            </a:extLst>
          </p:cNvPr>
          <p:cNvSpPr txBox="1"/>
          <p:nvPr/>
        </p:nvSpPr>
        <p:spPr>
          <a:xfrm>
            <a:off x="714375" y="1583473"/>
            <a:ext cx="771525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mute your phone or computer to eliminate background noise.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 maximize bandwidth: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(Turn camera off)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Close unused apps or webpages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raise hand or use chat feature for questions.</a:t>
            </a:r>
          </a:p>
        </p:txBody>
      </p:sp>
    </p:spTree>
    <p:extLst>
      <p:ext uri="{BB962C8B-B14F-4D97-AF65-F5344CB8AC3E}">
        <p14:creationId xmlns:p14="http://schemas.microsoft.com/office/powerpoint/2010/main" val="429298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Today’s Session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E17035-A975-4103-B838-5FA2F0F33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76" y="914403"/>
            <a:ext cx="418596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EBECEF-35EA-4A82-BE91-694DC2172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4207" y="1102683"/>
            <a:ext cx="379868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8D6D29-698A-4946-A761-B6CF55BFC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2053" y="1290963"/>
            <a:ext cx="380516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50440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30473042"/>
              </p:ext>
            </p:extLst>
          </p:nvPr>
        </p:nvGraphicFramePr>
        <p:xfrm>
          <a:off x="2057400" y="7086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47083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0.07084 3.7037E-7 C 0.10243 3.7037E-7 0.14167 -0.22917 0.14167 -0.41482 L 0.14167 -0.8296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4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8" grpId="0">
        <p:bldAsOne/>
      </p:bldGraphic>
      <p:bldGraphic spid="8" grpId="1">
        <p:bldAsOne/>
      </p:bldGraphic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ABBEC4-E762-4C69-86EC-B366A64C6D5F}"/>
              </a:ext>
            </a:extLst>
          </p:cNvPr>
          <p:cNvGrpSpPr/>
          <p:nvPr/>
        </p:nvGrpSpPr>
        <p:grpSpPr>
          <a:xfrm>
            <a:off x="706471" y="4925582"/>
            <a:ext cx="2481129" cy="481246"/>
            <a:chOff x="1076011" y="5092855"/>
            <a:chExt cx="2481129" cy="4812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C417856-DDBF-4DEC-B2CD-5635AA92B3A2}"/>
                </a:ext>
              </a:extLst>
            </p:cNvPr>
            <p:cNvSpPr/>
            <p:nvPr/>
          </p:nvSpPr>
          <p:spPr>
            <a:xfrm>
              <a:off x="1513802" y="5154853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Invest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Yourself</a:t>
              </a:r>
              <a:r>
                <a:rPr lang="en-US" sz="14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E7C688-D59A-4994-8297-529831E7EEF2}"/>
                </a:ext>
              </a:extLst>
            </p:cNvPr>
            <p:cNvSpPr/>
            <p:nvPr/>
          </p:nvSpPr>
          <p:spPr>
            <a:xfrm>
              <a:off x="1076011" y="5092855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06BF79-9EEE-4534-8299-7FF6248F8593}"/>
              </a:ext>
            </a:extLst>
          </p:cNvPr>
          <p:cNvGrpSpPr/>
          <p:nvPr/>
        </p:nvGrpSpPr>
        <p:grpSpPr>
          <a:xfrm>
            <a:off x="3860223" y="4468534"/>
            <a:ext cx="2481129" cy="481246"/>
            <a:chOff x="3860223" y="4468534"/>
            <a:chExt cx="2481129" cy="48124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4A896D-A7DF-4159-A128-2F5CF93DF450}"/>
                </a:ext>
              </a:extLst>
            </p:cNvPr>
            <p:cNvSpPr/>
            <p:nvPr/>
          </p:nvSpPr>
          <p:spPr>
            <a:xfrm>
              <a:off x="4298014" y="4530532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Maximize Earnings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9C5240-8503-44FE-B7AB-1092AA1A4F61}"/>
                </a:ext>
              </a:extLst>
            </p:cNvPr>
            <p:cNvSpPr/>
            <p:nvPr/>
          </p:nvSpPr>
          <p:spPr>
            <a:xfrm>
              <a:off x="3860223" y="4468534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ED208F-5A3D-479A-8D7A-09579AA28E8F}"/>
              </a:ext>
            </a:extLst>
          </p:cNvPr>
          <p:cNvGrpSpPr/>
          <p:nvPr/>
        </p:nvGrpSpPr>
        <p:grpSpPr>
          <a:xfrm>
            <a:off x="1100906" y="3322681"/>
            <a:ext cx="2481129" cy="481246"/>
            <a:chOff x="1076011" y="2784400"/>
            <a:chExt cx="2481129" cy="4812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25FE63-B637-4870-8A43-16635DD5A355}"/>
                </a:ext>
              </a:extLst>
            </p:cNvPr>
            <p:cNvSpPr/>
            <p:nvPr/>
          </p:nvSpPr>
          <p:spPr>
            <a:xfrm>
              <a:off x="1513802" y="284639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Spend Sensibly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56D82F-609D-42F9-A0B3-7D78E5360EA1}"/>
                </a:ext>
              </a:extLst>
            </p:cNvPr>
            <p:cNvSpPr/>
            <p:nvPr/>
          </p:nvSpPr>
          <p:spPr>
            <a:xfrm>
              <a:off x="1076011" y="278440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6EB80F-E631-4E13-85AB-2C2577BCC7D9}"/>
              </a:ext>
            </a:extLst>
          </p:cNvPr>
          <p:cNvGrpSpPr/>
          <p:nvPr/>
        </p:nvGrpSpPr>
        <p:grpSpPr>
          <a:xfrm>
            <a:off x="5082458" y="2721613"/>
            <a:ext cx="2481129" cy="481246"/>
            <a:chOff x="3800931" y="3433581"/>
            <a:chExt cx="2481129" cy="48124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86B62A-3FD5-4E64-87F1-40E681A67E00}"/>
                </a:ext>
              </a:extLst>
            </p:cNvPr>
            <p:cNvSpPr/>
            <p:nvPr/>
          </p:nvSpPr>
          <p:spPr>
            <a:xfrm>
              <a:off x="4238722" y="3495579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Check Taxes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3BF962C-F43C-416B-BA3D-40B8C61C8FBB}"/>
                </a:ext>
              </a:extLst>
            </p:cNvPr>
            <p:cNvSpPr/>
            <p:nvPr/>
          </p:nvSpPr>
          <p:spPr>
            <a:xfrm>
              <a:off x="3800931" y="3433581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4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B8D2DB-863F-4C06-80CF-3D4058840718}"/>
              </a:ext>
            </a:extLst>
          </p:cNvPr>
          <p:cNvGrpSpPr/>
          <p:nvPr/>
        </p:nvGrpSpPr>
        <p:grpSpPr>
          <a:xfrm>
            <a:off x="550220" y="1697799"/>
            <a:ext cx="2481129" cy="481246"/>
            <a:chOff x="1302617" y="1327820"/>
            <a:chExt cx="2481129" cy="4812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7E82E9-5299-417A-8CE1-26780BFD900A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Make Money Work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D1EBB3-A485-40D1-BB71-D2C2229727A0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5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7F3737-7964-4AFB-A851-968E91E99097}"/>
              </a:ext>
            </a:extLst>
          </p:cNvPr>
          <p:cNvGrpSpPr/>
          <p:nvPr/>
        </p:nvGrpSpPr>
        <p:grpSpPr>
          <a:xfrm>
            <a:off x="4085334" y="974692"/>
            <a:ext cx="2626481" cy="481246"/>
            <a:chOff x="1302617" y="1327820"/>
            <a:chExt cx="2626481" cy="48124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DCA0D2-07DB-424D-824C-8C2155EC5DFB}"/>
                </a:ext>
              </a:extLst>
            </p:cNvPr>
            <p:cNvSpPr/>
            <p:nvPr/>
          </p:nvSpPr>
          <p:spPr>
            <a:xfrm>
              <a:off x="1740407" y="1389818"/>
              <a:ext cx="2188691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Protect Your Potential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9A4F37E-984A-4AA0-82F3-5668A7DB6069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6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30B98B-ED5D-4BDA-A938-0B71BF97F415}"/>
              </a:ext>
            </a:extLst>
          </p:cNvPr>
          <p:cNvGrpSpPr/>
          <p:nvPr/>
        </p:nvGrpSpPr>
        <p:grpSpPr>
          <a:xfrm>
            <a:off x="6463110" y="3760503"/>
            <a:ext cx="2481129" cy="481246"/>
            <a:chOff x="1302617" y="1327820"/>
            <a:chExt cx="2481129" cy="48124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6C545C2-5531-40D1-9365-4662E0E4D095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Borrow to Grow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5D7B77D-1B2B-4FEA-BFB9-011CD2134D81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706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858FE38-B86B-44F3-BFCD-425269CA852B}"/>
              </a:ext>
            </a:extLst>
          </p:cNvPr>
          <p:cNvSpPr/>
          <p:nvPr/>
        </p:nvSpPr>
        <p:spPr>
          <a:xfrm>
            <a:off x="1658661" y="1084376"/>
            <a:ext cx="4407848" cy="468924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Finally, only borrow to buy things (assets) that will grow and feed your financial future, like seeds of a fruit tree.</a:t>
            </a:r>
          </a:p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Borrowing in excess, similar to overwatering a seedling, can slow your financial growth, weigh it down, and drown it out.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93D9F1-0CE7-4AAA-8DBA-D3C267E8CCDC}"/>
              </a:ext>
            </a:extLst>
          </p:cNvPr>
          <p:cNvGrpSpPr/>
          <p:nvPr/>
        </p:nvGrpSpPr>
        <p:grpSpPr>
          <a:xfrm>
            <a:off x="6463110" y="3760503"/>
            <a:ext cx="2481129" cy="481246"/>
            <a:chOff x="1302617" y="1327820"/>
            <a:chExt cx="2481129" cy="4812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881C68-9DEE-4DE2-919E-B3ED6DE96385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Borrow to Grow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2D8063-AF00-4817-82FB-042FFB72476D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924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05838"/>
            <a:ext cx="8534400" cy="6219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304799" y="643928"/>
            <a:ext cx="8534400" cy="45511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types and appropriate uses of “other people’s money” (OPM)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four main factors that affect the total cost of credit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Be familiar with credit reports and scores, how to get them, and how lenders use them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credit risk to cost relationship and way to improve credit worthiness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Be familiar with information lenders must provide to you when borrowing money</a:t>
            </a:r>
          </a:p>
        </p:txBody>
      </p:sp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0821704A-A84E-49AA-8215-879188E7B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37506" y="5104890"/>
            <a:ext cx="2668985" cy="162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9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21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82863" y="2933731"/>
            <a:ext cx="4686300" cy="2335212"/>
          </a:xfrm>
          <a:noFill/>
          <a:ln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Do These Have In Common?</a:t>
            </a:r>
          </a:p>
        </p:txBody>
      </p:sp>
      <p:pic>
        <p:nvPicPr>
          <p:cNvPr id="1026" name="Picture 2" descr="M:\iStock Photos-Financial Education\SYFH Online Module 4 - Images\iStock Credit Magnified.jpg"/>
          <p:cNvPicPr>
            <a:picLocks noChangeAspect="1" noChangeArrowheads="1"/>
          </p:cNvPicPr>
          <p:nvPr/>
        </p:nvPicPr>
        <p:blipFill>
          <a:blip r:embed="rId3"/>
          <a:srcRect r="9364"/>
          <a:stretch>
            <a:fillRect/>
          </a:stretch>
        </p:blipFill>
        <p:spPr bwMode="auto">
          <a:xfrm>
            <a:off x="2330656" y="1969526"/>
            <a:ext cx="4468189" cy="331593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Picture 10" descr="M:\HS Pilot-Build Your Financial House\Inves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5588" y="1855296"/>
            <a:ext cx="4421994" cy="36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M:\iStock Photos-Financial Education\SYFH Online Module 3 - Images\iStock Four Puppies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0" b="91111" l="16873" r="91001">
                        <a14:foregroundMark x1="21597" y1="46852" x2="19348" y2="81111"/>
                        <a14:foregroundMark x1="19348" y1="81111" x2="16873" y2="87778"/>
                        <a14:backgroundMark x1="20472" y1="36852" x2="20472" y2="36852"/>
                        <a14:backgroundMark x1="40945" y1="30185" x2="40945" y2="30185"/>
                        <a14:backgroundMark x1="43307" y1="53333" x2="43307" y2="53333"/>
                        <a14:backgroundMark x1="81552" y1="50741" x2="83577" y2="39444"/>
                        <a14:backgroundMark x1="39708" y1="32778" x2="39708" y2="32778"/>
                      </a14:backgroundRemoval>
                    </a14:imgEffect>
                  </a14:imgLayer>
                </a14:imgProps>
              </a:ext>
            </a:extLst>
          </a:blip>
          <a:srcRect l="10473" t="11250"/>
          <a:stretch>
            <a:fillRect/>
          </a:stretch>
        </p:blipFill>
        <p:spPr bwMode="auto">
          <a:xfrm>
            <a:off x="6881601" y="2879124"/>
            <a:ext cx="2167091" cy="13049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7" name="Picture 16" descr="http://www.sxc.hu/pic/l/n/no/nosheep/1105757_46928318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00" b="98889" l="16697" r="90926">
                        <a14:foregroundMark x1="93924" y1="22869" x2="96368" y2="81671"/>
                        <a14:backgroundMark x1="33938" y1="16111" x2="21234" y2="50278"/>
                        <a14:backgroundMark x1="21234" y1="50278" x2="18330" y2="85556"/>
                        <a14:backgroundMark x1="33938" y1="15556" x2="97641" y2="5833"/>
                        <a14:backgroundMark x1="93829" y1="13889" x2="93285" y2="22778"/>
                        <a14:backgroundMark x1="77132" y1="2778" x2="20145" y2="8056"/>
                        <a14:backgroundMark x1="96733" y1="82500" x2="21234" y2="93056"/>
                        <a14:backgroundMark x1="22142" y1="66944" x2="29946" y2="30556"/>
                        <a14:backgroundMark x1="29946" y1="30556" x2="29946" y2="29722"/>
                        <a14:backgroundMark x1="21234" y1="30278" x2="14338" y2="69167"/>
                        <a14:backgroundMark x1="14338" y1="69167" x2="14338" y2="85556"/>
                        <a14:backgroundMark x1="18330" y1="87778" x2="24138" y2="51389"/>
                        <a14:backgroundMark x1="24138" y1="51389" x2="21234" y2="67500"/>
                        <a14:backgroundMark x1="30853" y1="13056" x2="29038" y2="26667"/>
                        <a14:backgroundMark x1="38294" y1="13056" x2="92740" y2="3889"/>
                        <a14:backgroundMark x1="92740" y1="3889" x2="29401" y2="12500"/>
                        <a14:backgroundMark x1="94737" y1="8056" x2="93285" y2="20556"/>
                        <a14:backgroundMark x1="91289" y1="86944" x2="41198" y2="94444"/>
                        <a14:backgroundMark x1="96733" y1="83889" x2="96733" y2="83889"/>
                        <a14:backgroundMark x1="47913" y1="95278" x2="15426" y2="99722"/>
                        <a14:backgroundMark x1="24138" y1="51944" x2="20690" y2="89167"/>
                        <a14:backgroundMark x1="25045" y1="43056" x2="22686" y2="57222"/>
                        <a14:backgroundMark x1="32849" y1="48889" x2="47913" y2="86111"/>
                      </a14:backgroundRemoval>
                    </a14:imgEffect>
                  </a14:imgLayer>
                </a14:imgProps>
              </a:ext>
            </a:extLst>
          </a:blip>
          <a:srcRect l="12094"/>
          <a:stretch>
            <a:fillRect/>
          </a:stretch>
        </p:blipFill>
        <p:spPr bwMode="auto">
          <a:xfrm>
            <a:off x="6864934" y="5552434"/>
            <a:ext cx="1755573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1" descr="http://www.sxc.hu/pic/l/a/al/alfredo-9/235957_3373.jpg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81" b="98810" l="297" r="88131">
                        <a14:foregroundMark x1="44214" y1="6349" x2="2077" y2="6349"/>
                        <a14:foregroundMark x1="890" y1="55159" x2="31751" y2="99603"/>
                        <a14:foregroundMark x1="82789" y1="62698" x2="76558" y2="98016"/>
                        <a14:foregroundMark x1="86647" y1="58730" x2="82196" y2="97222"/>
                        <a14:foregroundMark x1="82196" y1="97222" x2="82196" y2="97222"/>
                        <a14:foregroundMark x1="87240" y1="61905" x2="88427" y2="64286"/>
                        <a14:foregroundMark x1="48071" y1="3968" x2="890" y2="2381"/>
                      </a14:backgroundRemoval>
                    </a14:imgEffect>
                  </a14:imgLayer>
                </a14:imgProps>
              </a:ext>
            </a:extLst>
          </a:blip>
          <a:srcRect r="6576"/>
          <a:stretch>
            <a:fillRect/>
          </a:stretch>
        </p:blipFill>
        <p:spPr bwMode="auto">
          <a:xfrm>
            <a:off x="2728335" y="348372"/>
            <a:ext cx="1444527" cy="1262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7813" l="781" r="99844">
                        <a14:foregroundMark x1="7813" y1="74375" x2="99844" y2="89375"/>
                        <a14:foregroundMark x1="93125" y1="68125" x2="69688" y2="98438"/>
                        <a14:foregroundMark x1="69688" y1="98438" x2="32031" y2="97188"/>
                        <a14:foregroundMark x1="32031" y1="97188" x2="1094" y2="75156"/>
                        <a14:foregroundMark x1="1094" y1="75156" x2="1719" y2="62656"/>
                        <a14:foregroundMark x1="3438" y1="87188" x2="21406" y2="89219"/>
                        <a14:foregroundMark x1="21406" y1="89219" x2="42344" y2="88906"/>
                        <a14:foregroundMark x1="42344" y1="88906" x2="83125" y2="89063"/>
                        <a14:foregroundMark x1="83125" y1="89063" x2="97188" y2="97031"/>
                        <a14:foregroundMark x1="97188" y1="97031" x2="97188" y2="97813"/>
                        <a14:foregroundMark x1="93594" y1="95469" x2="97188" y2="73281"/>
                        <a14:foregroundMark x1="73594" y1="72188" x2="43594" y2="71875"/>
                        <a14:foregroundMark x1="49844" y1="79688" x2="29844" y2="87500"/>
                        <a14:foregroundMark x1="36094" y1="95469" x2="781" y2="97500"/>
                        <a14:backgroundMark x1="62813" y1="50625" x2="2031" y2="49688"/>
                        <a14:backgroundMark x1="70938" y1="43438" x2="99375" y2="47969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495201" y="24658"/>
            <a:ext cx="1682886" cy="1608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028" name="Picture 4" descr="M:\iStock Photos-Financial Education\SYFH Online Module 5 - Images\Freeimages Big Screen TV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7230" b="89994" l="9064" r="88098">
                        <a14:foregroundMark x1="88147" y1="12847" x2="86305" y2="83344"/>
                        <a14:foregroundMark x1="15239" y1="8844" x2="15239" y2="8844"/>
                        <a14:foregroundMark x1="39940" y1="8070" x2="10906" y2="7230"/>
                        <a14:foregroundMark x1="10906" y1="32085" x2="14592" y2="75339"/>
                        <a14:foregroundMark x1="63446" y1="86572" x2="63446" y2="86572"/>
                        <a14:foregroundMark x1="61554" y1="88961" x2="35010" y2="82569"/>
                        <a14:foregroundMark x1="43825" y1="8005" x2="87052" y2="11168"/>
                      </a14:backgroundRemoval>
                    </a14:imgEffect>
                  </a14:imgLayer>
                </a14:imgProps>
              </a:ext>
            </a:extLst>
          </a:blip>
          <a:srcRect r="9144"/>
          <a:stretch>
            <a:fillRect/>
          </a:stretch>
        </p:blipFill>
        <p:spPr bwMode="auto">
          <a:xfrm>
            <a:off x="7326155" y="2016288"/>
            <a:ext cx="1277983" cy="10850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" name="Picture 19" descr="A picture containing tree, outdoor, building, house&#10;&#10;Description automatically generated">
            <a:extLst>
              <a:ext uri="{FF2B5EF4-FFF2-40B4-BE49-F238E27FC236}">
                <a16:creationId xmlns:a16="http://schemas.microsoft.com/office/drawing/2014/main" id="{F6B57291-DB6B-48BD-8FF1-7D6D58381EA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935621" y="4153414"/>
            <a:ext cx="2059050" cy="154428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CE4DC0F-5835-42C6-9862-DDD6A3E1D01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6904642" y="343287"/>
            <a:ext cx="2121008" cy="1590756"/>
          </a:xfrm>
          <a:prstGeom prst="rect">
            <a:avLst/>
          </a:prstGeom>
        </p:spPr>
      </p:pic>
      <p:pic>
        <p:nvPicPr>
          <p:cNvPr id="27" name="Picture 26" descr="http://www.sxc.hu/pic/l/_/_l/_lisandra/607146_63184830.jpg">
            <a:extLst>
              <a:ext uri="{FF2B5EF4-FFF2-40B4-BE49-F238E27FC236}">
                <a16:creationId xmlns:a16="http://schemas.microsoft.com/office/drawing/2014/main" id="{1F8FD3B6-D85C-4EF9-9EE0-D1F74CC5D6F4}"/>
              </a:ext>
            </a:extLst>
          </p:cNvPr>
          <p:cNvPicPr/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7272" y="4207733"/>
            <a:ext cx="2047237" cy="146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7" descr="http://www.freeimages.com/pic/l/r/ry/ryasaurus/1382058_20697850.jpg">
            <a:extLst>
              <a:ext uri="{FF2B5EF4-FFF2-40B4-BE49-F238E27FC236}">
                <a16:creationId xmlns:a16="http://schemas.microsoft.com/office/drawing/2014/main" id="{09C48BBA-6E20-4F2A-A287-A14754AC2BD2}"/>
              </a:ext>
            </a:extLst>
          </p:cNvPr>
          <p:cNvPicPr/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8404" l="0" r="98761">
                        <a14:foregroundMark x1="20708" y1="3989" x2="40354" y2="3989"/>
                        <a14:foregroundMark x1="40354" y1="3989" x2="56991" y2="19681"/>
                        <a14:foregroundMark x1="56991" y1="19681" x2="58407" y2="29521"/>
                        <a14:foregroundMark x1="15752" y1="2660" x2="32566" y2="14096"/>
                        <a14:foregroundMark x1="80177" y1="3457" x2="89558" y2="20745"/>
                        <a14:foregroundMark x1="61062" y1="1330" x2="62832" y2="32979"/>
                        <a14:foregroundMark x1="68850" y1="47074" x2="96460" y2="57181"/>
                        <a14:foregroundMark x1="1239" y1="46277" x2="96460" y2="54787"/>
                        <a14:foregroundMark x1="96460" y1="54787" x2="99469" y2="91223"/>
                        <a14:foregroundMark x1="99469" y1="91223" x2="99115" y2="93883"/>
                        <a14:foregroundMark x1="98761" y1="94681" x2="2655" y2="88032"/>
                        <a14:foregroundMark x1="42478" y1="61702" x2="0" y2="63830"/>
                        <a14:foregroundMark x1="98230" y1="98670" x2="0" y2="97340"/>
                        <a14:foregroundMark x1="89204" y1="20745" x2="89558" y2="0"/>
                        <a14:foregroundMark x1="15752" y1="45745" x2="4071" y2="74202"/>
                        <a14:foregroundMark x1="4071" y1="74202" x2="2655" y2="93351"/>
                        <a14:foregroundMark x1="79646" y1="38298" x2="65133" y2="39096"/>
                        <a14:backgroundMark x1="69204" y1="3457" x2="70973" y2="14894"/>
                        <a14:backgroundMark x1="70088" y1="17553" x2="69735" y2="31649"/>
                        <a14:backgroundMark x1="98230" y1="4255" x2="95575" y2="31649"/>
                        <a14:backgroundMark x1="95575" y1="31649" x2="95575" y2="31649"/>
                        <a14:backgroundMark x1="1239" y1="10904" x2="13628" y2="10372"/>
                        <a14:backgroundMark x1="885" y1="23138" x2="17168" y2="2367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86105" y="5529241"/>
            <a:ext cx="1655027" cy="110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6370E5-EFE6-4046-8C8A-DADDB218CB2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9979" b="90446" l="4260" r="97465">
                        <a14:foregroundMark x1="17748" y1="29299" x2="7049" y2="32484"/>
                        <a14:foregroundMark x1="7049" y1="32484" x2="5375" y2="33758"/>
                        <a14:foregroundMark x1="5172" y1="33333" x2="4868" y2="41401"/>
                        <a14:foregroundMark x1="4665" y1="37155" x2="8773" y2="29936"/>
                        <a14:foregroundMark x1="8773" y1="29936" x2="25000" y2="26752"/>
                        <a14:foregroundMark x1="25000" y1="26752" x2="25406" y2="26752"/>
                        <a14:foregroundMark x1="6897" y1="31316" x2="4310" y2="34395"/>
                        <a14:foregroundMark x1="7657" y1="30786" x2="4513" y2="32803"/>
                        <a14:foregroundMark x1="47769" y1="33758" x2="47465" y2="55096"/>
                        <a14:foregroundMark x1="76471" y1="33333" x2="73580" y2="38960"/>
                        <a14:foregroundMark x1="85091" y1="42038" x2="87982" y2="32803"/>
                        <a14:foregroundMark x1="87982" y1="32803" x2="93205" y2="34607"/>
                        <a14:foregroundMark x1="93205" y1="34607" x2="97008" y2="42994"/>
                        <a14:foregroundMark x1="97008" y1="42994" x2="92191" y2="75690"/>
                        <a14:foregroundMark x1="92191" y1="75690" x2="88540" y2="76115"/>
                        <a14:foregroundMark x1="95487" y1="37580" x2="96045" y2="48408"/>
                        <a14:foregroundMark x1="96704" y1="41189" x2="96704" y2="41189"/>
                        <a14:foregroundMark x1="96450" y1="38960" x2="96450" y2="38960"/>
                        <a14:foregroundMark x1="97465" y1="41826" x2="93256" y2="37367"/>
                        <a14:foregroundMark x1="97312" y1="41401" x2="94219" y2="35350"/>
                        <a14:foregroundMark x1="38185" y1="67304" x2="38945" y2="81423"/>
                        <a14:foregroundMark x1="38742" y1="81741" x2="31744" y2="77389"/>
                        <a14:foregroundMark x1="38742" y1="66879" x2="39604" y2="80786"/>
                        <a14:foregroundMark x1="46805" y1="63270" x2="45588" y2="72930"/>
                        <a14:foregroundMark x1="52383" y1="76115" x2="45943" y2="73567"/>
                        <a14:foregroundMark x1="28398" y1="17091" x2="28398" y2="17091"/>
                        <a14:backgroundMark x1="40467" y1="86200" x2="30223" y2="77601"/>
                        <a14:backgroundMark x1="30223" y1="77601" x2="15416" y2="79936"/>
                        <a14:backgroundMark x1="30426" y1="79724" x2="28499" y2="89809"/>
                        <a14:backgroundMark x1="28499" y1="89809" x2="28499" y2="90234"/>
                        <a14:backgroundMark x1="16024" y1="74098" x2="26521" y2="71125"/>
                        <a14:backgroundMark x1="26521" y1="71125" x2="22059" y2="76858"/>
                        <a14:backgroundMark x1="22059" y1="76858" x2="16633" y2="75372"/>
                        <a14:backgroundMark x1="16633" y1="75372" x2="15923" y2="74735"/>
                        <a14:backgroundMark x1="37677" y1="67516" x2="33418" y2="73885"/>
                        <a14:backgroundMark x1="33418" y1="73885" x2="37406" y2="68952"/>
                        <a14:backgroundMark x1="48935" y1="62102" x2="47343" y2="72720"/>
                        <a14:backgroundMark x1="47455" y1="72764" x2="51978" y2="67516"/>
                        <a14:backgroundMark x1="51978" y1="67516" x2="49138" y2="63057"/>
                        <a14:backgroundMark x1="25913" y1="71762" x2="31288" y2="68684"/>
                        <a14:backgroundMark x1="31288" y1="68684" x2="30325" y2="78344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25"/>
              </a:ext>
            </a:extLst>
          </a:blip>
          <a:stretch>
            <a:fillRect/>
          </a:stretch>
        </p:blipFill>
        <p:spPr>
          <a:xfrm>
            <a:off x="-9875" y="5012057"/>
            <a:ext cx="4261940" cy="2035876"/>
          </a:xfrm>
          <a:prstGeom prst="rect">
            <a:avLst/>
          </a:prstGeom>
        </p:spPr>
      </p:pic>
      <p:pic>
        <p:nvPicPr>
          <p:cNvPr id="7" name="Picture 6" descr="A picture containing indoor, silver&#10;&#10;Description automatically generated">
            <a:extLst>
              <a:ext uri="{FF2B5EF4-FFF2-40B4-BE49-F238E27FC236}">
                <a16:creationId xmlns:a16="http://schemas.microsoft.com/office/drawing/2014/main" id="{57AF4CE0-F12B-491A-8F11-AAE05A67FD1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5694" b="95342" l="10000" r="97300">
                        <a14:foregroundMark x1="61400" y1="91201" x2="84300" y2="92754"/>
                        <a14:foregroundMark x1="84300" y1="92754" x2="84500" y2="92857"/>
                        <a14:foregroundMark x1="80100" y1="95549" x2="64200" y2="95445"/>
                        <a14:foregroundMark x1="64200" y1="95445" x2="64200" y2="95445"/>
                        <a14:foregroundMark x1="67100" y1="94928" x2="74100" y2="93582"/>
                        <a14:foregroundMark x1="74100" y1="93582" x2="74100" y2="93478"/>
                        <a14:foregroundMark x1="82500" y1="65942" x2="71500" y2="65217"/>
                        <a14:foregroundMark x1="84800" y1="67391" x2="91500" y2="68323"/>
                        <a14:foregroundMark x1="91500" y1="68323" x2="95200" y2="74327"/>
                        <a14:foregroundMark x1="95200" y1="74327" x2="93400" y2="81470"/>
                        <a14:foregroundMark x1="93400" y1="81470" x2="88700" y2="86646"/>
                        <a14:foregroundMark x1="88700" y1="86646" x2="85600" y2="88406"/>
                        <a14:foregroundMark x1="62900" y1="29503" x2="87700" y2="16460"/>
                        <a14:foregroundMark x1="87700" y1="16460" x2="88400" y2="23395"/>
                        <a14:foregroundMark x1="88400" y1="23395" x2="79700" y2="45031"/>
                        <a14:foregroundMark x1="84400" y1="10870" x2="97000" y2="17805"/>
                        <a14:foregroundMark x1="97000" y1="17805" x2="97300" y2="18323"/>
                        <a14:foregroundMark x1="76800" y1="36646" x2="69300" y2="47101"/>
                        <a14:foregroundMark x1="25900" y1="40580" x2="32000" y2="34265"/>
                        <a14:foregroundMark x1="32000" y1="34265" x2="48200" y2="5694"/>
                        <a14:foregroundMark x1="66100" y1="7557" x2="48200" y2="39234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28"/>
              </a:ext>
            </a:extLst>
          </a:blip>
          <a:stretch>
            <a:fillRect/>
          </a:stretch>
        </p:blipFill>
        <p:spPr>
          <a:xfrm>
            <a:off x="25157" y="159911"/>
            <a:ext cx="2191467" cy="211695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C909EDD-2266-4F48-B917-6445B2049EF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9942" b="89620" l="1367" r="99512">
                        <a14:foregroundMark x1="34668" y1="22515" x2="56348" y2="21930"/>
                        <a14:foregroundMark x1="56348" y1="21930" x2="77734" y2="24561"/>
                        <a14:foregroundMark x1="77734" y1="24561" x2="95410" y2="41520"/>
                        <a14:foregroundMark x1="95410" y1="41520" x2="87793" y2="71784"/>
                        <a14:foregroundMark x1="87793" y1="71784" x2="23828" y2="73392"/>
                        <a14:foregroundMark x1="23828" y1="73392" x2="4199" y2="61696"/>
                        <a14:foregroundMark x1="4199" y1="61696" x2="18164" y2="33187"/>
                        <a14:foregroundMark x1="18164" y1="33187" x2="25391" y2="31433"/>
                        <a14:foregroundMark x1="91992" y1="32602" x2="94141" y2="63012"/>
                        <a14:foregroundMark x1="91602" y1="69298" x2="32520" y2="75585"/>
                        <a14:foregroundMark x1="97852" y1="57895" x2="80664" y2="77339"/>
                        <a14:foregroundMark x1="80664" y1="77339" x2="37207" y2="79386"/>
                        <a14:foregroundMark x1="37207" y1="79386" x2="15527" y2="71345"/>
                        <a14:foregroundMark x1="15527" y1="71345" x2="2637" y2="55409"/>
                        <a14:foregroundMark x1="488" y1="62281" x2="10680" y2="72716"/>
                        <a14:foregroundMark x1="99257" y1="64181" x2="99609" y2="55409"/>
                        <a14:foregroundMark x1="99233" y1="64766" x2="99257" y2="64181"/>
                        <a14:foregroundMark x1="99156" y1="66667" x2="99233" y2="64766"/>
                        <a14:foregroundMark x1="99121" y1="67544" x2="99156" y2="66667"/>
                        <a14:foregroundMark x1="97852" y1="62281" x2="73340" y2="79532"/>
                        <a14:foregroundMark x1="73340" y1="79532" x2="56082" y2="81828"/>
                        <a14:foregroundMark x1="80772" y1="79795" x2="30675" y2="78729"/>
                        <a14:foregroundMark x1="88479" y1="79959" x2="87408" y2="79936"/>
                        <a14:foregroundMark x1="14629" y1="73904" x2="1367" y2="63158"/>
                        <a14:foregroundMark x1="1367" y1="63158" x2="1367" y2="63012"/>
                        <a14:foregroundMark x1="95410" y1="34503" x2="81055" y2="25731"/>
                        <a14:foregroundMark x1="81250" y1="76754" x2="96387" y2="65351"/>
                        <a14:foregroundMark x1="97656" y1="64181" x2="83301" y2="76754"/>
                        <a14:foregroundMark x1="87500" y1="74854" x2="87500" y2="74854"/>
                        <a14:foregroundMark x1="90527" y1="72368" x2="89648" y2="72953"/>
                        <a14:foregroundMark x1="93457" y1="70468" x2="93457" y2="70468"/>
                        <a14:foregroundMark x1="25098" y1="78070" x2="25098" y2="78070"/>
                        <a14:foregroundMark x1="11621" y1="71784" x2="27637" y2="77339"/>
                        <a14:foregroundMark x1="33929" y1="79218" x2="12500" y2="70468"/>
                        <a14:foregroundMark x1="12500" y1="70468" x2="12109" y2="70468"/>
                        <a14:foregroundMark x1="22168" y1="77339" x2="22168" y2="77339"/>
                        <a14:foregroundMark x1="18359" y1="74854" x2="18359" y2="74854"/>
                        <a14:foregroundMark x1="24707" y1="76754" x2="24707" y2="76754"/>
                        <a14:backgroundMark x1="90622" y1="74633" x2="79395" y2="83626"/>
                        <a14:backgroundMark x1="98926" y1="67982" x2="91454" y2="73967"/>
                        <a14:backgroundMark x1="79395" y1="83626" x2="64746" y2="88158"/>
                        <a14:backgroundMark x1="90527" y1="85526" x2="74512" y2="88743"/>
                        <a14:backgroundMark x1="87109" y1="88743" x2="99805" y2="65351"/>
                        <a14:backgroundMark x1="69824" y1="86842" x2="38184" y2="88158"/>
                        <a14:backgroundMark x1="28422" y1="79971" x2="7031" y2="73538"/>
                        <a14:backgroundMark x1="51270" y1="86842" x2="28422" y2="79971"/>
                        <a14:backgroundMark x1="28906" y1="88158" x2="14160" y2="76754"/>
                        <a14:backgroundMark x1="91699" y1="81140" x2="85840" y2="84942"/>
                        <a14:backgroundMark x1="85449" y1="90643" x2="73633" y2="90058"/>
                        <a14:backgroundMark x1="92578" y1="79240" x2="89258" y2="80556"/>
                        <a14:backgroundMark x1="99805" y1="64766" x2="99805" y2="64766"/>
                        <a14:backgroundMark x1="98926" y1="66667" x2="98926" y2="66667"/>
                        <a14:backgroundMark x1="99805" y1="64181" x2="99805" y2="64181"/>
                        <a14:backgroundMark x1="91309" y1="81140" x2="91309" y2="81140"/>
                        <a14:backgroundMark x1="93848" y1="88304" x2="23145" y2="79971"/>
                        <a14:backgroundMark x1="41406" y1="86988" x2="18848" y2="79386"/>
                        <a14:backgroundMark x1="84082" y1="88304" x2="61426" y2="87719"/>
                        <a14:backgroundMark x1="80176" y1="87719" x2="96777" y2="75585"/>
                        <a14:backgroundMark x1="93848" y1="76901" x2="93848" y2="76901"/>
                        <a14:backgroundMark x1="93848" y1="76901" x2="93848" y2="76901"/>
                        <a14:backgroundMark x1="87402" y1="80702" x2="87402" y2="80702"/>
                        <a14:backgroundMark x1="87402" y1="81287" x2="87402" y2="81287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31"/>
              </a:ext>
            </a:extLst>
          </a:blip>
          <a:stretch>
            <a:fillRect/>
          </a:stretch>
        </p:blipFill>
        <p:spPr>
          <a:xfrm>
            <a:off x="225302" y="2145531"/>
            <a:ext cx="1791177" cy="119645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9CC50AE-D96E-41CB-9D9C-2CA704568FFE}"/>
              </a:ext>
            </a:extLst>
          </p:cNvPr>
          <p:cNvPicPr/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9990" b="91335" l="9924" r="90076">
                        <a14:foregroundMark x1="90076" y1="69929" x2="90076" y2="91335"/>
                        <a14:foregroundMark x1="89466" y1="89704" x2="89466" y2="89704"/>
                        <a14:foregroundMark x1="53588" y1="63201" x2="39389" y2="67584"/>
                        <a14:foregroundMark x1="85496" y1="67176" x2="85496" y2="67176"/>
                        <a14:foregroundMark x1="88855" y1="70744" x2="83817" y2="65240"/>
                      </a14:backgroundRemoval>
                    </a14:imgEffect>
                  </a14:imgLayer>
                </a14:imgProps>
              </a:ext>
            </a:extLst>
          </a:blip>
          <a:srcRect b="8149"/>
          <a:stretch/>
        </p:blipFill>
        <p:spPr bwMode="auto">
          <a:xfrm>
            <a:off x="96034" y="3076802"/>
            <a:ext cx="1312636" cy="146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77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6" dur="indefinite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0" dur="indefinite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4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8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indefinite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2" dur="indefinite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"/>
                            </p:stCondLst>
                            <p:childTnLst>
                              <p:par>
                                <p:cTn id="94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6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0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500"/>
                            </p:stCondLst>
                            <p:childTnLst>
                              <p:par>
                                <p:cTn id="102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4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500"/>
                            </p:stCondLst>
                            <p:childTnLst>
                              <p:par>
                                <p:cTn id="106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8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7218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5081</TotalTime>
  <Words>522</Words>
  <Application>Microsoft Office PowerPoint</Application>
  <PresentationFormat>On-screen Show (4:3)</PresentationFormat>
  <Paragraphs>126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Century Gothic</vt:lpstr>
      <vt:lpstr>Courier New</vt:lpstr>
      <vt:lpstr>Gadugi</vt:lpstr>
      <vt:lpstr>Verdana</vt:lpstr>
      <vt:lpstr>2_Office Theme</vt:lpstr>
      <vt:lpstr>Office Theme</vt:lpstr>
      <vt:lpstr>PowerPoint Presentation</vt:lpstr>
      <vt:lpstr>PowerPoint Presentation</vt:lpstr>
      <vt:lpstr>PowerPoint Presentation</vt:lpstr>
      <vt:lpstr>Prior to Today’s Session</vt:lpstr>
      <vt:lpstr>PowerPoint Presentation</vt:lpstr>
      <vt:lpstr>PowerPoint Presentation</vt:lpstr>
      <vt:lpstr>PowerPoint Presentation</vt:lpstr>
      <vt:lpstr>PowerPoint Presentation</vt:lpstr>
      <vt:lpstr>What Do These Have In Common?</vt:lpstr>
      <vt:lpstr>PowerPoint Presentation</vt:lpstr>
      <vt:lpstr>Credit vs. Debt</vt:lpstr>
      <vt:lpstr>Types of Credit</vt:lpstr>
      <vt:lpstr>Types of Debt</vt:lpstr>
      <vt:lpstr>Credit:  How to Get It – The 5 C’s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444</cp:revision>
  <dcterms:created xsi:type="dcterms:W3CDTF">2021-03-12T16:17:16Z</dcterms:created>
  <dcterms:modified xsi:type="dcterms:W3CDTF">2022-05-20T13:44:51Z</dcterms:modified>
</cp:coreProperties>
</file>