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32"/>
  </p:notesMasterIdLst>
  <p:handoutMasterIdLst>
    <p:handoutMasterId r:id="rId33"/>
  </p:handoutMasterIdLst>
  <p:sldIdLst>
    <p:sldId id="1081" r:id="rId3"/>
    <p:sldId id="1298" r:id="rId4"/>
    <p:sldId id="1431" r:id="rId5"/>
    <p:sldId id="1313" r:id="rId6"/>
    <p:sldId id="1231" r:id="rId7"/>
    <p:sldId id="1422" r:id="rId8"/>
    <p:sldId id="1244" r:id="rId9"/>
    <p:sldId id="1240" r:id="rId10"/>
    <p:sldId id="1173" r:id="rId11"/>
    <p:sldId id="843" r:id="rId12"/>
    <p:sldId id="1330" r:id="rId13"/>
    <p:sldId id="1423" r:id="rId14"/>
    <p:sldId id="1403" r:id="rId15"/>
    <p:sldId id="1404" r:id="rId16"/>
    <p:sldId id="440" r:id="rId17"/>
    <p:sldId id="1406" r:id="rId18"/>
    <p:sldId id="1168" r:id="rId19"/>
    <p:sldId id="845" r:id="rId20"/>
    <p:sldId id="1402" r:id="rId21"/>
    <p:sldId id="1407" r:id="rId22"/>
    <p:sldId id="1412" r:id="rId23"/>
    <p:sldId id="1408" r:id="rId24"/>
    <p:sldId id="1409" r:id="rId25"/>
    <p:sldId id="1413" r:id="rId26"/>
    <p:sldId id="1432" r:id="rId27"/>
    <p:sldId id="1433" r:id="rId28"/>
    <p:sldId id="1411" r:id="rId29"/>
    <p:sldId id="1414" r:id="rId30"/>
    <p:sldId id="1104" r:id="rId31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0000"/>
    <a:srgbClr val="005400"/>
    <a:srgbClr val="008000"/>
    <a:srgbClr val="008BBC"/>
    <a:srgbClr val="00B0EE"/>
    <a:srgbClr val="00ADEA"/>
    <a:srgbClr val="0099CC"/>
    <a:srgbClr val="33CCFF"/>
    <a:srgbClr val="76B531"/>
    <a:srgbClr val="09A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15" autoAdjust="0"/>
    <p:restoredTop sz="96139" autoAdjust="0"/>
  </p:normalViewPr>
  <p:slideViewPr>
    <p:cSldViewPr snapToGrid="0" snapToObjects="1">
      <p:cViewPr varScale="1">
        <p:scale>
          <a:sx n="57" d="100"/>
          <a:sy n="57" d="100"/>
        </p:scale>
        <p:origin x="648" y="78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Managing Risk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Building an Emergency Fund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Types of Insurance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Cost of Insurance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202C071A-F997-472A-986E-3B0F4233FA38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Consumer Protection</a:t>
          </a:r>
        </a:p>
      </dgm:t>
    </dgm:pt>
    <dgm:pt modelId="{D509D34A-C728-4493-9E5B-3D91CAEE977F}" type="parTrans" cxnId="{A389EB70-1F2F-45F7-8850-09A53809EC74}">
      <dgm:prSet/>
      <dgm:spPr/>
    </dgm:pt>
    <dgm:pt modelId="{924CBD40-D611-4423-9F94-A770A306124B}" type="sibTrans" cxnId="{A389EB70-1F2F-45F7-8850-09A53809EC74}">
      <dgm:prSet/>
      <dgm:spPr/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5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5"/>
      <dgm:spPr/>
    </dgm:pt>
    <dgm:pt modelId="{50FFA3EB-A1E5-4D9D-8A47-A41B9DE37A26}" type="pres">
      <dgm:prSet presAssocID="{3F844B72-C1BD-4B3A-8111-6E1A8E820D26}" presName="dstNode" presStyleLbl="node1" presStyleIdx="0" presStyleCnt="5"/>
      <dgm:spPr/>
    </dgm:pt>
    <dgm:pt modelId="{C0328019-A711-417C-A4F7-8901D734B656}" type="pres">
      <dgm:prSet presAssocID="{EBADA70D-2CF3-43F6-99F8-C25B1405657D}" presName="text_1" presStyleLbl="node1" presStyleIdx="0" presStyleCnt="5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5"/>
      <dgm:spPr/>
    </dgm:pt>
    <dgm:pt modelId="{2AA67FDF-0CD0-42AA-9CD8-C6FC7740D63F}" type="pres">
      <dgm:prSet presAssocID="{75A8888F-3750-4432-BD04-DA110F723CD8}" presName="text_2" presStyleLbl="node1" presStyleIdx="1" presStyleCnt="5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5"/>
      <dgm:spPr/>
    </dgm:pt>
    <dgm:pt modelId="{A7B34250-F36E-4A59-8547-5D1BB912A569}" type="pres">
      <dgm:prSet presAssocID="{D6D4FE4A-9F97-479C-B7FB-3E9E2C66C027}" presName="text_3" presStyleLbl="node1" presStyleIdx="2" presStyleCnt="5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5"/>
      <dgm:spPr/>
    </dgm:pt>
    <dgm:pt modelId="{52BCA3A9-5465-42EE-B8AE-2DC36CBD9BF0}" type="pres">
      <dgm:prSet presAssocID="{F78708D7-57E1-4F45-B932-1A01D7E17604}" presName="text_4" presStyleLbl="node1" presStyleIdx="3" presStyleCnt="5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5"/>
      <dgm:spPr/>
    </dgm:pt>
    <dgm:pt modelId="{5842BFD4-712E-4562-8E75-F83AE098EF54}" type="pres">
      <dgm:prSet presAssocID="{202C071A-F997-472A-986E-3B0F4233FA38}" presName="text_5" presStyleLbl="node1" presStyleIdx="4" presStyleCnt="5">
        <dgm:presLayoutVars>
          <dgm:bulletEnabled val="1"/>
        </dgm:presLayoutVars>
      </dgm:prSet>
      <dgm:spPr/>
    </dgm:pt>
    <dgm:pt modelId="{BDEECC9C-A47A-4DE0-94AC-223A64E0918D}" type="pres">
      <dgm:prSet presAssocID="{202C071A-F997-472A-986E-3B0F4233FA38}" presName="accent_5" presStyleCnt="0"/>
      <dgm:spPr/>
    </dgm:pt>
    <dgm:pt modelId="{0A96604C-E815-43F4-9632-D6B1F131176E}" type="pres">
      <dgm:prSet presAssocID="{202C071A-F997-472A-986E-3B0F4233FA38}" presName="accentRepeatNode" presStyleLbl="solidFgAcc1" presStyleIdx="4" presStyleCnt="5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FF485902-42D9-4E47-8CF8-3AC290B94142}" type="presOf" srcId="{202C071A-F997-472A-986E-3B0F4233FA38}" destId="{5842BFD4-712E-4562-8E75-F83AE098EF54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A389EB70-1F2F-45F7-8850-09A53809EC74}" srcId="{3F844B72-C1BD-4B3A-8111-6E1A8E820D26}" destId="{202C071A-F997-472A-986E-3B0F4233FA38}" srcOrd="4" destOrd="0" parTransId="{D509D34A-C728-4493-9E5B-3D91CAEE977F}" sibTransId="{924CBD40-D611-4423-9F94-A770A306124B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47360672-2AB9-407D-A25B-96189B763DD4}" type="presParOf" srcId="{65C30473-74A8-4770-BBFE-90797AC357B8}" destId="{5842BFD4-712E-4562-8E75-F83AE098EF54}" srcOrd="9" destOrd="0" presId="urn:microsoft.com/office/officeart/2008/layout/VerticalCurvedList"/>
    <dgm:cxn modelId="{EE7FC3F2-4805-4DEC-8119-85A77E86B2DB}" type="presParOf" srcId="{65C30473-74A8-4770-BBFE-90797AC357B8}" destId="{BDEECC9C-A47A-4DE0-94AC-223A64E0918D}" srcOrd="10" destOrd="0" presId="urn:microsoft.com/office/officeart/2008/layout/VerticalCurvedList"/>
    <dgm:cxn modelId="{F8EB5583-AC2D-4CEC-8CDF-D8FC12A46CBF}" type="presParOf" srcId="{BDEECC9C-A47A-4DE0-94AC-223A64E0918D}" destId="{0A96604C-E815-43F4-9632-D6B1F13117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Managing Risk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84538" y="253918"/>
        <a:ext cx="5656275" cy="508162"/>
      </dsp:txXfrm>
    </dsp:sp>
    <dsp:sp modelId="{D9007465-8C0B-463D-BAD7-86C439777EC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Building an Emergency Fund</a:t>
          </a:r>
        </a:p>
      </dsp:txBody>
      <dsp:txXfrm>
        <a:off x="748672" y="1015918"/>
        <a:ext cx="5292140" cy="508162"/>
      </dsp:txXfrm>
    </dsp:sp>
    <dsp:sp modelId="{1C2D38C8-A65A-4BB4-B586-A30041ECEC8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Types of Insurance</a:t>
          </a:r>
        </a:p>
      </dsp:txBody>
      <dsp:txXfrm>
        <a:off x="860432" y="1777918"/>
        <a:ext cx="5180380" cy="508162"/>
      </dsp:txXfrm>
    </dsp:sp>
    <dsp:sp modelId="{FA87F67A-18D6-4B97-9F32-EC0549BDE8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Cost of Insurance</a:t>
          </a:r>
        </a:p>
      </dsp:txBody>
      <dsp:txXfrm>
        <a:off x="748672" y="2539918"/>
        <a:ext cx="5292140" cy="508162"/>
      </dsp:txXfrm>
    </dsp:sp>
    <dsp:sp modelId="{6B629F65-7FD1-4E98-B520-256BF3A0AF00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42BFD4-712E-4562-8E75-F83AE098EF54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Consumer Protection</a:t>
          </a:r>
        </a:p>
      </dsp:txBody>
      <dsp:txXfrm>
        <a:off x="384538" y="3301918"/>
        <a:ext cx="5656275" cy="508162"/>
      </dsp:txXfrm>
    </dsp:sp>
    <dsp:sp modelId="{0A96604C-E815-43F4-9632-D6B1F131176E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7E8C5-8DF8-4735-9D81-8CA2899D4CDC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101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19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28852"/>
            <a:ext cx="5618480" cy="418909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6189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15</a:t>
            </a:fld>
            <a:endParaRPr lang="en-US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7E8C5-8DF8-4735-9D81-8CA2899D4CD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101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19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28852"/>
            <a:ext cx="5618480" cy="418909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0115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49040"/>
            <a:ext cx="5618480" cy="418909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3797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075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1512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49040"/>
            <a:ext cx="5618480" cy="418909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9488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116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23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64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625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049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27</a:t>
            </a:fld>
            <a:endParaRPr lang="en-US" dirty="0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49040"/>
            <a:ext cx="5618480" cy="418909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3529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5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8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04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309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7E8C5-8DF8-4735-9D81-8CA2899D4CDC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101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19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28852"/>
            <a:ext cx="5618480" cy="418909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7E8C5-8DF8-4735-9D81-8CA2899D4CDC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101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19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28852"/>
            <a:ext cx="5618480" cy="418909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914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25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524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4" r:id="rId16"/>
    <p:sldLayoutId id="2147483885" r:id="rId17"/>
    <p:sldLayoutId id="2147483886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  <p:sldLayoutId id="214748388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jpeg"/><Relationship Id="rId7" Type="http://schemas.openxmlformats.org/officeDocument/2006/relationships/hyperlink" Target="https://pixnio.com/transportation-vehicles/cars-automobile/car-vehicle-fast-auto-automobile-transportation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hyperlink" Target="http://www.ericrojasblog.com/2012/08/under-contract-mid-century-modern-house.html" TargetMode="Externa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jpeg"/><Relationship Id="rId7" Type="http://schemas.openxmlformats.org/officeDocument/2006/relationships/hyperlink" Target="https://pixnio.com/transportation-vehicles/cars-automobile/car-vehicle-fast-auto-automobile-transportation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hyperlink" Target="http://www.ericrojasblog.com/2012/08/under-contract-mid-century-modern-house.html" TargetMode="External"/><Relationship Id="rId4" Type="http://schemas.openxmlformats.org/officeDocument/2006/relationships/image" Target="../media/image1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pixnio.com/transportation-vehicles/cars-automobile/car-vehicle-fast-auto-automobile-transportation" TargetMode="External"/><Relationship Id="rId3" Type="http://schemas.openxmlformats.org/officeDocument/2006/relationships/image" Target="../media/image16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ricrojasblog.com/2012/08/under-contract-mid-century-modern-house.html" TargetMode="External"/><Relationship Id="rId5" Type="http://schemas.openxmlformats.org/officeDocument/2006/relationships/image" Target="../media/image17.JPG"/><Relationship Id="rId4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nio.com/transportation-vehicles/cars-automobile/car-vehicle-fast-auto-automobile-transportation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ericrojasblog.com/2012/08/under-contract-mid-century-modern-house.html" TargetMode="External"/><Relationship Id="rId4" Type="http://schemas.openxmlformats.org/officeDocument/2006/relationships/image" Target="../media/image1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://www.thebluediamondgallery.com/handwriting/k/knowledge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1907627"/>
            <a:ext cx="9144000" cy="458776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4367463" y="1443572"/>
            <a:ext cx="4381500" cy="416126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  </a:t>
            </a:r>
          </a:p>
          <a:p>
            <a:pPr algn="ctr"/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the chance of loss from some type of danger</a:t>
            </a:r>
          </a:p>
          <a:p>
            <a:pPr algn="ctr"/>
            <a:endParaRPr lang="en-US" sz="3200" i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-or-</a:t>
            </a:r>
          </a:p>
          <a:p>
            <a:pPr algn="ctr"/>
            <a:endParaRPr lang="en-US" sz="3200" i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uncertainty about the outcome </a:t>
            </a:r>
          </a:p>
          <a:p>
            <a:pPr algn="ctr"/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of a situation or event</a:t>
            </a:r>
          </a:p>
        </p:txBody>
      </p:sp>
      <p:pic>
        <p:nvPicPr>
          <p:cNvPr id="12" name="Picture 8" descr="daredevil-skateboarder-01">
            <a:extLst>
              <a:ext uri="{FF2B5EF4-FFF2-40B4-BE49-F238E27FC236}">
                <a16:creationId xmlns:a16="http://schemas.microsoft.com/office/drawing/2014/main" id="{DA1AEEB1-DAF2-4196-AEA3-1DFF76DCF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35616" y="1931689"/>
            <a:ext cx="2900768" cy="29848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39226732-7A72-4B76-AAF5-0E6DD5564450}"/>
              </a:ext>
            </a:extLst>
          </p:cNvPr>
          <p:cNvSpPr txBox="1">
            <a:spLocks/>
          </p:cNvSpPr>
          <p:nvPr/>
        </p:nvSpPr>
        <p:spPr>
          <a:xfrm>
            <a:off x="995083" y="2956199"/>
            <a:ext cx="2581834" cy="945601"/>
          </a:xfrm>
          <a:prstGeom prst="rect">
            <a:avLst/>
          </a:prstGeom>
          <a:solidFill>
            <a:srgbClr val="DCE6F2">
              <a:alpha val="76078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400" dirty="0"/>
              <a:t>Risk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19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2098838"/>
            <a:ext cx="3707892" cy="266032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Anna’s Risks</a:t>
            </a:r>
          </a:p>
        </p:txBody>
      </p:sp>
    </p:spTree>
    <p:extLst>
      <p:ext uri="{BB962C8B-B14F-4D97-AF65-F5344CB8AC3E}">
        <p14:creationId xmlns:p14="http://schemas.microsoft.com/office/powerpoint/2010/main" val="27676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E783EF0-177D-49F5-8D46-6B4A577CD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  <a14:imgEffect>
                      <a14:artisticBlur radius="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19" y="1300000"/>
            <a:ext cx="3707892" cy="55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C40C1A-9F9C-489E-9B5A-D3FF48B1F1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19" y="1300000"/>
            <a:ext cx="3707892" cy="55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9124B4E-63EC-4222-869E-C036A05C6326}"/>
              </a:ext>
            </a:extLst>
          </p:cNvPr>
          <p:cNvSpPr txBox="1">
            <a:spLocks/>
          </p:cNvSpPr>
          <p:nvPr/>
        </p:nvSpPr>
        <p:spPr>
          <a:xfrm>
            <a:off x="5033564" y="2670048"/>
            <a:ext cx="2784764" cy="1517904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Quit Job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BD8C338-8541-47CA-95B3-9DC524FC18E8}"/>
              </a:ext>
            </a:extLst>
          </p:cNvPr>
          <p:cNvSpPr txBox="1">
            <a:spLocks/>
          </p:cNvSpPr>
          <p:nvPr/>
        </p:nvSpPr>
        <p:spPr>
          <a:xfrm>
            <a:off x="5033564" y="2722947"/>
            <a:ext cx="2784764" cy="1517904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Marry Barry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F8BB327-9AA7-4172-9BC4-A304BBF0CF2D}"/>
              </a:ext>
            </a:extLst>
          </p:cNvPr>
          <p:cNvSpPr txBox="1">
            <a:spLocks/>
          </p:cNvSpPr>
          <p:nvPr/>
        </p:nvSpPr>
        <p:spPr>
          <a:xfrm>
            <a:off x="5033564" y="2697279"/>
            <a:ext cx="2784764" cy="1517904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Buy a House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B5E716-8F19-403D-B7B8-F9E94EC68045}"/>
              </a:ext>
            </a:extLst>
          </p:cNvPr>
          <p:cNvSpPr txBox="1">
            <a:spLocks/>
          </p:cNvSpPr>
          <p:nvPr/>
        </p:nvSpPr>
        <p:spPr>
          <a:xfrm>
            <a:off x="5033564" y="2683839"/>
            <a:ext cx="2784764" cy="1516947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Mom Moves In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8CBB4B5-4A12-4AB3-AC9E-15FB3A0C51B9}"/>
              </a:ext>
            </a:extLst>
          </p:cNvPr>
          <p:cNvSpPr txBox="1">
            <a:spLocks/>
          </p:cNvSpPr>
          <p:nvPr/>
        </p:nvSpPr>
        <p:spPr>
          <a:xfrm>
            <a:off x="4572000" y="2098838"/>
            <a:ext cx="3707892" cy="2660324"/>
          </a:xfrm>
          <a:prstGeom prst="rect">
            <a:avLst/>
          </a:prstGeom>
          <a:solidFill>
            <a:schemeClr val="bg1"/>
          </a:solidFill>
          <a:ln>
            <a:solidFill>
              <a:srgbClr val="8E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Risks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D7DB934-1140-44DC-96AC-9CF703898EF7}"/>
              </a:ext>
            </a:extLst>
          </p:cNvPr>
          <p:cNvSpPr txBox="1">
            <a:spLocks/>
          </p:cNvSpPr>
          <p:nvPr/>
        </p:nvSpPr>
        <p:spPr>
          <a:xfrm>
            <a:off x="4572000" y="4788758"/>
            <a:ext cx="3707892" cy="1129976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005400"/>
                </a:solidFill>
              </a:rPr>
              <a:t>Manage</a:t>
            </a:r>
          </a:p>
        </p:txBody>
      </p:sp>
    </p:spTree>
    <p:extLst>
      <p:ext uri="{BB962C8B-B14F-4D97-AF65-F5344CB8AC3E}">
        <p14:creationId xmlns:p14="http://schemas.microsoft.com/office/powerpoint/2010/main" val="192957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 L -0.45538 0.3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8" y="177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-0.45573 0.1106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95" y="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81481E-6 L -0.45729 -0.1185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85185E-6 L -0.45573 -0.358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95" y="-1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daredevil-skateboarder-01">
            <a:extLst>
              <a:ext uri="{FF2B5EF4-FFF2-40B4-BE49-F238E27FC236}">
                <a16:creationId xmlns:a16="http://schemas.microsoft.com/office/drawing/2014/main" id="{DA1AEEB1-DAF2-4196-AEA3-1DFF76DCF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35616" y="1931689"/>
            <a:ext cx="2900768" cy="29848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3634056-3F4E-4A56-BFEF-78CEC1308A0F}"/>
              </a:ext>
            </a:extLst>
          </p:cNvPr>
          <p:cNvSpPr/>
          <p:nvPr/>
        </p:nvSpPr>
        <p:spPr>
          <a:xfrm>
            <a:off x="4474026" y="1532976"/>
            <a:ext cx="4572000" cy="3782274"/>
          </a:xfrm>
          <a:prstGeom prst="rect">
            <a:avLst/>
          </a:prstGeom>
          <a:solidFill>
            <a:schemeClr val="bg1">
              <a:alpha val="9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possible risk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Consider how serious the loss would be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Consider options to manage loss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Take action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6ABA0336-0B47-42D3-9232-6D2408236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Risk Management Process</a:t>
            </a:r>
          </a:p>
        </p:txBody>
      </p:sp>
    </p:spTree>
    <p:extLst>
      <p:ext uri="{BB962C8B-B14F-4D97-AF65-F5344CB8AC3E}">
        <p14:creationId xmlns:p14="http://schemas.microsoft.com/office/powerpoint/2010/main" val="360404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daredevil-skateboarder-01">
            <a:extLst>
              <a:ext uri="{FF2B5EF4-FFF2-40B4-BE49-F238E27FC236}">
                <a16:creationId xmlns:a16="http://schemas.microsoft.com/office/drawing/2014/main" id="{DA1AEEB1-DAF2-4196-AEA3-1DFF76DCF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35616" y="1931689"/>
            <a:ext cx="2900768" cy="29848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3634056-3F4E-4A56-BFEF-78CEC1308A0F}"/>
              </a:ext>
            </a:extLst>
          </p:cNvPr>
          <p:cNvSpPr/>
          <p:nvPr/>
        </p:nvSpPr>
        <p:spPr>
          <a:xfrm>
            <a:off x="4572000" y="1532976"/>
            <a:ext cx="4572000" cy="3782274"/>
          </a:xfrm>
          <a:prstGeom prst="rect">
            <a:avLst/>
          </a:prstGeom>
          <a:solidFill>
            <a:schemeClr val="bg1">
              <a:alpha val="9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Options: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Eliminate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Reduce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Retain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Transfer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749BC16C-7867-4FEE-A49B-3A244028D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Risk Management Process</a:t>
            </a:r>
          </a:p>
        </p:txBody>
      </p:sp>
    </p:spTree>
    <p:extLst>
      <p:ext uri="{BB962C8B-B14F-4D97-AF65-F5344CB8AC3E}">
        <p14:creationId xmlns:p14="http://schemas.microsoft.com/office/powerpoint/2010/main" val="16410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10CB0A2-13C0-4748-9348-1889A7B9F063}"/>
              </a:ext>
            </a:extLst>
          </p:cNvPr>
          <p:cNvSpPr/>
          <p:nvPr/>
        </p:nvSpPr>
        <p:spPr>
          <a:xfrm>
            <a:off x="787960" y="4375196"/>
            <a:ext cx="3464036" cy="2225588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  <a:ea typeface="Gadugi" panose="020B0502040204020203" pitchFamily="34" charset="0"/>
              </a:rPr>
              <a:t>Necessary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C00000"/>
                </a:solidFill>
                <a:ea typeface="Gadugi" panose="020B0502040204020203" pitchFamily="34" charset="0"/>
              </a:rPr>
              <a:t>Financial ruin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C00000"/>
                </a:solidFill>
                <a:ea typeface="Gadugi" panose="020B0502040204020203" pitchFamily="34" charset="0"/>
              </a:rPr>
              <a:t>High probability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C00000"/>
                </a:solidFill>
                <a:ea typeface="Gadugi" panose="020B0502040204020203" pitchFamily="34" charset="0"/>
              </a:rPr>
              <a:t>Required by law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B1B10C-3C32-4E5F-8861-12A62751B5E9}"/>
              </a:ext>
            </a:extLst>
          </p:cNvPr>
          <p:cNvSpPr/>
          <p:nvPr/>
        </p:nvSpPr>
        <p:spPr>
          <a:xfrm>
            <a:off x="2839982" y="1664524"/>
            <a:ext cx="3464036" cy="2222500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>
              <a:lnSpc>
                <a:spcPct val="150000"/>
              </a:lnSpc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ea typeface="Gadugi" panose="020B0502040204020203" pitchFamily="34" charset="0"/>
              </a:rPr>
              <a:t>Optional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ea typeface="Gadugi" panose="020B0502040204020203" pitchFamily="34" charset="0"/>
              </a:rPr>
              <a:t>Covered by savings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ea typeface="Gadugi" panose="020B0502040204020203" pitchFamily="34" charset="0"/>
              </a:rPr>
              <a:t>Low probability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67C62D-866D-4721-BE4A-4472DA4A2D6E}"/>
              </a:ext>
            </a:extLst>
          </p:cNvPr>
          <p:cNvSpPr/>
          <p:nvPr/>
        </p:nvSpPr>
        <p:spPr>
          <a:xfrm>
            <a:off x="4892006" y="4369802"/>
            <a:ext cx="3581400" cy="2222500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>
              <a:lnSpc>
                <a:spcPct val="150000"/>
              </a:lnSpc>
            </a:pPr>
            <a:r>
              <a:rPr lang="en-US" sz="2800" dirty="0">
                <a:solidFill>
                  <a:srgbClr val="FF9933"/>
                </a:solidFill>
                <a:ea typeface="Gadugi" panose="020B0502040204020203" pitchFamily="34" charset="0"/>
              </a:rPr>
              <a:t>Important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9933"/>
                </a:solidFill>
                <a:ea typeface="Gadugi" panose="020B0502040204020203" pitchFamily="34" charset="0"/>
              </a:rPr>
              <a:t>Force to borrow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9933"/>
                </a:solidFill>
                <a:ea typeface="Gadugi" panose="020B0502040204020203" pitchFamily="34" charset="0"/>
              </a:rPr>
              <a:t>Medium probability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8135F2-A578-433B-B927-70F691317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Transfer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634056-3F4E-4A56-BFEF-78CEC1308A0F}"/>
              </a:ext>
            </a:extLst>
          </p:cNvPr>
          <p:cNvSpPr/>
          <p:nvPr/>
        </p:nvSpPr>
        <p:spPr>
          <a:xfrm>
            <a:off x="4572000" y="2099883"/>
            <a:ext cx="4572000" cy="3034013"/>
          </a:xfrm>
          <a:prstGeom prst="rect">
            <a:avLst/>
          </a:prstGeom>
          <a:solidFill>
            <a:schemeClr val="bg1">
              <a:alpha val="9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7338" lvl="1" indent="-280988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Three (to six) months of expenses</a:t>
            </a:r>
          </a:p>
          <a:p>
            <a:pPr marL="287338" lvl="1" indent="-280988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(liquid)</a:t>
            </a:r>
          </a:p>
          <a:p>
            <a:pPr marL="287338" lvl="1" indent="-280988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Accessible but not </a:t>
            </a:r>
            <a:r>
              <a:rPr lang="en-US" sz="28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too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accessible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749BC16C-7867-4FEE-A49B-3A244028D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Emergency Savings – First Line of Defense</a:t>
            </a:r>
          </a:p>
        </p:txBody>
      </p:sp>
      <p:pic>
        <p:nvPicPr>
          <p:cNvPr id="5" name="Picture 6" descr="emergency-fund">
            <a:extLst>
              <a:ext uri="{FF2B5EF4-FFF2-40B4-BE49-F238E27FC236}">
                <a16:creationId xmlns:a16="http://schemas.microsoft.com/office/drawing/2014/main" id="{74519780-6770-4B16-8FA3-5324CD015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477" y="2281237"/>
            <a:ext cx="2787451" cy="2671307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7307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3"/>
          <p:cNvSpPr txBox="1">
            <a:spLocks/>
          </p:cNvSpPr>
          <p:nvPr/>
        </p:nvSpPr>
        <p:spPr>
          <a:xfrm>
            <a:off x="3685450" y="1348716"/>
            <a:ext cx="3578950" cy="295714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300"/>
              </a:spcAft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Chat Poll:</a:t>
            </a:r>
          </a:p>
          <a:p>
            <a:r>
              <a:rPr lang="en-US" sz="30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insurance is currently required by law?</a:t>
            </a:r>
          </a:p>
        </p:txBody>
      </p:sp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B0006-8BD6-46A4-8892-CEE6A51F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93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/>
      <p:bldP spid="16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Stock Hospital Emergency.jpg">
            <a:extLst>
              <a:ext uri="{FF2B5EF4-FFF2-40B4-BE49-F238E27FC236}">
                <a16:creationId xmlns:a16="http://schemas.microsoft.com/office/drawing/2014/main" id="{A7836789-9160-42C6-B5FE-ECB9EBA4A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468" y="1098533"/>
            <a:ext cx="3206663" cy="2146608"/>
          </a:xfrm>
          <a:prstGeom prst="rect">
            <a:avLst/>
          </a:prstGeom>
          <a:ln w="12700">
            <a:noFill/>
          </a:ln>
          <a:effectLst/>
        </p:spPr>
      </p:pic>
      <p:sp>
        <p:nvSpPr>
          <p:cNvPr id="128002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HAAAAQUBAQEAAAAAAAAAAAAAAwECBAUGAAgH/8QAQBAAAQMCBAMECAQDBgcAAAAAAQACAwQRBRIhMQZBURMiYZEHFDJCUnGBoRUWM7EjNJIkNVNic8FDcqKy0eHw/8QAGQEAAwEBAQAAAAAAAAAAAAAAAAEDAgQF/8QAIhEAAwACAwADAAMBAAAAAAAAAAECAxESEyEEFDEiQVEy/9oADAMBAAIRAxEAPwC0Y4WsnHKRss+zGWAbhNk4hiZoXDzXnOLLq5NCGNI2S9k2+yzh4liaPbSt4njOuYFHXQ3cmk7MW2+yXsm9As7+Zo/iC78zx/El1UHZJfvjHRMEYvsFQO4lYfeCH+ZmDchLqsfOTQyNaBeyjOaL7fZUUnErHDQqO7iRt7krXVYuyTRmMHkmOYByVAOJGH3lx4hYfeR15A7JLzs29FxjbzCz7uIG39pJ+YAR7SfXYc5NC1jb6BEDBvZZtvEDeZTxxCzqhY7Fzk0gaOicANdAs0OIW9U78wt6/dPqsXOTSFo6JQG9FmjxC3r90h4ib1Hml1WHZJqBZOzW2Cyn5iHVKeIm9UdeQOcmq7WyTtFlDxI0D2k38zs+MI68g+Ula35qvxGM5rgmynxnvBCrQCDdelXhwYv0rXMLmDUokMJy80o2UmnHdWp0PI3sB2XW/mnth63RnNATQ9oO61pE9s4QDpqmyQN6FSWajTVAqJmMOpT0HoIQMshSQNuo1ViAazTfkoUdfPNMxkbC973BrWN1LidAAEvEaU0y2bA3YJexHQr6jwp6JZ6ijiquIqqSnkeA71SEAlg6OcefgAtHL6JsAd+lJVx68pb38wsckNY6PhvYtvqCl7FvRfZJvRJhcYJbiFbrqB3LD7LHcScEVGDAy00xqYAO9dtnN/8AKaaYnFIxfYNvsU4QN3spBYnZbBa0Z2yL2I6JREOiPbZJZGg2AMfgm9mCpJA6phCNCAZB0TS231RyOiE/RGg2yNKL7IfZN6FSA0uKL2Tf/gjQ9snsHeCZWeyURmm6DVvsFiymL9IQUuIgNHVR2kFWeDUvrVdGy2l9VnkpW2UqOT0iJURy5C4NNlUT1EkbjdfWpuH4nUps2xtosfi3C7mNLrIXycYV8akUMFXeMa2NlUYhVukksHaDoVKrmPpAWkbKnJJueqosiMLG0/Q3YyvbmAJW/wDQRh8FZx0JKmPOaSnfLGC24D7gA/c2WGhqw2MMc36r6N6C4KqTiWWvp2u7JmWGQgXFnZib+QWsilzs1LaZ6JASqLXVQo4DIWlx5NHNPpKhlTTRzxate0ELm36V15sfM0Fjvksbjbo87ozY3F7LS4ziMNBRTSPd3msJA6lfPKzF218bZ49A7S3S260v0zS8PneIU7Ya2aNnstebfJRjHorSrhmbK41As9xJPRRHNAG2qsjkb9IZZ0TMpR5N01MABBSWKK5wHJNDr8kbQ+NP8AOGXdBcCTpzRJyb7Lo3gDvbrPNGuujmRZdSNU/KeicJBe4AXdp4BHJCeOgoKj1eoNkUG6DN7JQ0KXpkWN3ftzVzhNT6rUtedBdUbP1lYwWMjQdrqblNaZV2000fS8PxT1mAaaWUXGqxjYnBwFil4eigFKMx5dVF4igjkacpXA8SVeHXOVufT55xDlkLy3UFZlayvgBzDeyy07MkrmrsiNSSdpvQzrdem/QjggwrgWmnkjyz173VEl97E2b/ANIC854DhU+OYzSYXStLpamUM090cz9Bcr2NR07KSkhp4hZkTAxvyAsqU/NCRBxgCQsYd7ErOxYjU4NK+GJofE83yuvofBW+O1BimJYzO5oDbA23KpsRa1wbKdxyXh/Jz1GZuWelghPHqkVPFFdJUROfUkAvHdY3ks9goD6N+m0ztemyHxRXjtA90T5DnyNaw7eKdgrgIZoxpZwfb5hdfw7unumQ+TMqfB+K07amEE6OYfsqsYddt7hXEzw5jiNbqHmJ0yr01kS8Z5s43X4Vb6NjDrZSaWiheBmYCpBpHS6kJ7aN8be6bfVPlLNqHIgwqkde8YTmYLSfB90IxzsPtJQ+cbOT4Q/7Nc2v6LCn4foNy0FOrMAw4x6Rtv8AJVsk9XlswkFRXVFfsXOIQseP/Q7WxzsApg4htkz8uxdQkZJWA7OKL2lT0f5LDwRv9NrM/wDDKX03QZnhul0X3b3UCe73kAp09HLE7YzOBJdToJLvaAdbhVojdmupMJLHtJOxWN+FnBr6SoqIqfu32XT1Ez4iZLhRqGvjEYa7pzQsRxJgjIC5m3yKqfCqqX5nv1tqs3iLbTX6hWzpjI8m+6r6+PM3MNSupPaIuWq2bP0DRsf6QWF4uWUkjm+B7ov916XvovJPo6xo8P8AGWHVrv0nSCGXwa42v9DY/RerKyqbHQvnYbjL3beKzkfFbZWfShxGRz6l+gu923RQMUuGht7m2yKJb3mk9rkFUYlVPFnyC2vVeDa502keonxnRksXia6szndriQFCZUmkqu5q2UhgHjqrfFQ2R4c0gEi6p3U4newkkBj8wPiF2/FetHLm9RYtcWut5qLG54mcLucAei4zXJsblPomh93mTKTysvRpbOGHpk5soawEtdf5JDVX3af6UM6mxnCI2JpH6+qzpleSAvqWnUtt9Ezt4/hRH05O01/ohGFzf+IPJGqFuQrJo3e7b5lK+SO2wUe7m++PJDe950uPJH8g/iS2zwg65UT1qLq3zVVJI5o93TwQvWHdR/Sj0fhmHOJ2Udsbi66I12gRo7c1h5BTGhghuNlIipmkC4RG2toERrrG6xV7WkUmdP0c2kyjR2ngmy0Qe3vG6J2p6rjISN1DVf6X5T/hVyUeRxtZBlpMw2VxludUpjBGwV4vSI2tso4qINIOXUFem68huAwPDnNY5rCSOWi+ACFek8MGbDKUOAP8Ft/Jap9stGV/BpmSkq8PhjZFJI7M9pLLNOtv3WTxzGaONrhn1PI7pnpcqZ6PFsNdE8tENRdtuVy0fsVS8YSGR8M5Y0inY4utuRlPLnuudYePh1ulZWVHEtMZmtDruGgbvdPZiLZo7xkgk6scLarKYbRPnqJ6yRthTNDgP8xOivrl87P8rQFbHhUvZC680XEZtFm3cV0Uz2ssIx5rohlguU5jxpsrXkUs55jbASTTXJEf3SMmqL6MNv8AmUouPh5JzXkch5Kf2DXSh0Mry27mH+pDmqXZwCw+aKJSNLN8kN4z8h9Am/kAsCLCiijlaC5qmDD4nC9tVSxvkj9lxFlJZWzN53T+whPCTn4XG7QXQfwRnU/ZDGITg+yk/E5fhHmn9iRdLPnbCPBGY9o5oGXxXWJFgUngYu9E1szBoSiCZiopJHiQi/NMmmlYN1Jxpl5rktmh7eOxFwlEzNNQsiayb4kSGrlc/LcprE2FUka8Sstv904TsHPRZk1EoG6GamYm19FrpZPuRq2zRucBfmvSmHf3fTW/wm/svIsMk5c35heuMJJOF0pI17Jun0WphyHNUfNePMMZjPEgbKT2FI5sjx1IsQFn2xjFsXnhczuCnc3w3C2PEjZKPiOd0sDnQ1lv4rdmkAAA/P8A2VZR0UdJVT1TgGx5cts3tFYf6dMeI+fV8LKCSShija3tZNR1A2Keacxua42U7FIJsRxk1T2NZHEbNaBcgX3J/wBl0je9ZUkhkYkrwymbc2v1Uft2j3lE4kmfFTwtZpdx/ZUXrU3VLJidPZOciRq21LPiCeJ2bZgsj63Nyuu9cnPNS+uzfdJsmzMt7QTu3Z1Cxnr07Uv4hPbcpfXoO6TZ9uz4glbURgauWK9fn31XfiE/ij61B3SboTRm3e1KXPH1Kwn4lUdSu/E6jx80fXY+6Trrr9EzO3qlzN6r0Dzv7Izv1zouqmDs/oukcO30XVJ/hH5Lkv8AT0MP/JTkWJ+aJTG0oQjufmpFCwOkJPJUj9M5fwme0iMjHOycGNCe1o5q2jjOacmVwAuDcL1lg7zJhdI82u6JpNvkvJ5aMpt0XqvhwH8BoL79g39lOy2IditHFVwlsrQdND0WGxHDOwkIjc5wLrNuNvFfRi3NuBayouIIGNZnbYHbZYcp/p0Kmj5riJjhidDG2wvdx6lUndLrq64g7Nshax3/ALVK1ttU5WjFMo+KDZ8Db8iqPS+yvOJGXqIb/AqcsFlZI5a/RlwEht80/IE3KL7I0IQkBJcJ+UeCTKEaAbpyC7ROsOaSzUaEM0SXCcQL7pth1QMqRPIPeKX1mS3tIKXkFjbOjSCxyuMt3a3U6ofeHToqxnthTJv01Gv0vHiISJDIY3abIfNKNwqyTr0miod4IjKhyiD2U9myps52iYyZzntaObgPMr13hLSzDKVp3ETf2Xj2A/2mD/Ub/wBwXsWg/kYP9MfssUUxrQdZri2RzYgANOq0yznFIv2YO1wsFUfNcVhBncXDUDmoPZ63P0V1jP8ANyHobKsdq4rSMWYXjKqdDiMbRt2d/uqD8Qdsrfj3TFIrf4SzJWuRjiiaa53IJPXnqGuS5MfBEv16TwSGtf4KKu5I5MOCJJrJEhrJDzCjrkbY+CD+tSHmk9Zk6lBXI2NQj//Z"/>
          <p:cNvSpPr>
            <a:spLocks noChangeAspect="1" noChangeArrowheads="1"/>
          </p:cNvSpPr>
          <p:nvPr/>
        </p:nvSpPr>
        <p:spPr bwMode="auto">
          <a:xfrm>
            <a:off x="63500" y="-611188"/>
            <a:ext cx="1685925" cy="1266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E7DC4-884B-4C55-A99A-453C8581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Transferrable Losses</a:t>
            </a:r>
          </a:p>
        </p:txBody>
      </p:sp>
      <p:pic>
        <p:nvPicPr>
          <p:cNvPr id="13" name="Picture 12" descr="A picture containing tree, outdoor, building, house&#10;&#10;Description automatically generated">
            <a:extLst>
              <a:ext uri="{FF2B5EF4-FFF2-40B4-BE49-F238E27FC236}">
                <a16:creationId xmlns:a16="http://schemas.microsoft.com/office/drawing/2014/main" id="{4258FB35-AA16-4B00-901F-E7B7BDC46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300750" y="4169982"/>
            <a:ext cx="2059050" cy="15442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CB448A-01DA-49B0-A052-614103AD4A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765825" y="4258246"/>
            <a:ext cx="2059049" cy="1367759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4F32881D-8310-4B4A-9C2C-E41513D4AE74}"/>
              </a:ext>
            </a:extLst>
          </p:cNvPr>
          <p:cNvSpPr/>
          <p:nvPr/>
        </p:nvSpPr>
        <p:spPr>
          <a:xfrm>
            <a:off x="5104891" y="5714270"/>
            <a:ext cx="3018205" cy="76723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>
              <a:lnSpc>
                <a:spcPct val="150000"/>
              </a:lnSpc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Property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B2C6FCF-A723-4EB9-B83A-F93EC81F95D6}"/>
              </a:ext>
            </a:extLst>
          </p:cNvPr>
          <p:cNvSpPr/>
          <p:nvPr/>
        </p:nvSpPr>
        <p:spPr>
          <a:xfrm>
            <a:off x="468715" y="4558506"/>
            <a:ext cx="3018205" cy="76723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>
              <a:lnSpc>
                <a:spcPct val="150000"/>
              </a:lnSpc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0F4703-4ECD-48F7-87D5-B3D7788C9DD3}"/>
              </a:ext>
            </a:extLst>
          </p:cNvPr>
          <p:cNvSpPr/>
          <p:nvPr/>
        </p:nvSpPr>
        <p:spPr>
          <a:xfrm>
            <a:off x="4850697" y="3102483"/>
            <a:ext cx="3018205" cy="76723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>
              <a:lnSpc>
                <a:spcPct val="150000"/>
              </a:lnSpc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Health</a:t>
            </a:r>
          </a:p>
        </p:txBody>
      </p:sp>
      <p:pic>
        <p:nvPicPr>
          <p:cNvPr id="27" name="Picture 2" descr="M:\iStock Photos-Financial Education\iStock_PayStatement with Calculator.jpg">
            <a:extLst>
              <a:ext uri="{FF2B5EF4-FFF2-40B4-BE49-F238E27FC236}">
                <a16:creationId xmlns:a16="http://schemas.microsoft.com/office/drawing/2014/main" id="{F831E5C6-E380-45B8-AF55-627214A82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8" y="2392872"/>
            <a:ext cx="3575599" cy="238232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M:\iStock Photos-Financial Education\iStock_PayStatement with Calculator.jpg">
            <a:extLst>
              <a:ext uri="{FF2B5EF4-FFF2-40B4-BE49-F238E27FC236}">
                <a16:creationId xmlns:a16="http://schemas.microsoft.com/office/drawing/2014/main" id="{6E08B5EC-A0D5-4F41-92F3-C22647C1F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8" y="2392872"/>
            <a:ext cx="3575599" cy="238232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940299" y="1694259"/>
            <a:ext cx="4203699" cy="536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of Income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940300" y="1694259"/>
            <a:ext cx="4203699" cy="528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Common: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Health examination (non-group policies)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Suicide clause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Term: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Set period of time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Renewal based on health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Good for temporary needs, i.e., college, mortgages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Permanent: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Coverage for entire life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Whole, universal, and universal life policies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value feature</a:t>
            </a:r>
          </a:p>
          <a:p>
            <a:pPr marL="228600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877071" y="2552170"/>
            <a:ext cx="2581834" cy="1891203"/>
          </a:xfrm>
          <a:prstGeom prst="rect">
            <a:avLst/>
          </a:prstGeom>
          <a:solidFill>
            <a:srgbClr val="DCE6F2">
              <a:alpha val="76078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Loss Due to Death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4940300" y="1232594"/>
            <a:ext cx="4203699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Life Insurance </a:t>
            </a:r>
          </a:p>
        </p:txBody>
      </p:sp>
    </p:spTree>
    <p:extLst>
      <p:ext uri="{BB962C8B-B14F-4D97-AF65-F5344CB8AC3E}">
        <p14:creationId xmlns:p14="http://schemas.microsoft.com/office/powerpoint/2010/main" val="360400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04800" y="977900"/>
            <a:ext cx="8382000" cy="51054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48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Building Your Financial House</a:t>
            </a: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WELCOME</a:t>
            </a: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82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M:\iStock Photos-Financial Education\iStock_PayStatement with Calculator.jpg">
            <a:extLst>
              <a:ext uri="{FF2B5EF4-FFF2-40B4-BE49-F238E27FC236}">
                <a16:creationId xmlns:a16="http://schemas.microsoft.com/office/drawing/2014/main" id="{6E08B5EC-A0D5-4F41-92F3-C22647C1F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8" y="2392872"/>
            <a:ext cx="3575599" cy="238232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940299" y="1694259"/>
            <a:ext cx="4203699" cy="5163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of Income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940298" y="1694259"/>
            <a:ext cx="4203699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Savings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Sick-time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Worker’s Compensation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Social Security disability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(with waiting period and diagnosis limitations)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Employer-sponsored plans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(tied to your employer and not covered under COBRA)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Individual disability insurance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(more costly but not tied to an employer)</a:t>
            </a:r>
          </a:p>
          <a:p>
            <a:pPr marL="228600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877071" y="2552170"/>
            <a:ext cx="2581834" cy="1891203"/>
          </a:xfrm>
          <a:prstGeom prst="rect">
            <a:avLst/>
          </a:prstGeom>
          <a:solidFill>
            <a:srgbClr val="DCE6F2">
              <a:alpha val="76078"/>
            </a:srgb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Loss Due to Disability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4940300" y="1232594"/>
            <a:ext cx="4203699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Income Sources</a:t>
            </a:r>
          </a:p>
        </p:txBody>
      </p:sp>
    </p:spTree>
    <p:extLst>
      <p:ext uri="{BB962C8B-B14F-4D97-AF65-F5344CB8AC3E}">
        <p14:creationId xmlns:p14="http://schemas.microsoft.com/office/powerpoint/2010/main" val="128742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M:\iStock Photos-Financial Education\iStock_PayStatement with Calculator.jpg">
            <a:extLst>
              <a:ext uri="{FF2B5EF4-FFF2-40B4-BE49-F238E27FC236}">
                <a16:creationId xmlns:a16="http://schemas.microsoft.com/office/drawing/2014/main" id="{6E08B5EC-A0D5-4F41-92F3-C22647C1F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8" y="2392872"/>
            <a:ext cx="3575599" cy="238232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940299" y="1694259"/>
            <a:ext cx="4203699" cy="5163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of Income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5053034" y="1853216"/>
            <a:ext cx="4203699" cy="459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Definition of  job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Own occupation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Any occupation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Typically replaces 60-65% of monthly income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Coordination of benefits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Short-term (up to six months)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Long-term (six months+)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May have maximum time limits to receive benefits</a:t>
            </a:r>
          </a:p>
          <a:p>
            <a:pPr marL="228600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877071" y="2552170"/>
            <a:ext cx="2581834" cy="1891203"/>
          </a:xfrm>
          <a:prstGeom prst="rect">
            <a:avLst/>
          </a:prstGeom>
          <a:solidFill>
            <a:srgbClr val="DCE6F2">
              <a:alpha val="76078"/>
            </a:srgb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Loss Due to Disability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4940300" y="1232594"/>
            <a:ext cx="4203699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Disability Insurance </a:t>
            </a:r>
          </a:p>
        </p:txBody>
      </p:sp>
    </p:spTree>
    <p:extLst>
      <p:ext uri="{BB962C8B-B14F-4D97-AF65-F5344CB8AC3E}">
        <p14:creationId xmlns:p14="http://schemas.microsoft.com/office/powerpoint/2010/main" val="263429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Stock Hospital Emergency.jpg">
            <a:extLst>
              <a:ext uri="{FF2B5EF4-FFF2-40B4-BE49-F238E27FC236}">
                <a16:creationId xmlns:a16="http://schemas.microsoft.com/office/drawing/2014/main" id="{A7836789-9160-42C6-B5FE-ECB9EBA4A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468" y="1098533"/>
            <a:ext cx="3206663" cy="2146608"/>
          </a:xfrm>
          <a:prstGeom prst="rect">
            <a:avLst/>
          </a:prstGeom>
          <a:ln w="12700">
            <a:noFill/>
          </a:ln>
          <a:effectLst/>
        </p:spPr>
      </p:pic>
      <p:sp>
        <p:nvSpPr>
          <p:cNvPr id="128002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HAAAAQUBAQEAAAAAAAAAAAAAAwECBAUGAAgH/8QAQBAAAQMCBAMECAQDBgcAAAAAAQACAwQRBRIhMQZBURMiYZEHFDJCUnGBoRUWM7EjNJIkNVNic8FDcqKy0eHw/8QAGQEAAwEBAQAAAAAAAAAAAAAAAAEDAgQF/8QAIhEAAwACAwADAAMBAAAAAAAAAAECAxESEyEEFDEiQVEy/9oADAMBAAIRAxEAPwC0Y4WsnHKRss+zGWAbhNk4hiZoXDzXnOLLq5NCGNI2S9k2+yzh4liaPbSt4njOuYFHXQ3cmk7MW2+yXsm9As7+Zo/iC78zx/El1UHZJfvjHRMEYvsFQO4lYfeCH+ZmDchLqsfOTQyNaBeyjOaL7fZUUnErHDQqO7iRt7krXVYuyTRmMHkmOYByVAOJGH3lx4hYfeR15A7JLzs29FxjbzCz7uIG39pJ+YAR7SfXYc5NC1jb6BEDBvZZtvEDeZTxxCzqhY7Fzk0gaOicANdAs0OIW9U78wt6/dPqsXOTSFo6JQG9FmjxC3r90h4ib1Hml1WHZJqBZOzW2Cyn5iHVKeIm9UdeQOcmq7WyTtFlDxI0D2k38zs+MI68g+Ula35qvxGM5rgmynxnvBCrQCDdelXhwYv0rXMLmDUokMJy80o2UmnHdWp0PI3sB2XW/mnth63RnNATQ9oO61pE9s4QDpqmyQN6FSWajTVAqJmMOpT0HoIQMshSQNuo1ViAazTfkoUdfPNMxkbC973BrWN1LidAAEvEaU0y2bA3YJexHQr6jwp6JZ6ijiquIqqSnkeA71SEAlg6OcefgAtHL6JsAd+lJVx68pb38wsckNY6PhvYtvqCl7FvRfZJvRJhcYJbiFbrqB3LD7LHcScEVGDAy00xqYAO9dtnN/8AKaaYnFIxfYNvsU4QN3spBYnZbBa0Z2yL2I6JREOiPbZJZGg2AMfgm9mCpJA6phCNCAZB0TS231RyOiE/RGg2yNKL7IfZN6FSA0uKL2Tf/gjQ9snsHeCZWeyURmm6DVvsFiymL9IQUuIgNHVR2kFWeDUvrVdGy2l9VnkpW2UqOT0iJURy5C4NNlUT1EkbjdfWpuH4nUps2xtosfi3C7mNLrIXycYV8akUMFXeMa2NlUYhVukksHaDoVKrmPpAWkbKnJJueqosiMLG0/Q3YyvbmAJW/wDQRh8FZx0JKmPOaSnfLGC24D7gA/c2WGhqw2MMc36r6N6C4KqTiWWvp2u7JmWGQgXFnZib+QWsilzs1LaZ6JASqLXVQo4DIWlx5NHNPpKhlTTRzxate0ELm36V15sfM0Fjvksbjbo87ozY3F7LS4ziMNBRTSPd3msJA6lfPKzF218bZ49A7S3S260v0zS8PneIU7Ya2aNnstebfJRjHorSrhmbK41As9xJPRRHNAG2qsjkb9IZZ0TMpR5N01MABBSWKK5wHJNDr8kbQ+NP8AOGXdBcCTpzRJyb7Lo3gDvbrPNGuujmRZdSNU/KeicJBe4AXdp4BHJCeOgoKj1eoNkUG6DN7JQ0KXpkWN3ftzVzhNT6rUtedBdUbP1lYwWMjQdrqblNaZV2000fS8PxT1mAaaWUXGqxjYnBwFil4eigFKMx5dVF4igjkacpXA8SVeHXOVufT55xDlkLy3UFZlayvgBzDeyy07MkrmrsiNSSdpvQzrdem/QjggwrgWmnkjyz173VEl97E2b/ANIC854DhU+OYzSYXStLpamUM090cz9Bcr2NR07KSkhp4hZkTAxvyAsqU/NCRBxgCQsYd7ErOxYjU4NK+GJofE83yuvofBW+O1BimJYzO5oDbA23KpsRa1wbKdxyXh/Jz1GZuWelghPHqkVPFFdJUROfUkAvHdY3ks9goD6N+m0ztemyHxRXjtA90T5DnyNaw7eKdgrgIZoxpZwfb5hdfw7unumQ+TMqfB+K07amEE6OYfsqsYddt7hXEzw5jiNbqHmJ0yr01kS8Z5s43X4Vb6NjDrZSaWiheBmYCpBpHS6kJ7aN8be6bfVPlLNqHIgwqkde8YTmYLSfB90IxzsPtJQ+cbOT4Q/7Nc2v6LCn4foNy0FOrMAw4x6Rtv8AJVsk9XlswkFRXVFfsXOIQseP/Q7WxzsApg4htkz8uxdQkZJWA7OKL2lT0f5LDwRv9NrM/wDDKX03QZnhul0X3b3UCe73kAp09HLE7YzOBJdToJLvaAdbhVojdmupMJLHtJOxWN+FnBr6SoqIqfu32XT1Ez4iZLhRqGvjEYa7pzQsRxJgjIC5m3yKqfCqqX5nv1tqs3iLbTX6hWzpjI8m+6r6+PM3MNSupPaIuWq2bP0DRsf6QWF4uWUkjm+B7ov916XvovJPo6xo8P8AGWHVrv0nSCGXwa42v9DY/RerKyqbHQvnYbjL3beKzkfFbZWfShxGRz6l+gu923RQMUuGht7m2yKJb3mk9rkFUYlVPFnyC2vVeDa502keonxnRksXia6szndriQFCZUmkqu5q2UhgHjqrfFQ2R4c0gEi6p3U4newkkBj8wPiF2/FetHLm9RYtcWut5qLG54mcLucAei4zXJsblPomh93mTKTysvRpbOGHpk5soawEtdf5JDVX3af6UM6mxnCI2JpH6+qzpleSAvqWnUtt9Ezt4/hRH05O01/ohGFzf+IPJGqFuQrJo3e7b5lK+SO2wUe7m++PJDe950uPJH8g/iS2zwg65UT1qLq3zVVJI5o93TwQvWHdR/Sj0fhmHOJ2Udsbi66I12gRo7c1h5BTGhghuNlIipmkC4RG2toERrrG6xV7WkUmdP0c2kyjR2ngmy0Qe3vG6J2p6rjISN1DVf6X5T/hVyUeRxtZBlpMw2VxludUpjBGwV4vSI2tso4qINIOXUFem68huAwPDnNY5rCSOWi+ACFek8MGbDKUOAP8Ft/Jap9stGV/BpmSkq8PhjZFJI7M9pLLNOtv3WTxzGaONrhn1PI7pnpcqZ6PFsNdE8tENRdtuVy0fsVS8YSGR8M5Y0inY4utuRlPLnuudYePh1ulZWVHEtMZmtDruGgbvdPZiLZo7xkgk6scLarKYbRPnqJ6yRthTNDgP8xOivrl87P8rQFbHhUvZC680XEZtFm3cV0Uz2ssIx5rohlguU5jxpsrXkUs55jbASTTXJEf3SMmqL6MNv8AmUouPh5JzXkch5Kf2DXSh0Mry27mH+pDmqXZwCw+aKJSNLN8kN4z8h9Am/kAsCLCiijlaC5qmDD4nC9tVSxvkj9lxFlJZWzN53T+whPCTn4XG7QXQfwRnU/ZDGITg+yk/E5fhHmn9iRdLPnbCPBGY9o5oGXxXWJFgUngYu9E1szBoSiCZiopJHiQi/NMmmlYN1Jxpl5rktmh7eOxFwlEzNNQsiayb4kSGrlc/LcprE2FUka8Sstv904TsHPRZk1EoG6GamYm19FrpZPuRq2zRucBfmvSmHf3fTW/wm/svIsMk5c35heuMJJOF0pI17Jun0WphyHNUfNePMMZjPEgbKT2FI5sjx1IsQFn2xjFsXnhczuCnc3w3C2PEjZKPiOd0sDnQ1lv4rdmkAAA/P8A2VZR0UdJVT1TgGx5cts3tFYf6dMeI+fV8LKCSShija3tZNR1A2Keacxua42U7FIJsRxk1T2NZHEbNaBcgX3J/wBl0je9ZUkhkYkrwymbc2v1Uft2j3lE4kmfFTwtZpdx/ZUXrU3VLJidPZOciRq21LPiCeJ2bZgsj63Nyuu9cnPNS+uzfdJsmzMt7QTu3Z1Cxnr07Uv4hPbcpfXoO6TZ9uz4glbURgauWK9fn31XfiE/ij61B3SboTRm3e1KXPH1Kwn4lUdSu/E6jx80fXY+6Trrr9EzO3qlzN6r0Dzv7Izv1zouqmDs/oukcO30XVJ/hH5Lkv8AT0MP/JTkWJ+aJTG0oQjufmpFCwOkJPJUj9M5fwme0iMjHOycGNCe1o5q2jjOacmVwAuDcL1lg7zJhdI82u6JpNvkvJ5aMpt0XqvhwH8BoL79g39lOy2IditHFVwlsrQdND0WGxHDOwkIjc5wLrNuNvFfRi3NuBayouIIGNZnbYHbZYcp/p0Kmj5riJjhidDG2wvdx6lUndLrq64g7Nshax3/ALVK1ttU5WjFMo+KDZ8Db8iqPS+yvOJGXqIb/AqcsFlZI5a/RlwEht80/IE3KL7I0IQkBJcJ+UeCTKEaAbpyC7ROsOaSzUaEM0SXCcQL7pth1QMqRPIPeKX1mS3tIKXkFjbOjSCxyuMt3a3U6ofeHToqxnthTJv01Gv0vHiISJDIY3abIfNKNwqyTr0miod4IjKhyiD2U9myps52iYyZzntaObgPMr13hLSzDKVp3ETf2Xj2A/2mD/Ub/wBwXsWg/kYP9MfssUUxrQdZri2RzYgANOq0yznFIv2YO1wsFUfNcVhBncXDUDmoPZ63P0V1jP8ANyHobKsdq4rSMWYXjKqdDiMbRt2d/uqD8Qdsrfj3TFIrf4SzJWuRjiiaa53IJPXnqGuS5MfBEv16TwSGtf4KKu5I5MOCJJrJEhrJDzCjrkbY+CD+tSHmk9Zk6lBXI2NQj//Z"/>
          <p:cNvSpPr>
            <a:spLocks noChangeAspect="1" noChangeArrowheads="1"/>
          </p:cNvSpPr>
          <p:nvPr/>
        </p:nvSpPr>
        <p:spPr bwMode="auto">
          <a:xfrm>
            <a:off x="63500" y="-611188"/>
            <a:ext cx="1685925" cy="1266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E7DC4-884B-4C55-A99A-453C8581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Transferrable Losses</a:t>
            </a:r>
          </a:p>
        </p:txBody>
      </p:sp>
      <p:pic>
        <p:nvPicPr>
          <p:cNvPr id="13" name="Picture 12" descr="A picture containing tree, outdoor, building, house&#10;&#10;Description automatically generated">
            <a:extLst>
              <a:ext uri="{FF2B5EF4-FFF2-40B4-BE49-F238E27FC236}">
                <a16:creationId xmlns:a16="http://schemas.microsoft.com/office/drawing/2014/main" id="{4258FB35-AA16-4B00-901F-E7B7BDC46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300750" y="4169982"/>
            <a:ext cx="2059050" cy="15442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CB448A-01DA-49B0-A052-614103AD4A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765825" y="4258246"/>
            <a:ext cx="2059049" cy="1367759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7" name="Picture 2" descr="M:\iStock Photos-Financial Education\iStock_PayStatement with Calculator.jpg">
            <a:extLst>
              <a:ext uri="{FF2B5EF4-FFF2-40B4-BE49-F238E27FC236}">
                <a16:creationId xmlns:a16="http://schemas.microsoft.com/office/drawing/2014/main" id="{F831E5C6-E380-45B8-AF55-627214A82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8" y="2392872"/>
            <a:ext cx="3575599" cy="238232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72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46407 0.210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12" y="1050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Stock Hospital Emergency.jpg">
            <a:extLst>
              <a:ext uri="{FF2B5EF4-FFF2-40B4-BE49-F238E27FC236}">
                <a16:creationId xmlns:a16="http://schemas.microsoft.com/office/drawing/2014/main" id="{5EAD96AF-DEBF-43A2-AD9F-84CD09EB0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01" y="2553435"/>
            <a:ext cx="3206663" cy="2146608"/>
          </a:xfrm>
          <a:prstGeom prst="rect">
            <a:avLst/>
          </a:prstGeom>
          <a:ln w="12700">
            <a:noFill/>
          </a:ln>
          <a:effectLst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2001" y="1694259"/>
            <a:ext cx="4571998" cy="5163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of Health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571999" y="1628943"/>
            <a:ext cx="4571998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9062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Ten essential benefits (ACA)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Emergency, in- and out-patient care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Laboratory services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Rehabilitative services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Prescription drugs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Pregnancy, maternity, and newborn care including birth control and breastfeeding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Pediatric care (including oral and vision care)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Mental health and substance use disorders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Preventative, wellness, and chronic disease management</a:t>
            </a:r>
          </a:p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9062" lvl="1">
              <a:lnSpc>
                <a:spcPct val="80000"/>
              </a:lnSpc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Optional benefits – adult dental, vision, hearing, etc. </a:t>
            </a:r>
          </a:p>
          <a:p>
            <a:pPr marL="228600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877071" y="3108069"/>
            <a:ext cx="2581834" cy="1168060"/>
          </a:xfrm>
          <a:prstGeom prst="rect">
            <a:avLst/>
          </a:prstGeom>
          <a:solidFill>
            <a:srgbClr val="DCE6F2">
              <a:alpha val="9098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Temporary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4572002" y="1232594"/>
            <a:ext cx="4571998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Health Insurance </a:t>
            </a:r>
          </a:p>
        </p:txBody>
      </p:sp>
    </p:spTree>
    <p:extLst>
      <p:ext uri="{BB962C8B-B14F-4D97-AF65-F5344CB8AC3E}">
        <p14:creationId xmlns:p14="http://schemas.microsoft.com/office/powerpoint/2010/main" val="317373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Stock Hospital Emergency.jpg">
            <a:extLst>
              <a:ext uri="{FF2B5EF4-FFF2-40B4-BE49-F238E27FC236}">
                <a16:creationId xmlns:a16="http://schemas.microsoft.com/office/drawing/2014/main" id="{5EAD96AF-DEBF-43A2-AD9F-84CD09EB0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01" y="2553435"/>
            <a:ext cx="3206663" cy="2146608"/>
          </a:xfrm>
          <a:prstGeom prst="rect">
            <a:avLst/>
          </a:prstGeom>
          <a:ln w="12700">
            <a:noFill/>
          </a:ln>
          <a:effectLst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2001" y="1694259"/>
            <a:ext cx="4571998" cy="5163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of Health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571999" y="1628943"/>
            <a:ext cx="4571998" cy="547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347663" lvl="1" indent="-23018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Indemnity -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major medical with flexibility to visit almost any doctor or hospital of your choice</a:t>
            </a:r>
          </a:p>
          <a:p>
            <a:pPr marL="347663" lvl="1" indent="-230188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Preferred Provider (PPO’s)-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arrangement between company and hospitals/doctors for discounted services</a:t>
            </a:r>
          </a:p>
          <a:p>
            <a:pPr marL="398463" lvl="1" indent="-280988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Health Maintenance (HMO’s)-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typically requires you to choose a primary care physician; you may need a referral for out-of-network provider</a:t>
            </a:r>
          </a:p>
          <a:p>
            <a:pPr marL="347663" lvl="1" indent="-230188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High Deductible Health Plans (HDHP) -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lower monthly premiums in exchange for higher deductibles</a:t>
            </a:r>
          </a:p>
          <a:p>
            <a:pPr marL="347663" lvl="1" indent="-230188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Government benefits – Medicare, Medicaid, CHIP, etc.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228600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877071" y="3108069"/>
            <a:ext cx="2581834" cy="1168060"/>
          </a:xfrm>
          <a:prstGeom prst="rect">
            <a:avLst/>
          </a:prstGeom>
          <a:solidFill>
            <a:srgbClr val="DCE6F2">
              <a:alpha val="9098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Temporary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4572002" y="1232594"/>
            <a:ext cx="4571998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Types of Plans</a:t>
            </a:r>
          </a:p>
        </p:txBody>
      </p:sp>
    </p:spTree>
    <p:extLst>
      <p:ext uri="{BB962C8B-B14F-4D97-AF65-F5344CB8AC3E}">
        <p14:creationId xmlns:p14="http://schemas.microsoft.com/office/powerpoint/2010/main" val="246199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230923" y="1160585"/>
            <a:ext cx="4571880" cy="321726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808407" y="1587540"/>
            <a:ext cx="3416911" cy="227470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Did you know the median monthly cost of a nursing home in PA is over $10,000?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42E0F4D3-B0F5-4D4E-902E-D8175FB18F49}"/>
              </a:ext>
            </a:extLst>
          </p:cNvPr>
          <p:cNvSpPr txBox="1">
            <a:spLocks/>
          </p:cNvSpPr>
          <p:nvPr/>
        </p:nvSpPr>
        <p:spPr>
          <a:xfrm>
            <a:off x="56059" y="6167357"/>
            <a:ext cx="5016684" cy="6651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1600" i="1" dirty="0"/>
              <a:t>*PA median costs for a semi-private room as reported in the 2021 Genworth Cost of Care Survey.</a:t>
            </a:r>
          </a:p>
        </p:txBody>
      </p:sp>
    </p:spTree>
    <p:extLst>
      <p:ext uri="{BB962C8B-B14F-4D97-AF65-F5344CB8AC3E}">
        <p14:creationId xmlns:p14="http://schemas.microsoft.com/office/powerpoint/2010/main" val="134213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Stock Hospital Emergency.jpg">
            <a:extLst>
              <a:ext uri="{FF2B5EF4-FFF2-40B4-BE49-F238E27FC236}">
                <a16:creationId xmlns:a16="http://schemas.microsoft.com/office/drawing/2014/main" id="{5EAD96AF-DEBF-43A2-AD9F-84CD09EB0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01" y="2553435"/>
            <a:ext cx="3206663" cy="2146608"/>
          </a:xfrm>
          <a:prstGeom prst="rect">
            <a:avLst/>
          </a:prstGeom>
          <a:ln w="12700">
            <a:noFill/>
          </a:ln>
          <a:effectLst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2001" y="1694259"/>
            <a:ext cx="4571998" cy="5163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of Health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718457" y="3108069"/>
            <a:ext cx="2740448" cy="1168060"/>
          </a:xfrm>
          <a:prstGeom prst="rect">
            <a:avLst/>
          </a:prstGeom>
          <a:solidFill>
            <a:srgbClr val="DCE6F2">
              <a:alpha val="9098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Permanent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4572002" y="1232594"/>
            <a:ext cx="4571998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Long-term Care (LTC)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8D1B36-0BEA-4BA0-AE17-EBD351857C56}"/>
              </a:ext>
            </a:extLst>
          </p:cNvPr>
          <p:cNvSpPr/>
          <p:nvPr/>
        </p:nvSpPr>
        <p:spPr>
          <a:xfrm>
            <a:off x="4572002" y="1865003"/>
            <a:ext cx="4571997" cy="5273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Types and costs:*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In-home care ($4,957/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Assisted living facility ($4,100/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Skilled care/nursing home ($10,403/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)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Paying for LTC: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Medicare (100-day maximum with service restrictions)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Medicaid (asset and facility choice limitations)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Long-term care insurance (expensive with benefit limitations)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Other options (reverse mortgages or life insurance with accelerated death benefits</a:t>
            </a:r>
          </a:p>
          <a:p>
            <a:pPr marL="228600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4C4CA3B7-732D-4A41-BEDF-27617EA8DFA1}"/>
              </a:ext>
            </a:extLst>
          </p:cNvPr>
          <p:cNvSpPr txBox="1">
            <a:spLocks/>
          </p:cNvSpPr>
          <p:nvPr/>
        </p:nvSpPr>
        <p:spPr>
          <a:xfrm>
            <a:off x="56059" y="5983777"/>
            <a:ext cx="4036970" cy="6651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1600" i="1" dirty="0"/>
              <a:t>*PA median costs for a semi-private room as reported in the 2021 Genworth Cost of Care Survey.</a:t>
            </a:r>
          </a:p>
        </p:txBody>
      </p:sp>
    </p:spTree>
    <p:extLst>
      <p:ext uri="{BB962C8B-B14F-4D97-AF65-F5344CB8AC3E}">
        <p14:creationId xmlns:p14="http://schemas.microsoft.com/office/powerpoint/2010/main" val="203437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Stock Hospital Emergency.jpg">
            <a:extLst>
              <a:ext uri="{FF2B5EF4-FFF2-40B4-BE49-F238E27FC236}">
                <a16:creationId xmlns:a16="http://schemas.microsoft.com/office/drawing/2014/main" id="{A7836789-9160-42C6-B5FE-ECB9EBA4A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468" y="1098533"/>
            <a:ext cx="3206663" cy="2146608"/>
          </a:xfrm>
          <a:prstGeom prst="rect">
            <a:avLst/>
          </a:prstGeom>
          <a:ln w="12700">
            <a:noFill/>
          </a:ln>
          <a:effectLst/>
        </p:spPr>
      </p:pic>
      <p:sp>
        <p:nvSpPr>
          <p:cNvPr id="128002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HAAAAQUBAQEAAAAAAAAAAAAAAwECBAUGAAgH/8QAQBAAAQMCBAMECAQDBgcAAAAAAQACAwQRBRIhMQZBURMiYZEHFDJCUnGBoRUWM7EjNJIkNVNic8FDcqKy0eHw/8QAGQEAAwEBAQAAAAAAAAAAAAAAAAEDAgQF/8QAIhEAAwACAwADAAMBAAAAAAAAAAECAxESEyEEFDEiQVEy/9oADAMBAAIRAxEAPwC0Y4WsnHKRss+zGWAbhNk4hiZoXDzXnOLLq5NCGNI2S9k2+yzh4liaPbSt4njOuYFHXQ3cmk7MW2+yXsm9As7+Zo/iC78zx/El1UHZJfvjHRMEYvsFQO4lYfeCH+ZmDchLqsfOTQyNaBeyjOaL7fZUUnErHDQqO7iRt7krXVYuyTRmMHkmOYByVAOJGH3lx4hYfeR15A7JLzs29FxjbzCz7uIG39pJ+YAR7SfXYc5NC1jb6BEDBvZZtvEDeZTxxCzqhY7Fzk0gaOicANdAs0OIW9U78wt6/dPqsXOTSFo6JQG9FmjxC3r90h4ib1Hml1WHZJqBZOzW2Cyn5iHVKeIm9UdeQOcmq7WyTtFlDxI0D2k38zs+MI68g+Ula35qvxGM5rgmynxnvBCrQCDdelXhwYv0rXMLmDUokMJy80o2UmnHdWp0PI3sB2XW/mnth63RnNATQ9oO61pE9s4QDpqmyQN6FSWajTVAqJmMOpT0HoIQMshSQNuo1ViAazTfkoUdfPNMxkbC973BrWN1LidAAEvEaU0y2bA3YJexHQr6jwp6JZ6ijiquIqqSnkeA71SEAlg6OcefgAtHL6JsAd+lJVx68pb38wsckNY6PhvYtvqCl7FvRfZJvRJhcYJbiFbrqB3LD7LHcScEVGDAy00xqYAO9dtnN/8AKaaYnFIxfYNvsU4QN3spBYnZbBa0Z2yL2I6JREOiPbZJZGg2AMfgm9mCpJA6phCNCAZB0TS231RyOiE/RGg2yNKL7IfZN6FSA0uKL2Tf/gjQ9snsHeCZWeyURmm6DVvsFiymL9IQUuIgNHVR2kFWeDUvrVdGy2l9VnkpW2UqOT0iJURy5C4NNlUT1EkbjdfWpuH4nUps2xtosfi3C7mNLrIXycYV8akUMFXeMa2NlUYhVukksHaDoVKrmPpAWkbKnJJueqosiMLG0/Q3YyvbmAJW/wDQRh8FZx0JKmPOaSnfLGC24D7gA/c2WGhqw2MMc36r6N6C4KqTiWWvp2u7JmWGQgXFnZib+QWsilzs1LaZ6JASqLXVQo4DIWlx5NHNPpKhlTTRzxate0ELm36V15sfM0Fjvksbjbo87ozY3F7LS4ziMNBRTSPd3msJA6lfPKzF218bZ49A7S3S260v0zS8PneIU7Ya2aNnstebfJRjHorSrhmbK41As9xJPRRHNAG2qsjkb9IZZ0TMpR5N01MABBSWKK5wHJNDr8kbQ+NP8AOGXdBcCTpzRJyb7Lo3gDvbrPNGuujmRZdSNU/KeicJBe4AXdp4BHJCeOgoKj1eoNkUG6DN7JQ0KXpkWN3ftzVzhNT6rUtedBdUbP1lYwWMjQdrqblNaZV2000fS8PxT1mAaaWUXGqxjYnBwFil4eigFKMx5dVF4igjkacpXA8SVeHXOVufT55xDlkLy3UFZlayvgBzDeyy07MkrmrsiNSSdpvQzrdem/QjggwrgWmnkjyz173VEl97E2b/ANIC854DhU+OYzSYXStLpamUM090cz9Bcr2NR07KSkhp4hZkTAxvyAsqU/NCRBxgCQsYd7ErOxYjU4NK+GJofE83yuvofBW+O1BimJYzO5oDbA23KpsRa1wbKdxyXh/Jz1GZuWelghPHqkVPFFdJUROfUkAvHdY3ks9goD6N+m0ztemyHxRXjtA90T5DnyNaw7eKdgrgIZoxpZwfb5hdfw7unumQ+TMqfB+K07amEE6OYfsqsYddt7hXEzw5jiNbqHmJ0yr01kS8Z5s43X4Vb6NjDrZSaWiheBmYCpBpHS6kJ7aN8be6bfVPlLNqHIgwqkde8YTmYLSfB90IxzsPtJQ+cbOT4Q/7Nc2v6LCn4foNy0FOrMAw4x6Rtv8AJVsk9XlswkFRXVFfsXOIQseP/Q7WxzsApg4htkz8uxdQkZJWA7OKL2lT0f5LDwRv9NrM/wDDKX03QZnhul0X3b3UCe73kAp09HLE7YzOBJdToJLvaAdbhVojdmupMJLHtJOxWN+FnBr6SoqIqfu32XT1Ez4iZLhRqGvjEYa7pzQsRxJgjIC5m3yKqfCqqX5nv1tqs3iLbTX6hWzpjI8m+6r6+PM3MNSupPaIuWq2bP0DRsf6QWF4uWUkjm+B7ov916XvovJPo6xo8P8AGWHVrv0nSCGXwa42v9DY/RerKyqbHQvnYbjL3beKzkfFbZWfShxGRz6l+gu923RQMUuGht7m2yKJb3mk9rkFUYlVPFnyC2vVeDa502keonxnRksXia6szndriQFCZUmkqu5q2UhgHjqrfFQ2R4c0gEi6p3U4newkkBj8wPiF2/FetHLm9RYtcWut5qLG54mcLucAei4zXJsblPomh93mTKTysvRpbOGHpk5soawEtdf5JDVX3af6UM6mxnCI2JpH6+qzpleSAvqWnUtt9Ezt4/hRH05O01/ohGFzf+IPJGqFuQrJo3e7b5lK+SO2wUe7m++PJDe950uPJH8g/iS2zwg65UT1qLq3zVVJI5o93TwQvWHdR/Sj0fhmHOJ2Udsbi66I12gRo7c1h5BTGhghuNlIipmkC4RG2toERrrG6xV7WkUmdP0c2kyjR2ngmy0Qe3vG6J2p6rjISN1DVf6X5T/hVyUeRxtZBlpMw2VxludUpjBGwV4vSI2tso4qINIOXUFem68huAwPDnNY5rCSOWi+ACFek8MGbDKUOAP8Ft/Jap9stGV/BpmSkq8PhjZFJI7M9pLLNOtv3WTxzGaONrhn1PI7pnpcqZ6PFsNdE8tENRdtuVy0fsVS8YSGR8M5Y0inY4utuRlPLnuudYePh1ulZWVHEtMZmtDruGgbvdPZiLZo7xkgk6scLarKYbRPnqJ6yRthTNDgP8xOivrl87P8rQFbHhUvZC680XEZtFm3cV0Uz2ssIx5rohlguU5jxpsrXkUs55jbASTTXJEf3SMmqL6MNv8AmUouPh5JzXkch5Kf2DXSh0Mry27mH+pDmqXZwCw+aKJSNLN8kN4z8h9Am/kAsCLCiijlaC5qmDD4nC9tVSxvkj9lxFlJZWzN53T+whPCTn4XG7QXQfwRnU/ZDGITg+yk/E5fhHmn9iRdLPnbCPBGY9o5oGXxXWJFgUngYu9E1szBoSiCZiopJHiQi/NMmmlYN1Jxpl5rktmh7eOxFwlEzNNQsiayb4kSGrlc/LcprE2FUka8Sstv904TsHPRZk1EoG6GamYm19FrpZPuRq2zRucBfmvSmHf3fTW/wm/svIsMk5c35heuMJJOF0pI17Jun0WphyHNUfNePMMZjPEgbKT2FI5sjx1IsQFn2xjFsXnhczuCnc3w3C2PEjZKPiOd0sDnQ1lv4rdmkAAA/P8A2VZR0UdJVT1TgGx5cts3tFYf6dMeI+fV8LKCSShija3tZNR1A2Keacxua42U7FIJsRxk1T2NZHEbNaBcgX3J/wBl0je9ZUkhkYkrwymbc2v1Uft2j3lE4kmfFTwtZpdx/ZUXrU3VLJidPZOciRq21LPiCeJ2bZgsj63Nyuu9cnPNS+uzfdJsmzMt7QTu3Z1Cxnr07Uv4hPbcpfXoO6TZ9uz4glbURgauWK9fn31XfiE/ij61B3SboTRm3e1KXPH1Kwn4lUdSu/E6jx80fXY+6Trrr9EzO3qlzN6r0Dzv7Izv1zouqmDs/oukcO30XVJ/hH5Lkv8AT0MP/JTkWJ+aJTG0oQjufmpFCwOkJPJUj9M5fwme0iMjHOycGNCe1o5q2jjOacmVwAuDcL1lg7zJhdI82u6JpNvkvJ5aMpt0XqvhwH8BoL79g39lOy2IditHFVwlsrQdND0WGxHDOwkIjc5wLrNuNvFfRi3NuBayouIIGNZnbYHbZYcp/p0Kmj5riJjhidDG2wvdx6lUndLrq64g7Nshax3/ALVK1ttU5WjFMo+KDZ8Db8iqPS+yvOJGXqIb/AqcsFlZI5a/RlwEht80/IE3KL7I0IQkBJcJ+UeCTKEaAbpyC7ROsOaSzUaEM0SXCcQL7pth1QMqRPIPeKX1mS3tIKXkFjbOjSCxyuMt3a3U6ofeHToqxnthTJv01Gv0vHiISJDIY3abIfNKNwqyTr0miod4IjKhyiD2U9myps52iYyZzntaObgPMr13hLSzDKVp3ETf2Xj2A/2mD/Ub/wBwXsWg/kYP9MfssUUxrQdZri2RzYgANOq0yznFIv2YO1wsFUfNcVhBncXDUDmoPZ63P0V1jP8ANyHobKsdq4rSMWYXjKqdDiMbRt2d/uqD8Qdsrfj3TFIrf4SzJWuRjiiaa53IJPXnqGuS5MfBEv16TwSGtf4KKu5I5MOCJJrJEhrJDzCjrkbY+CD+tSHmk9Zk6lBXI2NQj//Z"/>
          <p:cNvSpPr>
            <a:spLocks noChangeAspect="1" noChangeArrowheads="1"/>
          </p:cNvSpPr>
          <p:nvPr/>
        </p:nvSpPr>
        <p:spPr bwMode="auto">
          <a:xfrm>
            <a:off x="63500" y="-611188"/>
            <a:ext cx="1685925" cy="1266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E7DC4-884B-4C55-A99A-453C8581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Transferrable Losses</a:t>
            </a:r>
          </a:p>
        </p:txBody>
      </p:sp>
      <p:pic>
        <p:nvPicPr>
          <p:cNvPr id="27" name="Picture 2" descr="M:\iStock Photos-Financial Education\iStock_PayStatement with Calculator.jpg">
            <a:extLst>
              <a:ext uri="{FF2B5EF4-FFF2-40B4-BE49-F238E27FC236}">
                <a16:creationId xmlns:a16="http://schemas.microsoft.com/office/drawing/2014/main" id="{F831E5C6-E380-45B8-AF55-627214A82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8" y="2392872"/>
            <a:ext cx="3575599" cy="238232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4A9EFAE1-8100-40B6-AA8D-F139D0EF422F}"/>
              </a:ext>
            </a:extLst>
          </p:cNvPr>
          <p:cNvSpPr txBox="1">
            <a:spLocks/>
          </p:cNvSpPr>
          <p:nvPr/>
        </p:nvSpPr>
        <p:spPr>
          <a:xfrm>
            <a:off x="589667" y="3492783"/>
            <a:ext cx="2740448" cy="680313"/>
          </a:xfrm>
          <a:prstGeom prst="rect">
            <a:avLst/>
          </a:prstGeom>
          <a:solidFill>
            <a:srgbClr val="DCE6F2">
              <a:alpha val="90980"/>
            </a:srgb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Property</a:t>
            </a:r>
          </a:p>
        </p:txBody>
      </p:sp>
      <p:pic>
        <p:nvPicPr>
          <p:cNvPr id="13" name="Picture 12" descr="A picture containing tree, outdoor, building, house&#10;&#10;Description automatically generated">
            <a:extLst>
              <a:ext uri="{FF2B5EF4-FFF2-40B4-BE49-F238E27FC236}">
                <a16:creationId xmlns:a16="http://schemas.microsoft.com/office/drawing/2014/main" id="{4258FB35-AA16-4B00-901F-E7B7BDC468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300750" y="4169982"/>
            <a:ext cx="2059050" cy="15442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CB448A-01DA-49B0-A052-614103AD4A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765825" y="4258246"/>
            <a:ext cx="2059049" cy="1367759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31885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85185E-6 L -0.63628 -0.024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23" y="-12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-0.36857 -0.3129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-1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0C0C2-B6B1-4131-92DA-0594F076D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of Property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438E1B-7EB7-4722-B754-B58BC5FCA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46695" y="4091319"/>
            <a:ext cx="2059049" cy="1367759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4" name="Picture 3" descr="A picture containing tree, outdoor, building, house&#10;&#10;Description automatically generated">
            <a:extLst>
              <a:ext uri="{FF2B5EF4-FFF2-40B4-BE49-F238E27FC236}">
                <a16:creationId xmlns:a16="http://schemas.microsoft.com/office/drawing/2014/main" id="{3EDE1D12-CB1D-42F6-B8FD-04794FBDF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30366" y="2029219"/>
            <a:ext cx="2059050" cy="15442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F6DD6F-87D7-4766-BEDC-55206290FE0F}"/>
              </a:ext>
            </a:extLst>
          </p:cNvPr>
          <p:cNvSpPr txBox="1"/>
          <p:nvPr/>
        </p:nvSpPr>
        <p:spPr>
          <a:xfrm>
            <a:off x="4572002" y="1232594"/>
            <a:ext cx="4571998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Homeowner/Renter’s Insurance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C7568F-30F1-4B19-B0AC-7AE68263C172}"/>
              </a:ext>
            </a:extLst>
          </p:cNvPr>
          <p:cNvSpPr/>
          <p:nvPr/>
        </p:nvSpPr>
        <p:spPr>
          <a:xfrm>
            <a:off x="4572001" y="1678947"/>
            <a:ext cx="4571998" cy="5163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030C14-8E24-4FF8-A796-311117F71373}"/>
              </a:ext>
            </a:extLst>
          </p:cNvPr>
          <p:cNvSpPr/>
          <p:nvPr/>
        </p:nvSpPr>
        <p:spPr>
          <a:xfrm>
            <a:off x="4571999" y="1614552"/>
            <a:ext cx="4571997" cy="1843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Dwelling and other structures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Personal property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Loss of use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Medical payments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Personal liability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CB5EA0-3059-40EF-957B-F85E9A4BF654}"/>
              </a:ext>
            </a:extLst>
          </p:cNvPr>
          <p:cNvSpPr txBox="1"/>
          <p:nvPr/>
        </p:nvSpPr>
        <p:spPr>
          <a:xfrm>
            <a:off x="4571997" y="3579236"/>
            <a:ext cx="4571998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Automobile Insurance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A622CE-C2D2-43C1-BC72-00281411C880}"/>
              </a:ext>
            </a:extLst>
          </p:cNvPr>
          <p:cNvSpPr/>
          <p:nvPr/>
        </p:nvSpPr>
        <p:spPr>
          <a:xfrm>
            <a:off x="4571993" y="3936360"/>
            <a:ext cx="45719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Required by law in PA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Medical benefits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Bodily injury liability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Property damage liability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Options Coverage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Un- or under-insured motorist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Collision/comprehensive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GAP</a:t>
            </a: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E72A4C38-ED5A-4AA5-BEEF-0EB73551C34D}"/>
              </a:ext>
            </a:extLst>
          </p:cNvPr>
          <p:cNvSpPr txBox="1">
            <a:spLocks/>
          </p:cNvSpPr>
          <p:nvPr/>
        </p:nvSpPr>
        <p:spPr>
          <a:xfrm>
            <a:off x="589667" y="3492783"/>
            <a:ext cx="2740448" cy="680313"/>
          </a:xfrm>
          <a:prstGeom prst="rect">
            <a:avLst/>
          </a:prstGeom>
          <a:solidFill>
            <a:srgbClr val="DCE6F2">
              <a:alpha val="90980"/>
            </a:srgb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Property</a:t>
            </a:r>
          </a:p>
        </p:txBody>
      </p:sp>
    </p:spTree>
    <p:extLst>
      <p:ext uri="{BB962C8B-B14F-4D97-AF65-F5344CB8AC3E}">
        <p14:creationId xmlns:p14="http://schemas.microsoft.com/office/powerpoint/2010/main" val="192309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Continue to Part II</a:t>
            </a: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/>
          </p:cNvSpPr>
          <p:nvPr/>
        </p:nvSpPr>
        <p:spPr>
          <a:xfrm>
            <a:off x="0" y="12700"/>
            <a:ext cx="9121588" cy="762000"/>
          </a:xfrm>
          <a:prstGeom prst="rect">
            <a:avLst/>
          </a:prstGeom>
          <a:solidFill>
            <a:srgbClr val="DCE6F2">
              <a:alpha val="50196"/>
            </a:srgb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Housekeeping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157F57B-ADD7-4BD2-B22E-64045A4B6B19}"/>
              </a:ext>
            </a:extLst>
          </p:cNvPr>
          <p:cNvSpPr txBox="1"/>
          <p:nvPr/>
        </p:nvSpPr>
        <p:spPr>
          <a:xfrm>
            <a:off x="714375" y="1583473"/>
            <a:ext cx="771525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mute your phone or computer to eliminate background noise.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 maximize bandwidth: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(Turn camera off)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Close unused apps or webpages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raise hand or use chat feature for questions.</a:t>
            </a:r>
          </a:p>
        </p:txBody>
      </p:sp>
    </p:spTree>
    <p:extLst>
      <p:ext uri="{BB962C8B-B14F-4D97-AF65-F5344CB8AC3E}">
        <p14:creationId xmlns:p14="http://schemas.microsoft.com/office/powerpoint/2010/main" val="429298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Today’s Session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9EC768-0330-4B35-9DBC-DAA2A8F85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05" y="838200"/>
            <a:ext cx="404088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E5E09F-5E4A-4DB8-B4C9-61B4CF7F6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4935" y="1138122"/>
            <a:ext cx="3754130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AAAE0E-7D71-45CB-AB4D-1D53E7561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2436" y="1371600"/>
            <a:ext cx="379175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50440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100066725"/>
              </p:ext>
            </p:extLst>
          </p:nvPr>
        </p:nvGraphicFramePr>
        <p:xfrm>
          <a:off x="2057400" y="7086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47083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0.07084 3.7037E-7 C 0.10243 3.7037E-7 0.14167 -0.22917 0.14167 -0.41482 L 0.14167 -0.8296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4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8" grpId="0">
        <p:bldAsOne/>
      </p:bldGraphic>
      <p:bldGraphic spid="8" grpId="1">
        <p:bldAsOne/>
      </p:bldGraphic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ABBEC4-E762-4C69-86EC-B366A64C6D5F}"/>
              </a:ext>
            </a:extLst>
          </p:cNvPr>
          <p:cNvGrpSpPr/>
          <p:nvPr/>
        </p:nvGrpSpPr>
        <p:grpSpPr>
          <a:xfrm>
            <a:off x="706471" y="4925582"/>
            <a:ext cx="2481129" cy="481246"/>
            <a:chOff x="1076011" y="5092855"/>
            <a:chExt cx="2481129" cy="4812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C417856-DDBF-4DEC-B2CD-5635AA92B3A2}"/>
                </a:ext>
              </a:extLst>
            </p:cNvPr>
            <p:cNvSpPr/>
            <p:nvPr/>
          </p:nvSpPr>
          <p:spPr>
            <a:xfrm>
              <a:off x="1513802" y="5154853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Invest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Yourself</a:t>
              </a:r>
              <a:r>
                <a:rPr lang="en-US" sz="14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E7C688-D59A-4994-8297-529831E7EEF2}"/>
                </a:ext>
              </a:extLst>
            </p:cNvPr>
            <p:cNvSpPr/>
            <p:nvPr/>
          </p:nvSpPr>
          <p:spPr>
            <a:xfrm>
              <a:off x="1076011" y="5092855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06BF79-9EEE-4534-8299-7FF6248F8593}"/>
              </a:ext>
            </a:extLst>
          </p:cNvPr>
          <p:cNvGrpSpPr/>
          <p:nvPr/>
        </p:nvGrpSpPr>
        <p:grpSpPr>
          <a:xfrm>
            <a:off x="3860223" y="4468534"/>
            <a:ext cx="2481129" cy="481246"/>
            <a:chOff x="3860223" y="4468534"/>
            <a:chExt cx="2481129" cy="48124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4A896D-A7DF-4159-A128-2F5CF93DF450}"/>
                </a:ext>
              </a:extLst>
            </p:cNvPr>
            <p:cNvSpPr/>
            <p:nvPr/>
          </p:nvSpPr>
          <p:spPr>
            <a:xfrm>
              <a:off x="4298014" y="4530532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Maximize Earnings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9C5240-8503-44FE-B7AB-1092AA1A4F61}"/>
                </a:ext>
              </a:extLst>
            </p:cNvPr>
            <p:cNvSpPr/>
            <p:nvPr/>
          </p:nvSpPr>
          <p:spPr>
            <a:xfrm>
              <a:off x="3860223" y="4468534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ED208F-5A3D-479A-8D7A-09579AA28E8F}"/>
              </a:ext>
            </a:extLst>
          </p:cNvPr>
          <p:cNvGrpSpPr/>
          <p:nvPr/>
        </p:nvGrpSpPr>
        <p:grpSpPr>
          <a:xfrm>
            <a:off x="1100906" y="3322681"/>
            <a:ext cx="2481129" cy="481246"/>
            <a:chOff x="1076011" y="2784400"/>
            <a:chExt cx="2481129" cy="4812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25FE63-B637-4870-8A43-16635DD5A355}"/>
                </a:ext>
              </a:extLst>
            </p:cNvPr>
            <p:cNvSpPr/>
            <p:nvPr/>
          </p:nvSpPr>
          <p:spPr>
            <a:xfrm>
              <a:off x="1513802" y="284639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Spend Sensibly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56D82F-609D-42F9-A0B3-7D78E5360EA1}"/>
                </a:ext>
              </a:extLst>
            </p:cNvPr>
            <p:cNvSpPr/>
            <p:nvPr/>
          </p:nvSpPr>
          <p:spPr>
            <a:xfrm>
              <a:off x="1076011" y="278440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6EB80F-E631-4E13-85AB-2C2577BCC7D9}"/>
              </a:ext>
            </a:extLst>
          </p:cNvPr>
          <p:cNvGrpSpPr/>
          <p:nvPr/>
        </p:nvGrpSpPr>
        <p:grpSpPr>
          <a:xfrm>
            <a:off x="5082458" y="2721613"/>
            <a:ext cx="2481129" cy="481246"/>
            <a:chOff x="3800931" y="3433581"/>
            <a:chExt cx="2481129" cy="48124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86B62A-3FD5-4E64-87F1-40E681A67E00}"/>
                </a:ext>
              </a:extLst>
            </p:cNvPr>
            <p:cNvSpPr/>
            <p:nvPr/>
          </p:nvSpPr>
          <p:spPr>
            <a:xfrm>
              <a:off x="4238722" y="3495579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Check Taxes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3BF962C-F43C-416B-BA3D-40B8C61C8FBB}"/>
                </a:ext>
              </a:extLst>
            </p:cNvPr>
            <p:cNvSpPr/>
            <p:nvPr/>
          </p:nvSpPr>
          <p:spPr>
            <a:xfrm>
              <a:off x="3800931" y="3433581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4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B8D2DB-863F-4C06-80CF-3D4058840718}"/>
              </a:ext>
            </a:extLst>
          </p:cNvPr>
          <p:cNvGrpSpPr/>
          <p:nvPr/>
        </p:nvGrpSpPr>
        <p:grpSpPr>
          <a:xfrm>
            <a:off x="550220" y="1697799"/>
            <a:ext cx="2481129" cy="481246"/>
            <a:chOff x="1302617" y="1327820"/>
            <a:chExt cx="2481129" cy="4812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7E82E9-5299-417A-8CE1-26780BFD900A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Make Money Work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D1EBB3-A485-40D1-BB71-D2C2229727A0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5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7F3737-7964-4AFB-A851-968E91E99097}"/>
              </a:ext>
            </a:extLst>
          </p:cNvPr>
          <p:cNvGrpSpPr/>
          <p:nvPr/>
        </p:nvGrpSpPr>
        <p:grpSpPr>
          <a:xfrm>
            <a:off x="4085334" y="974692"/>
            <a:ext cx="2626481" cy="481246"/>
            <a:chOff x="1302617" y="1327820"/>
            <a:chExt cx="2626481" cy="48124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DCA0D2-07DB-424D-824C-8C2155EC5DFB}"/>
                </a:ext>
              </a:extLst>
            </p:cNvPr>
            <p:cNvSpPr/>
            <p:nvPr/>
          </p:nvSpPr>
          <p:spPr>
            <a:xfrm>
              <a:off x="1740407" y="1389818"/>
              <a:ext cx="2188691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Protect Your Potential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9A4F37E-984A-4AA0-82F3-5668A7DB6069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6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30B98B-ED5D-4BDA-A938-0B71BF97F415}"/>
              </a:ext>
            </a:extLst>
          </p:cNvPr>
          <p:cNvGrpSpPr/>
          <p:nvPr/>
        </p:nvGrpSpPr>
        <p:grpSpPr>
          <a:xfrm>
            <a:off x="6463110" y="3760503"/>
            <a:ext cx="2481129" cy="481246"/>
            <a:chOff x="1302617" y="1327820"/>
            <a:chExt cx="2481129" cy="48124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6C545C2-5531-40D1-9365-4662E0E4D095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Borrow to Grow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5D7B77D-1B2B-4FEA-BFB9-011CD2134D81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706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858FE38-B86B-44F3-BFCD-425269CA852B}"/>
              </a:ext>
            </a:extLst>
          </p:cNvPr>
          <p:cNvSpPr/>
          <p:nvPr/>
        </p:nvSpPr>
        <p:spPr>
          <a:xfrm>
            <a:off x="1965625" y="2588573"/>
            <a:ext cx="5212749" cy="29132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Just as a roof protects a house, protect your potential by having a cash savings for emergencies, managing risk with the right insurance, and being a smart consumer.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D5C7B59-F36D-4673-82FB-475D341E966E}"/>
              </a:ext>
            </a:extLst>
          </p:cNvPr>
          <p:cNvGrpSpPr/>
          <p:nvPr/>
        </p:nvGrpSpPr>
        <p:grpSpPr>
          <a:xfrm>
            <a:off x="4085334" y="974692"/>
            <a:ext cx="2626481" cy="481246"/>
            <a:chOff x="1302617" y="1327820"/>
            <a:chExt cx="2626481" cy="48124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C1D6FBA-8CDD-4048-BF4C-CC7A38926749}"/>
                </a:ext>
              </a:extLst>
            </p:cNvPr>
            <p:cNvSpPr/>
            <p:nvPr/>
          </p:nvSpPr>
          <p:spPr>
            <a:xfrm>
              <a:off x="1740407" y="1389818"/>
              <a:ext cx="2188691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Protect Your Potential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1B05E2A-8ECC-417F-A936-25D418F2E53D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924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261258"/>
            <a:ext cx="8534400" cy="64636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304800" y="746625"/>
            <a:ext cx="8534400" cy="428044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potential risks which could result in financial catastrophe and ways to manage them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types of insurance used to transfer risk and their associate costs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importance of getting affairs in order and steps to take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ways to comparison shop, avoid identity theft, and access consumer protection resources</a:t>
            </a:r>
          </a:p>
        </p:txBody>
      </p:sp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0821704A-A84E-49AA-8215-879188E7B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31482" y="5104889"/>
            <a:ext cx="2668985" cy="162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9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404043" y="1707364"/>
            <a:ext cx="4112567" cy="2431657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risk?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Box</a:t>
            </a:r>
          </a:p>
        </p:txBody>
      </p:sp>
    </p:spTree>
    <p:extLst>
      <p:ext uri="{BB962C8B-B14F-4D97-AF65-F5344CB8AC3E}">
        <p14:creationId xmlns:p14="http://schemas.microsoft.com/office/powerpoint/2010/main" val="208765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8" grpId="0" animBg="1"/>
      <p:bldP spid="9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5001</TotalTime>
  <Words>977</Words>
  <Application>Microsoft Office PowerPoint</Application>
  <PresentationFormat>On-screen Show (4:3)</PresentationFormat>
  <Paragraphs>234</Paragraphs>
  <Slides>29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Courier New</vt:lpstr>
      <vt:lpstr>Gadugi</vt:lpstr>
      <vt:lpstr>Wingdings</vt:lpstr>
      <vt:lpstr>2_Office Theme</vt:lpstr>
      <vt:lpstr>Office Theme</vt:lpstr>
      <vt:lpstr>PowerPoint Presentation</vt:lpstr>
      <vt:lpstr>PowerPoint Presentation</vt:lpstr>
      <vt:lpstr>PowerPoint Presentation</vt:lpstr>
      <vt:lpstr>Prior to Today’s Session</vt:lpstr>
      <vt:lpstr>PowerPoint Presentation</vt:lpstr>
      <vt:lpstr>PowerPoint Presentation</vt:lpstr>
      <vt:lpstr>PowerPoint Presentation</vt:lpstr>
      <vt:lpstr>PowerPoint Presentation</vt:lpstr>
      <vt:lpstr>Chat Box</vt:lpstr>
      <vt:lpstr>PowerPoint Presentation</vt:lpstr>
      <vt:lpstr>PowerPoint Presentation</vt:lpstr>
      <vt:lpstr>PowerPoint Presentation</vt:lpstr>
      <vt:lpstr>Risk Management Process</vt:lpstr>
      <vt:lpstr>Risk Management Process</vt:lpstr>
      <vt:lpstr>When to Transfer</vt:lpstr>
      <vt:lpstr>Emergency Savings – First Line of Defense</vt:lpstr>
      <vt:lpstr>PowerPoint Presentation</vt:lpstr>
      <vt:lpstr>Transferrable Losses</vt:lpstr>
      <vt:lpstr>Loss of Income</vt:lpstr>
      <vt:lpstr>Loss of Income</vt:lpstr>
      <vt:lpstr>Loss of Income</vt:lpstr>
      <vt:lpstr>Transferrable Losses</vt:lpstr>
      <vt:lpstr>Loss of Health</vt:lpstr>
      <vt:lpstr>Loss of Health</vt:lpstr>
      <vt:lpstr>PowerPoint Presentation</vt:lpstr>
      <vt:lpstr>Loss of Health</vt:lpstr>
      <vt:lpstr>Transferrable Losses</vt:lpstr>
      <vt:lpstr>Loss of Property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429</cp:revision>
  <dcterms:created xsi:type="dcterms:W3CDTF">2021-03-12T16:17:16Z</dcterms:created>
  <dcterms:modified xsi:type="dcterms:W3CDTF">2022-05-20T15:26:11Z</dcterms:modified>
</cp:coreProperties>
</file>