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3" r:id="rId1"/>
    <p:sldMasterId id="2147483850" r:id="rId2"/>
  </p:sldMasterIdLst>
  <p:notesMasterIdLst>
    <p:notesMasterId r:id="rId20"/>
  </p:notesMasterIdLst>
  <p:handoutMasterIdLst>
    <p:handoutMasterId r:id="rId21"/>
  </p:handoutMasterIdLst>
  <p:sldIdLst>
    <p:sldId id="1081" r:id="rId3"/>
    <p:sldId id="1400" r:id="rId4"/>
    <p:sldId id="1401" r:id="rId5"/>
    <p:sldId id="995" r:id="rId6"/>
    <p:sldId id="1402" r:id="rId7"/>
    <p:sldId id="1145" r:id="rId8"/>
    <p:sldId id="1146" r:id="rId9"/>
    <p:sldId id="879" r:id="rId10"/>
    <p:sldId id="1403" r:id="rId11"/>
    <p:sldId id="1330" r:id="rId12"/>
    <p:sldId id="1370" r:id="rId13"/>
    <p:sldId id="1404" r:id="rId14"/>
    <p:sldId id="1405" r:id="rId15"/>
    <p:sldId id="1406" r:id="rId16"/>
    <p:sldId id="1407" r:id="rId17"/>
    <p:sldId id="1408" r:id="rId18"/>
    <p:sldId id="1104" r:id="rId19"/>
  </p:sldIdLst>
  <p:sldSz cx="9144000" cy="6858000" type="screen4x3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3">
          <p15:clr>
            <a:srgbClr val="A4A3A4"/>
          </p15:clr>
        </p15:guide>
        <p15:guide id="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FFFF00"/>
    <a:srgbClr val="006600"/>
    <a:srgbClr val="CD7371"/>
    <a:srgbClr val="FFFFAF"/>
    <a:srgbClr val="BE4946"/>
    <a:srgbClr val="C35855"/>
    <a:srgbClr val="FFFFCC"/>
    <a:srgbClr val="FFFF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859" autoAdjust="0"/>
    <p:restoredTop sz="96139" autoAdjust="0"/>
  </p:normalViewPr>
  <p:slideViewPr>
    <p:cSldViewPr snapToGrid="0" snapToObjects="1">
      <p:cViewPr varScale="1">
        <p:scale>
          <a:sx n="80" d="100"/>
          <a:sy n="80" d="100"/>
        </p:scale>
        <p:origin x="792" y="84"/>
      </p:cViewPr>
      <p:guideLst>
        <p:guide orient="horz" pos="3313"/>
        <p:guide/>
      </p:guideLst>
    </p:cSldViewPr>
  </p:slideViewPr>
  <p:outlineViewPr>
    <p:cViewPr>
      <p:scale>
        <a:sx n="33" d="100"/>
        <a:sy n="33" d="100"/>
      </p:scale>
      <p:origin x="0" y="-486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344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b="0">
              <a:solidFill>
                <a:schemeClr val="tx2">
                  <a:lumMod val="75000"/>
                </a:schemeClr>
              </a:solidFill>
              <a:effectLst/>
              <a:latin typeface="Gadugi" panose="020B0502040204020203" pitchFamily="34" charset="0"/>
              <a:ea typeface="Gadugi" panose="020B0502040204020203" pitchFamily="34" charset="0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Time to $250,000</c:v>
                </c:pt>
              </c:strCache>
            </c:strRef>
          </c:tx>
          <c:spPr>
            <a:noFill/>
          </c:spPr>
          <c:invertIfNegative val="0"/>
          <c:cat>
            <c:numRef>
              <c:f>Sheet1!$A$2:$A$5</c:f>
              <c:numCache>
                <c:formatCode>0%</c:formatCode>
                <c:ptCount val="4"/>
                <c:pt idx="0">
                  <c:v>0.01</c:v>
                </c:pt>
                <c:pt idx="1">
                  <c:v>0.04</c:v>
                </c:pt>
                <c:pt idx="2">
                  <c:v>7.0000000000000007E-2</c:v>
                </c:pt>
                <c:pt idx="3">
                  <c:v>0.1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72</c:v>
                </c:pt>
                <c:pt idx="1">
                  <c:v>42</c:v>
                </c:pt>
                <c:pt idx="2">
                  <c:v>31</c:v>
                </c:pt>
                <c:pt idx="3">
                  <c:v>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DB-47E0-B591-281FFA9BA03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6779648"/>
        <c:axId val="156781184"/>
      </c:barChart>
      <c:catAx>
        <c:axId val="156779648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156781184"/>
        <c:crosses val="autoZero"/>
        <c:auto val="1"/>
        <c:lblAlgn val="ctr"/>
        <c:lblOffset val="100"/>
        <c:noMultiLvlLbl val="0"/>
      </c:catAx>
      <c:valAx>
        <c:axId val="156781184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156779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2963" y="0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/>
          <a:lstStyle>
            <a:lvl1pPr algn="r">
              <a:defRPr sz="1300"/>
            </a:lvl1pPr>
          </a:lstStyle>
          <a:p>
            <a:fld id="{314B95DC-6F98-490A-ABD8-174091D6D8F6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2963" y="9119174"/>
            <a:ext cx="3170582" cy="480388"/>
          </a:xfrm>
          <a:prstGeom prst="rect">
            <a:avLst/>
          </a:prstGeom>
        </p:spPr>
        <p:txBody>
          <a:bodyPr vert="horz" lIns="94843" tIns="47422" rIns="94843" bIns="47422" rtlCol="0" anchor="b"/>
          <a:lstStyle>
            <a:lvl1pPr algn="r">
              <a:defRPr sz="1300"/>
            </a:lvl1pPr>
          </a:lstStyle>
          <a:p>
            <a:fld id="{AE839DF7-E361-4FDC-9E28-315F6FF2F6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06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/>
          <a:lstStyle>
            <a:lvl1pPr algn="r">
              <a:defRPr sz="1300"/>
            </a:lvl1pPr>
          </a:lstStyle>
          <a:p>
            <a:fld id="{F4F27919-B2FD-4AC1-B915-E07292CBF559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6" tIns="48318" rIns="96636" bIns="483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560572"/>
            <a:ext cx="5852160" cy="4320540"/>
          </a:xfrm>
          <a:prstGeom prst="rect">
            <a:avLst/>
          </a:prstGeom>
        </p:spPr>
        <p:txBody>
          <a:bodyPr vert="horz" lIns="96636" tIns="48318" rIns="96636" bIns="483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5"/>
            <a:ext cx="3169920" cy="480060"/>
          </a:xfrm>
          <a:prstGeom prst="rect">
            <a:avLst/>
          </a:prstGeom>
        </p:spPr>
        <p:txBody>
          <a:bodyPr vert="horz" lIns="96636" tIns="48318" rIns="96636" bIns="48318" rtlCol="0" anchor="b"/>
          <a:lstStyle>
            <a:lvl1pPr algn="r">
              <a:defRPr sz="1300"/>
            </a:lvl1pPr>
          </a:lstStyle>
          <a:p>
            <a:fld id="{11689924-04B1-45C6-99C1-3F4725B7D61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2159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14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3216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391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7654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8198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73702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06377-EF4D-49CE-885A-792651572996}" type="slidenum">
              <a:rPr lang="en-US" smtClean="0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6928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2653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689924-04B1-45C6-99C1-3F4725B7D61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8166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71F9B9-B3AE-441C-A836-3DDC8E64BCA4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782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692275" y="460375"/>
            <a:ext cx="3552825" cy="2665413"/>
          </a:xfrm>
          <a:ln/>
        </p:spPr>
      </p:sp>
      <p:sp>
        <p:nvSpPr>
          <p:cNvPr id="782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1" y="3660953"/>
            <a:ext cx="5486400" cy="5024268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2831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51050" y="698500"/>
            <a:ext cx="2998788" cy="2249488"/>
          </a:xfrm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414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51050" y="698500"/>
            <a:ext cx="2998788" cy="2249488"/>
          </a:xfrm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51050" y="698500"/>
            <a:ext cx="2998788" cy="2249488"/>
          </a:xfrm>
          <a:ln/>
        </p:spPr>
      </p:sp>
      <p:sp>
        <p:nvSpPr>
          <p:cNvPr id="250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4974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0049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2">
                      <a:lumMod val="50000"/>
                    </a:scheme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2">
                      <a:lumMod val="50000"/>
                    </a:scheme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935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0" y="-17462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5482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171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069CCBE-8B26-4C9D-A48C-96D93D4238C8}"/>
              </a:ext>
            </a:extLst>
          </p:cNvPr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3" name="Picture 2" descr="print_logo.eps">
              <a:extLst>
                <a:ext uri="{FF2B5EF4-FFF2-40B4-BE49-F238E27FC236}">
                  <a16:creationId xmlns:a16="http://schemas.microsoft.com/office/drawing/2014/main" id="{27840C1F-BD0F-4D7C-98DC-CE688C3A0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D50699B-F75B-47F6-A7B6-FB28B096011F}"/>
                </a:ext>
              </a:extLst>
            </p:cNvPr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263849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255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3187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577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143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4917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631E8-2B9F-4BFB-8350-B88446784C27}" type="datetimeFigureOut">
              <a:rPr lang="en-US" smtClean="0"/>
              <a:pPr/>
              <a:t>5/20/2022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80FE4-0BA7-45C5-96EA-5EF6C6E17DF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89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-RFR 20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  <p:sp>
        <p:nvSpPr>
          <p:cNvPr id="9" name="Footer Placeholder 6"/>
          <p:cNvSpPr txBox="1">
            <a:spLocks/>
          </p:cNvSpPr>
          <p:nvPr userDrawn="1"/>
        </p:nvSpPr>
        <p:spPr>
          <a:xfrm>
            <a:off x="0" y="6235699"/>
            <a:ext cx="6502400" cy="59436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800" dirty="0"/>
              <a:t>Readine</a:t>
            </a:r>
            <a:r>
              <a:rPr lang="en-US" sz="1400" i="1" dirty="0"/>
              <a:t>$$ </a:t>
            </a:r>
            <a:r>
              <a:rPr lang="en-US" sz="1800" dirty="0"/>
              <a:t>for Reentry</a:t>
            </a:r>
          </a:p>
        </p:txBody>
      </p:sp>
    </p:spTree>
    <p:extLst>
      <p:ext uri="{BB962C8B-B14F-4D97-AF65-F5344CB8AC3E}">
        <p14:creationId xmlns:p14="http://schemas.microsoft.com/office/powerpoint/2010/main" val="4097766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YFH.org-20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7" name="Picture 6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50" dirty="0">
                  <a:solidFill>
                    <a:schemeClr val="tx1"/>
                  </a:solidFill>
                </a:rPr>
                <a:t> www.buildingyourfinancialhouse.org </a:t>
              </a:r>
              <a:r>
                <a:rPr lang="en-US" sz="800" dirty="0">
                  <a:solidFill>
                    <a:schemeClr val="tx1"/>
                  </a:solidFill>
                </a:rPr>
                <a:t>(2019)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7957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494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oup 6"/>
          <p:cNvGrpSpPr/>
          <p:nvPr userDrawn="1"/>
        </p:nvGrpSpPr>
        <p:grpSpPr>
          <a:xfrm>
            <a:off x="228600" y="6071526"/>
            <a:ext cx="2799604" cy="663006"/>
            <a:chOff x="6355080" y="269053"/>
            <a:chExt cx="2799604" cy="663006"/>
          </a:xfrm>
        </p:grpSpPr>
        <p:pic>
          <p:nvPicPr>
            <p:cNvPr id="8" name="Picture 7" descr="print_logo.eps"/>
            <p:cNvPicPr>
              <a:picLocks noChangeAspect="1"/>
            </p:cNvPicPr>
            <p:nvPr/>
          </p:nvPicPr>
          <p:blipFill>
            <a:blip r:embed="rId2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srgbClr val="1F497D">
                      <a:lumMod val="50000"/>
                    </a:srgbClr>
                  </a:solidFill>
                </a:rPr>
                <a:t> www.buildingyourfinancialhouse.org </a:t>
              </a:r>
              <a:r>
                <a:rPr lang="en-US" sz="800" dirty="0">
                  <a:solidFill>
                    <a:srgbClr val="1F497D">
                      <a:lumMod val="50000"/>
                    </a:srgbClr>
                  </a:solidFill>
                </a:rPr>
                <a:t>(2020)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0050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76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984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848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1265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8876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64588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3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342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751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79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5749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636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Renewed BYFH 20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152400" y="685800"/>
            <a:ext cx="8915400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 userDrawn="1"/>
        </p:nvSpPr>
        <p:spPr>
          <a:xfrm>
            <a:off x="0" y="12700"/>
            <a:ext cx="9144000" cy="762000"/>
          </a:xfrm>
          <a:prstGeom prst="rect">
            <a:avLst/>
          </a:prstGeom>
          <a:solidFill>
            <a:schemeClr val="tx1">
              <a:lumMod val="9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83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6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519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E0530DB-7B61-4825-B74D-DEDB650C5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CFE3675-FC94-45CC-B8BB-834F89A2CDD0}"/>
              </a:ext>
            </a:extLst>
          </p:cNvPr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567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464" y="6172200"/>
            <a:ext cx="2590800" cy="545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9303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438400" y="774700"/>
            <a:ext cx="6705600" cy="6083300"/>
          </a:xfrm>
          <a:prstGeom prst="rect">
            <a:avLst/>
          </a:prstGeom>
          <a:blipFill dpi="0" rotWithShape="1">
            <a:blip r:embed="rId2">
              <a:alphaModFix amt="20000"/>
            </a:blip>
            <a:srcRect/>
            <a:stretch>
              <a:fillRect/>
            </a:stretch>
          </a:blipFill>
          <a:ln>
            <a:noFill/>
          </a:ln>
          <a:effectLst>
            <a:softEdge rad="635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6509496" y="6237572"/>
            <a:ext cx="2799604" cy="663006"/>
            <a:chOff x="6355080" y="269053"/>
            <a:chExt cx="2799604" cy="663006"/>
          </a:xfrm>
        </p:grpSpPr>
        <p:pic>
          <p:nvPicPr>
            <p:cNvPr id="11" name="Picture 10" descr="print_logo.eps"/>
            <p:cNvPicPr>
              <a:picLocks noChangeAspect="1"/>
            </p:cNvPicPr>
            <p:nvPr/>
          </p:nvPicPr>
          <p:blipFill>
            <a:blip r:embed="rId3"/>
            <a:srcRect b="17422"/>
            <a:stretch>
              <a:fillRect/>
            </a:stretch>
          </p:blipFill>
          <p:spPr>
            <a:xfrm>
              <a:off x="6416040" y="269053"/>
              <a:ext cx="2496744" cy="43405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 userDrawn="1"/>
          </p:nvSpPr>
          <p:spPr>
            <a:xfrm>
              <a:off x="6355080" y="670449"/>
              <a:ext cx="2799604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/>
              <a:r>
                <a:rPr lang="en-US" sz="1050" dirty="0">
                  <a:solidFill>
                    <a:prstClr val="white"/>
                  </a:solidFill>
                </a:rPr>
                <a:t>      www.buildingyourfinancialhouse.org </a:t>
              </a:r>
              <a:endParaRPr lang="en-US" sz="800" dirty="0">
                <a:solidFill>
                  <a:prstClr val="white"/>
                </a:solidFill>
              </a:endParaRPr>
            </a:p>
          </p:txBody>
        </p:sp>
      </p:grpSp>
      <p:cxnSp>
        <p:nvCxnSpPr>
          <p:cNvPr id="14" name="Straight Connector 13"/>
          <p:cNvCxnSpPr/>
          <p:nvPr userDrawn="1"/>
        </p:nvCxnSpPr>
        <p:spPr>
          <a:xfrm flipH="1">
            <a:off x="1" y="647698"/>
            <a:ext cx="9121587" cy="0"/>
          </a:xfrm>
          <a:prstGeom prst="line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-76800" y="1382076"/>
            <a:ext cx="9144000" cy="665160"/>
          </a:xfrm>
          <a:solidFill>
            <a:schemeClr val="accent1">
              <a:lumMod val="20000"/>
              <a:lumOff val="80000"/>
              <a:alpha val="57000"/>
            </a:schemeClr>
          </a:solidFill>
        </p:spPr>
        <p:txBody>
          <a:bodyPr>
            <a:normAutofit/>
          </a:bodyPr>
          <a:lstStyle>
            <a:lvl1pPr algn="l">
              <a:defRPr sz="3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BD6EC0B-45FD-4548-AAFA-74FDDC3026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950" y="1568451"/>
            <a:ext cx="5111750" cy="4375150"/>
          </a:xfrm>
        </p:spPr>
        <p:txBody>
          <a:bodyPr/>
          <a:lstStyle>
            <a:lvl1pPr>
              <a:defRPr sz="3200">
                <a:solidFill>
                  <a:schemeClr val="tx2">
                    <a:lumMod val="75000"/>
                  </a:schemeClr>
                </a:solidFill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5259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2BD79-DB4E-487F-815A-B39D08AB4CF6}" type="datetimeFigureOut">
              <a:rPr lang="en-US" smtClean="0"/>
              <a:t>5/20/2022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3DC83E-2BC4-444E-9D6D-FF213A0864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93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9" r:id="rId10"/>
    <p:sldLayoutId id="2147483880" r:id="rId11"/>
    <p:sldLayoutId id="2147483881" r:id="rId12"/>
    <p:sldLayoutId id="2147483873" r:id="rId13"/>
    <p:sldLayoutId id="2147483874" r:id="rId14"/>
    <p:sldLayoutId id="2147483875" r:id="rId15"/>
    <p:sldLayoutId id="2147483882" r:id="rId16"/>
    <p:sldLayoutId id="2147483884" r:id="rId17"/>
    <p:sldLayoutId id="2147483885" r:id="rId18"/>
    <p:sldLayoutId id="2147483887" r:id="rId19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79000">
              <a:schemeClr val="accent1">
                <a:lumMod val="20000"/>
                <a:lumOff val="80000"/>
              </a:schemeClr>
            </a:gs>
            <a:gs pos="100000">
              <a:schemeClr val="tx2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91B2BD79-DB4E-487F-815A-B39D08AB4CF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5/20/2022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6A3DC83E-2BC4-444E-9D6D-FF213A08643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15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2" r:id="rId2"/>
    <p:sldLayoutId id="2147483853" r:id="rId3"/>
    <p:sldLayoutId id="2147483854" r:id="rId4"/>
    <p:sldLayoutId id="2147483855" r:id="rId5"/>
    <p:sldLayoutId id="2147483856" r:id="rId6"/>
    <p:sldLayoutId id="2147483857" r:id="rId7"/>
    <p:sldLayoutId id="2147483858" r:id="rId8"/>
    <p:sldLayoutId id="2147483859" r:id="rId9"/>
    <p:sldLayoutId id="2147483860" r:id="rId10"/>
    <p:sldLayoutId id="2147483861" r:id="rId11"/>
    <p:sldLayoutId id="214748386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image" Target="../media/image29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microsoft.com/office/2007/relationships/hdphoto" Target="../media/hdphoto8.wdp"/><Relationship Id="rId9" Type="http://schemas.openxmlformats.org/officeDocument/2006/relationships/hyperlink" Target="https://www.flickr.com/photos/raychelrealtygroup/3996355427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7.svg"/><Relationship Id="rId18" Type="http://schemas.microsoft.com/office/2007/relationships/hdphoto" Target="../media/hdphoto11.wdp"/><Relationship Id="rId3" Type="http://schemas.openxmlformats.org/officeDocument/2006/relationships/image" Target="../media/image31.png"/><Relationship Id="rId21" Type="http://schemas.openxmlformats.org/officeDocument/2006/relationships/hyperlink" Target="https://www.flickr.com/photos/raychelrealtygroup/3996355427/" TargetMode="External"/><Relationship Id="rId7" Type="http://schemas.openxmlformats.org/officeDocument/2006/relationships/hyperlink" Target="https://freepngimg.com/png/13361-happy-person-png-file" TargetMode="External"/><Relationship Id="rId12" Type="http://schemas.openxmlformats.org/officeDocument/2006/relationships/image" Target="../media/image36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6" Type="http://schemas.openxmlformats.org/officeDocument/2006/relationships/hyperlink" Target="https://technofaq.org/posts/2017/05/be-your-customers-virtual-assistant/" TargetMode="External"/><Relationship Id="rId20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microsoft.com/office/2007/relationships/hdphoto" Target="../media/hdphoto8.wdp"/><Relationship Id="rId5" Type="http://schemas.openxmlformats.org/officeDocument/2006/relationships/image" Target="../media/image30.jpeg"/><Relationship Id="rId15" Type="http://schemas.microsoft.com/office/2007/relationships/hdphoto" Target="../media/hdphoto10.wdp"/><Relationship Id="rId10" Type="http://schemas.openxmlformats.org/officeDocument/2006/relationships/image" Target="../media/image29.png"/><Relationship Id="rId19" Type="http://schemas.openxmlformats.org/officeDocument/2006/relationships/hyperlink" Target="https://www.publicdomainpictures.net/en/view-image.php?image=255616&amp;picture=x-marks-the-spot" TargetMode="External"/><Relationship Id="rId4" Type="http://schemas.openxmlformats.org/officeDocument/2006/relationships/image" Target="../media/image32.svg"/><Relationship Id="rId9" Type="http://schemas.microsoft.com/office/2007/relationships/hdphoto" Target="../media/hdphoto9.wdp"/><Relationship Id="rId1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40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41.png"/><Relationship Id="rId10" Type="http://schemas.microsoft.com/office/2007/relationships/hdphoto" Target="../media/hdphoto8.wdp"/><Relationship Id="rId4" Type="http://schemas.openxmlformats.org/officeDocument/2006/relationships/hyperlink" Target="http://www.pngall.com/certificate-template-png" TargetMode="External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40.png"/><Relationship Id="rId18" Type="http://schemas.openxmlformats.org/officeDocument/2006/relationships/hyperlink" Target="https://freepngimg.com/png/13361-happy-person-png-file" TargetMode="External"/><Relationship Id="rId3" Type="http://schemas.openxmlformats.org/officeDocument/2006/relationships/image" Target="../media/image38.png"/><Relationship Id="rId21" Type="http://schemas.openxmlformats.org/officeDocument/2006/relationships/image" Target="../media/image44.png"/><Relationship Id="rId7" Type="http://schemas.openxmlformats.org/officeDocument/2006/relationships/image" Target="../media/image32.svg"/><Relationship Id="rId12" Type="http://schemas.openxmlformats.org/officeDocument/2006/relationships/hyperlink" Target="https://www.publicdomainpictures.net/en/view-image.php?image=255616&amp;picture=x-marks-the-spot" TargetMode="External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3.svg"/><Relationship Id="rId20" Type="http://schemas.microsoft.com/office/2007/relationships/hdphoto" Target="../media/hdphoto1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microsoft.com/office/2007/relationships/hdphoto" Target="../media/hdphoto11.wdp"/><Relationship Id="rId5" Type="http://schemas.openxmlformats.org/officeDocument/2006/relationships/hyperlink" Target="https://technofaq.org/posts/2017/05/be-your-customers-virtual-assistant/" TargetMode="External"/><Relationship Id="rId15" Type="http://schemas.openxmlformats.org/officeDocument/2006/relationships/image" Target="../media/image42.png"/><Relationship Id="rId23" Type="http://schemas.openxmlformats.org/officeDocument/2006/relationships/hyperlink" Target="http://www.flickr.com/photos/safari_vacation/9716969314/" TargetMode="External"/><Relationship Id="rId10" Type="http://schemas.openxmlformats.org/officeDocument/2006/relationships/image" Target="../media/image39.png"/><Relationship Id="rId19" Type="http://schemas.openxmlformats.org/officeDocument/2006/relationships/image" Target="../media/image41.png"/><Relationship Id="rId4" Type="http://schemas.microsoft.com/office/2007/relationships/hdphoto" Target="../media/hdphoto10.wdp"/><Relationship Id="rId9" Type="http://schemas.microsoft.com/office/2007/relationships/hdphoto" Target="../media/hdphoto8.wdp"/><Relationship Id="rId14" Type="http://schemas.openxmlformats.org/officeDocument/2006/relationships/hyperlink" Target="http://www.pngall.com/certificate-template-png" TargetMode="External"/><Relationship Id="rId22" Type="http://schemas.microsoft.com/office/2007/relationships/hdphoto" Target="../media/hdphoto13.wdp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3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29.png"/><Relationship Id="rId10" Type="http://schemas.openxmlformats.org/officeDocument/2006/relationships/image" Target="../media/image46.png"/><Relationship Id="rId4" Type="http://schemas.openxmlformats.org/officeDocument/2006/relationships/image" Target="../media/image32.svg"/><Relationship Id="rId9" Type="http://schemas.openxmlformats.org/officeDocument/2006/relationships/hyperlink" Target="http://recruitmentmatters.nl/category/algemeen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18" Type="http://schemas.openxmlformats.org/officeDocument/2006/relationships/image" Target="../media/image46.png"/><Relationship Id="rId3" Type="http://schemas.openxmlformats.org/officeDocument/2006/relationships/image" Target="../media/image31.png"/><Relationship Id="rId21" Type="http://schemas.openxmlformats.org/officeDocument/2006/relationships/image" Target="../media/image30.jpeg"/><Relationship Id="rId7" Type="http://schemas.openxmlformats.org/officeDocument/2006/relationships/hyperlink" Target="https://www.publicdomainpictures.net/en/view-image.php?image=255616&amp;picture=x-marks-the-spot" TargetMode="External"/><Relationship Id="rId12" Type="http://schemas.openxmlformats.org/officeDocument/2006/relationships/hyperlink" Target="https://freepngimg.com/png/13361-happy-person-png-file" TargetMode="External"/><Relationship Id="rId17" Type="http://schemas.openxmlformats.org/officeDocument/2006/relationships/hyperlink" Target="https://technofaq.org/posts/2017/05/be-your-customers-virtual-assistant/" TargetMode="External"/><Relationship Id="rId2" Type="http://schemas.openxmlformats.org/officeDocument/2006/relationships/notesSlide" Target="../notesSlides/notesSlide14.xml"/><Relationship Id="rId16" Type="http://schemas.microsoft.com/office/2007/relationships/hdphoto" Target="../media/hdphoto10.wdp"/><Relationship Id="rId20" Type="http://schemas.openxmlformats.org/officeDocument/2006/relationships/hyperlink" Target="http://www.pngall.com/certificate-template-png" TargetMode="External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11" Type="http://schemas.openxmlformats.org/officeDocument/2006/relationships/image" Target="../media/image34.png"/><Relationship Id="rId5" Type="http://schemas.openxmlformats.org/officeDocument/2006/relationships/image" Target="../media/image39.png"/><Relationship Id="rId15" Type="http://schemas.openxmlformats.org/officeDocument/2006/relationships/image" Target="../media/image38.png"/><Relationship Id="rId10" Type="http://schemas.openxmlformats.org/officeDocument/2006/relationships/hyperlink" Target="http://recruitmentmatters.nl/category/algemeen" TargetMode="External"/><Relationship Id="rId19" Type="http://schemas.openxmlformats.org/officeDocument/2006/relationships/image" Target="../media/image40.png"/><Relationship Id="rId4" Type="http://schemas.openxmlformats.org/officeDocument/2006/relationships/image" Target="../media/image32.svg"/><Relationship Id="rId9" Type="http://schemas.microsoft.com/office/2007/relationships/hdphoto" Target="../media/hdphoto14.wdp"/><Relationship Id="rId1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hyperlink" Target="http://www.pngall.com/thinking-man-png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JPG"/><Relationship Id="rId18" Type="http://schemas.openxmlformats.org/officeDocument/2006/relationships/hyperlink" Target="https://commons.wikimedia.org/wiki/File:Lehigh_Coal_and_Navigation_Company_Stock_Certificate.jpg" TargetMode="External"/><Relationship Id="rId3" Type="http://schemas.openxmlformats.org/officeDocument/2006/relationships/image" Target="../media/image8.jpeg"/><Relationship Id="rId7" Type="http://schemas.microsoft.com/office/2007/relationships/hdphoto" Target="../media/hdphoto3.wdp"/><Relationship Id="rId12" Type="http://schemas.microsoft.com/office/2007/relationships/hdphoto" Target="../media/hdphoto5.wdp"/><Relationship Id="rId17" Type="http://schemas.openxmlformats.org/officeDocument/2006/relationships/image" Target="../media/image16.jpg"/><Relationship Id="rId2" Type="http://schemas.openxmlformats.org/officeDocument/2006/relationships/notesSlide" Target="../notesSlides/notesSlide6.xml"/><Relationship Id="rId16" Type="http://schemas.openxmlformats.org/officeDocument/2006/relationships/hyperlink" Target="https://pixnio.com/transportation-vehicles/cars-automobile/car-vehicle-fast-auto-automobile-transportation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microsoft.com/office/2007/relationships/hdphoto" Target="../media/hdphoto2.wdp"/><Relationship Id="rId15" Type="http://schemas.openxmlformats.org/officeDocument/2006/relationships/image" Target="../media/image15.png"/><Relationship Id="rId10" Type="http://schemas.openxmlformats.org/officeDocument/2006/relationships/image" Target="../media/image12.jpeg"/><Relationship Id="rId4" Type="http://schemas.openxmlformats.org/officeDocument/2006/relationships/image" Target="../media/image9.png"/><Relationship Id="rId9" Type="http://schemas.microsoft.com/office/2007/relationships/hdphoto" Target="../media/hdphoto4.wdp"/><Relationship Id="rId14" Type="http://schemas.openxmlformats.org/officeDocument/2006/relationships/hyperlink" Target="http://www.ericrojasblog.com/2012/08/under-contract-mid-century-modern-house.htm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openxmlformats.org/officeDocument/2006/relationships/hyperlink" Target="https://pixnio.com/transportation-vehicles/cars-automobile/car-vehicle-fast-auto-automobile-transportation" TargetMode="External"/><Relationship Id="rId18" Type="http://schemas.openxmlformats.org/officeDocument/2006/relationships/image" Target="../media/image8.jpeg"/><Relationship Id="rId3" Type="http://schemas.openxmlformats.org/officeDocument/2006/relationships/image" Target="../media/image18.jpeg"/><Relationship Id="rId7" Type="http://schemas.openxmlformats.org/officeDocument/2006/relationships/image" Target="../media/image21.jpeg"/><Relationship Id="rId12" Type="http://schemas.openxmlformats.org/officeDocument/2006/relationships/image" Target="../media/image15.png"/><Relationship Id="rId17" Type="http://schemas.openxmlformats.org/officeDocument/2006/relationships/hyperlink" Target="https://commons.wikimedia.org/wiki/File:Lehigh_Coal_and_Navigation_Company_Stock_Certificate.jpg" TargetMode="Externa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jpg"/><Relationship Id="rId20" Type="http://schemas.openxmlformats.org/officeDocument/2006/relationships/hyperlink" Target="http://www.investitwisely.com/why-you-need-to-pay-attention-to-the-fees-you-are-paying-on-your-retirement-investments/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http://www.freeimages.com/browse.phtml?f=download&amp;id=1417325" TargetMode="External"/><Relationship Id="rId11" Type="http://schemas.openxmlformats.org/officeDocument/2006/relationships/image" Target="../media/image14.JPG"/><Relationship Id="rId5" Type="http://schemas.openxmlformats.org/officeDocument/2006/relationships/image" Target="../media/image20.jpeg"/><Relationship Id="rId15" Type="http://schemas.openxmlformats.org/officeDocument/2006/relationships/hyperlink" Target="http://journalistsresource.org/studies/society/education/early-childhood-care-education-united-states-research-roundup" TargetMode="External"/><Relationship Id="rId10" Type="http://schemas.openxmlformats.org/officeDocument/2006/relationships/hyperlink" Target="https://creativecommons.org/licenses/by/3.0/" TargetMode="External"/><Relationship Id="rId19" Type="http://schemas.openxmlformats.org/officeDocument/2006/relationships/image" Target="../media/image24.jpg"/><Relationship Id="rId4" Type="http://schemas.openxmlformats.org/officeDocument/2006/relationships/image" Target="../media/image19.jpeg"/><Relationship Id="rId9" Type="http://schemas.openxmlformats.org/officeDocument/2006/relationships/hyperlink" Target="http://www.ericrojasblog.com/2012/08/under-contract-mid-century-modern-house.html" TargetMode="External"/><Relationship Id="rId14" Type="http://schemas.openxmlformats.org/officeDocument/2006/relationships/image" Target="../media/image2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13" Type="http://schemas.microsoft.com/office/2007/relationships/hdphoto" Target="../media/hdphoto6.wdp"/><Relationship Id="rId3" Type="http://schemas.openxmlformats.org/officeDocument/2006/relationships/image" Target="../media/image24.jpg"/><Relationship Id="rId7" Type="http://schemas.openxmlformats.org/officeDocument/2006/relationships/image" Target="../media/image8.jpe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commons.wikimedia.org/wiki/File:Lehigh_Coal_and_Navigation_Company_Stock_Certificate.jpg" TargetMode="External"/><Relationship Id="rId11" Type="http://schemas.openxmlformats.org/officeDocument/2006/relationships/image" Target="../media/image26.jpeg"/><Relationship Id="rId5" Type="http://schemas.openxmlformats.org/officeDocument/2006/relationships/image" Target="../media/image16.jpg"/><Relationship Id="rId10" Type="http://schemas.openxmlformats.org/officeDocument/2006/relationships/image" Target="../media/image25.jpeg"/><Relationship Id="rId4" Type="http://schemas.openxmlformats.org/officeDocument/2006/relationships/hyperlink" Target="http://www.investitwisely.com/why-you-need-to-pay-attention-to-the-fees-you-are-paying-on-your-retirement-investments/" TargetMode="External"/><Relationship Id="rId9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132943" y="2701925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0C4B302-0D1F-41BD-9ADA-93542D3084AE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 dirty="0">
                <a:solidFill>
                  <a:srgbClr val="1F497D"/>
                </a:solidFill>
              </a:rPr>
              <a:t>Part II</a:t>
            </a:r>
          </a:p>
        </p:txBody>
      </p:sp>
    </p:spTree>
    <p:extLst>
      <p:ext uri="{BB962C8B-B14F-4D97-AF65-F5344CB8AC3E}">
        <p14:creationId xmlns:p14="http://schemas.microsoft.com/office/powerpoint/2010/main" val="25978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4FF8E68-29B3-48B5-BED3-79C009453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5" b="99448" l="5383" r="97930">
                        <a14:foregroundMark x1="21118" y1="23066" x2="33954" y2="51657"/>
                        <a14:foregroundMark x1="46170" y1="20442" x2="44720" y2="33702"/>
                        <a14:foregroundMark x1="44720" y1="33702" x2="47826" y2="42541"/>
                        <a14:foregroundMark x1="47826" y1="42541" x2="50518" y2="44199"/>
                        <a14:foregroundMark x1="74327" y1="30801" x2="69358" y2="55939"/>
                        <a14:foregroundMark x1="54037" y1="49171" x2="82195" y2="58978"/>
                        <a14:foregroundMark x1="81366" y1="46823" x2="91304" y2="75276"/>
                        <a14:foregroundMark x1="91304" y1="75276" x2="91304" y2="77624"/>
                        <a14:foregroundMark x1="83437" y1="49171" x2="94203" y2="54282"/>
                        <a14:foregroundMark x1="94203" y1="54282" x2="91925" y2="82320"/>
                        <a14:foregroundMark x1="91925" y1="82320" x2="86128" y2="88812"/>
                        <a14:foregroundMark x1="97930" y1="54144" x2="97930" y2="54144"/>
                        <a14:foregroundMark x1="63354" y1="56630" x2="63354" y2="56630"/>
                        <a14:foregroundMark x1="68116" y1="63536" x2="68116" y2="63536"/>
                        <a14:foregroundMark x1="47206" y1="95856" x2="48861" y2="98757"/>
                        <a14:foregroundMark x1="46916" y1="95348" x2="47206" y2="95856"/>
                        <a14:foregroundMark x1="38302" y1="80249" x2="41862" y2="86490"/>
                        <a14:foregroundMark x1="44100" y1="95822" x2="45342" y2="99448"/>
                        <a14:foregroundMark x1="40373" y1="84945" x2="40955" y2="86643"/>
                        <a14:foregroundMark x1="55280" y1="96685" x2="55280" y2="96685"/>
                        <a14:foregroundMark x1="11801" y1="43370" x2="5383" y2="52072"/>
                        <a14:foregroundMark x1="5383" y1="52072" x2="5383" y2="72099"/>
                        <a14:foregroundMark x1="14079" y1="94613" x2="12836" y2="95856"/>
                        <a14:backgroundMark x1="40373" y1="90055" x2="40373" y2="90055"/>
                        <a14:backgroundMark x1="41201" y1="88260" x2="41201" y2="88260"/>
                        <a14:backgroundMark x1="40373" y1="86740" x2="43892" y2="95856"/>
                        <a14:backgroundMark x1="43892" y1="95856" x2="43892" y2="958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5" y="1300000"/>
            <a:ext cx="3707892" cy="55580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326D254-47EE-4CA7-940E-6089A0B17F98}"/>
              </a:ext>
            </a:extLst>
          </p:cNvPr>
          <p:cNvSpPr txBox="1">
            <a:spLocks/>
          </p:cNvSpPr>
          <p:nvPr/>
        </p:nvSpPr>
        <p:spPr>
          <a:xfrm>
            <a:off x="4572000" y="1679562"/>
            <a:ext cx="3707892" cy="26603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000" dirty="0">
                <a:solidFill>
                  <a:schemeClr val="tx2">
                    <a:lumMod val="75000"/>
                  </a:schemeClr>
                </a:solidFill>
              </a:rPr>
              <a:t>Anna’s Notion of Noodles</a:t>
            </a:r>
          </a:p>
        </p:txBody>
      </p:sp>
    </p:spTree>
    <p:extLst>
      <p:ext uri="{BB962C8B-B14F-4D97-AF65-F5344CB8AC3E}">
        <p14:creationId xmlns:p14="http://schemas.microsoft.com/office/powerpoint/2010/main" val="276761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l_fi" descr="http://grad.berkeley.edu/news/wp-content/uploads/2011/03/dollar-sign.jpg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497174" y="1863887"/>
            <a:ext cx="496099" cy="7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rg_hi" descr="https://encrypted-tbn0.google.com/images?q=tbn:ANd9GcS-EAOSyDMeZfL-McEWKTTqNrvYu-O9wGcxi24CmBGTF21YD7RuLw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94246" y="1763404"/>
            <a:ext cx="1811235" cy="111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AutoShape 2"/>
          <p:cNvSpPr>
            <a:spLocks noChangeArrowheads="1"/>
          </p:cNvSpPr>
          <p:nvPr/>
        </p:nvSpPr>
        <p:spPr bwMode="auto">
          <a:xfrm>
            <a:off x="507014" y="3940754"/>
            <a:ext cx="2658350" cy="13205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Investor   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has cash </a:t>
            </a:r>
          </a:p>
        </p:txBody>
      </p:sp>
      <p:sp>
        <p:nvSpPr>
          <p:cNvPr id="15" name="AutoShape 2">
            <a:extLst>
              <a:ext uri="{FF2B5EF4-FFF2-40B4-BE49-F238E27FC236}">
                <a16:creationId xmlns:a16="http://schemas.microsoft.com/office/drawing/2014/main" id="{8FAC0120-BD37-4F8B-A2B4-6C0F6C83F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3986" y="3940201"/>
            <a:ext cx="2658350" cy="1320524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Company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needs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cash</a:t>
            </a:r>
          </a:p>
        </p:txBody>
      </p:sp>
      <p:pic>
        <p:nvPicPr>
          <p:cNvPr id="19" name="Graphic 18" descr="Man">
            <a:extLst>
              <a:ext uri="{FF2B5EF4-FFF2-40B4-BE49-F238E27FC236}">
                <a16:creationId xmlns:a16="http://schemas.microsoft.com/office/drawing/2014/main" id="{C80840B5-C2B5-49E3-9B26-F67AF1FB80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0152" y="1335190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2BD4F1-E333-4D4A-981A-84DE5A5DF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Stocks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C9A058-20EA-4AD1-8F8E-AAFA86799033}"/>
              </a:ext>
            </a:extLst>
          </p:cNvPr>
          <p:cNvSpPr/>
          <p:nvPr/>
        </p:nvSpPr>
        <p:spPr>
          <a:xfrm>
            <a:off x="6060520" y="2836769"/>
            <a:ext cx="2343149" cy="608529"/>
          </a:xfrm>
          <a:prstGeom prst="rect">
            <a:avLst/>
          </a:prstGeom>
          <a:solidFill>
            <a:srgbClr val="E6E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ABE3F7D-02EA-4316-91A1-7F3DE5595359}"/>
              </a:ext>
            </a:extLst>
          </p:cNvPr>
          <p:cNvSpPr/>
          <p:nvPr/>
        </p:nvSpPr>
        <p:spPr>
          <a:xfrm>
            <a:off x="6212920" y="2989169"/>
            <a:ext cx="2343149" cy="608529"/>
          </a:xfrm>
          <a:prstGeom prst="rect">
            <a:avLst/>
          </a:prstGeom>
          <a:solidFill>
            <a:srgbClr val="E6E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6CFAB8A-3105-4F07-AF4B-03A8F37E8E3D}"/>
              </a:ext>
            </a:extLst>
          </p:cNvPr>
          <p:cNvSpPr/>
          <p:nvPr/>
        </p:nvSpPr>
        <p:spPr>
          <a:xfrm>
            <a:off x="6365320" y="3141569"/>
            <a:ext cx="2343149" cy="608529"/>
          </a:xfrm>
          <a:prstGeom prst="rect">
            <a:avLst/>
          </a:prstGeom>
          <a:solidFill>
            <a:srgbClr val="E6ED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rg_hi" descr="https://encrypted-tbn0.google.com/images?q=tbn:ANd9GcS-EAOSyDMeZfL-McEWKTTqNrvYu-O9wGcxi24CmBGTF21YD7RuLw">
            <a:extLst>
              <a:ext uri="{FF2B5EF4-FFF2-40B4-BE49-F238E27FC236}">
                <a16:creationId xmlns:a16="http://schemas.microsoft.com/office/drawing/2014/main" id="{3D032964-FFED-4F6E-833A-99CB75A72397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6508" y="1762072"/>
            <a:ext cx="1811235" cy="111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24" descr="A picture containing text, building, outdoor, roof&#10;&#10;Description automatically generated">
            <a:extLst>
              <a:ext uri="{FF2B5EF4-FFF2-40B4-BE49-F238E27FC236}">
                <a16:creationId xmlns:a16="http://schemas.microsoft.com/office/drawing/2014/main" id="{CE9E92CF-8C09-46A3-9685-E1930E6FBE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5277853" y="1452093"/>
            <a:ext cx="3430616" cy="2572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9964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48148E-6 L 0.52326 0.0020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63" y="9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07407E-6 L -0.41181 0.00023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5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23DFAA5-05DF-49A9-ABC0-3F462A204283}"/>
              </a:ext>
            </a:extLst>
          </p:cNvPr>
          <p:cNvCxnSpPr>
            <a:cxnSpLocks/>
          </p:cNvCxnSpPr>
          <p:nvPr/>
        </p:nvCxnSpPr>
        <p:spPr>
          <a:xfrm flipH="1">
            <a:off x="1842502" y="2081089"/>
            <a:ext cx="2191534" cy="1499818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D83F7E05-446F-4BD4-874F-300AC3705B17}"/>
              </a:ext>
            </a:extLst>
          </p:cNvPr>
          <p:cNvCxnSpPr>
            <a:cxnSpLocks/>
          </p:cNvCxnSpPr>
          <p:nvPr/>
        </p:nvCxnSpPr>
        <p:spPr>
          <a:xfrm>
            <a:off x="5037214" y="2136048"/>
            <a:ext cx="1824859" cy="14448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Graphic 35" descr="Man">
            <a:extLst>
              <a:ext uri="{FF2B5EF4-FFF2-40B4-BE49-F238E27FC236}">
                <a16:creationId xmlns:a16="http://schemas.microsoft.com/office/drawing/2014/main" id="{D076067C-8660-4711-9290-9E2C2DC6D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6603" y="2738574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2BD4F1-E333-4D4A-981A-84DE5A5DF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Stocks</a:t>
            </a:r>
          </a:p>
        </p:txBody>
      </p:sp>
      <p:pic>
        <p:nvPicPr>
          <p:cNvPr id="25" name="rg_hi" descr="https://encrypted-tbn0.google.com/images?q=tbn:ANd9GcS-EAOSyDMeZfL-McEWKTTqNrvYu-O9wGcxi24CmBGTF21YD7RuLw">
            <a:extLst>
              <a:ext uri="{FF2B5EF4-FFF2-40B4-BE49-F238E27FC236}">
                <a16:creationId xmlns:a16="http://schemas.microsoft.com/office/drawing/2014/main" id="{13CB44F4-D1C7-4F16-8946-4ABF376F8C14}"/>
              </a:ext>
            </a:extLst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6508" y="1762072"/>
            <a:ext cx="1811235" cy="1115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382782-5B78-4402-AC17-4769928530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-138248" y="1144183"/>
            <a:ext cx="3237985" cy="96650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6389294-D9E7-4732-9976-EBA067AFE4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468" y="2073118"/>
            <a:ext cx="477744" cy="35943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2C8BBAE-2416-426D-B1C7-50EBA96BA7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600" y="2073118"/>
            <a:ext cx="477744" cy="35943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5F58F5D-4EEA-4E5D-9AC9-9B4F9903690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336" y="2073118"/>
            <a:ext cx="477744" cy="35943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5B2721E-1E8A-419A-9E28-5622514A02D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7204" y="2073118"/>
            <a:ext cx="477744" cy="35943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20DB177-DD4B-4C53-A1E5-11D038640E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4072" y="2073118"/>
            <a:ext cx="477744" cy="359431"/>
          </a:xfrm>
          <a:prstGeom prst="rect">
            <a:avLst/>
          </a:prstGeom>
        </p:spPr>
      </p:pic>
      <p:pic>
        <p:nvPicPr>
          <p:cNvPr id="35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114ED5CE-2A22-4A72-8518-14B733682B4F}"/>
              </a:ext>
            </a:extLst>
          </p:cNvPr>
          <p:cNvPicPr/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230928" y="3394482"/>
            <a:ext cx="292910" cy="469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AutoShape 2">
            <a:extLst>
              <a:ext uri="{FF2B5EF4-FFF2-40B4-BE49-F238E27FC236}">
                <a16:creationId xmlns:a16="http://schemas.microsoft.com/office/drawing/2014/main" id="{517DAD18-B89C-4E57-9A8B-A0FB95DA1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933" y="3071981"/>
            <a:ext cx="3841252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Pays dividend</a:t>
            </a:r>
          </a:p>
        </p:txBody>
      </p:sp>
      <p:pic>
        <p:nvPicPr>
          <p:cNvPr id="40" name="Graphic 39" descr="Customer review">
            <a:extLst>
              <a:ext uri="{FF2B5EF4-FFF2-40B4-BE49-F238E27FC236}">
                <a16:creationId xmlns:a16="http://schemas.microsoft.com/office/drawing/2014/main" id="{02B9B2D5-2A0F-47CE-81F3-ACB9FCD0953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16447" y="4950354"/>
            <a:ext cx="1969223" cy="2093340"/>
          </a:xfrm>
          <a:prstGeom prst="rect">
            <a:avLst/>
          </a:prstGeom>
        </p:spPr>
      </p:pic>
      <p:sp>
        <p:nvSpPr>
          <p:cNvPr id="41" name="AutoShape 2">
            <a:extLst>
              <a:ext uri="{FF2B5EF4-FFF2-40B4-BE49-F238E27FC236}">
                <a16:creationId xmlns:a16="http://schemas.microsoft.com/office/drawing/2014/main" id="{E8BEAA5A-8A63-4E30-88F0-4D1878B1D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068" y="5192114"/>
            <a:ext cx="1307504" cy="525842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Me too!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B9F69A6-A10C-4D71-B476-09E522B63FC2}"/>
              </a:ext>
            </a:extLst>
          </p:cNvPr>
          <p:cNvCxnSpPr>
            <a:cxnSpLocks/>
          </p:cNvCxnSpPr>
          <p:nvPr/>
        </p:nvCxnSpPr>
        <p:spPr>
          <a:xfrm>
            <a:off x="2295732" y="5437148"/>
            <a:ext cx="897954" cy="1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 descr="A picture containing person, indoor, standing, suit&#10;&#10;Description automatically generated">
            <a:extLst>
              <a:ext uri="{FF2B5EF4-FFF2-40B4-BE49-F238E27FC236}">
                <a16:creationId xmlns:a16="http://schemas.microsoft.com/office/drawing/2014/main" id="{E11B54F1-3CA5-4C37-BFFC-8BA952A01E9D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197" b="52756" l="9955" r="94447">
                        <a14:foregroundMark x1="19210" y1="23307" x2="18709" y2="51969"/>
                        <a14:foregroundMark x1="35818" y1="46220" x2="93947" y2="42913"/>
                        <a14:foregroundMark x1="84092" y1="24173" x2="84092" y2="24173"/>
                        <a14:foregroundMark x1="63332" y1="26614" x2="63332" y2="26614"/>
                        <a14:foregroundMark x1="61781" y1="20866" x2="62781" y2="38031"/>
                        <a14:foregroundMark x1="52926" y1="24961" x2="49325" y2="46220"/>
                        <a14:foregroundMark x1="37369" y1="22520" x2="38919" y2="42913"/>
                        <a14:foregroundMark x1="44122" y1="47008" x2="11956" y2="49449"/>
                        <a14:foregroundMark x1="33717" y1="48661" x2="74437" y2="46220"/>
                        <a14:foregroundMark x1="74437" y1="46220" x2="93447" y2="47008"/>
                        <a14:foregroundMark x1="94447" y1="50315" x2="31166" y2="52756"/>
                        <a14:foregroundMark x1="33917" y1="24882" x2="33267" y2="39291"/>
                        <a14:foregroundMark x1="79240" y1="31417" x2="81241" y2="19134"/>
                        <a14:foregroundMark x1="81241" y1="19134" x2="86993" y2="26142"/>
                        <a14:foregroundMark x1="86143" y1="24882" x2="83242" y2="19606"/>
                        <a14:foregroundMark x1="84242" y1="19291" x2="84242" y2="19291"/>
                        <a14:foregroundMark x1="83242" y1="18583" x2="83242" y2="18583"/>
                        <a14:foregroundMark x1="81341" y1="18898" x2="81341" y2="18898"/>
                        <a14:foregroundMark x1="79440" y1="19921" x2="79440" y2="19921"/>
                        <a14:foregroundMark x1="78189" y1="23228" x2="78189" y2="23228"/>
                        <a14:foregroundMark x1="77589" y1="26850" x2="77589" y2="26850"/>
                        <a14:foregroundMark x1="77989" y1="28819" x2="77989" y2="28819"/>
                        <a14:foregroundMark x1="78439" y1="22913" x2="78439" y2="22913"/>
                        <a14:foregroundMark x1="82791" y1="18583" x2="82791" y2="18583"/>
                        <a14:foregroundMark x1="64432" y1="39291" x2="64432" y2="39291"/>
                        <a14:backgroundMark x1="48924" y1="31732" x2="48924" y2="3173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6"/>
              </a:ext>
            </a:extLst>
          </a:blip>
          <a:srcRect b="47385"/>
          <a:stretch/>
        </p:blipFill>
        <p:spPr>
          <a:xfrm>
            <a:off x="6233491" y="1144183"/>
            <a:ext cx="2963047" cy="990463"/>
          </a:xfrm>
          <a:prstGeom prst="rect">
            <a:avLst/>
          </a:prstGeom>
        </p:spPr>
      </p:pic>
      <p:grpSp>
        <p:nvGrpSpPr>
          <p:cNvPr id="55" name="Group 54">
            <a:extLst>
              <a:ext uri="{FF2B5EF4-FFF2-40B4-BE49-F238E27FC236}">
                <a16:creationId xmlns:a16="http://schemas.microsoft.com/office/drawing/2014/main" id="{F5C14F0A-DD12-48AF-94EE-DDB0AD5F2CD4}"/>
              </a:ext>
            </a:extLst>
          </p:cNvPr>
          <p:cNvGrpSpPr/>
          <p:nvPr/>
        </p:nvGrpSpPr>
        <p:grpSpPr>
          <a:xfrm>
            <a:off x="6505526" y="4937212"/>
            <a:ext cx="1969223" cy="2093340"/>
            <a:chOff x="5969229" y="4950354"/>
            <a:chExt cx="1969223" cy="2093340"/>
          </a:xfrm>
        </p:grpSpPr>
        <p:pic>
          <p:nvPicPr>
            <p:cNvPr id="53" name="Graphic 52" descr="Customer review">
              <a:extLst>
                <a:ext uri="{FF2B5EF4-FFF2-40B4-BE49-F238E27FC236}">
                  <a16:creationId xmlns:a16="http://schemas.microsoft.com/office/drawing/2014/main" id="{438A7C4E-715B-46A4-98F6-6F256DC8E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5969229" y="4950354"/>
              <a:ext cx="1969223" cy="2093340"/>
            </a:xfrm>
            <a:prstGeom prst="rect">
              <a:avLst/>
            </a:prstGeom>
          </p:spPr>
        </p:pic>
        <p:sp>
          <p:nvSpPr>
            <p:cNvPr id="54" name="AutoShape 2">
              <a:extLst>
                <a:ext uri="{FF2B5EF4-FFF2-40B4-BE49-F238E27FC236}">
                  <a16:creationId xmlns:a16="http://schemas.microsoft.com/office/drawing/2014/main" id="{3F8B2329-D26E-4DBD-9B89-6AC17563D1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74159" y="5191591"/>
              <a:ext cx="1398364" cy="525842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200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Gadugi" panose="020B0502040204020203" pitchFamily="34" charset="0"/>
                  <a:ea typeface="Gadugi" panose="020B0502040204020203" pitchFamily="34" charset="0"/>
                  <a:cs typeface="Arial" pitchFamily="34" charset="0"/>
                </a:rPr>
                <a:t>Not</a:t>
              </a:r>
              <a:r>
                <a:rPr kumimoji="0" lang="en-US" sz="2400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Gadugi" panose="020B0502040204020203" pitchFamily="34" charset="0"/>
                  <a:ea typeface="Gadugi" panose="020B0502040204020203" pitchFamily="34" charset="0"/>
                  <a:cs typeface="Arial" pitchFamily="34" charset="0"/>
                </a:rPr>
                <a:t> me!</a:t>
              </a:r>
            </a:p>
          </p:txBody>
        </p:sp>
      </p:grpSp>
      <p:pic>
        <p:nvPicPr>
          <p:cNvPr id="56" name="Graphic 55" descr="Man">
            <a:extLst>
              <a:ext uri="{FF2B5EF4-FFF2-40B4-BE49-F238E27FC236}">
                <a16:creationId xmlns:a16="http://schemas.microsoft.com/office/drawing/2014/main" id="{8C9CADE9-5D90-4C2C-B7AB-E3DE1ADF2B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70885" y="2830998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61" descr="Icon&#10;&#10;Description automatically generated">
            <a:extLst>
              <a:ext uri="{FF2B5EF4-FFF2-40B4-BE49-F238E27FC236}">
                <a16:creationId xmlns:a16="http://schemas.microsoft.com/office/drawing/2014/main" id="{3160262B-F677-49FA-88F9-C372575D864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9"/>
              </a:ext>
            </a:extLst>
          </a:blip>
          <a:stretch>
            <a:fillRect/>
          </a:stretch>
        </p:blipFill>
        <p:spPr>
          <a:xfrm>
            <a:off x="6984650" y="3394482"/>
            <a:ext cx="846629" cy="846629"/>
          </a:xfrm>
          <a:prstGeom prst="rect">
            <a:avLst/>
          </a:prstGeom>
        </p:spPr>
      </p:pic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128EF74B-B3C6-42B0-A6D9-43D2A1E47EC1}"/>
              </a:ext>
            </a:extLst>
          </p:cNvPr>
          <p:cNvCxnSpPr>
            <a:cxnSpLocks/>
          </p:cNvCxnSpPr>
          <p:nvPr/>
        </p:nvCxnSpPr>
        <p:spPr>
          <a:xfrm flipH="1">
            <a:off x="5963314" y="5455035"/>
            <a:ext cx="682186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AutoShape 2">
            <a:extLst>
              <a:ext uri="{FF2B5EF4-FFF2-40B4-BE49-F238E27FC236}">
                <a16:creationId xmlns:a16="http://schemas.microsoft.com/office/drawing/2014/main" id="{D6515C93-67BC-4E89-A64C-5346D0A49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9737" y="3079952"/>
            <a:ext cx="4496412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N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o dividend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38B4986-AA8E-4AEC-8E2B-0B07CC732195}"/>
              </a:ext>
            </a:extLst>
          </p:cNvPr>
          <p:cNvCxnSpPr>
            <a:cxnSpLocks/>
          </p:cNvCxnSpPr>
          <p:nvPr/>
        </p:nvCxnSpPr>
        <p:spPr>
          <a:xfrm flipH="1" flipV="1">
            <a:off x="2037856" y="4597272"/>
            <a:ext cx="1155830" cy="697472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AutoShape 2">
            <a:extLst>
              <a:ext uri="{FF2B5EF4-FFF2-40B4-BE49-F238E27FC236}">
                <a16:creationId xmlns:a16="http://schemas.microsoft.com/office/drawing/2014/main" id="{BEEAF98E-7A2D-4AE0-8925-4FB1B1024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2122" y="3891709"/>
            <a:ext cx="2550247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Sell for a profit!</a:t>
            </a:r>
          </a:p>
        </p:txBody>
      </p:sp>
      <p:sp>
        <p:nvSpPr>
          <p:cNvPr id="75" name="AutoShape 2">
            <a:extLst>
              <a:ext uri="{FF2B5EF4-FFF2-40B4-BE49-F238E27FC236}">
                <a16:creationId xmlns:a16="http://schemas.microsoft.com/office/drawing/2014/main" id="{A2A51DEB-5183-4DEA-AA07-F863F089B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2381" y="3867451"/>
            <a:ext cx="2161745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Sell for a loss</a:t>
            </a: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83C12F5-6F5D-423C-91A6-F7186E93600E}"/>
              </a:ext>
            </a:extLst>
          </p:cNvPr>
          <p:cNvCxnSpPr>
            <a:cxnSpLocks/>
          </p:cNvCxnSpPr>
          <p:nvPr/>
        </p:nvCxnSpPr>
        <p:spPr>
          <a:xfrm flipV="1">
            <a:off x="5719432" y="4606651"/>
            <a:ext cx="1142641" cy="702221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A picture containing text, building, outdoor, roof&#10;&#10;Description automatically generated">
            <a:extLst>
              <a:ext uri="{FF2B5EF4-FFF2-40B4-BE49-F238E27FC236}">
                <a16:creationId xmlns:a16="http://schemas.microsoft.com/office/drawing/2014/main" id="{739D143D-F035-47EA-9477-A1CFF6DB4EE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837473B0-CC2E-450A-ABE3-18F120FF3D39}">
                <a1611:picAttrSrcUrl xmlns:a1611="http://schemas.microsoft.com/office/drawing/2016/11/main" r:id="rId21"/>
              </a:ext>
            </a:extLst>
          </a:blip>
          <a:stretch>
            <a:fillRect/>
          </a:stretch>
        </p:blipFill>
        <p:spPr>
          <a:xfrm>
            <a:off x="5277853" y="1452093"/>
            <a:ext cx="3430616" cy="257296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774B544-E9FF-45C1-9F70-4C68AA62999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417" l="9875" r="89969">
                        <a14:foregroundMark x1="15047" y1="77083" x2="15047" y2="77083"/>
                        <a14:foregroundMark x1="16144" y1="71250" x2="54232" y2="80000"/>
                        <a14:foregroundMark x1="54232" y1="80000" x2="81348" y2="74167"/>
                        <a14:foregroundMark x1="13950" y1="87500" x2="65204" y2="90417"/>
                        <a14:foregroundMark x1="65204" y1="90417" x2="87931" y2="80000"/>
                        <a14:foregroundMark x1="24922" y1="75625" x2="15047" y2="63958"/>
                        <a14:foregroundMark x1="13950" y1="38958" x2="11755" y2="75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329" y="938388"/>
            <a:ext cx="2737985" cy="2059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20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0.12587 0.4206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85" y="2101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4.44444E-6 L -0.26476 -0.0958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2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0"/>
                            </p:stCondLst>
                            <p:childTnLst>
                              <p:par>
                                <p:cTn id="11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1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7000"/>
                            </p:stCondLst>
                            <p:childTnLst>
                              <p:par>
                                <p:cTn id="1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1" grpId="0" animBg="1"/>
      <p:bldP spid="66" grpId="0"/>
      <p:bldP spid="70" grpId="0"/>
      <p:bldP spid="7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45B2858-FC02-471C-B689-4606FDC1CA7F}"/>
              </a:ext>
            </a:extLst>
          </p:cNvPr>
          <p:cNvGrpSpPr/>
          <p:nvPr/>
        </p:nvGrpSpPr>
        <p:grpSpPr>
          <a:xfrm>
            <a:off x="6259186" y="1878009"/>
            <a:ext cx="1674655" cy="1137786"/>
            <a:chOff x="3260730" y="3893021"/>
            <a:chExt cx="1674655" cy="1137786"/>
          </a:xfrm>
        </p:grpSpPr>
        <p:pic>
          <p:nvPicPr>
            <p:cNvPr id="9" name="Picture 8" descr="A picture containing text, picture frame, electronics&#10;&#10;Description automatically generated">
              <a:extLst>
                <a:ext uri="{FF2B5EF4-FFF2-40B4-BE49-F238E27FC236}">
                  <a16:creationId xmlns:a16="http://schemas.microsoft.com/office/drawing/2014/main" id="{260D32E7-76A7-40E5-AECF-E8F08F9DC1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3260730" y="3893021"/>
              <a:ext cx="1674655" cy="113778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</p:pic>
        <p:sp>
          <p:nvSpPr>
            <p:cNvPr id="24" name="AutoShape 2">
              <a:extLst>
                <a:ext uri="{FF2B5EF4-FFF2-40B4-BE49-F238E27FC236}">
                  <a16:creationId xmlns:a16="http://schemas.microsoft.com/office/drawing/2014/main" id="{369A2D32-0ECC-4F53-B664-59C1A9C9BA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989" y="3967402"/>
              <a:ext cx="1216136" cy="568332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I.O.U.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  <p:sp>
          <p:nvSpPr>
            <p:cNvPr id="25" name="AutoShape 2">
              <a:extLst>
                <a:ext uri="{FF2B5EF4-FFF2-40B4-BE49-F238E27FC236}">
                  <a16:creationId xmlns:a16="http://schemas.microsoft.com/office/drawing/2014/main" id="{B6A58E98-4F7E-4EA8-9C4E-E77A08D0B9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989" y="4214939"/>
              <a:ext cx="1216136" cy="568332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%</a:t>
              </a:r>
              <a:endParaRPr kumimoji="0" lang="en-US" sz="44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288282A-9D74-4F78-9D66-994436383C54}"/>
              </a:ext>
            </a:extLst>
          </p:cNvPr>
          <p:cNvGrpSpPr/>
          <p:nvPr/>
        </p:nvGrpSpPr>
        <p:grpSpPr>
          <a:xfrm>
            <a:off x="5903676" y="1146623"/>
            <a:ext cx="2385674" cy="1917659"/>
            <a:chOff x="3478300" y="1493922"/>
            <a:chExt cx="1315438" cy="10192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58B2CEC-F8FB-45F9-97BF-4570CA5950D4}"/>
                </a:ext>
              </a:extLst>
            </p:cNvPr>
            <p:cNvSpPr/>
            <p:nvPr/>
          </p:nvSpPr>
          <p:spPr>
            <a:xfrm>
              <a:off x="3478300" y="1493922"/>
              <a:ext cx="1229733" cy="100866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8" name="Picture 4" descr="dinosaur with open mouth beside buildings still selective focus photography of">
              <a:extLst>
                <a:ext uri="{FF2B5EF4-FFF2-40B4-BE49-F238E27FC236}">
                  <a16:creationId xmlns:a16="http://schemas.microsoft.com/office/drawing/2014/main" id="{1F748CB9-3CE9-45E8-8BBE-C7248DE676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970" b="99547" l="10000" r="90000">
                          <a14:foregroundMark x1="19000" y1="81873" x2="28300" y2="70544"/>
                          <a14:foregroundMark x1="28300" y1="70544" x2="33600" y2="69033"/>
                          <a14:foregroundMark x1="33600" y1="69033" x2="40300" y2="72508"/>
                          <a14:foregroundMark x1="40000" y1="65106" x2="62100" y2="58761"/>
                          <a14:foregroundMark x1="35900" y1="77341" x2="38300" y2="86103"/>
                          <a14:foregroundMark x1="38300" y1="86103" x2="35900" y2="99547"/>
                          <a14:foregroundMark x1="78700" y1="32628" x2="83800" y2="29758"/>
                          <a14:foregroundMark x1="83800" y1="29758" x2="87900" y2="35952"/>
                          <a14:foregroundMark x1="87900" y1="35952" x2="88400" y2="37462"/>
                          <a14:foregroundMark x1="74600" y1="37915" x2="69200" y2="37613"/>
                          <a14:foregroundMark x1="69200" y1="37613" x2="63800" y2="51813"/>
                          <a14:foregroundMark x1="63800" y1="51813" x2="63200" y2="55891"/>
                          <a14:foregroundMark x1="78400" y1="76586" x2="80000" y2="88369"/>
                          <a14:foregroundMark x1="80433" y1="64048" x2="78300" y2="76133"/>
                          <a14:foregroundMark x1="81900" y1="55740" x2="80433" y2="64048"/>
                          <a14:backgroundMark x1="66700" y1="9668" x2="69800" y2="26737"/>
                          <a14:backgroundMark x1="69800" y1="26737" x2="69800" y2="34592"/>
                          <a14:backgroundMark x1="69800" y1="34592" x2="69800" y2="34592"/>
                          <a14:backgroundMark x1="72200" y1="23112" x2="93700" y2="23565"/>
                          <a14:backgroundMark x1="93700" y1="23565" x2="94100" y2="23867"/>
                          <a14:backgroundMark x1="91400" y1="55438" x2="85600" y2="67221"/>
                          <a14:backgroundMark x1="83200" y1="62387" x2="83300" y2="87160"/>
                          <a14:backgroundMark x1="82900" y1="60272" x2="82900" y2="60272"/>
                          <a14:backgroundMark x1="81400" y1="64048" x2="81400" y2="64048"/>
                          <a14:backgroundMark x1="89000" y1="44713" x2="89000" y2="44713"/>
                          <a14:backgroundMark x1="33000" y1="85952" x2="33000" y2="85952"/>
                          <a14:backgroundMark x1="47700" y1="41843" x2="48600" y2="557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00" t="20434"/>
            <a:stretch/>
          </p:blipFill>
          <p:spPr bwMode="auto">
            <a:xfrm>
              <a:off x="3478300" y="1733777"/>
              <a:ext cx="1315438" cy="779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Graphic 18" descr="Man">
            <a:extLst>
              <a:ext uri="{FF2B5EF4-FFF2-40B4-BE49-F238E27FC236}">
                <a16:creationId xmlns:a16="http://schemas.microsoft.com/office/drawing/2014/main" id="{C80840B5-C2B5-49E3-9B26-F67AF1FB80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0329" y="1094467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l_fi" descr="http://grad.berkeley.edu/news/wp-content/uploads/2011/03/dollar-sign.jpg"/>
          <p:cNvPicPr/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619876" y="1600398"/>
            <a:ext cx="496099" cy="7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45FB5E-2914-44C0-8C61-B264E4923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Bonds</a:t>
            </a:r>
          </a:p>
        </p:txBody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D4BD8729-0F59-4C55-80F2-163B41E88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014" y="3834492"/>
            <a:ext cx="2658350" cy="13205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Investor   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has cash </a:t>
            </a:r>
          </a:p>
        </p:txBody>
      </p:sp>
      <p:sp>
        <p:nvSpPr>
          <p:cNvPr id="18" name="AutoShape 2">
            <a:extLst>
              <a:ext uri="{FF2B5EF4-FFF2-40B4-BE49-F238E27FC236}">
                <a16:creationId xmlns:a16="http://schemas.microsoft.com/office/drawing/2014/main" id="{27E66851-235A-4497-A4E0-14E33A5B4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8482" y="3834493"/>
            <a:ext cx="2658350" cy="1320524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City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needs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cash</a:t>
            </a:r>
          </a:p>
        </p:txBody>
      </p:sp>
    </p:spTree>
    <p:extLst>
      <p:ext uri="{BB962C8B-B14F-4D97-AF65-F5344CB8AC3E}">
        <p14:creationId xmlns:p14="http://schemas.microsoft.com/office/powerpoint/2010/main" val="31084245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59259E-6 L 0.56614 -0.07199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99" y="-3611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-0.41267 0.0108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42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59" descr="A picture containing person, indoor, standing, suit&#10;&#10;Description automatically generated">
            <a:extLst>
              <a:ext uri="{FF2B5EF4-FFF2-40B4-BE49-F238E27FC236}">
                <a16:creationId xmlns:a16="http://schemas.microsoft.com/office/drawing/2014/main" id="{ED5C646F-ECB9-42B4-BA9F-CA124C8DC4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197" b="52756" l="9955" r="94447">
                        <a14:foregroundMark x1="19210" y1="23307" x2="18709" y2="51969"/>
                        <a14:foregroundMark x1="35818" y1="46220" x2="93947" y2="42913"/>
                        <a14:foregroundMark x1="84092" y1="24173" x2="84092" y2="24173"/>
                        <a14:foregroundMark x1="63332" y1="26614" x2="63332" y2="26614"/>
                        <a14:foregroundMark x1="61781" y1="20866" x2="62781" y2="38031"/>
                        <a14:foregroundMark x1="52926" y1="24961" x2="49325" y2="46220"/>
                        <a14:foregroundMark x1="37369" y1="22520" x2="38919" y2="42913"/>
                        <a14:foregroundMark x1="44122" y1="47008" x2="11956" y2="49449"/>
                        <a14:foregroundMark x1="33717" y1="48661" x2="74437" y2="46220"/>
                        <a14:foregroundMark x1="74437" y1="46220" x2="93447" y2="47008"/>
                        <a14:foregroundMark x1="94447" y1="50315" x2="31166" y2="52756"/>
                        <a14:foregroundMark x1="33917" y1="24882" x2="33267" y2="39291"/>
                        <a14:foregroundMark x1="79240" y1="31417" x2="81241" y2="19134"/>
                        <a14:foregroundMark x1="81241" y1="19134" x2="86993" y2="26142"/>
                        <a14:foregroundMark x1="86143" y1="24882" x2="83242" y2="19606"/>
                        <a14:foregroundMark x1="84242" y1="19291" x2="84242" y2="19291"/>
                        <a14:foregroundMark x1="83242" y1="18583" x2="83242" y2="18583"/>
                        <a14:foregroundMark x1="81341" y1="18898" x2="81341" y2="18898"/>
                        <a14:foregroundMark x1="79440" y1="19921" x2="79440" y2="19921"/>
                        <a14:foregroundMark x1="78189" y1="23228" x2="78189" y2="23228"/>
                        <a14:foregroundMark x1="77589" y1="26850" x2="77589" y2="26850"/>
                        <a14:foregroundMark x1="77989" y1="28819" x2="77989" y2="28819"/>
                        <a14:foregroundMark x1="78439" y1="22913" x2="78439" y2="22913"/>
                        <a14:foregroundMark x1="82791" y1="18583" x2="82791" y2="18583"/>
                        <a14:foregroundMark x1="64432" y1="39291" x2="64432" y2="39291"/>
                        <a14:backgroundMark x1="48924" y1="31732" x2="48924" y2="3173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47385"/>
          <a:stretch/>
        </p:blipFill>
        <p:spPr>
          <a:xfrm>
            <a:off x="6233491" y="1144183"/>
            <a:ext cx="2963047" cy="990463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23DFAA5-05DF-49A9-ABC0-3F462A204283}"/>
              </a:ext>
            </a:extLst>
          </p:cNvPr>
          <p:cNvCxnSpPr>
            <a:cxnSpLocks/>
          </p:cNvCxnSpPr>
          <p:nvPr/>
        </p:nvCxnSpPr>
        <p:spPr>
          <a:xfrm flipH="1">
            <a:off x="1842502" y="2081089"/>
            <a:ext cx="2191534" cy="1499818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D83F7E05-446F-4BD4-874F-300AC3705B17}"/>
              </a:ext>
            </a:extLst>
          </p:cNvPr>
          <p:cNvCxnSpPr>
            <a:cxnSpLocks/>
          </p:cNvCxnSpPr>
          <p:nvPr/>
        </p:nvCxnSpPr>
        <p:spPr>
          <a:xfrm>
            <a:off x="5037214" y="2136048"/>
            <a:ext cx="1824859" cy="14448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Graphic 35" descr="Man">
            <a:extLst>
              <a:ext uri="{FF2B5EF4-FFF2-40B4-BE49-F238E27FC236}">
                <a16:creationId xmlns:a16="http://schemas.microsoft.com/office/drawing/2014/main" id="{D076067C-8660-4711-9290-9E2C2DC6D8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6603" y="2738574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2BD4F1-E333-4D4A-981A-84DE5A5DF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Bonds</a:t>
            </a:r>
          </a:p>
        </p:txBody>
      </p:sp>
      <p:pic>
        <p:nvPicPr>
          <p:cNvPr id="35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114ED5CE-2A22-4A72-8518-14B733682B4F}"/>
              </a:ext>
            </a:extLst>
          </p:cNvPr>
          <p:cNvPicPr/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230928" y="3394482"/>
            <a:ext cx="292910" cy="469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AutoShape 2">
            <a:extLst>
              <a:ext uri="{FF2B5EF4-FFF2-40B4-BE49-F238E27FC236}">
                <a16:creationId xmlns:a16="http://schemas.microsoft.com/office/drawing/2014/main" id="{517DAD18-B89C-4E57-9A8B-A0FB95DA1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73933" y="3071981"/>
            <a:ext cx="3841252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Pays interest</a:t>
            </a:r>
          </a:p>
        </p:txBody>
      </p:sp>
      <p:pic>
        <p:nvPicPr>
          <p:cNvPr id="56" name="Graphic 55" descr="Man">
            <a:extLst>
              <a:ext uri="{FF2B5EF4-FFF2-40B4-BE49-F238E27FC236}">
                <a16:creationId xmlns:a16="http://schemas.microsoft.com/office/drawing/2014/main" id="{8C9CADE9-5D90-4C2C-B7AB-E3DE1ADF2B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70885" y="2830998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61" descr="Icon&#10;&#10;Description automatically generated">
            <a:extLst>
              <a:ext uri="{FF2B5EF4-FFF2-40B4-BE49-F238E27FC236}">
                <a16:creationId xmlns:a16="http://schemas.microsoft.com/office/drawing/2014/main" id="{3160262B-F677-49FA-88F9-C372575D864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6984650" y="3394482"/>
            <a:ext cx="846629" cy="846629"/>
          </a:xfrm>
          <a:prstGeom prst="rect">
            <a:avLst/>
          </a:prstGeom>
        </p:spPr>
      </p:pic>
      <p:sp>
        <p:nvSpPr>
          <p:cNvPr id="66" name="AutoShape 2">
            <a:extLst>
              <a:ext uri="{FF2B5EF4-FFF2-40B4-BE49-F238E27FC236}">
                <a16:creationId xmlns:a16="http://schemas.microsoft.com/office/drawing/2014/main" id="{D6515C93-67BC-4E89-A64C-5346D0A49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99737" y="3079952"/>
            <a:ext cx="4496412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N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o interest</a:t>
            </a:r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E38B4986-AA8E-4AEC-8E2B-0B07CC732195}"/>
              </a:ext>
            </a:extLst>
          </p:cNvPr>
          <p:cNvCxnSpPr>
            <a:cxnSpLocks/>
          </p:cNvCxnSpPr>
          <p:nvPr/>
        </p:nvCxnSpPr>
        <p:spPr>
          <a:xfrm flipH="1">
            <a:off x="2188027" y="5541038"/>
            <a:ext cx="1099621" cy="14014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AutoShape 2">
            <a:extLst>
              <a:ext uri="{FF2B5EF4-FFF2-40B4-BE49-F238E27FC236}">
                <a16:creationId xmlns:a16="http://schemas.microsoft.com/office/drawing/2014/main" id="{BEEAF98E-7A2D-4AE0-8925-4FB1B1024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5298" y="3856733"/>
            <a:ext cx="2550247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Repays loan</a:t>
            </a:r>
          </a:p>
        </p:txBody>
      </p:sp>
      <p:sp>
        <p:nvSpPr>
          <p:cNvPr id="75" name="AutoShape 2">
            <a:extLst>
              <a:ext uri="{FF2B5EF4-FFF2-40B4-BE49-F238E27FC236}">
                <a16:creationId xmlns:a16="http://schemas.microsoft.com/office/drawing/2014/main" id="{A2A51DEB-5183-4DEA-AA07-F863F089B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2381" y="3867451"/>
            <a:ext cx="2161745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4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Default</a:t>
            </a:r>
            <a:endParaRPr kumimoji="0" lang="en-US" sz="240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Gadugi" panose="020B0502040204020203" pitchFamily="34" charset="0"/>
              <a:ea typeface="Gadugi" panose="020B0502040204020203" pitchFamily="34" charset="0"/>
              <a:cs typeface="Arial" pitchFamily="34" charset="0"/>
            </a:endParaRPr>
          </a:p>
        </p:txBody>
      </p: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83C12F5-6F5D-423C-91A6-F7186E93600E}"/>
              </a:ext>
            </a:extLst>
          </p:cNvPr>
          <p:cNvCxnSpPr>
            <a:cxnSpLocks/>
          </p:cNvCxnSpPr>
          <p:nvPr/>
        </p:nvCxnSpPr>
        <p:spPr>
          <a:xfrm>
            <a:off x="5447618" y="5520779"/>
            <a:ext cx="1238327" cy="20259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2C58098-8065-422D-8E2B-1E201FF5E125}"/>
              </a:ext>
            </a:extLst>
          </p:cNvPr>
          <p:cNvGrpSpPr/>
          <p:nvPr/>
        </p:nvGrpSpPr>
        <p:grpSpPr>
          <a:xfrm>
            <a:off x="2482821" y="1939071"/>
            <a:ext cx="1674655" cy="1137786"/>
            <a:chOff x="3234972" y="3880142"/>
            <a:chExt cx="1674655" cy="1137786"/>
          </a:xfrm>
        </p:grpSpPr>
        <p:pic>
          <p:nvPicPr>
            <p:cNvPr id="45" name="Picture 44" descr="A picture containing text, picture frame, electronics&#10;&#10;Description automatically generated">
              <a:extLst>
                <a:ext uri="{FF2B5EF4-FFF2-40B4-BE49-F238E27FC236}">
                  <a16:creationId xmlns:a16="http://schemas.microsoft.com/office/drawing/2014/main" id="{D8A3C668-4545-4562-99C1-298305295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837473B0-CC2E-450A-ABE3-18F120FF3D39}">
                  <a1611:picAttrSrcUrl xmlns:a1611="http://schemas.microsoft.com/office/drawing/2016/11/main" r:id="rId14"/>
                </a:ext>
              </a:extLst>
            </a:blip>
            <a:stretch>
              <a:fillRect/>
            </a:stretch>
          </p:blipFill>
          <p:spPr>
            <a:xfrm>
              <a:off x="3234972" y="3880142"/>
              <a:ext cx="1674655" cy="113778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</p:pic>
        <p:sp>
          <p:nvSpPr>
            <p:cNvPr id="46" name="AutoShape 2">
              <a:extLst>
                <a:ext uri="{FF2B5EF4-FFF2-40B4-BE49-F238E27FC236}">
                  <a16:creationId xmlns:a16="http://schemas.microsoft.com/office/drawing/2014/main" id="{0FEA4DA5-6E77-4784-AB8D-8B35C79E22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989" y="3967402"/>
              <a:ext cx="1216136" cy="568332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I.O.U.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  <p:sp>
          <p:nvSpPr>
            <p:cNvPr id="47" name="AutoShape 2">
              <a:extLst>
                <a:ext uri="{FF2B5EF4-FFF2-40B4-BE49-F238E27FC236}">
                  <a16:creationId xmlns:a16="http://schemas.microsoft.com/office/drawing/2014/main" id="{D05FDA1D-4EE9-40F5-BFC4-501EC22BCD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989" y="4214939"/>
              <a:ext cx="1216136" cy="568332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4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%</a:t>
              </a:r>
              <a:endParaRPr kumimoji="0" lang="en-US" sz="44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</p:grpSp>
      <p:pic>
        <p:nvPicPr>
          <p:cNvPr id="48" name="Graphic 47" descr="Thumbs up sign">
            <a:extLst>
              <a:ext uri="{FF2B5EF4-FFF2-40B4-BE49-F238E27FC236}">
                <a16:creationId xmlns:a16="http://schemas.microsoft.com/office/drawing/2014/main" id="{7435F4B9-4E97-4EAC-B296-9F289761B448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64036" y="5135817"/>
            <a:ext cx="778466" cy="769923"/>
          </a:xfrm>
          <a:prstGeom prst="rect">
            <a:avLst/>
          </a:prstGeom>
        </p:spPr>
      </p:pic>
      <p:sp>
        <p:nvSpPr>
          <p:cNvPr id="49" name="AutoShape 2">
            <a:extLst>
              <a:ext uri="{FF2B5EF4-FFF2-40B4-BE49-F238E27FC236}">
                <a16:creationId xmlns:a16="http://schemas.microsoft.com/office/drawing/2014/main" id="{3CA9EEF9-499F-4F71-A00F-CF24CB354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919" y="5831620"/>
            <a:ext cx="2658350" cy="734458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Lower interest</a:t>
            </a:r>
          </a:p>
        </p:txBody>
      </p:sp>
      <p:pic>
        <p:nvPicPr>
          <p:cNvPr id="51" name="Graphic 50" descr="Thumbs up sign">
            <a:extLst>
              <a:ext uri="{FF2B5EF4-FFF2-40B4-BE49-F238E27FC236}">
                <a16:creationId xmlns:a16="http://schemas.microsoft.com/office/drawing/2014/main" id="{E84FCBA9-082A-429E-8672-7774828947E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flipH="1" flipV="1">
            <a:off x="7052813" y="5135817"/>
            <a:ext cx="778466" cy="769923"/>
          </a:xfrm>
          <a:prstGeom prst="rect">
            <a:avLst/>
          </a:prstGeom>
        </p:spPr>
      </p:pic>
      <p:sp>
        <p:nvSpPr>
          <p:cNvPr id="52" name="AutoShape 2">
            <a:extLst>
              <a:ext uri="{FF2B5EF4-FFF2-40B4-BE49-F238E27FC236}">
                <a16:creationId xmlns:a16="http://schemas.microsoft.com/office/drawing/2014/main" id="{56AE4A10-65D3-479A-B2DA-8FECAA75A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6782" y="5831620"/>
            <a:ext cx="2658350" cy="734458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Higher interest</a:t>
            </a: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E11A3249-9BDA-4FF2-811A-20DF50930F5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-138248" y="1144183"/>
            <a:ext cx="3237985" cy="966506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93B4C3F8-FB8B-4B94-8038-F75236874957}"/>
              </a:ext>
            </a:extLst>
          </p:cNvPr>
          <p:cNvGrpSpPr/>
          <p:nvPr/>
        </p:nvGrpSpPr>
        <p:grpSpPr>
          <a:xfrm>
            <a:off x="5903676" y="1146623"/>
            <a:ext cx="2385674" cy="1917659"/>
            <a:chOff x="3478300" y="1493922"/>
            <a:chExt cx="1315438" cy="1019208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49D6B2C-EFA7-48E9-ABBF-D37ACDD5F289}"/>
                </a:ext>
              </a:extLst>
            </p:cNvPr>
            <p:cNvSpPr/>
            <p:nvPr/>
          </p:nvSpPr>
          <p:spPr>
            <a:xfrm>
              <a:off x="3478300" y="1493922"/>
              <a:ext cx="1229733" cy="100866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" descr="dinosaur with open mouth beside buildings still selective focus photography of">
              <a:extLst>
                <a:ext uri="{FF2B5EF4-FFF2-40B4-BE49-F238E27FC236}">
                  <a16:creationId xmlns:a16="http://schemas.microsoft.com/office/drawing/2014/main" id="{A678561F-F2C9-4F63-9A4E-5EA7285BA5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backgroundRemoval t="9970" b="99547" l="10000" r="90000">
                          <a14:foregroundMark x1="19000" y1="81873" x2="28300" y2="70544"/>
                          <a14:foregroundMark x1="28300" y1="70544" x2="33600" y2="69033"/>
                          <a14:foregroundMark x1="33600" y1="69033" x2="40300" y2="72508"/>
                          <a14:foregroundMark x1="40000" y1="65106" x2="62100" y2="58761"/>
                          <a14:foregroundMark x1="35900" y1="77341" x2="38300" y2="86103"/>
                          <a14:foregroundMark x1="38300" y1="86103" x2="35900" y2="99547"/>
                          <a14:foregroundMark x1="78700" y1="32628" x2="83800" y2="29758"/>
                          <a14:foregroundMark x1="83800" y1="29758" x2="87900" y2="35952"/>
                          <a14:foregroundMark x1="87900" y1="35952" x2="88400" y2="37462"/>
                          <a14:foregroundMark x1="74600" y1="37915" x2="69200" y2="37613"/>
                          <a14:foregroundMark x1="69200" y1="37613" x2="63800" y2="51813"/>
                          <a14:foregroundMark x1="63800" y1="51813" x2="63200" y2="55891"/>
                          <a14:foregroundMark x1="78400" y1="76586" x2="80000" y2="88369"/>
                          <a14:foregroundMark x1="80433" y1="64048" x2="78300" y2="76133"/>
                          <a14:foregroundMark x1="81900" y1="55740" x2="80433" y2="64048"/>
                          <a14:backgroundMark x1="66700" y1="9668" x2="69800" y2="26737"/>
                          <a14:backgroundMark x1="69800" y1="26737" x2="69800" y2="34592"/>
                          <a14:backgroundMark x1="69800" y1="34592" x2="69800" y2="34592"/>
                          <a14:backgroundMark x1="72200" y1="23112" x2="93700" y2="23565"/>
                          <a14:backgroundMark x1="93700" y1="23565" x2="94100" y2="23867"/>
                          <a14:backgroundMark x1="91400" y1="55438" x2="85600" y2="67221"/>
                          <a14:backgroundMark x1="83200" y1="62387" x2="83300" y2="87160"/>
                          <a14:backgroundMark x1="82900" y1="60272" x2="82900" y2="60272"/>
                          <a14:backgroundMark x1="81400" y1="64048" x2="81400" y2="64048"/>
                          <a14:backgroundMark x1="89000" y1="44713" x2="89000" y2="44713"/>
                          <a14:backgroundMark x1="33000" y1="85952" x2="33000" y2="85952"/>
                          <a14:backgroundMark x1="47700" y1="41843" x2="48600" y2="557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00" t="20434"/>
            <a:stretch/>
          </p:blipFill>
          <p:spPr bwMode="auto">
            <a:xfrm>
              <a:off x="3478300" y="1733777"/>
              <a:ext cx="1315438" cy="7793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7" name="Picture 56" descr="Text&#10;&#10;Description automatically generated">
            <a:extLst>
              <a:ext uri="{FF2B5EF4-FFF2-40B4-BE49-F238E27FC236}">
                <a16:creationId xmlns:a16="http://schemas.microsoft.com/office/drawing/2014/main" id="{E3215BF7-2701-4D9E-99A8-80B1C879B15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10000" b="90000" l="10000" r="90000">
                        <a14:foregroundMark x1="41237" y1="44674" x2="41990" y2="48454"/>
                        <a14:foregroundMark x1="40894" y1="42955" x2="41237" y2="44674"/>
                        <a14:foregroundMark x1="39320" y1="35052" x2="40894" y2="42955"/>
                        <a14:foregroundMark x1="35422" y1="46735" x2="32282" y2="57732"/>
                        <a14:foregroundMark x1="36010" y1="44674" x2="35422" y2="46735"/>
                        <a14:foregroundMark x1="36501" y1="42955" x2="36010" y2="44674"/>
                        <a14:foregroundMark x1="36893" y1="41581" x2="36501" y2="42955"/>
                        <a14:foregroundMark x1="32282" y1="57732" x2="32282" y2="58419"/>
                        <a14:foregroundMark x1="36569" y1="44674" x2="36165" y2="45361"/>
                        <a14:foregroundMark x1="37379" y1="43299" x2="36569" y2="44674"/>
                        <a14:foregroundMark x1="27184" y1="34708" x2="27913" y2="34708"/>
                        <a14:foregroundMark x1="19417" y1="37457" x2="19417" y2="37457"/>
                        <a14:foregroundMark x1="26214" y1="46048" x2="26214" y2="46048"/>
                        <a14:foregroundMark x1="53883" y1="39175" x2="53883" y2="39175"/>
                        <a14:foregroundMark x1="63107" y1="33677" x2="63107" y2="33677"/>
                        <a14:foregroundMark x1="75243" y1="36082" x2="75243" y2="36082"/>
                        <a14:foregroundMark x1="82767" y1="32646" x2="82767" y2="32646"/>
                        <a14:foregroundMark x1="81796" y1="45704" x2="81796" y2="45704"/>
                        <a14:foregroundMark x1="83738" y1="55326" x2="83738" y2="55326"/>
                        <a14:backgroundMark x1="37379" y1="46735" x2="37379" y2="46735"/>
                        <a14:backgroundMark x1="37136" y1="42955" x2="37136" y2="42955"/>
                        <a14:backgroundMark x1="37136" y1="44674" x2="37136" y2="44674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23"/>
              </a:ext>
            </a:extLst>
          </a:blip>
          <a:stretch>
            <a:fillRect/>
          </a:stretch>
        </p:blipFill>
        <p:spPr>
          <a:xfrm>
            <a:off x="3193686" y="1014892"/>
            <a:ext cx="2676421" cy="1890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2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-0.27604 -0.0490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802" y="-24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7.40741E-7 L 0.11823 0.441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03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6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66" grpId="0"/>
      <p:bldP spid="70" grpId="0"/>
      <p:bldP spid="75" grpId="0"/>
      <p:bldP spid="49" grpId="0"/>
      <p:bldP spid="5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phic 19" descr="Man">
            <a:extLst>
              <a:ext uri="{FF2B5EF4-FFF2-40B4-BE49-F238E27FC236}">
                <a16:creationId xmlns:a16="http://schemas.microsoft.com/office/drawing/2014/main" id="{D8E7BC73-3255-4388-B94C-D37F1C0317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36189" y="1057892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Graphic 18" descr="Man">
            <a:extLst>
              <a:ext uri="{FF2B5EF4-FFF2-40B4-BE49-F238E27FC236}">
                <a16:creationId xmlns:a16="http://schemas.microsoft.com/office/drawing/2014/main" id="{C80840B5-C2B5-49E3-9B26-F67AF1FB80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0329" y="1043441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l_fi" descr="http://grad.berkeley.edu/news/wp-content/uploads/2011/03/dollar-sign.jpg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619876" y="1549372"/>
            <a:ext cx="496099" cy="7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45FB5E-2914-44C0-8C61-B264E4923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Mutual Funds</a:t>
            </a:r>
          </a:p>
        </p:txBody>
      </p:sp>
      <p:sp>
        <p:nvSpPr>
          <p:cNvPr id="17" name="AutoShape 2">
            <a:extLst>
              <a:ext uri="{FF2B5EF4-FFF2-40B4-BE49-F238E27FC236}">
                <a16:creationId xmlns:a16="http://schemas.microsoft.com/office/drawing/2014/main" id="{D4BD8729-0F59-4C55-80F2-163B41E88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014" y="3783466"/>
            <a:ext cx="2658350" cy="13205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Investors  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have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cash </a:t>
            </a:r>
          </a:p>
        </p:txBody>
      </p:sp>
      <p:sp>
        <p:nvSpPr>
          <p:cNvPr id="18" name="AutoShape 2">
            <a:extLst>
              <a:ext uri="{FF2B5EF4-FFF2-40B4-BE49-F238E27FC236}">
                <a16:creationId xmlns:a16="http://schemas.microsoft.com/office/drawing/2014/main" id="{27E66851-235A-4497-A4E0-14E33A5B4B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26236" y="3783466"/>
            <a:ext cx="3936638" cy="1320524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Money manager</a:t>
            </a:r>
            <a:r>
              <a:rPr kumimoji="0" lang="en-US" sz="3200" b="1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32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can invest their cash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Gadugi" panose="020B0502040204020203" pitchFamily="34" charset="0"/>
              <a:ea typeface="Gadugi" panose="020B0502040204020203" pitchFamily="34" charset="0"/>
              <a:cs typeface="Arial" pitchFamily="34" charset="0"/>
            </a:endParaRPr>
          </a:p>
        </p:txBody>
      </p:sp>
      <p:pic>
        <p:nvPicPr>
          <p:cNvPr id="16" name="Graphic 15" descr="Man">
            <a:extLst>
              <a:ext uri="{FF2B5EF4-FFF2-40B4-BE49-F238E27FC236}">
                <a16:creationId xmlns:a16="http://schemas.microsoft.com/office/drawing/2014/main" id="{57F5F17C-4DB1-4AB8-9739-31B452FB90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355531" y="1072344"/>
            <a:ext cx="2250145" cy="2250145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2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99BCA245-0CE3-453F-96F9-657441BB0ECD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483832" y="1552593"/>
            <a:ext cx="496099" cy="7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DFF801C1-0630-4EF9-B341-5282118DAD36}"/>
              </a:ext>
            </a:extLst>
          </p:cNvPr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2724182" y="1558537"/>
            <a:ext cx="496099" cy="72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30" descr="A picture containing green, container&#10;&#10;Description automatically generated">
            <a:extLst>
              <a:ext uri="{FF2B5EF4-FFF2-40B4-BE49-F238E27FC236}">
                <a16:creationId xmlns:a16="http://schemas.microsoft.com/office/drawing/2014/main" id="{F609D2BA-32A4-43D4-865E-3EB63DCDD8C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56" b="89756" l="8943" r="89837">
                        <a14:foregroundMark x1="19106" y1="65854" x2="19106" y2="65854"/>
                        <a14:foregroundMark x1="12602" y1="53371" x2="12602" y2="53497"/>
                        <a14:foregroundMark x1="38576" y1="72195" x2="52846" y2="72195"/>
                        <a14:foregroundMark x1="56504" y1="25366" x2="56504" y2="25366"/>
                        <a14:foregroundMark x1="34146" y1="26341" x2="34146" y2="26341"/>
                        <a14:foregroundMark x1="30081" y1="35610" x2="30081" y2="35610"/>
                        <a14:foregroundMark x1="28049" y1="33171" x2="28049" y2="33171"/>
                        <a14:foregroundMark x1="31707" y1="33659" x2="29268" y2="25854"/>
                        <a14:foregroundMark x1="70732" y1="37561" x2="69106" y2="27317"/>
                        <a14:foregroundMark x1="30669" y1="21430" x2="34146" y2="38537"/>
                        <a14:foregroundMark x1="29675" y1="42927" x2="29927" y2="44252"/>
                        <a14:backgroundMark x1="30197" y1="60736" x2="32114" y2="68293"/>
                        <a14:backgroundMark x1="24390" y1="68293" x2="23577" y2="77073"/>
                        <a14:backgroundMark x1="68293" y1="77561" x2="84959" y2="36098"/>
                        <a14:backgroundMark x1="84959" y1="36098" x2="86179" y2="34146"/>
                        <a14:backgroundMark x1="77642" y1="43902" x2="79268" y2="23415"/>
                        <a14:backgroundMark x1="77236" y1="36585" x2="77642" y2="35122"/>
                        <a14:backgroundMark x1="21981" y1="33171" x2="22358" y2="20488"/>
                        <a14:backgroundMark x1="20732" y1="75122" x2="21981" y2="33171"/>
                        <a14:backgroundMark x1="29486" y1="18707" x2="29675" y2="16098"/>
                        <a14:backgroundMark x1="8943" y1="28780" x2="11382" y2="52195"/>
                        <a14:backgroundMark x1="11382" y1="52195" x2="12195" y2="53659"/>
                        <a14:backgroundMark x1="10569" y1="54146" x2="13008" y2="64878"/>
                        <a14:backgroundMark x1="30081" y1="69756" x2="33740" y2="79512"/>
                        <a14:backgroundMark x1="28862" y1="57561" x2="26423" y2="45366"/>
                        <a14:backgroundMark x1="29675" y1="46829" x2="29675" y2="46829"/>
                        <a14:backgroundMark x1="29675" y1="49268" x2="29675" y2="49268"/>
                        <a14:backgroundMark x1="29268" y1="44390" x2="31707" y2="60976"/>
                        <a14:backgroundMark x1="71545" y1="44878" x2="69106" y2="59024"/>
                        <a14:backgroundMark x1="74797" y1="42439" x2="75610" y2="25854"/>
                        <a14:backgroundMark x1="27642" y1="45366" x2="21951" y2="32195"/>
                        <a14:backgroundMark x1="28049" y1="42927" x2="23171" y2="30732"/>
                        <a14:backgroundMark x1="23577" y1="32683" x2="31301" y2="1951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5260" r="26002"/>
          <a:stretch/>
        </p:blipFill>
        <p:spPr>
          <a:xfrm>
            <a:off x="6718240" y="2218565"/>
            <a:ext cx="645646" cy="1103924"/>
          </a:xfrm>
          <a:prstGeom prst="rect">
            <a:avLst/>
          </a:prstGeom>
        </p:spPr>
      </p:pic>
      <p:pic>
        <p:nvPicPr>
          <p:cNvPr id="32" name="Picture 31" descr="A picture containing green, container&#10;&#10;Description automatically generated">
            <a:extLst>
              <a:ext uri="{FF2B5EF4-FFF2-40B4-BE49-F238E27FC236}">
                <a16:creationId xmlns:a16="http://schemas.microsoft.com/office/drawing/2014/main" id="{BB94E1F7-33C2-4046-A7AA-7F0CDD6F161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56" b="89756" l="8943" r="89837">
                        <a14:foregroundMark x1="19106" y1="65854" x2="19106" y2="65854"/>
                        <a14:foregroundMark x1="12602" y1="53371" x2="12602" y2="53497"/>
                        <a14:foregroundMark x1="38576" y1="72195" x2="52846" y2="72195"/>
                        <a14:foregroundMark x1="56504" y1="25366" x2="56504" y2="25366"/>
                        <a14:foregroundMark x1="34146" y1="26341" x2="34146" y2="26341"/>
                        <a14:foregroundMark x1="30081" y1="35610" x2="30081" y2="35610"/>
                        <a14:foregroundMark x1="28049" y1="33171" x2="28049" y2="33171"/>
                        <a14:foregroundMark x1="31707" y1="33659" x2="29268" y2="25854"/>
                        <a14:foregroundMark x1="70732" y1="37561" x2="69106" y2="27317"/>
                        <a14:foregroundMark x1="30669" y1="21430" x2="34146" y2="38537"/>
                        <a14:foregroundMark x1="29675" y1="42927" x2="29927" y2="44252"/>
                        <a14:backgroundMark x1="30197" y1="60736" x2="32114" y2="68293"/>
                        <a14:backgroundMark x1="24390" y1="68293" x2="23577" y2="77073"/>
                        <a14:backgroundMark x1="68293" y1="77561" x2="84959" y2="36098"/>
                        <a14:backgroundMark x1="84959" y1="36098" x2="86179" y2="34146"/>
                        <a14:backgroundMark x1="77642" y1="43902" x2="79268" y2="23415"/>
                        <a14:backgroundMark x1="77236" y1="36585" x2="77642" y2="35122"/>
                        <a14:backgroundMark x1="21981" y1="33171" x2="22358" y2="20488"/>
                        <a14:backgroundMark x1="20732" y1="75122" x2="21981" y2="33171"/>
                        <a14:backgroundMark x1="29486" y1="18707" x2="29675" y2="16098"/>
                        <a14:backgroundMark x1="8943" y1="28780" x2="11382" y2="52195"/>
                        <a14:backgroundMark x1="11382" y1="52195" x2="12195" y2="53659"/>
                        <a14:backgroundMark x1="10569" y1="54146" x2="13008" y2="64878"/>
                        <a14:backgroundMark x1="30081" y1="69756" x2="33740" y2="79512"/>
                        <a14:backgroundMark x1="28862" y1="57561" x2="26423" y2="45366"/>
                        <a14:backgroundMark x1="29675" y1="46829" x2="29675" y2="46829"/>
                        <a14:backgroundMark x1="29675" y1="49268" x2="29675" y2="49268"/>
                        <a14:backgroundMark x1="29268" y1="44390" x2="31707" y2="60976"/>
                        <a14:backgroundMark x1="71545" y1="44878" x2="69106" y2="59024"/>
                        <a14:backgroundMark x1="74797" y1="42439" x2="75610" y2="25854"/>
                        <a14:backgroundMark x1="27642" y1="45366" x2="21951" y2="32195"/>
                        <a14:backgroundMark x1="28049" y1="42927" x2="23171" y2="30732"/>
                        <a14:backgroundMark x1="23577" y1="32683" x2="31301" y2="1951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5260" r="26002"/>
          <a:stretch/>
        </p:blipFill>
        <p:spPr>
          <a:xfrm>
            <a:off x="6718240" y="2248929"/>
            <a:ext cx="645646" cy="1103924"/>
          </a:xfrm>
          <a:prstGeom prst="rect">
            <a:avLst/>
          </a:prstGeom>
        </p:spPr>
      </p:pic>
      <p:pic>
        <p:nvPicPr>
          <p:cNvPr id="33" name="Picture 32" descr="A picture containing green, container&#10;&#10;Description automatically generated">
            <a:extLst>
              <a:ext uri="{FF2B5EF4-FFF2-40B4-BE49-F238E27FC236}">
                <a16:creationId xmlns:a16="http://schemas.microsoft.com/office/drawing/2014/main" id="{F4774800-D055-4105-B961-DD49229093B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756" b="89756" l="8943" r="89837">
                        <a14:foregroundMark x1="19106" y1="65854" x2="19106" y2="65854"/>
                        <a14:foregroundMark x1="12602" y1="53371" x2="12602" y2="53497"/>
                        <a14:foregroundMark x1="38576" y1="72195" x2="52846" y2="72195"/>
                        <a14:foregroundMark x1="56504" y1="25366" x2="56504" y2="25366"/>
                        <a14:foregroundMark x1="34146" y1="26341" x2="34146" y2="26341"/>
                        <a14:foregroundMark x1="30081" y1="35610" x2="30081" y2="35610"/>
                        <a14:foregroundMark x1="28049" y1="33171" x2="28049" y2="33171"/>
                        <a14:foregroundMark x1="31707" y1="33659" x2="29268" y2="25854"/>
                        <a14:foregroundMark x1="70732" y1="37561" x2="69106" y2="27317"/>
                        <a14:foregroundMark x1="30669" y1="21430" x2="34146" y2="38537"/>
                        <a14:foregroundMark x1="29675" y1="42927" x2="29927" y2="44252"/>
                        <a14:backgroundMark x1="30197" y1="60736" x2="32114" y2="68293"/>
                        <a14:backgroundMark x1="24390" y1="68293" x2="23577" y2="77073"/>
                        <a14:backgroundMark x1="68293" y1="77561" x2="84959" y2="36098"/>
                        <a14:backgroundMark x1="84959" y1="36098" x2="86179" y2="34146"/>
                        <a14:backgroundMark x1="77642" y1="43902" x2="79268" y2="23415"/>
                        <a14:backgroundMark x1="77236" y1="36585" x2="77642" y2="35122"/>
                        <a14:backgroundMark x1="21981" y1="33171" x2="22358" y2="20488"/>
                        <a14:backgroundMark x1="20732" y1="75122" x2="21981" y2="33171"/>
                        <a14:backgroundMark x1="29486" y1="18707" x2="29675" y2="16098"/>
                        <a14:backgroundMark x1="8943" y1="28780" x2="11382" y2="52195"/>
                        <a14:backgroundMark x1="11382" y1="52195" x2="12195" y2="53659"/>
                        <a14:backgroundMark x1="10569" y1="54146" x2="13008" y2="64878"/>
                        <a14:backgroundMark x1="30081" y1="69756" x2="33740" y2="79512"/>
                        <a14:backgroundMark x1="28862" y1="57561" x2="26423" y2="45366"/>
                        <a14:backgroundMark x1="29675" y1="46829" x2="29675" y2="46829"/>
                        <a14:backgroundMark x1="29675" y1="49268" x2="29675" y2="49268"/>
                        <a14:backgroundMark x1="29268" y1="44390" x2="31707" y2="60976"/>
                        <a14:backgroundMark x1="71545" y1="44878" x2="69106" y2="59024"/>
                        <a14:backgroundMark x1="74797" y1="42439" x2="75610" y2="25854"/>
                        <a14:backgroundMark x1="27642" y1="45366" x2="21951" y2="32195"/>
                        <a14:backgroundMark x1="28049" y1="42927" x2="23171" y2="30732"/>
                        <a14:backgroundMark x1="23577" y1="32683" x2="31301" y2="1951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25260" r="26002"/>
          <a:stretch/>
        </p:blipFill>
        <p:spPr>
          <a:xfrm>
            <a:off x="6690946" y="2204113"/>
            <a:ext cx="645646" cy="1103924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EA4E9DAD-C57D-4506-B644-783DC36B417B}"/>
              </a:ext>
            </a:extLst>
          </p:cNvPr>
          <p:cNvGrpSpPr/>
          <p:nvPr/>
        </p:nvGrpSpPr>
        <p:grpSpPr>
          <a:xfrm>
            <a:off x="5436564" y="999111"/>
            <a:ext cx="3223604" cy="2686337"/>
            <a:chOff x="5436564" y="999111"/>
            <a:chExt cx="3223604" cy="2686337"/>
          </a:xfrm>
        </p:grpSpPr>
        <p:pic>
          <p:nvPicPr>
            <p:cNvPr id="27" name="Picture 26" descr="A picture containing green, container&#10;&#10;Description automatically generated">
              <a:extLst>
                <a:ext uri="{FF2B5EF4-FFF2-40B4-BE49-F238E27FC236}">
                  <a16:creationId xmlns:a16="http://schemas.microsoft.com/office/drawing/2014/main" id="{EBA6C3F9-8F57-4A8A-9C21-BB6C8022D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756" b="89756" l="8943" r="89837">
                          <a14:foregroundMark x1="8943" y1="33659" x2="8943" y2="34146"/>
                          <a14:foregroundMark x1="19106" y1="65854" x2="19106" y2="65854"/>
                          <a14:foregroundMark x1="12195" y1="62439" x2="12195" y2="62439"/>
                          <a14:foregroundMark x1="12602" y1="53171" x2="12602" y2="63902"/>
                          <a14:foregroundMark x1="37805" y1="72195" x2="52846" y2="72195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>
              <a:off x="5436564" y="999111"/>
              <a:ext cx="3223604" cy="2686337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92EF1FF-1DD0-47EA-98BC-A3251C73CAB8}"/>
                </a:ext>
              </a:extLst>
            </p:cNvPr>
            <p:cNvSpPr/>
            <p:nvPr/>
          </p:nvSpPr>
          <p:spPr>
            <a:xfrm>
              <a:off x="5491481" y="1308450"/>
              <a:ext cx="3012644" cy="831172"/>
            </a:xfrm>
            <a:prstGeom prst="rect">
              <a:avLst/>
            </a:prstGeom>
            <a:solidFill>
              <a:srgbClr val="E6ED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618921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250"/>
                            </p:stCondLst>
                            <p:childTnLst>
                              <p:par>
                                <p:cTn id="3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2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81481E-6 L 0.58177 0.06157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080" y="3079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1.85185E-6 L 0.6566 0.07361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30" y="3681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4.07407E-6 L 0.49792 0.05533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96" y="2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4.81481E-6 L -0.44289 0.0298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53" y="1481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3.33333E-6 L -0.5691 0.02037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55" y="1019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85185E-6 L -0.68611 0.0319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06" y="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A5B9D31-1E80-44E5-A662-DC37FEA981B2}"/>
              </a:ext>
            </a:extLst>
          </p:cNvPr>
          <p:cNvGrpSpPr/>
          <p:nvPr/>
        </p:nvGrpSpPr>
        <p:grpSpPr>
          <a:xfrm>
            <a:off x="6113404" y="3803860"/>
            <a:ext cx="1715677" cy="1715677"/>
            <a:chOff x="6113404" y="3820536"/>
            <a:chExt cx="1715677" cy="1715677"/>
          </a:xfrm>
        </p:grpSpPr>
        <p:pic>
          <p:nvPicPr>
            <p:cNvPr id="81" name="Graphic 80" descr="Man">
              <a:extLst>
                <a:ext uri="{FF2B5EF4-FFF2-40B4-BE49-F238E27FC236}">
                  <a16:creationId xmlns:a16="http://schemas.microsoft.com/office/drawing/2014/main" id="{D9243E1C-B4E9-4170-8BB8-48D6565A1F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113404" y="3820536"/>
              <a:ext cx="1715677" cy="1715677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7" name="Picture 86" descr="Icon&#10;&#10;Description automatically generated">
              <a:extLst>
                <a:ext uri="{FF2B5EF4-FFF2-40B4-BE49-F238E27FC236}">
                  <a16:creationId xmlns:a16="http://schemas.microsoft.com/office/drawing/2014/main" id="{5A2F6265-48AF-480A-89E0-EA6079151A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6562943" y="4164471"/>
              <a:ext cx="846629" cy="846629"/>
            </a:xfrm>
            <a:prstGeom prst="rect">
              <a:avLst/>
            </a:prstGeom>
          </p:spPr>
        </p:pic>
      </p:grpSp>
      <p:pic>
        <p:nvPicPr>
          <p:cNvPr id="65" name="Picture 64" descr="A picture containing green, container&#10;&#10;Description automatically generated">
            <a:extLst>
              <a:ext uri="{FF2B5EF4-FFF2-40B4-BE49-F238E27FC236}">
                <a16:creationId xmlns:a16="http://schemas.microsoft.com/office/drawing/2014/main" id="{877C522E-BD7D-450B-8C2D-EDF852FF818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756" b="89756" l="8943" r="89837">
                        <a14:foregroundMark x1="19106" y1="65854" x2="19106" y2="65854"/>
                        <a14:foregroundMark x1="12602" y1="53371" x2="12602" y2="53497"/>
                        <a14:foregroundMark x1="38576" y1="72195" x2="52846" y2="72195"/>
                        <a14:foregroundMark x1="56504" y1="25366" x2="56504" y2="25366"/>
                        <a14:foregroundMark x1="34146" y1="26341" x2="34146" y2="26341"/>
                        <a14:foregroundMark x1="30081" y1="35610" x2="30081" y2="35610"/>
                        <a14:foregroundMark x1="28049" y1="33171" x2="28049" y2="33171"/>
                        <a14:foregroundMark x1="31707" y1="33659" x2="29268" y2="25854"/>
                        <a14:foregroundMark x1="70732" y1="37561" x2="69106" y2="27317"/>
                        <a14:foregroundMark x1="30669" y1="21430" x2="34146" y2="38537"/>
                        <a14:foregroundMark x1="29675" y1="42927" x2="29927" y2="44252"/>
                        <a14:backgroundMark x1="30197" y1="60736" x2="32114" y2="68293"/>
                        <a14:backgroundMark x1="24390" y1="68293" x2="23577" y2="77073"/>
                        <a14:backgroundMark x1="68293" y1="77561" x2="84959" y2="36098"/>
                        <a14:backgroundMark x1="84959" y1="36098" x2="86179" y2="34146"/>
                        <a14:backgroundMark x1="77642" y1="43902" x2="79268" y2="23415"/>
                        <a14:backgroundMark x1="77236" y1="36585" x2="77642" y2="35122"/>
                        <a14:backgroundMark x1="21981" y1="33171" x2="22358" y2="20488"/>
                        <a14:backgroundMark x1="20732" y1="75122" x2="21981" y2="33171"/>
                        <a14:backgroundMark x1="29486" y1="18707" x2="29675" y2="16098"/>
                        <a14:backgroundMark x1="8943" y1="28780" x2="11382" y2="52195"/>
                        <a14:backgroundMark x1="11382" y1="52195" x2="12195" y2="53659"/>
                        <a14:backgroundMark x1="10569" y1="54146" x2="13008" y2="64878"/>
                        <a14:backgroundMark x1="30081" y1="69756" x2="33740" y2="79512"/>
                        <a14:backgroundMark x1="28862" y1="57561" x2="26423" y2="45366"/>
                        <a14:backgroundMark x1="29675" y1="46829" x2="29675" y2="46829"/>
                        <a14:backgroundMark x1="29675" y1="49268" x2="29675" y2="49268"/>
                        <a14:backgroundMark x1="29268" y1="44390" x2="31707" y2="60976"/>
                        <a14:backgroundMark x1="71545" y1="44878" x2="69106" y2="59024"/>
                        <a14:backgroundMark x1="74797" y1="42439" x2="75610" y2="25854"/>
                        <a14:backgroundMark x1="27642" y1="45366" x2="21951" y2="32195"/>
                        <a14:backgroundMark x1="28049" y1="42927" x2="23171" y2="30732"/>
                        <a14:backgroundMark x1="23577" y1="32683" x2="31301" y2="1951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rcRect l="25260" r="26002"/>
          <a:stretch/>
        </p:blipFill>
        <p:spPr>
          <a:xfrm>
            <a:off x="6607748" y="1927260"/>
            <a:ext cx="905203" cy="1547714"/>
          </a:xfrm>
          <a:prstGeom prst="rect">
            <a:avLst/>
          </a:prstGeom>
        </p:spPr>
      </p:pic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23DFAA5-05DF-49A9-ABC0-3F462A204283}"/>
              </a:ext>
            </a:extLst>
          </p:cNvPr>
          <p:cNvCxnSpPr>
            <a:cxnSpLocks/>
          </p:cNvCxnSpPr>
          <p:nvPr/>
        </p:nvCxnSpPr>
        <p:spPr>
          <a:xfrm flipH="1">
            <a:off x="2953985" y="2388166"/>
            <a:ext cx="934299" cy="710674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D83F7E05-446F-4BD4-874F-300AC3705B17}"/>
              </a:ext>
            </a:extLst>
          </p:cNvPr>
          <p:cNvCxnSpPr>
            <a:cxnSpLocks/>
          </p:cNvCxnSpPr>
          <p:nvPr/>
        </p:nvCxnSpPr>
        <p:spPr>
          <a:xfrm>
            <a:off x="5048929" y="2357522"/>
            <a:ext cx="914319" cy="803206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Graphic 35" descr="Man">
            <a:extLst>
              <a:ext uri="{FF2B5EF4-FFF2-40B4-BE49-F238E27FC236}">
                <a16:creationId xmlns:a16="http://schemas.microsoft.com/office/drawing/2014/main" id="{D076067C-8660-4711-9290-9E2C2DC6D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405526" y="3803860"/>
            <a:ext cx="1715677" cy="17156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2BD4F1-E333-4D4A-981A-84DE5A5DF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the Fear Out of Mutual Funds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0382782-5B78-4402-AC17-4769928530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12"/>
              </a:ext>
            </a:extLst>
          </a:blip>
          <a:stretch>
            <a:fillRect/>
          </a:stretch>
        </p:blipFill>
        <p:spPr>
          <a:xfrm>
            <a:off x="-138248" y="1144183"/>
            <a:ext cx="3237985" cy="966506"/>
          </a:xfrm>
          <a:prstGeom prst="rect">
            <a:avLst/>
          </a:prstGeom>
        </p:spPr>
      </p:pic>
      <p:pic>
        <p:nvPicPr>
          <p:cNvPr id="35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114ED5CE-2A22-4A72-8518-14B733682B4F}"/>
              </a:ext>
            </a:extLst>
          </p:cNvPr>
          <p:cNvPicPr/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353442" y="4390933"/>
            <a:ext cx="192440" cy="3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AutoShape 2">
            <a:extLst>
              <a:ext uri="{FF2B5EF4-FFF2-40B4-BE49-F238E27FC236}">
                <a16:creationId xmlns:a16="http://schemas.microsoft.com/office/drawing/2014/main" id="{517DAD18-B89C-4E57-9A8B-A0FB95DA1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36875" y="2939460"/>
            <a:ext cx="3598475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Pays interest and</a:t>
            </a:r>
            <a:r>
              <a:rPr kumimoji="0" lang="en-US" sz="2400" i="0" u="none" strike="noStrike" cap="none" normalizeH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dividends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B9F69A6-A10C-4D71-B476-09E522B63FC2}"/>
              </a:ext>
            </a:extLst>
          </p:cNvPr>
          <p:cNvCxnSpPr>
            <a:cxnSpLocks/>
          </p:cNvCxnSpPr>
          <p:nvPr/>
        </p:nvCxnSpPr>
        <p:spPr>
          <a:xfrm>
            <a:off x="2663739" y="4650890"/>
            <a:ext cx="897954" cy="1"/>
          </a:xfrm>
          <a:prstGeom prst="straightConnector1">
            <a:avLst/>
          </a:prstGeom>
          <a:ln w="38100">
            <a:solidFill>
              <a:srgbClr val="04441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49" descr="A picture containing person, indoor, standing, suit&#10;&#10;Description automatically generated">
            <a:extLst>
              <a:ext uri="{FF2B5EF4-FFF2-40B4-BE49-F238E27FC236}">
                <a16:creationId xmlns:a16="http://schemas.microsoft.com/office/drawing/2014/main" id="{E11B54F1-3CA5-4C37-BFFC-8BA952A01E9D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5197" b="52756" l="9955" r="94447">
                        <a14:foregroundMark x1="19210" y1="23307" x2="18709" y2="51969"/>
                        <a14:foregroundMark x1="35818" y1="46220" x2="93947" y2="42913"/>
                        <a14:foregroundMark x1="84092" y1="24173" x2="84092" y2="24173"/>
                        <a14:foregroundMark x1="63332" y1="26614" x2="63332" y2="26614"/>
                        <a14:foregroundMark x1="61781" y1="20866" x2="62781" y2="38031"/>
                        <a14:foregroundMark x1="52926" y1="24961" x2="49325" y2="46220"/>
                        <a14:foregroundMark x1="37369" y1="22520" x2="38919" y2="42913"/>
                        <a14:foregroundMark x1="44122" y1="47008" x2="11956" y2="49449"/>
                        <a14:foregroundMark x1="33717" y1="48661" x2="74437" y2="46220"/>
                        <a14:foregroundMark x1="74437" y1="46220" x2="93447" y2="47008"/>
                        <a14:foregroundMark x1="94447" y1="50315" x2="31166" y2="52756"/>
                        <a14:foregroundMark x1="33917" y1="24882" x2="33267" y2="39291"/>
                        <a14:foregroundMark x1="79240" y1="31417" x2="81241" y2="19134"/>
                        <a14:foregroundMark x1="81241" y1="19134" x2="86993" y2="26142"/>
                        <a14:foregroundMark x1="86143" y1="24882" x2="83242" y2="19606"/>
                        <a14:foregroundMark x1="84242" y1="19291" x2="84242" y2="19291"/>
                        <a14:foregroundMark x1="83242" y1="18583" x2="83242" y2="18583"/>
                        <a14:foregroundMark x1="81341" y1="18898" x2="81341" y2="18898"/>
                        <a14:foregroundMark x1="79440" y1="19921" x2="79440" y2="19921"/>
                        <a14:foregroundMark x1="78189" y1="23228" x2="78189" y2="23228"/>
                        <a14:foregroundMark x1="77589" y1="26850" x2="77589" y2="26850"/>
                        <a14:foregroundMark x1="77989" y1="28819" x2="77989" y2="28819"/>
                        <a14:foregroundMark x1="78439" y1="22913" x2="78439" y2="22913"/>
                        <a14:foregroundMark x1="82791" y1="18583" x2="82791" y2="18583"/>
                        <a14:foregroundMark x1="64432" y1="39291" x2="64432" y2="39291"/>
                        <a14:backgroundMark x1="48924" y1="31732" x2="48924" y2="31732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17"/>
              </a:ext>
            </a:extLst>
          </a:blip>
          <a:srcRect b="47385"/>
          <a:stretch/>
        </p:blipFill>
        <p:spPr>
          <a:xfrm>
            <a:off x="6233491" y="1144183"/>
            <a:ext cx="2963047" cy="990463"/>
          </a:xfrm>
          <a:prstGeom prst="rect">
            <a:avLst/>
          </a:prstGeom>
        </p:spPr>
      </p:pic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128EF74B-B3C6-42B0-A6D9-43D2A1E47EC1}"/>
              </a:ext>
            </a:extLst>
          </p:cNvPr>
          <p:cNvCxnSpPr>
            <a:cxnSpLocks/>
          </p:cNvCxnSpPr>
          <p:nvPr/>
        </p:nvCxnSpPr>
        <p:spPr>
          <a:xfrm flipH="1">
            <a:off x="5607234" y="4650890"/>
            <a:ext cx="896112" cy="0"/>
          </a:xfrm>
          <a:prstGeom prst="straightConnector1">
            <a:avLst/>
          </a:prstGeom>
          <a:ln w="381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AutoShape 2">
            <a:extLst>
              <a:ext uri="{FF2B5EF4-FFF2-40B4-BE49-F238E27FC236}">
                <a16:creationId xmlns:a16="http://schemas.microsoft.com/office/drawing/2014/main" id="{D6515C93-67BC-4E89-A64C-5346D0A493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07790" y="2939460"/>
            <a:ext cx="3189683" cy="473476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 </a:t>
            </a:r>
            <a:r>
              <a:rPr lang="en-US" sz="2400" dirty="0">
                <a:solidFill>
                  <a:srgbClr val="C00000"/>
                </a:solidFill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N</a:t>
            </a: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o interest and dividends</a:t>
            </a:r>
          </a:p>
        </p:txBody>
      </p:sp>
      <p:sp>
        <p:nvSpPr>
          <p:cNvPr id="70" name="AutoShape 2">
            <a:extLst>
              <a:ext uri="{FF2B5EF4-FFF2-40B4-BE49-F238E27FC236}">
                <a16:creationId xmlns:a16="http://schemas.microsoft.com/office/drawing/2014/main" id="{BEEAF98E-7A2D-4AE0-8925-4FB1B1024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620" y="5802041"/>
            <a:ext cx="2550247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Sell for a profit!</a:t>
            </a:r>
          </a:p>
        </p:txBody>
      </p:sp>
      <p:sp>
        <p:nvSpPr>
          <p:cNvPr id="75" name="AutoShape 2">
            <a:extLst>
              <a:ext uri="{FF2B5EF4-FFF2-40B4-BE49-F238E27FC236}">
                <a16:creationId xmlns:a16="http://schemas.microsoft.com/office/drawing/2014/main" id="{A2A51DEB-5183-4DEA-AA07-F863F089B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34141" y="5678104"/>
            <a:ext cx="2161745" cy="464713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Gadugi" panose="020B0502040204020203" pitchFamily="34" charset="0"/>
                <a:ea typeface="Gadugi" panose="020B0502040204020203" pitchFamily="34" charset="0"/>
                <a:cs typeface="Arial" pitchFamily="34" charset="0"/>
              </a:rPr>
              <a:t>Sell for a loss</a:t>
            </a:r>
          </a:p>
        </p:txBody>
      </p:sp>
      <p:pic>
        <p:nvPicPr>
          <p:cNvPr id="67" name="Graphic 66" descr="Man">
            <a:extLst>
              <a:ext uri="{FF2B5EF4-FFF2-40B4-BE49-F238E27FC236}">
                <a16:creationId xmlns:a16="http://schemas.microsoft.com/office/drawing/2014/main" id="{EF5EA0B4-0B67-402E-97E2-6AD18B6904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1892" y="3803860"/>
            <a:ext cx="1715677" cy="171567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69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20AC9480-0CB8-469A-946B-D48D4D3D3078}"/>
              </a:ext>
            </a:extLst>
          </p:cNvPr>
          <p:cNvPicPr/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1208742" y="4333168"/>
            <a:ext cx="192440" cy="3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" name="Graphic 70" descr="Man">
            <a:extLst>
              <a:ext uri="{FF2B5EF4-FFF2-40B4-BE49-F238E27FC236}">
                <a16:creationId xmlns:a16="http://schemas.microsoft.com/office/drawing/2014/main" id="{1EFC7069-5B76-4457-B63A-5987F609F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4600" y="3803861"/>
            <a:ext cx="1719386" cy="171938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72" name="il_fi" descr="http://grad.berkeley.edu/news/wp-content/uploads/2011/03/dollar-sign.jpg">
            <a:extLst>
              <a:ext uri="{FF2B5EF4-FFF2-40B4-BE49-F238E27FC236}">
                <a16:creationId xmlns:a16="http://schemas.microsoft.com/office/drawing/2014/main" id="{A7B07BAE-AD26-49B8-9D6B-404945A28F16}"/>
              </a:ext>
            </a:extLst>
          </p:cNvPr>
          <p:cNvPicPr/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000" b="89867" l="10000" r="90000">
                        <a14:foregroundMark x1="45938" y1="8000" x2="45938" y2="8000"/>
                        <a14:backgroundMark x1="58750" y1="78400" x2="67500" y2="81067"/>
                        <a14:backgroundMark x1="41875" y1="79200" x2="31563" y2="76267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 rot="10800000">
            <a:off x="2014063" y="4349552"/>
            <a:ext cx="192440" cy="3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D8B19A0-986D-44F2-90AE-9E1F700302FE}"/>
              </a:ext>
            </a:extLst>
          </p:cNvPr>
          <p:cNvGrpSpPr/>
          <p:nvPr/>
        </p:nvGrpSpPr>
        <p:grpSpPr>
          <a:xfrm>
            <a:off x="7808240" y="3803860"/>
            <a:ext cx="1715677" cy="1715677"/>
            <a:chOff x="7808240" y="3827108"/>
            <a:chExt cx="1715677" cy="1715677"/>
          </a:xfrm>
        </p:grpSpPr>
        <p:pic>
          <p:nvPicPr>
            <p:cNvPr id="86" name="Graphic 85" descr="Man">
              <a:extLst>
                <a:ext uri="{FF2B5EF4-FFF2-40B4-BE49-F238E27FC236}">
                  <a16:creationId xmlns:a16="http://schemas.microsoft.com/office/drawing/2014/main" id="{CB381025-3DA5-4A29-871D-9EBD7E2508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808240" y="3827108"/>
              <a:ext cx="1715677" cy="1715677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8" name="Picture 87" descr="Icon&#10;&#10;Description automatically generated">
              <a:extLst>
                <a:ext uri="{FF2B5EF4-FFF2-40B4-BE49-F238E27FC236}">
                  <a16:creationId xmlns:a16="http://schemas.microsoft.com/office/drawing/2014/main" id="{EF78FB69-CDCE-4376-BF07-053910C14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8274534" y="4177074"/>
              <a:ext cx="846629" cy="846629"/>
            </a:xfrm>
            <a:prstGeom prst="rect">
              <a:avLst/>
            </a:prstGeom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3A558AA-69F8-424B-97A8-EA095E44ED2E}"/>
              </a:ext>
            </a:extLst>
          </p:cNvPr>
          <p:cNvGrpSpPr/>
          <p:nvPr/>
        </p:nvGrpSpPr>
        <p:grpSpPr>
          <a:xfrm>
            <a:off x="6960822" y="3803860"/>
            <a:ext cx="1715677" cy="1715677"/>
            <a:chOff x="6960822" y="3825245"/>
            <a:chExt cx="1715677" cy="1715677"/>
          </a:xfrm>
        </p:grpSpPr>
        <p:pic>
          <p:nvPicPr>
            <p:cNvPr id="83" name="Graphic 82" descr="Man">
              <a:extLst>
                <a:ext uri="{FF2B5EF4-FFF2-40B4-BE49-F238E27FC236}">
                  <a16:creationId xmlns:a16="http://schemas.microsoft.com/office/drawing/2014/main" id="{861DD508-3E5C-467A-9AFA-E0C9C4E4AE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960822" y="3825245"/>
              <a:ext cx="1715677" cy="1715677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9" name="Picture 88" descr="Icon&#10;&#10;Description automatically generated">
              <a:extLst>
                <a:ext uri="{FF2B5EF4-FFF2-40B4-BE49-F238E27FC236}">
                  <a16:creationId xmlns:a16="http://schemas.microsoft.com/office/drawing/2014/main" id="{B43AC262-6A3D-4CF3-8BCE-8F5E80B27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7409572" y="4177074"/>
              <a:ext cx="846629" cy="846629"/>
            </a:xfrm>
            <a:prstGeom prst="rect">
              <a:avLst/>
            </a:prstGeom>
          </p:spPr>
        </p:pic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50CE62B3-1029-4227-AC14-14D792208AAA}"/>
              </a:ext>
            </a:extLst>
          </p:cNvPr>
          <p:cNvGrpSpPr/>
          <p:nvPr/>
        </p:nvGrpSpPr>
        <p:grpSpPr>
          <a:xfrm>
            <a:off x="5436564" y="999111"/>
            <a:ext cx="3223604" cy="2686337"/>
            <a:chOff x="5436564" y="999111"/>
            <a:chExt cx="3223604" cy="2686337"/>
          </a:xfrm>
        </p:grpSpPr>
        <p:pic>
          <p:nvPicPr>
            <p:cNvPr id="61" name="Picture 60" descr="A picture containing green, container&#10;&#10;Description automatically generated">
              <a:extLst>
                <a:ext uri="{FF2B5EF4-FFF2-40B4-BE49-F238E27FC236}">
                  <a16:creationId xmlns:a16="http://schemas.microsoft.com/office/drawing/2014/main" id="{11ABBCFC-5AEC-42BA-A765-9D4E658C0A1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756" b="89756" l="8943" r="89837">
                          <a14:foregroundMark x1="8943" y1="33659" x2="8943" y2="34146"/>
                          <a14:foregroundMark x1="19106" y1="65854" x2="19106" y2="65854"/>
                          <a14:foregroundMark x1="12195" y1="62439" x2="12195" y2="62439"/>
                          <a14:foregroundMark x1="12602" y1="53171" x2="12602" y2="63902"/>
                          <a14:foregroundMark x1="37805" y1="72195" x2="52846" y2="72195"/>
                        </a14:backgroundRemoval>
                      </a14:imgEffect>
                    </a14:imgLayer>
                  </a14:imgProps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5436564" y="999111"/>
              <a:ext cx="3223604" cy="2686337"/>
            </a:xfrm>
            <a:prstGeom prst="rect">
              <a:avLst/>
            </a:prstGeom>
          </p:spPr>
        </p:pic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5BAAF8BC-AC1C-477B-8768-E5875A902ECF}"/>
                </a:ext>
              </a:extLst>
            </p:cNvPr>
            <p:cNvSpPr/>
            <p:nvPr/>
          </p:nvSpPr>
          <p:spPr>
            <a:xfrm>
              <a:off x="5491481" y="1308450"/>
              <a:ext cx="3012644" cy="831172"/>
            </a:xfrm>
            <a:prstGeom prst="rect">
              <a:avLst/>
            </a:prstGeom>
            <a:solidFill>
              <a:srgbClr val="E6ED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09C1696-A88D-44D8-BBF3-B43F1A277AC0}"/>
              </a:ext>
            </a:extLst>
          </p:cNvPr>
          <p:cNvGrpSpPr/>
          <p:nvPr/>
        </p:nvGrpSpPr>
        <p:grpSpPr>
          <a:xfrm>
            <a:off x="3178877" y="746835"/>
            <a:ext cx="1389821" cy="855651"/>
            <a:chOff x="3260730" y="3893021"/>
            <a:chExt cx="1674655" cy="1137786"/>
          </a:xfrm>
        </p:grpSpPr>
        <p:pic>
          <p:nvPicPr>
            <p:cNvPr id="51" name="Picture 50" descr="A picture containing text, picture frame, electronics&#10;&#10;Description automatically generated">
              <a:extLst>
                <a:ext uri="{FF2B5EF4-FFF2-40B4-BE49-F238E27FC236}">
                  <a16:creationId xmlns:a16="http://schemas.microsoft.com/office/drawing/2014/main" id="{37A7BE33-827F-4F88-9CF6-CEA526DF8E30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>
              <a:extLst>
                <a:ext uri="{837473B0-CC2E-450A-ABE3-18F120FF3D39}">
                  <a1611:picAttrSrcUrl xmlns:a1611="http://schemas.microsoft.com/office/drawing/2016/11/main" r:id="rId20"/>
                </a:ext>
              </a:extLst>
            </a:blip>
            <a:stretch>
              <a:fillRect/>
            </a:stretch>
          </p:blipFill>
          <p:spPr>
            <a:xfrm>
              <a:off x="3260730" y="3893021"/>
              <a:ext cx="1674655" cy="113778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</p:pic>
        <p:sp>
          <p:nvSpPr>
            <p:cNvPr id="52" name="AutoShape 2">
              <a:extLst>
                <a:ext uri="{FF2B5EF4-FFF2-40B4-BE49-F238E27FC236}">
                  <a16:creationId xmlns:a16="http://schemas.microsoft.com/office/drawing/2014/main" id="{A6D4F06C-5167-4D44-8E47-600C05DA1E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9989" y="3967402"/>
              <a:ext cx="1216136" cy="568332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I.O.U.</a:t>
              </a: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  <p:sp>
          <p:nvSpPr>
            <p:cNvPr id="57" name="AutoShape 2">
              <a:extLst>
                <a:ext uri="{FF2B5EF4-FFF2-40B4-BE49-F238E27FC236}">
                  <a16:creationId xmlns:a16="http://schemas.microsoft.com/office/drawing/2014/main" id="{29151260-1DA6-4347-A53F-A499EAFC82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8856" y="4345990"/>
              <a:ext cx="1216136" cy="568333"/>
            </a:xfrm>
            <a:prstGeom prst="roundRect">
              <a:avLst>
                <a:gd name="adj" fmla="val 16667"/>
              </a:avLst>
            </a:prstGeom>
            <a:noFill/>
            <a:ln w="38100">
              <a:noFill/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>
                  <a:ln>
                    <a:noFill/>
                  </a:ln>
                  <a:solidFill>
                    <a:schemeClr val="tx2">
                      <a:lumMod val="75000"/>
                    </a:schemeClr>
                  </a:solidFill>
                  <a:effectLst/>
                  <a:latin typeface="Copperplate Gothic Light" panose="020E0507020206020404" pitchFamily="34" charset="0"/>
                  <a:ea typeface="Gadugi" panose="020B0502040204020203" pitchFamily="34" charset="0"/>
                  <a:cs typeface="Arial" pitchFamily="34" charset="0"/>
                </a:rPr>
                <a:t>%</a:t>
              </a:r>
              <a:endParaRPr kumimoji="0" lang="en-US" sz="2400" b="0" i="0" u="none" strike="noStrike" cap="none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Copperplate Gothic Light" panose="020E0507020206020404" pitchFamily="34" charset="0"/>
                <a:ea typeface="Gadugi" panose="020B0502040204020203" pitchFamily="34" charset="0"/>
                <a:cs typeface="Arial" pitchFamily="34" charset="0"/>
              </a:endParaRPr>
            </a:p>
          </p:txBody>
        </p:sp>
      </p:grpSp>
      <p:pic>
        <p:nvPicPr>
          <p:cNvPr id="58" name="rg_hi" descr="https://encrypted-tbn0.google.com/images?q=tbn:ANd9GcS-EAOSyDMeZfL-McEWKTTqNrvYu-O9wGcxi24CmBGTF21YD7RuLw">
            <a:extLst>
              <a:ext uri="{FF2B5EF4-FFF2-40B4-BE49-F238E27FC236}">
                <a16:creationId xmlns:a16="http://schemas.microsoft.com/office/drawing/2014/main" id="{AA5BE76F-94EC-4B87-9FDF-35519CE20F97}"/>
              </a:ext>
            </a:extLst>
          </p:cNvPr>
          <p:cNvPicPr/>
          <p:nvPr/>
        </p:nvPicPr>
        <p:blipFill>
          <a:blip r:embed="rId21"/>
          <a:srcRect/>
          <a:stretch>
            <a:fillRect/>
          </a:stretch>
        </p:blipFill>
        <p:spPr bwMode="auto">
          <a:xfrm>
            <a:off x="4589301" y="736612"/>
            <a:ext cx="1389821" cy="874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3449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81481E-6 L -0.27083 -0.0833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42" y="-416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-0.0456 L -0.2724 0.2780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576" y="1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6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66" grpId="0"/>
      <p:bldP spid="70" grpId="0"/>
      <p:bldP spid="7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077496" y="2656952"/>
            <a:ext cx="4856704" cy="10768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224" b="25643"/>
          <a:stretch/>
        </p:blipFill>
        <p:spPr bwMode="auto">
          <a:xfrm>
            <a:off x="4082143" y="2682352"/>
            <a:ext cx="2724150" cy="752475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9" r="59411" b="26618"/>
          <a:stretch/>
        </p:blipFill>
        <p:spPr bwMode="auto">
          <a:xfrm>
            <a:off x="2077496" y="2682352"/>
            <a:ext cx="2004647" cy="772048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88"/>
          <a:stretch/>
        </p:blipFill>
        <p:spPr bwMode="auto">
          <a:xfrm>
            <a:off x="2097592" y="3552908"/>
            <a:ext cx="4800600" cy="180892"/>
          </a:xfrm>
          <a:prstGeom prst="rect">
            <a:avLst/>
          </a:prstGeom>
          <a:noFill/>
          <a:ln>
            <a:noFill/>
          </a:ln>
          <a:effectLst/>
          <a:scene3d>
            <a:camera prst="perspectiveFront"/>
            <a:lightRig rig="threePt" dir="t"/>
          </a:scene3d>
          <a:sp3d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H="1" flipV="1">
            <a:off x="2133600" y="3509407"/>
            <a:ext cx="4737799" cy="2"/>
          </a:xfrm>
          <a:prstGeom prst="line">
            <a:avLst/>
          </a:prstGeom>
          <a:ln w="285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5A91F4-13A4-467A-9F30-1136E755552D}"/>
              </a:ext>
            </a:extLst>
          </p:cNvPr>
          <p:cNvSpPr txBox="1">
            <a:spLocks/>
          </p:cNvSpPr>
          <p:nvPr/>
        </p:nvSpPr>
        <p:spPr>
          <a:xfrm>
            <a:off x="723900" y="3195376"/>
            <a:ext cx="7696200" cy="312420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bg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5400">
                <a:solidFill>
                  <a:srgbClr val="1F497D"/>
                </a:solidFill>
              </a:rPr>
              <a:t>Continue to Part III</a:t>
            </a:r>
            <a:endParaRPr lang="en-US" sz="54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503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1078A18-4E93-4561-9671-96406CD4C4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08275" y="3983159"/>
            <a:ext cx="3285533" cy="2874842"/>
          </a:xfrm>
          <a:prstGeom prst="rect">
            <a:avLst/>
          </a:prstGeom>
        </p:spPr>
      </p:pic>
      <p:sp>
        <p:nvSpPr>
          <p:cNvPr id="13" name="Cloud 12">
            <a:extLst>
              <a:ext uri="{FF2B5EF4-FFF2-40B4-BE49-F238E27FC236}">
                <a16:creationId xmlns:a16="http://schemas.microsoft.com/office/drawing/2014/main" id="{0951CE25-3253-4956-90A9-B9A16FB1B654}"/>
              </a:ext>
            </a:extLst>
          </p:cNvPr>
          <p:cNvSpPr/>
          <p:nvPr/>
        </p:nvSpPr>
        <p:spPr>
          <a:xfrm>
            <a:off x="1230923" y="1160585"/>
            <a:ext cx="4571880" cy="321726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Gadugi" panose="020B0502040204020203" pitchFamily="34" charset="0"/>
              <a:ea typeface="Gadugi" panose="020B0502040204020203" pitchFamily="34" charset="0"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2D0672C0-000A-403B-BB18-50B62D56F37C}"/>
              </a:ext>
            </a:extLst>
          </p:cNvPr>
          <p:cNvSpPr/>
          <p:nvPr/>
        </p:nvSpPr>
        <p:spPr>
          <a:xfrm>
            <a:off x="6476999" y="3826667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046F4061-471C-4BD8-B6EC-E169D2CB5B07}"/>
              </a:ext>
            </a:extLst>
          </p:cNvPr>
          <p:cNvSpPr/>
          <p:nvPr/>
        </p:nvSpPr>
        <p:spPr>
          <a:xfrm>
            <a:off x="5805584" y="3513684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CBFF987C-E0D9-45C7-859E-26437CEEE0E8}"/>
              </a:ext>
            </a:extLst>
          </p:cNvPr>
          <p:cNvSpPr txBox="1">
            <a:spLocks/>
          </p:cNvSpPr>
          <p:nvPr/>
        </p:nvSpPr>
        <p:spPr>
          <a:xfrm>
            <a:off x="1808407" y="1548851"/>
            <a:ext cx="3416911" cy="2274703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Did you know, if you divide 72 by annual rate of return, that is the number of years it will take to double your money?</a:t>
            </a:r>
          </a:p>
        </p:txBody>
      </p:sp>
    </p:spTree>
    <p:extLst>
      <p:ext uri="{BB962C8B-B14F-4D97-AF65-F5344CB8AC3E}">
        <p14:creationId xmlns:p14="http://schemas.microsoft.com/office/powerpoint/2010/main" val="349532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9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:\HS Pilot-Build Your Financial House\Invest.jpg">
            <a:extLst>
              <a:ext uri="{FF2B5EF4-FFF2-40B4-BE49-F238E27FC236}">
                <a16:creationId xmlns:a16="http://schemas.microsoft.com/office/drawing/2014/main" id="{7613B9B1-0AD8-4C75-8735-CD3046B7B950}"/>
              </a:ext>
            </a:extLst>
          </p:cNvPr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995" y="1801412"/>
            <a:ext cx="3409115" cy="325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B12EB67-D94B-4AED-8E65-2FF5FAA84C8B}"/>
              </a:ext>
            </a:extLst>
          </p:cNvPr>
          <p:cNvSpPr/>
          <p:nvPr/>
        </p:nvSpPr>
        <p:spPr>
          <a:xfrm>
            <a:off x="4364751" y="1543278"/>
            <a:ext cx="4779249" cy="43073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46BD776-C095-4F92-B80A-E8DA75A35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 Fact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C0BE3B6-5A12-4AF2-B0E3-279A102ADE09}"/>
              </a:ext>
            </a:extLst>
          </p:cNvPr>
          <p:cNvSpPr/>
          <p:nvPr/>
        </p:nvSpPr>
        <p:spPr>
          <a:xfrm>
            <a:off x="4364750" y="1691968"/>
            <a:ext cx="4879477" cy="376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72 ÷</a:t>
            </a:r>
            <a:r>
              <a:rPr lang="en-US" sz="2800" b="1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</a:t>
            </a: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Rate of return (%) =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Number of years to double</a:t>
            </a:r>
          </a:p>
          <a:p>
            <a:pPr marL="119063" lvl="1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11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</a:t>
            </a:r>
          </a:p>
          <a:p>
            <a:pPr marL="461963" lvl="1" indent="-230188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4%</a:t>
            </a:r>
          </a:p>
          <a:p>
            <a:pPr marL="688975" lvl="2">
              <a:lnSpc>
                <a:spcPct val="80000"/>
              </a:lnSpc>
              <a:spcBef>
                <a:spcPts val="3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72 ÷ 4 = 18 years</a:t>
            </a:r>
          </a:p>
          <a:p>
            <a:pPr marL="461963" lvl="1" indent="-230188">
              <a:lnSpc>
                <a:spcPct val="80000"/>
              </a:lnSpc>
              <a:spcBef>
                <a:spcPts val="12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7.2%</a:t>
            </a:r>
          </a:p>
          <a:p>
            <a:pPr marL="231775" lvl="1">
              <a:lnSpc>
                <a:spcPct val="80000"/>
              </a:lnSpc>
              <a:spcBef>
                <a:spcPts val="12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  72 ÷ 7.2 = 10 years</a:t>
            </a:r>
          </a:p>
          <a:p>
            <a:pPr marL="461963" lvl="1" indent="-230188">
              <a:lnSpc>
                <a:spcPct val="80000"/>
              </a:lnSpc>
              <a:spcBef>
                <a:spcPts val="12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10%</a:t>
            </a:r>
          </a:p>
          <a:p>
            <a:pPr marL="231775" lvl="1">
              <a:lnSpc>
                <a:spcPct val="80000"/>
              </a:lnSpc>
              <a:spcBef>
                <a:spcPts val="1200"/>
              </a:spcBef>
              <a:spcAft>
                <a:spcPts val="300"/>
              </a:spcAft>
              <a:tabLst>
                <a:tab pos="804863" algn="l"/>
                <a:tab pos="2336800" algn="l"/>
              </a:tabLst>
            </a:pPr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     72 ÷ 10 = 7 years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D68A2282-C618-4985-9712-DFEE21EE0270}"/>
              </a:ext>
            </a:extLst>
          </p:cNvPr>
          <p:cNvSpPr txBox="1">
            <a:spLocks/>
          </p:cNvSpPr>
          <p:nvPr/>
        </p:nvSpPr>
        <p:spPr>
          <a:xfrm>
            <a:off x="955636" y="2483398"/>
            <a:ext cx="2581834" cy="1891203"/>
          </a:xfrm>
          <a:prstGeom prst="rect">
            <a:avLst/>
          </a:prstGeom>
          <a:solidFill>
            <a:srgbClr val="DCE6F2">
              <a:alpha val="76078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+mj-cs"/>
              </a:defRPr>
            </a:lvl1pPr>
          </a:lstStyle>
          <a:p>
            <a:pPr algn="ctr"/>
            <a:r>
              <a:rPr lang="en-US" sz="4400" dirty="0"/>
              <a:t>Rule of 72</a:t>
            </a:r>
          </a:p>
        </p:txBody>
      </p:sp>
    </p:spTree>
    <p:extLst>
      <p:ext uri="{BB962C8B-B14F-4D97-AF65-F5344CB8AC3E}">
        <p14:creationId xmlns:p14="http://schemas.microsoft.com/office/powerpoint/2010/main" val="1191982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524000" y="1168398"/>
          <a:ext cx="6096000" cy="474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Arrow: Right 5"/>
          <p:cNvSpPr/>
          <p:nvPr/>
        </p:nvSpPr>
        <p:spPr>
          <a:xfrm>
            <a:off x="2220091" y="1756224"/>
            <a:ext cx="1666109" cy="914400"/>
          </a:xfrm>
          <a:prstGeom prst="rightArrow">
            <a:avLst/>
          </a:prstGeom>
          <a:solidFill>
            <a:srgbClr val="00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26 years</a:t>
            </a:r>
          </a:p>
        </p:txBody>
      </p:sp>
      <p:sp>
        <p:nvSpPr>
          <p:cNvPr id="7" name="Arrow: Right 6"/>
          <p:cNvSpPr/>
          <p:nvPr/>
        </p:nvSpPr>
        <p:spPr>
          <a:xfrm>
            <a:off x="2220091" y="2679091"/>
            <a:ext cx="2009009" cy="914400"/>
          </a:xfrm>
          <a:prstGeom prst="rightArrow">
            <a:avLst/>
          </a:pr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31 years</a:t>
            </a:r>
          </a:p>
        </p:txBody>
      </p:sp>
      <p:sp>
        <p:nvSpPr>
          <p:cNvPr id="8" name="Arrow: Right 7"/>
          <p:cNvSpPr/>
          <p:nvPr/>
        </p:nvSpPr>
        <p:spPr>
          <a:xfrm>
            <a:off x="2220091" y="3601958"/>
            <a:ext cx="2720209" cy="914400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42 years</a:t>
            </a:r>
          </a:p>
        </p:txBody>
      </p:sp>
      <p:sp>
        <p:nvSpPr>
          <p:cNvPr id="9" name="Arrow: Right 8"/>
          <p:cNvSpPr/>
          <p:nvPr/>
        </p:nvSpPr>
        <p:spPr>
          <a:xfrm>
            <a:off x="2220091" y="4492166"/>
            <a:ext cx="4587109" cy="914400"/>
          </a:xfrm>
          <a:prstGeom prst="rightArrow">
            <a:avLst/>
          </a:prstGeom>
          <a:solidFill>
            <a:srgbClr val="C0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72 years</a:t>
            </a:r>
          </a:p>
        </p:txBody>
      </p:sp>
      <p:sp>
        <p:nvSpPr>
          <p:cNvPr id="10" name="Rectangle 4"/>
          <p:cNvSpPr txBox="1">
            <a:spLocks noChangeArrowheads="1"/>
          </p:cNvSpPr>
          <p:nvPr/>
        </p:nvSpPr>
        <p:spPr bwMode="auto">
          <a:xfrm>
            <a:off x="0" y="6146800"/>
            <a:ext cx="6477000" cy="49830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eaLnBrk="0" hangingPunct="0">
              <a:defRPr/>
            </a:pPr>
            <a:r>
              <a:rPr lang="en-US" sz="1200" i="1" kern="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ＭＳ Ｐゴシック" pitchFamily="-111" charset="-128"/>
              </a:rPr>
              <a:t>This time value of money illustration shows number of years it will take to reach $250,000 goal, saving $200 per month at the state rates of return.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CD53EA-710F-48C8-9F51-AD9660C17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Rate of Return Matters!</a:t>
            </a:r>
          </a:p>
        </p:txBody>
      </p:sp>
    </p:spTree>
    <p:extLst>
      <p:ext uri="{BB962C8B-B14F-4D97-AF65-F5344CB8AC3E}">
        <p14:creationId xmlns:p14="http://schemas.microsoft.com/office/powerpoint/2010/main" val="984191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6" descr="Direct Express®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8" descr="Direct Express®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4" descr="The United States Social Security Administratio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6" descr="The United States Social Security Administratio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8" descr="https://www.ssa.gov/img/icons/home/color-ssn-card.sv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10" descr="COMPASS HHS MCA Registration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AutoShape 14" descr="Veterans ID Card Open for Registration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EC401DCE-332F-4A2D-8DE9-8AEC7927B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80FFBAC3-93EA-475F-AEE2-851158598E97}"/>
              </a:ext>
            </a:extLst>
          </p:cNvPr>
          <p:cNvSpPr/>
          <p:nvPr/>
        </p:nvSpPr>
        <p:spPr>
          <a:xfrm flipH="1">
            <a:off x="3638549" y="4309421"/>
            <a:ext cx="3940417" cy="950976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Start Early!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40EA7137-66B2-4DDE-A7C4-54086087C13C}"/>
              </a:ext>
            </a:extLst>
          </p:cNvPr>
          <p:cNvSpPr/>
          <p:nvPr/>
        </p:nvSpPr>
        <p:spPr>
          <a:xfrm flipH="1">
            <a:off x="3638549" y="3258312"/>
            <a:ext cx="3940417" cy="950976"/>
          </a:xfrm>
          <a:prstGeom prst="rightArrow">
            <a:avLst/>
          </a:prstGeom>
          <a:solidFill>
            <a:srgbClr val="FFFF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Stay Invested!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F18A4F7B-B7F3-4D1B-B32E-DC802743BC9E}"/>
              </a:ext>
            </a:extLst>
          </p:cNvPr>
          <p:cNvSpPr/>
          <p:nvPr/>
        </p:nvSpPr>
        <p:spPr>
          <a:xfrm flipH="1" flipV="1">
            <a:off x="7578965" y="3483547"/>
            <a:ext cx="1582361" cy="512064"/>
          </a:xfrm>
          <a:custGeom>
            <a:avLst/>
            <a:gdLst>
              <a:gd name="connsiteX0" fmla="*/ 0 w 1562697"/>
              <a:gd name="connsiteY0" fmla="*/ 0 h 778516"/>
              <a:gd name="connsiteX1" fmla="*/ 1562697 w 1562697"/>
              <a:gd name="connsiteY1" fmla="*/ 89167 h 778516"/>
              <a:gd name="connsiteX2" fmla="*/ 1562697 w 1562697"/>
              <a:gd name="connsiteY2" fmla="*/ 689814 h 778516"/>
              <a:gd name="connsiteX3" fmla="*/ 0 w 1562697"/>
              <a:gd name="connsiteY3" fmla="*/ 778516 h 778516"/>
              <a:gd name="connsiteX4" fmla="*/ 0 w 1562697"/>
              <a:gd name="connsiteY4" fmla="*/ 0 h 778516"/>
              <a:gd name="connsiteX0" fmla="*/ 0 w 1562697"/>
              <a:gd name="connsiteY0" fmla="*/ 0 h 920571"/>
              <a:gd name="connsiteX1" fmla="*/ 1562697 w 1562697"/>
              <a:gd name="connsiteY1" fmla="*/ 89167 h 920571"/>
              <a:gd name="connsiteX2" fmla="*/ 1562697 w 1562697"/>
              <a:gd name="connsiteY2" fmla="*/ 689814 h 920571"/>
              <a:gd name="connsiteX3" fmla="*/ 0 w 1562697"/>
              <a:gd name="connsiteY3" fmla="*/ 920571 h 920571"/>
              <a:gd name="connsiteX4" fmla="*/ 0 w 1562697"/>
              <a:gd name="connsiteY4" fmla="*/ 0 h 920571"/>
              <a:gd name="connsiteX0" fmla="*/ 0 w 1562697"/>
              <a:gd name="connsiteY0" fmla="*/ 123916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123916 h 831404"/>
              <a:gd name="connsiteX0" fmla="*/ 0 w 1562697"/>
              <a:gd name="connsiteY0" fmla="*/ 52889 h 831404"/>
              <a:gd name="connsiteX1" fmla="*/ 1562697 w 1562697"/>
              <a:gd name="connsiteY1" fmla="*/ 0 h 831404"/>
              <a:gd name="connsiteX2" fmla="*/ 1562697 w 1562697"/>
              <a:gd name="connsiteY2" fmla="*/ 600647 h 831404"/>
              <a:gd name="connsiteX3" fmla="*/ 0 w 1562697"/>
              <a:gd name="connsiteY3" fmla="*/ 831404 h 831404"/>
              <a:gd name="connsiteX4" fmla="*/ 0 w 1562697"/>
              <a:gd name="connsiteY4" fmla="*/ 52889 h 831404"/>
              <a:gd name="connsiteX0" fmla="*/ 0 w 1562697"/>
              <a:gd name="connsiteY0" fmla="*/ 52889 h 703555"/>
              <a:gd name="connsiteX1" fmla="*/ 1562697 w 1562697"/>
              <a:gd name="connsiteY1" fmla="*/ 0 h 703555"/>
              <a:gd name="connsiteX2" fmla="*/ 1562697 w 1562697"/>
              <a:gd name="connsiteY2" fmla="*/ 600647 h 703555"/>
              <a:gd name="connsiteX3" fmla="*/ 0 w 1562697"/>
              <a:gd name="connsiteY3" fmla="*/ 703555 h 703555"/>
              <a:gd name="connsiteX4" fmla="*/ 0 w 1562697"/>
              <a:gd name="connsiteY4" fmla="*/ 52889 h 703555"/>
              <a:gd name="connsiteX0" fmla="*/ 9832 w 1572529"/>
              <a:gd name="connsiteY0" fmla="*/ 52889 h 604116"/>
              <a:gd name="connsiteX1" fmla="*/ 1572529 w 1572529"/>
              <a:gd name="connsiteY1" fmla="*/ 0 h 604116"/>
              <a:gd name="connsiteX2" fmla="*/ 1572529 w 1572529"/>
              <a:gd name="connsiteY2" fmla="*/ 600647 h 604116"/>
              <a:gd name="connsiteX3" fmla="*/ 0 w 1572529"/>
              <a:gd name="connsiteY3" fmla="*/ 604116 h 604116"/>
              <a:gd name="connsiteX4" fmla="*/ 9832 w 1572529"/>
              <a:gd name="connsiteY4" fmla="*/ 52889 h 604116"/>
              <a:gd name="connsiteX0" fmla="*/ 0 w 1582361"/>
              <a:gd name="connsiteY0" fmla="*/ 0 h 622254"/>
              <a:gd name="connsiteX1" fmla="*/ 1582361 w 1582361"/>
              <a:gd name="connsiteY1" fmla="*/ 18138 h 622254"/>
              <a:gd name="connsiteX2" fmla="*/ 1582361 w 1582361"/>
              <a:gd name="connsiteY2" fmla="*/ 618785 h 622254"/>
              <a:gd name="connsiteX3" fmla="*/ 9832 w 1582361"/>
              <a:gd name="connsiteY3" fmla="*/ 622254 h 622254"/>
              <a:gd name="connsiteX4" fmla="*/ 0 w 1582361"/>
              <a:gd name="connsiteY4" fmla="*/ 0 h 622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82361" h="622254">
                <a:moveTo>
                  <a:pt x="0" y="0"/>
                </a:moveTo>
                <a:lnTo>
                  <a:pt x="1582361" y="18138"/>
                </a:lnTo>
                <a:lnTo>
                  <a:pt x="1582361" y="618785"/>
                </a:lnTo>
                <a:lnTo>
                  <a:pt x="9832" y="622254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2915C20-1E48-4991-9C02-CEAABFC70C63}"/>
              </a:ext>
            </a:extLst>
          </p:cNvPr>
          <p:cNvSpPr/>
          <p:nvPr/>
        </p:nvSpPr>
        <p:spPr>
          <a:xfrm flipH="1">
            <a:off x="7582867" y="4545513"/>
            <a:ext cx="1578462" cy="630936"/>
          </a:xfrm>
          <a:custGeom>
            <a:avLst/>
            <a:gdLst>
              <a:gd name="connsiteX0" fmla="*/ 1578462 w 1578462"/>
              <a:gd name="connsiteY0" fmla="*/ 0 h 804743"/>
              <a:gd name="connsiteX1" fmla="*/ 1578462 w 1578462"/>
              <a:gd name="connsiteY1" fmla="*/ 600647 h 804743"/>
              <a:gd name="connsiteX2" fmla="*/ 0 w 1578462"/>
              <a:gd name="connsiteY2" fmla="*/ 804743 h 804743"/>
              <a:gd name="connsiteX3" fmla="*/ 0 w 1578462"/>
              <a:gd name="connsiteY3" fmla="*/ 138805 h 804743"/>
              <a:gd name="connsiteX4" fmla="*/ 1578462 w 1578462"/>
              <a:gd name="connsiteY4" fmla="*/ 0 h 804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8462" h="804743">
                <a:moveTo>
                  <a:pt x="1578462" y="0"/>
                </a:moveTo>
                <a:lnTo>
                  <a:pt x="1578462" y="600647"/>
                </a:lnTo>
                <a:lnTo>
                  <a:pt x="0" y="804743"/>
                </a:lnTo>
                <a:lnTo>
                  <a:pt x="0" y="138805"/>
                </a:lnTo>
                <a:lnTo>
                  <a:pt x="1578462" y="0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0EF2D0C9-1F82-4A03-AC03-3D1C78C3D185}"/>
              </a:ext>
            </a:extLst>
          </p:cNvPr>
          <p:cNvSpPr/>
          <p:nvPr/>
        </p:nvSpPr>
        <p:spPr>
          <a:xfrm flipH="1">
            <a:off x="3638549" y="2283911"/>
            <a:ext cx="3940418" cy="954019"/>
          </a:xfrm>
          <a:prstGeom prst="rightArrow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Gadugi" panose="020B0502040204020203" pitchFamily="34" charset="0"/>
                <a:ea typeface="Gadugi" panose="020B0502040204020203" pitchFamily="34" charset="0"/>
              </a:rPr>
              <a:t>Diversify!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F9824BD-E182-4223-A73E-0D1A98320ACB}"/>
              </a:ext>
            </a:extLst>
          </p:cNvPr>
          <p:cNvSpPr/>
          <p:nvPr/>
        </p:nvSpPr>
        <p:spPr>
          <a:xfrm flipH="1">
            <a:off x="7578964" y="2367319"/>
            <a:ext cx="1562697" cy="630936"/>
          </a:xfrm>
          <a:custGeom>
            <a:avLst/>
            <a:gdLst>
              <a:gd name="connsiteX0" fmla="*/ 0 w 1562697"/>
              <a:gd name="connsiteY0" fmla="*/ 0 h 802704"/>
              <a:gd name="connsiteX1" fmla="*/ 1562697 w 1562697"/>
              <a:gd name="connsiteY1" fmla="*/ 202058 h 802704"/>
              <a:gd name="connsiteX2" fmla="*/ 1562697 w 1562697"/>
              <a:gd name="connsiteY2" fmla="*/ 802704 h 802704"/>
              <a:gd name="connsiteX3" fmla="*/ 0 w 1562697"/>
              <a:gd name="connsiteY3" fmla="*/ 665286 h 802704"/>
              <a:gd name="connsiteX4" fmla="*/ 0 w 1562697"/>
              <a:gd name="connsiteY4" fmla="*/ 0 h 802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697" h="802704">
                <a:moveTo>
                  <a:pt x="0" y="0"/>
                </a:moveTo>
                <a:lnTo>
                  <a:pt x="1562697" y="202058"/>
                </a:lnTo>
                <a:lnTo>
                  <a:pt x="1562697" y="802704"/>
                </a:lnTo>
                <a:lnTo>
                  <a:pt x="0" y="665286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16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7" dur="indefinite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1" dur="indefinite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3" dur="indefinite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9" presetClass="emph" presetSubtype="0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7" dur="indefinite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30" grpId="0" animBg="1"/>
      <p:bldP spid="31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124B-E248-46B2-828B-98B331365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Diversify – Mix it up!</a:t>
            </a:r>
          </a:p>
        </p:txBody>
      </p:sp>
      <p:pic>
        <p:nvPicPr>
          <p:cNvPr id="11" name="Picture 10" descr="C:\Users\chase\AppData\Local\Microsoft\Windows\Temporary Internet Files\Content.IE5\KRIYW49O\iStock_000015907089_Small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568" y="3123413"/>
            <a:ext cx="2451304" cy="1555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3" descr="http://www.sxc.hu/pic/l/_/_l/_lisandra/607146_63184830.jpg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83194" y="5420694"/>
            <a:ext cx="2424860" cy="1759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 descr="http://www.freeimages.com/pic/l/r/ry/ryasaurus/1382058_20697850.jpg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404" l="0" r="98761">
                        <a14:foregroundMark x1="20708" y1="3989" x2="40354" y2="3989"/>
                        <a14:foregroundMark x1="40354" y1="3989" x2="56991" y2="19681"/>
                        <a14:foregroundMark x1="56991" y1="19681" x2="58407" y2="29521"/>
                        <a14:foregroundMark x1="15752" y1="2660" x2="32566" y2="14096"/>
                        <a14:foregroundMark x1="80177" y1="3457" x2="89558" y2="20745"/>
                        <a14:foregroundMark x1="61062" y1="1330" x2="62832" y2="32979"/>
                        <a14:foregroundMark x1="68850" y1="47074" x2="96460" y2="57181"/>
                        <a14:foregroundMark x1="1239" y1="46277" x2="96460" y2="54787"/>
                        <a14:foregroundMark x1="96460" y1="54787" x2="99469" y2="91223"/>
                        <a14:foregroundMark x1="99469" y1="91223" x2="99115" y2="93883"/>
                        <a14:foregroundMark x1="98761" y1="94681" x2="2655" y2="88032"/>
                        <a14:foregroundMark x1="42478" y1="61702" x2="0" y2="63830"/>
                        <a14:foregroundMark x1="98230" y1="98670" x2="0" y2="97340"/>
                        <a14:foregroundMark x1="89204" y1="20745" x2="89558" y2="0"/>
                        <a14:foregroundMark x1="15752" y1="45745" x2="4071" y2="74202"/>
                        <a14:foregroundMark x1="4071" y1="74202" x2="2655" y2="93351"/>
                        <a14:foregroundMark x1="79646" y1="38298" x2="65133" y2="39096"/>
                        <a14:backgroundMark x1="69204" y1="3457" x2="70973" y2="14894"/>
                        <a14:backgroundMark x1="70088" y1="17553" x2="69735" y2="31649"/>
                        <a14:backgroundMark x1="98230" y1="4255" x2="95575" y2="31649"/>
                        <a14:backgroundMark x1="95575" y1="31649" x2="95575" y2="31649"/>
                        <a14:backgroundMark x1="1239" y1="10904" x2="13628" y2="10372"/>
                        <a14:backgroundMark x1="885" y1="23138" x2="17168" y2="2367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478377" y="830445"/>
            <a:ext cx="2424861" cy="172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Picture 15" descr="http://www.sxc.hu/pic/l/a/al/alfredo-9/235957_3373.jpg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94" b="98413" l="297" r="89911">
                        <a14:foregroundMark x1="3561" y1="1587" x2="4451" y2="36111"/>
                        <a14:foregroundMark x1="4451" y1="36111" x2="12166" y2="62698"/>
                        <a14:foregroundMark x1="12166" y1="62698" x2="27300" y2="84524"/>
                        <a14:foregroundMark x1="27300" y1="84524" x2="40653" y2="92857"/>
                        <a14:foregroundMark x1="593" y1="6349" x2="47181" y2="7540"/>
                        <a14:foregroundMark x1="46291" y1="1984" x2="2967" y2="1984"/>
                        <a14:foregroundMark x1="2077" y1="62302" x2="34718" y2="98413"/>
                        <a14:foregroundMark x1="87537" y1="59127" x2="80119" y2="86508"/>
                        <a14:foregroundMark x1="80119" y1="86508" x2="70030" y2="97619"/>
                        <a14:foregroundMark x1="73294" y1="95635" x2="89318" y2="77778"/>
                        <a14:foregroundMark x1="89318" y1="77778" x2="89911" y2="76190"/>
                      </a14:backgroundRemoval>
                    </a14:imgEffect>
                  </a14:imgLayer>
                </a14:imgProps>
              </a:ext>
            </a:extLst>
          </a:blip>
          <a:srcRect r="6576"/>
          <a:stretch>
            <a:fillRect/>
          </a:stretch>
        </p:blipFill>
        <p:spPr bwMode="auto">
          <a:xfrm>
            <a:off x="1360075" y="5092187"/>
            <a:ext cx="2026267" cy="1352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8" descr="beanie_babies_1_for_web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95856" y="5092187"/>
            <a:ext cx="2016159" cy="1591705"/>
          </a:xfrm>
          <a:prstGeom prst="rect">
            <a:avLst/>
          </a:prstGeom>
          <a:noFill/>
          <a:effectLst/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CA65155-E4C6-459B-BEEC-A747E6868EC0}"/>
              </a:ext>
            </a:extLst>
          </p:cNvPr>
          <p:cNvSpPr txBox="1"/>
          <p:nvPr/>
        </p:nvSpPr>
        <p:spPr>
          <a:xfrm>
            <a:off x="475612" y="2513076"/>
            <a:ext cx="1992350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Financial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92B2706-536F-4FA6-8F9D-86B3E2A620B7}"/>
              </a:ext>
            </a:extLst>
          </p:cNvPr>
          <p:cNvSpPr txBox="1"/>
          <p:nvPr/>
        </p:nvSpPr>
        <p:spPr>
          <a:xfrm>
            <a:off x="3175451" y="3115316"/>
            <a:ext cx="284034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Real property</a:t>
            </a:r>
          </a:p>
        </p:txBody>
      </p:sp>
      <p:pic>
        <p:nvPicPr>
          <p:cNvPr id="1026" name="Picture 2" descr="M:\iStock Photos-Financial Education\BYFH Module I - IIY Images\Freeimages Carpentry.jpg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7" b="98917" l="1750" r="98188">
                        <a14:foregroundMark x1="6813" y1="2917" x2="36938" y2="4250"/>
                        <a14:foregroundMark x1="6813" y1="4917" x2="15438" y2="75583"/>
                        <a14:foregroundMark x1="15438" y1="75583" x2="9875" y2="96833"/>
                        <a14:foregroundMark x1="6313" y1="167" x2="3250" y2="98167"/>
                        <a14:foregroundMark x1="1750" y1="13083" x2="3250" y2="167"/>
                        <a14:foregroundMark x1="94125" y1="49833" x2="98188" y2="77083"/>
                        <a14:foregroundMark x1="98188" y1="77083" x2="98188" y2="77083"/>
                        <a14:foregroundMark x1="30813" y1="58000" x2="12937" y2="47167"/>
                        <a14:foregroundMark x1="43563" y1="71000" x2="20125" y2="59417"/>
                        <a14:foregroundMark x1="16125" y1="69667" x2="59438" y2="86833"/>
                        <a14:foregroundMark x1="59438" y1="86833" x2="97313" y2="90750"/>
                        <a14:foregroundMark x1="96813" y1="98917" x2="10500" y2="96167"/>
                        <a14:foregroundMark x1="43188" y1="72333" x2="96813" y2="92083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542569" y="3123413"/>
            <a:ext cx="2296476" cy="1722358"/>
          </a:xfrm>
          <a:prstGeom prst="rect">
            <a:avLst/>
          </a:prstGeom>
          <a:noFill/>
          <a:effectLst/>
        </p:spPr>
      </p:pic>
      <p:pic>
        <p:nvPicPr>
          <p:cNvPr id="20" name="Picture 19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1E4D7B76-543C-4577-AFF9-E09D3E6021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837473B0-CC2E-450A-ABE3-18F120FF3D39}">
                <a1611:picAttrSrcUrl xmlns:a1611="http://schemas.microsoft.com/office/drawing/2016/11/main" r:id="rId14"/>
              </a:ext>
            </a:extLst>
          </a:blip>
          <a:stretch>
            <a:fillRect/>
          </a:stretch>
        </p:blipFill>
        <p:spPr>
          <a:xfrm>
            <a:off x="3168896" y="830445"/>
            <a:ext cx="2853457" cy="2140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4EF23AE-7583-4424-B24B-F546A60BDFD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837473B0-CC2E-450A-ABE3-18F120FF3D39}">
                <a1611:picAttrSrcUrl xmlns:a1611="http://schemas.microsoft.com/office/drawing/2016/11/main" r:id="rId16"/>
              </a:ext>
            </a:extLst>
          </a:blip>
          <a:stretch>
            <a:fillRect/>
          </a:stretch>
        </p:blipFill>
        <p:spPr>
          <a:xfrm>
            <a:off x="3512445" y="3961146"/>
            <a:ext cx="2166358" cy="143904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2990DBC2-AF25-431C-AF30-3B17E7D8297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837473B0-CC2E-450A-ABE3-18F120FF3D39}">
                <a1611:picAttrSrcUrl xmlns:a1611="http://schemas.microsoft.com/office/drawing/2016/11/main" r:id="rId18"/>
              </a:ext>
            </a:extLst>
          </a:blip>
          <a:stretch>
            <a:fillRect/>
          </a:stretch>
        </p:blipFill>
        <p:spPr>
          <a:xfrm>
            <a:off x="261568" y="1001686"/>
            <a:ext cx="2451304" cy="1555153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9044DEB-6C7B-428B-9296-635503239D1F}"/>
              </a:ext>
            </a:extLst>
          </p:cNvPr>
          <p:cNvSpPr txBox="1"/>
          <p:nvPr/>
        </p:nvSpPr>
        <p:spPr>
          <a:xfrm>
            <a:off x="6270634" y="2588359"/>
            <a:ext cx="2840346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Small business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E7CA87-6E20-4A66-B898-D1314AE26CBD}"/>
              </a:ext>
            </a:extLst>
          </p:cNvPr>
          <p:cNvSpPr txBox="1"/>
          <p:nvPr/>
        </p:nvSpPr>
        <p:spPr>
          <a:xfrm>
            <a:off x="3027045" y="5400187"/>
            <a:ext cx="3137159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tx2">
                    <a:lumMod val="7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Personal property</a:t>
            </a:r>
          </a:p>
        </p:txBody>
      </p:sp>
    </p:spTree>
    <p:extLst>
      <p:ext uri="{BB962C8B-B14F-4D97-AF65-F5344CB8AC3E}">
        <p14:creationId xmlns:p14="http://schemas.microsoft.com/office/powerpoint/2010/main" val="3860016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1" grpId="0"/>
      <p:bldP spid="28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loud 2"/>
          <p:cNvSpPr/>
          <p:nvPr/>
        </p:nvSpPr>
        <p:spPr>
          <a:xfrm>
            <a:off x="2981341" y="990595"/>
            <a:ext cx="4957973" cy="3915229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Content Placeholder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9" b="97977" l="9510" r="89914">
                        <a14:foregroundMark x1="38617" y1="76301" x2="38617" y2="76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39021"/>
            <a:ext cx="2613871" cy="2606338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Title 3"/>
          <p:cNvSpPr txBox="1">
            <a:spLocks/>
          </p:cNvSpPr>
          <p:nvPr/>
        </p:nvSpPr>
        <p:spPr>
          <a:xfrm>
            <a:off x="3532978" y="1331469"/>
            <a:ext cx="4112567" cy="2957144"/>
          </a:xfrm>
          <a:prstGeom prst="rect">
            <a:avLst/>
          </a:prstGeom>
          <a:noFill/>
          <a:effectLst>
            <a:softEdge rad="63500"/>
          </a:effectLst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000" dirty="0">
                <a:solidFill>
                  <a:srgbClr val="073E87">
                    <a:lumMod val="75000"/>
                  </a:srgbClr>
                </a:solidFill>
                <a:latin typeface="Gadugi" panose="020B0502040204020203" pitchFamily="34" charset="0"/>
                <a:ea typeface="Gadugi" panose="020B0502040204020203" pitchFamily="34" charset="0"/>
              </a:rPr>
              <a:t>What is the biggest asset of most Americans?</a:t>
            </a:r>
          </a:p>
        </p:txBody>
      </p:sp>
      <p:sp>
        <p:nvSpPr>
          <p:cNvPr id="16" name="Cloud 15"/>
          <p:cNvSpPr/>
          <p:nvPr/>
        </p:nvSpPr>
        <p:spPr>
          <a:xfrm>
            <a:off x="2128607" y="4445105"/>
            <a:ext cx="408979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/>
          <p:cNvSpPr/>
          <p:nvPr/>
        </p:nvSpPr>
        <p:spPr>
          <a:xfrm>
            <a:off x="2723473" y="4132122"/>
            <a:ext cx="515736" cy="312983"/>
          </a:xfrm>
          <a:prstGeom prst="cloud">
            <a:avLst/>
          </a:prstGeom>
          <a:solidFill>
            <a:schemeClr val="bg1"/>
          </a:solidFill>
          <a:ln>
            <a:noFill/>
          </a:ln>
          <a:effectLst>
            <a:softEdge rad="3175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926456-C05C-4F49-B197-7C6390C28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Chat Box</a:t>
            </a:r>
          </a:p>
        </p:txBody>
      </p:sp>
    </p:spTree>
    <p:extLst>
      <p:ext uri="{BB962C8B-B14F-4D97-AF65-F5344CB8AC3E}">
        <p14:creationId xmlns:p14="http://schemas.microsoft.com/office/powerpoint/2010/main" val="1751597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/>
      <p:bldP spid="16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0" name="Picture 16" descr="http://www.freeimages.com/pic/l/b/bu/bubbels/291552_3001.jpg"/>
          <p:cNvPicPr>
            <a:picLocks noChangeAspect="1" noChangeArrowheads="1"/>
          </p:cNvPicPr>
          <p:nvPr/>
        </p:nvPicPr>
        <p:blipFill rotWithShape="1">
          <a:blip r:embed="rId3"/>
          <a:srcRect t="8676" r="36902"/>
          <a:stretch/>
        </p:blipFill>
        <p:spPr bwMode="auto">
          <a:xfrm>
            <a:off x="6633664" y="713741"/>
            <a:ext cx="1706421" cy="1694855"/>
          </a:xfrm>
          <a:prstGeom prst="rect">
            <a:avLst/>
          </a:prstGeom>
          <a:noFill/>
          <a:effectLst/>
        </p:spPr>
      </p:pic>
      <p:pic>
        <p:nvPicPr>
          <p:cNvPr id="1031" name="Picture 7" descr="M:\iStock Photos-Financial Education\SYFH Online Module 1 - Images\iStock Past Due Notice.jpg"/>
          <p:cNvPicPr>
            <a:picLocks noChangeAspect="1" noChangeArrowheads="1"/>
          </p:cNvPicPr>
          <p:nvPr/>
        </p:nvPicPr>
        <p:blipFill>
          <a:blip r:embed="rId4"/>
          <a:srcRect r="16798"/>
          <a:stretch>
            <a:fillRect/>
          </a:stretch>
        </p:blipFill>
        <p:spPr bwMode="auto">
          <a:xfrm>
            <a:off x="6347898" y="2400822"/>
            <a:ext cx="2277953" cy="1825233"/>
          </a:xfrm>
          <a:prstGeom prst="rect">
            <a:avLst/>
          </a:prstGeom>
          <a:noFill/>
          <a:effectLst/>
        </p:spPr>
      </p:pic>
      <p:pic>
        <p:nvPicPr>
          <p:cNvPr id="1028" name="Picture 4" descr="M:\iStock Photos-Financial Education\iStock House Piggy Ban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14489" y="1858297"/>
            <a:ext cx="2134337" cy="20087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36" name="Picture 12" descr="Online Jobs Concept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/>
          <a:srcRect l="12459" t="11179" r="9995"/>
          <a:stretch/>
        </p:blipFill>
        <p:spPr bwMode="auto">
          <a:xfrm>
            <a:off x="936006" y="1995078"/>
            <a:ext cx="1599359" cy="1831873"/>
          </a:xfrm>
          <a:prstGeom prst="rect">
            <a:avLst/>
          </a:prstGeom>
          <a:noFill/>
        </p:spPr>
      </p:pic>
      <p:pic>
        <p:nvPicPr>
          <p:cNvPr id="1030" name="Picture 6" descr="M:\iStock Photos-Financial Education\SYFH Online Module 1 - Images\iStock Past Due Notic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44600" y="-8915400"/>
            <a:ext cx="2743200" cy="1828800"/>
          </a:xfrm>
          <a:prstGeom prst="rect">
            <a:avLst/>
          </a:prstGeom>
          <a:noFill/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D38169B-674F-4326-907B-BE7E2D58789B}"/>
              </a:ext>
            </a:extLst>
          </p:cNvPr>
          <p:cNvSpPr/>
          <p:nvPr/>
        </p:nvSpPr>
        <p:spPr>
          <a:xfrm>
            <a:off x="1157504" y="4684053"/>
            <a:ext cx="15536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Gadugi" panose="020B0502040204020203" pitchFamily="34" charset="0"/>
                <a:ea typeface="Gadugi" panose="020B0502040204020203" pitchFamily="34" charset="0"/>
              </a:rPr>
              <a:t>No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3DDAEFC-7133-4FE1-8018-3ABE4136E0FF}"/>
              </a:ext>
            </a:extLst>
          </p:cNvPr>
          <p:cNvSpPr/>
          <p:nvPr/>
        </p:nvSpPr>
        <p:spPr>
          <a:xfrm>
            <a:off x="3888850" y="2202659"/>
            <a:ext cx="15536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8000" dirty="0">
                <a:ln w="0"/>
                <a:solidFill>
                  <a:schemeClr val="tx2">
                    <a:lumMod val="75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  <a:latin typeface="Gadugi" panose="020B0502040204020203" pitchFamily="34" charset="0"/>
                <a:ea typeface="Gadugi" panose="020B0502040204020203" pitchFamily="34" charset="0"/>
              </a:rPr>
              <a:t>No</a:t>
            </a:r>
          </a:p>
        </p:txBody>
      </p:sp>
      <p:pic>
        <p:nvPicPr>
          <p:cNvPr id="45" name="Picture 2" descr="M:\iStock Photos-Financial Education\BYFH Module I - IIY Images\Freeimages Money in Hand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97486" y="713742"/>
            <a:ext cx="2306249" cy="1537499"/>
          </a:xfrm>
          <a:prstGeom prst="rect">
            <a:avLst/>
          </a:prstGeom>
          <a:noFill/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D52935-E42A-42FD-91A2-38998012AE95}"/>
              </a:ext>
            </a:extLst>
          </p:cNvPr>
          <p:cNvSpPr txBox="1"/>
          <p:nvPr/>
        </p:nvSpPr>
        <p:spPr>
          <a:xfrm>
            <a:off x="-83919" y="8062902"/>
            <a:ext cx="530068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9" tooltip="http://www.ericrojasblog.com/2012/08/under-contract-mid-century-modern-house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10" tooltip="https://creativecommons.org/licenses/by/3.0/"/>
              </a:rPr>
              <a:t>CC BY</a:t>
            </a:r>
            <a:endParaRPr lang="en-US" sz="900"/>
          </a:p>
        </p:txBody>
      </p:sp>
      <p:pic>
        <p:nvPicPr>
          <p:cNvPr id="5" name="Picture 4" descr="A picture containing tree, outdoor, building, house&#10;&#10;Description automatically generated">
            <a:extLst>
              <a:ext uri="{FF2B5EF4-FFF2-40B4-BE49-F238E27FC236}">
                <a16:creationId xmlns:a16="http://schemas.microsoft.com/office/drawing/2014/main" id="{2EEB74F6-89B5-46DF-BF92-5053C5F58F2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85170" y="1766380"/>
            <a:ext cx="3412580" cy="25594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5F9866B-1C84-48DE-BD7C-5387AAC39DF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6403695" y="5374922"/>
            <a:ext cx="2166358" cy="1439041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9" name="Picture 8" descr="A picture containing person, child&#10;&#10;Description automatically generated">
            <a:extLst>
              <a:ext uri="{FF2B5EF4-FFF2-40B4-BE49-F238E27FC236}">
                <a16:creationId xmlns:a16="http://schemas.microsoft.com/office/drawing/2014/main" id="{508A55E9-22C7-4179-8929-8097690B7F2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6403695" y="4218280"/>
            <a:ext cx="2166358" cy="1164417"/>
          </a:xfrm>
          <a:prstGeom prst="rect">
            <a:avLst/>
          </a:prstGeom>
        </p:spPr>
      </p:pic>
      <p:pic>
        <p:nvPicPr>
          <p:cNvPr id="25" name="Picture 24" descr="Text&#10;&#10;Description automatically generated">
            <a:extLst>
              <a:ext uri="{FF2B5EF4-FFF2-40B4-BE49-F238E27FC236}">
                <a16:creationId xmlns:a16="http://schemas.microsoft.com/office/drawing/2014/main" id="{25FD3975-C88D-42A7-8D9F-85690D5B417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837473B0-CC2E-450A-ABE3-18F120FF3D39}">
                <a1611:picAttrSrcUrl xmlns:a1611="http://schemas.microsoft.com/office/drawing/2016/11/main" r:id="rId17"/>
              </a:ext>
            </a:extLst>
          </a:blip>
          <a:stretch>
            <a:fillRect/>
          </a:stretch>
        </p:blipFill>
        <p:spPr>
          <a:xfrm>
            <a:off x="6224958" y="3831916"/>
            <a:ext cx="2451304" cy="1555153"/>
          </a:xfrm>
          <a:prstGeom prst="rect">
            <a:avLst/>
          </a:prstGeom>
        </p:spPr>
      </p:pic>
      <p:pic>
        <p:nvPicPr>
          <p:cNvPr id="26" name="Picture 25" descr="C:\Users\chase\AppData\Local\Microsoft\Windows\Temporary Internet Files\Content.IE5\KRIYW49O\iStock_000015907089_Small.jpg">
            <a:extLst>
              <a:ext uri="{FF2B5EF4-FFF2-40B4-BE49-F238E27FC236}">
                <a16:creationId xmlns:a16="http://schemas.microsoft.com/office/drawing/2014/main" id="{CC9943D7-E716-4E2D-A962-F568D5FA590E}"/>
              </a:ext>
            </a:extLst>
          </p:cNvPr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224958" y="2263804"/>
            <a:ext cx="2451304" cy="1555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1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755A4AF-B811-4F92-B0BE-BEE9C5AD0746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837473B0-CC2E-450A-ABE3-18F120FF3D39}">
                <a1611:picAttrSrcUrl xmlns:a1611="http://schemas.microsoft.com/office/drawing/2016/11/main" r:id="rId20"/>
              </a:ext>
            </a:extLst>
          </a:blip>
          <a:srcRect t="15511"/>
          <a:stretch/>
        </p:blipFill>
        <p:spPr>
          <a:xfrm>
            <a:off x="6286627" y="5374922"/>
            <a:ext cx="2327967" cy="14751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11111E-6 L -0.00052 0.380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190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96296E-6 L 0.32951 0.00972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76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cture containing calendar&#10;&#10;Description automatically generated">
            <a:extLst>
              <a:ext uri="{FF2B5EF4-FFF2-40B4-BE49-F238E27FC236}">
                <a16:creationId xmlns:a16="http://schemas.microsoft.com/office/drawing/2014/main" id="{A755A4AF-B811-4F92-B0BE-BEE9C5AD07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5511"/>
          <a:stretch/>
        </p:blipFill>
        <p:spPr>
          <a:xfrm>
            <a:off x="6286627" y="5374922"/>
            <a:ext cx="2327967" cy="1475162"/>
          </a:xfrm>
          <a:prstGeom prst="rect">
            <a:avLst/>
          </a:prstGeom>
        </p:spPr>
      </p:pic>
      <p:pic>
        <p:nvPicPr>
          <p:cNvPr id="25" name="Picture 24" descr="Text&#10;&#10;Description automatically generated">
            <a:extLst>
              <a:ext uri="{FF2B5EF4-FFF2-40B4-BE49-F238E27FC236}">
                <a16:creationId xmlns:a16="http://schemas.microsoft.com/office/drawing/2014/main" id="{25FD3975-C88D-42A7-8D9F-85690D5B41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224958" y="3831916"/>
            <a:ext cx="2451304" cy="1555153"/>
          </a:xfrm>
          <a:prstGeom prst="rect">
            <a:avLst/>
          </a:prstGeom>
        </p:spPr>
      </p:pic>
      <p:pic>
        <p:nvPicPr>
          <p:cNvPr id="26" name="Picture 25" descr="C:\Users\chase\AppData\Local\Microsoft\Windows\Temporary Internet Files\Content.IE5\KRIYW49O\iStock_000015907089_Small.jpg">
            <a:extLst>
              <a:ext uri="{FF2B5EF4-FFF2-40B4-BE49-F238E27FC236}">
                <a16:creationId xmlns:a16="http://schemas.microsoft.com/office/drawing/2014/main" id="{CC9943D7-E716-4E2D-A962-F568D5FA590E}"/>
              </a:ext>
            </a:extLst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24958" y="2263804"/>
            <a:ext cx="2451304" cy="1555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5" name="Picture 2" descr="M:\iStock Photos-Financial Education\BYFH Module I - IIY Images\Freeimages Money in Hand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97486" y="713742"/>
            <a:ext cx="2306249" cy="1537499"/>
          </a:xfrm>
          <a:prstGeom prst="rect">
            <a:avLst/>
          </a:prstGeom>
          <a:noFill/>
          <a:effectLst/>
        </p:spPr>
      </p:pic>
      <p:pic>
        <p:nvPicPr>
          <p:cNvPr id="1030" name="Picture 6" descr="M:\iStock Photos-Financial Education\SYFH Online Module 1 - Images\iStock Past Due Notice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13944600" y="-8915400"/>
            <a:ext cx="2743200" cy="182880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9863AAD-3A85-4315-8E6B-671DCACA4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Financial Assets</a:t>
            </a:r>
          </a:p>
        </p:txBody>
      </p:sp>
      <p:pic>
        <p:nvPicPr>
          <p:cNvPr id="18" name="Picture 17" descr="http://www.sxc.hu/pic/l/s/sv/svilen001/1388611_61197175.jpg">
            <a:extLst>
              <a:ext uri="{FF2B5EF4-FFF2-40B4-BE49-F238E27FC236}">
                <a16:creationId xmlns:a16="http://schemas.microsoft.com/office/drawing/2014/main" id="{D1E3C440-1D1F-41D0-A2E7-5E75DE8A10C2}"/>
              </a:ext>
            </a:extLst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426411" y="2372796"/>
            <a:ext cx="2291177" cy="214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18" descr="http://www.sxc.hu/pic/l/s/sv/svilen001/1388612_58676202.jpg">
            <a:extLst>
              <a:ext uri="{FF2B5EF4-FFF2-40B4-BE49-F238E27FC236}">
                <a16:creationId xmlns:a16="http://schemas.microsoft.com/office/drawing/2014/main" id="{2786BCCA-E3D5-4189-A40F-B85ECAA6A3DA}"/>
              </a:ext>
            </a:extLst>
          </p:cNvPr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843391" y="2389312"/>
            <a:ext cx="2291177" cy="2145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19" descr="M:\iStock Photos-Financial Educattion\iStock_000007651615XSmall.jpg">
            <a:extLst>
              <a:ext uri="{FF2B5EF4-FFF2-40B4-BE49-F238E27FC236}">
                <a16:creationId xmlns:a16="http://schemas.microsoft.com/office/drawing/2014/main" id="{87137AC0-8A77-49BC-AD81-0E1FB7C1F715}"/>
              </a:ext>
            </a:extLst>
          </p:cNvPr>
          <p:cNvPicPr/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6069" b="89595" l="9510" r="89914">
                        <a14:foregroundMark x1="33141" y1="9249" x2="52738" y2="10405"/>
                        <a14:foregroundMark x1="48415" y1="7514" x2="38617" y2="6069"/>
                        <a14:foregroundMark x1="38905" y1="71098" x2="38905" y2="71098"/>
                        <a14:foregroundMark x1="52161" y1="22254" x2="52161" y2="22254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53297" y="2873555"/>
            <a:ext cx="1820117" cy="1867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8052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3661</TotalTime>
  <Words>309</Words>
  <Application>Microsoft Office PowerPoint</Application>
  <PresentationFormat>On-screen Show (4:3)</PresentationFormat>
  <Paragraphs>75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Copperplate Gothic Light</vt:lpstr>
      <vt:lpstr>Gadugi</vt:lpstr>
      <vt:lpstr>2_Office Theme</vt:lpstr>
      <vt:lpstr>Office Theme</vt:lpstr>
      <vt:lpstr>PowerPoint Presentation</vt:lpstr>
      <vt:lpstr>PowerPoint Presentation</vt:lpstr>
      <vt:lpstr>Fun Fact</vt:lpstr>
      <vt:lpstr>Rate of Return Matters!</vt:lpstr>
      <vt:lpstr>PowerPoint Presentation</vt:lpstr>
      <vt:lpstr>Diversify – Mix it up!</vt:lpstr>
      <vt:lpstr>Chat Box</vt:lpstr>
      <vt:lpstr>PowerPoint Presentation</vt:lpstr>
      <vt:lpstr>Financial Assets</vt:lpstr>
      <vt:lpstr>PowerPoint Presentation</vt:lpstr>
      <vt:lpstr>Taking the Fear Out of Stocks</vt:lpstr>
      <vt:lpstr>Taking the Fear Out of Stocks</vt:lpstr>
      <vt:lpstr>Taking the Fear Out of Bonds</vt:lpstr>
      <vt:lpstr>Taking the Fear Out of Bonds</vt:lpstr>
      <vt:lpstr>Taking the Fear Out of Mutual Funds</vt:lpstr>
      <vt:lpstr>Taking the Fear Out of Mutual Funds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Zugay, Holly</dc:creator>
  <cp:lastModifiedBy>Zugay, Holly</cp:lastModifiedBy>
  <cp:revision>212</cp:revision>
  <dcterms:created xsi:type="dcterms:W3CDTF">2021-03-12T16:17:16Z</dcterms:created>
  <dcterms:modified xsi:type="dcterms:W3CDTF">2022-05-20T15:02:07Z</dcterms:modified>
</cp:coreProperties>
</file>