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  <p:sldId id="276" r:id="rId22"/>
    <p:sldId id="278" r:id="rId23"/>
  </p:sldIdLst>
  <p:sldSz cx="9144000" cy="6858000" type="screen4x3"/>
  <p:notesSz cx="6858000" cy="9083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UIfOTLkIHN5VNmqdwEL3cw==" hashData="15EKcZeMKU6vOYSJk8RTevQQ2kM=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2" autoAdjust="0"/>
    <p:restoredTop sz="94660"/>
  </p:normalViewPr>
  <p:slideViewPr>
    <p:cSldViewPr>
      <p:cViewPr varScale="1">
        <p:scale>
          <a:sx n="74" d="100"/>
          <a:sy n="74" d="100"/>
        </p:scale>
        <p:origin x="-10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A755D-0C68-4943-AD4A-B850B0FF5414}" type="datetimeFigureOut">
              <a:rPr lang="en-US" smtClean="0"/>
              <a:pPr/>
              <a:t>2/4/2010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28063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28063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27FA08-6BF2-4872-B075-83B7FE39E3A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41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41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A8B1B7-4F3B-4166-A6CD-30A176BC3BD9}" type="datetimeFigureOut">
              <a:rPr lang="en-US" smtClean="0"/>
              <a:pPr/>
              <a:t>2/4/2010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7288" y="681038"/>
            <a:ext cx="4543425" cy="34067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14746"/>
            <a:ext cx="5486400" cy="40876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27915"/>
            <a:ext cx="2971800" cy="4541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27915"/>
            <a:ext cx="2971800" cy="4541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C75830-22D8-48E2-82F9-446271C6B0F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4EC45-7CD3-4AB3-955A-D2B6C40B9F74}" type="datetimeFigureOut">
              <a:rPr lang="en-US" smtClean="0"/>
              <a:pPr/>
              <a:t>2/4/2010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7AEF8-C5C9-46BD-9E0F-CC449BCD4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4EC45-7CD3-4AB3-955A-D2B6C40B9F74}" type="datetimeFigureOut">
              <a:rPr lang="en-US" smtClean="0"/>
              <a:pPr/>
              <a:t>2/4/2010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7AEF8-C5C9-46BD-9E0F-CC449BCD4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4EC45-7CD3-4AB3-955A-D2B6C40B9F74}" type="datetimeFigureOut">
              <a:rPr lang="en-US" smtClean="0"/>
              <a:pPr/>
              <a:t>2/4/2010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7AEF8-C5C9-46BD-9E0F-CC449BCD4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4EC45-7CD3-4AB3-955A-D2B6C40B9F74}" type="datetimeFigureOut">
              <a:rPr lang="en-US" smtClean="0"/>
              <a:pPr/>
              <a:t>2/4/2010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7AEF8-C5C9-46BD-9E0F-CC449BCD4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4EC45-7CD3-4AB3-955A-D2B6C40B9F74}" type="datetimeFigureOut">
              <a:rPr lang="en-US" smtClean="0"/>
              <a:pPr/>
              <a:t>2/4/2010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7AEF8-C5C9-46BD-9E0F-CC449BCD4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4EC45-7CD3-4AB3-955A-D2B6C40B9F74}" type="datetimeFigureOut">
              <a:rPr lang="en-US" smtClean="0"/>
              <a:pPr/>
              <a:t>2/4/2010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7AEF8-C5C9-46BD-9E0F-CC449BCD4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4EC45-7CD3-4AB3-955A-D2B6C40B9F74}" type="datetimeFigureOut">
              <a:rPr lang="en-US" smtClean="0"/>
              <a:pPr/>
              <a:t>2/4/2010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7AEF8-C5C9-46BD-9E0F-CC449BCD4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4EC45-7CD3-4AB3-955A-D2B6C40B9F74}" type="datetimeFigureOut">
              <a:rPr lang="en-US" smtClean="0"/>
              <a:pPr/>
              <a:t>2/4/2010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7AEF8-C5C9-46BD-9E0F-CC449BCD4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4EC45-7CD3-4AB3-955A-D2B6C40B9F74}" type="datetimeFigureOut">
              <a:rPr lang="en-US" smtClean="0"/>
              <a:pPr/>
              <a:t>2/4/2010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7AEF8-C5C9-46BD-9E0F-CC449BCD4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4EC45-7CD3-4AB3-955A-D2B6C40B9F74}" type="datetimeFigureOut">
              <a:rPr lang="en-US" smtClean="0"/>
              <a:pPr/>
              <a:t>2/4/2010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7AEF8-C5C9-46BD-9E0F-CC449BCD4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4EC45-7CD3-4AB3-955A-D2B6C40B9F74}" type="datetimeFigureOut">
              <a:rPr lang="en-US" smtClean="0"/>
              <a:pPr/>
              <a:t>2/4/2010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7AEF8-C5C9-46BD-9E0F-CC449BCD4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4EC45-7CD3-4AB3-955A-D2B6C40B9F74}" type="datetimeFigureOut">
              <a:rPr lang="en-US" smtClean="0"/>
              <a:pPr/>
              <a:t>2/4/2010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37AEF8-C5C9-46BD-9E0F-CC449BCD4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solidFill>
            <a:schemeClr val="accent3"/>
          </a:solidFill>
        </p:spPr>
        <p:txBody>
          <a:bodyPr/>
          <a:lstStyle/>
          <a:p>
            <a:pPr>
              <a:buNone/>
            </a:pP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Right on the Money</a:t>
            </a:r>
            <a:endParaRPr lang="en-US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Oval 5"/>
          <p:cNvSpPr/>
          <p:nvPr/>
        </p:nvSpPr>
        <p:spPr>
          <a:xfrm>
            <a:off x="4572000" y="1447800"/>
            <a:ext cx="3295135" cy="3048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105400" y="1828800"/>
            <a:ext cx="2286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b="1" dirty="0" smtClean="0"/>
              <a:t>Planear para tener éxito económico</a:t>
            </a:r>
            <a:endParaRPr lang="es-MX" sz="3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962400" y="5410200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Hablar de dinero y razón con padres y niños</a:t>
            </a:r>
            <a:endParaRPr lang="en-US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s-MX" sz="3200" b="1" dirty="0" smtClean="0">
                <a:latin typeface="Arial"/>
                <a:cs typeface="Arial"/>
              </a:rPr>
              <a:t>¿Por qué es necesario guardar y organizar los documentos de su familia?</a:t>
            </a:r>
            <a:endParaRPr lang="es-MX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2209800"/>
            <a:ext cx="6248400" cy="4144963"/>
          </a:xfrm>
        </p:spPr>
        <p:txBody>
          <a:bodyPr>
            <a:normAutofit/>
          </a:bodyPr>
          <a:lstStyle/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Provee pruebas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Ofrezca protección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Ayuda con la administración de dinero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Reduce estrés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1.9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609600"/>
            <a:ext cx="6629400" cy="1447800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es-MX" sz="11000" b="1" dirty="0" smtClean="0">
                <a:cs typeface="Arial"/>
              </a:rPr>
              <a:t>¿Dónde están los documentos de su familia?</a:t>
            </a:r>
            <a:r>
              <a:rPr lang="es-MX" sz="11000" b="1" dirty="0" smtClean="0"/>
              <a:t> </a:t>
            </a:r>
            <a:r>
              <a:rPr lang="es-MX" sz="2800" dirty="0" smtClean="0"/>
              <a:t>		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6002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2743200" y="2362200"/>
            <a:ext cx="5266944" cy="3291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1.10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2209801"/>
            <a:ext cx="6248400" cy="3962400"/>
          </a:xfrm>
        </p:spPr>
        <p:txBody>
          <a:bodyPr>
            <a:normAutofit/>
          </a:bodyPr>
          <a:lstStyle/>
          <a:p>
            <a:pPr lvl="0">
              <a:buClr>
                <a:schemeClr val="accent3">
                  <a:lumMod val="50000"/>
                </a:schemeClr>
              </a:buClr>
              <a:buNone/>
            </a:pPr>
            <a:r>
              <a:rPr lang="es-MX" sz="4400" b="1" dirty="0" smtClean="0"/>
              <a:t>Le robaron su auto</a:t>
            </a:r>
          </a:p>
          <a:p>
            <a:pPr lvl="0">
              <a:buClr>
                <a:schemeClr val="accent3">
                  <a:lumMod val="50000"/>
                </a:schemeClr>
              </a:buClr>
              <a:buNone/>
            </a:pPr>
            <a:endParaRPr lang="es-MX" dirty="0" smtClean="0"/>
          </a:p>
          <a:p>
            <a:pPr lvl="0">
              <a:buClr>
                <a:schemeClr val="accent3">
                  <a:lumMod val="50000"/>
                </a:schemeClr>
              </a:buClr>
              <a:buNone/>
            </a:pPr>
            <a:r>
              <a:rPr lang="es-MX" dirty="0" smtClean="0"/>
              <a:t>¿Puede proporcionar a la policía el número de su placa automóvil?</a:t>
            </a:r>
            <a:endParaRPr lang="en-US" dirty="0" smtClean="0"/>
          </a:p>
          <a:p>
            <a:pPr>
              <a:buClr>
                <a:schemeClr val="accent3">
                  <a:lumMod val="50000"/>
                </a:schemeClr>
              </a:buClr>
              <a:buNone/>
            </a:pPr>
            <a:endParaRPr lang="es-MX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1.11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1905000"/>
            <a:ext cx="6248400" cy="3962400"/>
          </a:xfrm>
        </p:spPr>
        <p:txBody>
          <a:bodyPr>
            <a:normAutofit fontScale="92500"/>
          </a:bodyPr>
          <a:lstStyle/>
          <a:p>
            <a:pPr marL="0" lvl="0" indent="0">
              <a:buNone/>
            </a:pPr>
            <a:r>
              <a:rPr lang="es-MX" sz="4400" b="1" dirty="0" smtClean="0"/>
              <a:t>Ayer por la noche hubo un incendio en su casa. </a:t>
            </a:r>
          </a:p>
          <a:p>
            <a:pPr marL="0" lvl="0" indent="0">
              <a:buNone/>
            </a:pPr>
            <a:r>
              <a:rPr lang="es-MX" sz="3900" dirty="0" smtClean="0"/>
              <a:t>¿Tiene una lista y fotos de artículos, muebles, y equipo que puede usar para presentar una reclamación al seguro?</a:t>
            </a:r>
            <a:endParaRPr lang="en-US" sz="3900" dirty="0" smtClean="0"/>
          </a:p>
          <a:p>
            <a:pPr>
              <a:buClr>
                <a:schemeClr val="accent3">
                  <a:lumMod val="50000"/>
                </a:schemeClr>
              </a:buClr>
              <a:buNone/>
            </a:pPr>
            <a:endParaRPr lang="es-MX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1.12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1981200"/>
            <a:ext cx="6248400" cy="3733800"/>
          </a:xfrm>
        </p:spPr>
        <p:txBody>
          <a:bodyPr>
            <a:normAutofit/>
          </a:bodyPr>
          <a:lstStyle/>
          <a:p>
            <a:pPr marL="0" lvl="0" indent="0">
              <a:buClr>
                <a:schemeClr val="accent3">
                  <a:lumMod val="50000"/>
                </a:schemeClr>
              </a:buClr>
              <a:buNone/>
            </a:pPr>
            <a:r>
              <a:rPr lang="es-MX" sz="3600" b="1" dirty="0" smtClean="0"/>
              <a:t>Le robaron la billetera/la cartera con sus cheques, tarjetas de crédito, licencia, etc. </a:t>
            </a:r>
          </a:p>
          <a:p>
            <a:pPr marL="0" lvl="0" indent="0">
              <a:buClr>
                <a:schemeClr val="accent3">
                  <a:lumMod val="50000"/>
                </a:schemeClr>
              </a:buClr>
              <a:buNone/>
            </a:pPr>
            <a:r>
              <a:rPr lang="es-MX" sz="2800" dirty="0" smtClean="0"/>
              <a:t>¿Está consciente del contenido de su billetera/cartera y el procedimiento para presentar un informe sobre identificación robada?</a:t>
            </a:r>
            <a:endParaRPr lang="en-US" sz="2800" dirty="0" smtClean="0"/>
          </a:p>
          <a:p>
            <a:pPr>
              <a:buClr>
                <a:schemeClr val="accent3">
                  <a:lumMod val="50000"/>
                </a:schemeClr>
              </a:buClr>
              <a:buNone/>
            </a:pPr>
            <a:endParaRPr lang="es-MX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1.13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Autofit/>
          </a:bodyPr>
          <a:lstStyle/>
          <a:p>
            <a:r>
              <a:rPr lang="es-MX" sz="3200" b="1" dirty="0" smtClean="0">
                <a:latin typeface="Arial"/>
                <a:cs typeface="Arial"/>
              </a:rPr>
              <a:t>¿Cuál es el mejor lugar para guardar sus documentos?</a:t>
            </a:r>
            <a:endParaRPr lang="es-MX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2590800"/>
            <a:ext cx="6248400" cy="2514600"/>
          </a:xfrm>
        </p:spPr>
        <p:txBody>
          <a:bodyPr>
            <a:normAutofit/>
          </a:bodyPr>
          <a:lstStyle/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Cartera o bolsa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Sistema de archivos en su casa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Caja de seguridad o caja fuerte ignífugo</a:t>
            </a:r>
          </a:p>
          <a:p>
            <a:pPr>
              <a:buClr>
                <a:schemeClr val="accent3">
                  <a:lumMod val="50000"/>
                </a:schemeClr>
              </a:buClr>
              <a:buNone/>
            </a:pPr>
            <a:endParaRPr lang="es-MX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1.14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Autofit/>
          </a:bodyPr>
          <a:lstStyle/>
          <a:p>
            <a:r>
              <a:rPr lang="es-MX" sz="4000" b="1" dirty="0" smtClean="0">
                <a:latin typeface="Arial"/>
                <a:cs typeface="Arial"/>
              </a:rPr>
              <a:t>3 Sistemas Comunes de Archivos</a:t>
            </a:r>
            <a:endParaRPr lang="es-MX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2514600"/>
            <a:ext cx="6248400" cy="2438400"/>
          </a:xfrm>
        </p:spPr>
        <p:txBody>
          <a:bodyPr>
            <a:normAutofit/>
          </a:bodyPr>
          <a:lstStyle/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Archivos colgantes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Caja de almacenamiento o caja de cart</a:t>
            </a:r>
            <a:r>
              <a:rPr lang="es-MX" dirty="0" smtClean="0">
                <a:cs typeface="Arial"/>
              </a:rPr>
              <a:t>ó</a:t>
            </a:r>
            <a:r>
              <a:rPr lang="es-MX" dirty="0" smtClean="0"/>
              <a:t>n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Caja de archivos o archivero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endParaRPr lang="es-MX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1.15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>
            <a:noAutofit/>
          </a:bodyPr>
          <a:lstStyle/>
          <a:p>
            <a:r>
              <a:rPr lang="es-MX" sz="3600" b="1" dirty="0" smtClean="0">
                <a:latin typeface="Arial"/>
                <a:cs typeface="Arial"/>
              </a:rPr>
              <a:t>Organizar Su Sistema de Archivos</a:t>
            </a:r>
            <a:endParaRPr lang="es-MX" sz="3600" b="1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Auto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Banca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Cuidado de ni</a:t>
            </a:r>
            <a:r>
              <a:rPr lang="es-MX" dirty="0" smtClean="0">
                <a:cs typeface="Arial"/>
              </a:rPr>
              <a:t>ños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Contratos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Crédito y prestamos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Muerte/preparativos fúnebres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Datos de contacto en caso de emergencia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Trabajo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Inventario de hogar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Seguro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Jubilación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Impuestos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Servicios públicos</a:t>
            </a:r>
            <a:endParaRPr lang="es-MX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191000" y="6324600"/>
            <a:ext cx="41910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1.16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609600"/>
            <a:ext cx="6629400" cy="1600200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es-MX" sz="9600" b="1" dirty="0" smtClean="0">
                <a:cs typeface="Arial"/>
              </a:rPr>
              <a:t>¿Por cuánto tiempo debería guardar sus documentos?</a:t>
            </a:r>
            <a:r>
              <a:rPr lang="es-MX" sz="9600" b="1" dirty="0" smtClean="0"/>
              <a:t> </a:t>
            </a:r>
            <a:r>
              <a:rPr lang="es-MX" sz="2800" dirty="0" smtClean="0"/>
              <a:t>	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6002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C:\Users\Dianna\AppData\Local\Microsoft\Windows\Temporary Internet Files\Low\Content.IE5\RKI2LV51\j0432636[1].png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3352800" y="2209800"/>
            <a:ext cx="3524250" cy="352425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1.17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295400" y="533400"/>
            <a:ext cx="6400800" cy="57912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5257800" y="2438400"/>
            <a:ext cx="3134425" cy="1947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362200" y="1600200"/>
            <a:ext cx="2743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5400" dirty="0" smtClean="0"/>
              <a:t>Agregue una fecha de retirada</a:t>
            </a:r>
            <a:endParaRPr lang="es-MX" sz="5400" dirty="0"/>
          </a:p>
        </p:txBody>
      </p:sp>
      <p:sp>
        <p:nvSpPr>
          <p:cNvPr id="5" name="TextBox 4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1.18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1600200"/>
            <a:ext cx="6248400" cy="4525963"/>
          </a:xfrm>
        </p:spPr>
        <p:txBody>
          <a:bodyPr/>
          <a:lstStyle/>
          <a:p>
            <a:pPr>
              <a:buNone/>
            </a:pPr>
            <a:r>
              <a:rPr lang="es-MX" b="1" dirty="0" smtClean="0"/>
              <a:t>Patrocinado por 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err="1" smtClean="0"/>
              <a:t>Penn</a:t>
            </a:r>
            <a:r>
              <a:rPr lang="es-MX" dirty="0" smtClean="0"/>
              <a:t> </a:t>
            </a:r>
            <a:r>
              <a:rPr lang="es-MX" dirty="0" err="1" smtClean="0"/>
              <a:t>State</a:t>
            </a:r>
            <a:r>
              <a:rPr lang="es-MX" dirty="0" smtClean="0"/>
              <a:t> </a:t>
            </a:r>
            <a:r>
              <a:rPr lang="es-MX" dirty="0" err="1" smtClean="0"/>
              <a:t>Cooperative</a:t>
            </a:r>
            <a:r>
              <a:rPr lang="es-MX" dirty="0" smtClean="0"/>
              <a:t> </a:t>
            </a:r>
            <a:r>
              <a:rPr lang="es-MX" dirty="0" err="1" smtClean="0"/>
              <a:t>Extension</a:t>
            </a:r>
            <a:endParaRPr lang="es-MX" dirty="0" smtClean="0"/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err="1" smtClean="0"/>
              <a:t>The</a:t>
            </a:r>
            <a:r>
              <a:rPr lang="es-MX" dirty="0" smtClean="0"/>
              <a:t> Pennsylvania Office of </a:t>
            </a:r>
            <a:r>
              <a:rPr lang="es-MX" dirty="0" err="1" smtClean="0"/>
              <a:t>Financial</a:t>
            </a:r>
            <a:r>
              <a:rPr lang="es-MX" dirty="0" smtClean="0"/>
              <a:t> </a:t>
            </a:r>
            <a:r>
              <a:rPr lang="es-MX" dirty="0" err="1" smtClean="0"/>
              <a:t>Education</a:t>
            </a:r>
            <a:endParaRPr lang="es-MX" dirty="0" smtClean="0"/>
          </a:p>
          <a:p>
            <a:pPr>
              <a:buNone/>
            </a:pPr>
            <a:r>
              <a:rPr lang="es-MX" b="1" dirty="0" smtClean="0"/>
              <a:t>Apoyo financiero proveído por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err="1" smtClean="0"/>
              <a:t>The</a:t>
            </a:r>
            <a:r>
              <a:rPr lang="es-MX" dirty="0" smtClean="0"/>
              <a:t> Heinz </a:t>
            </a:r>
            <a:r>
              <a:rPr lang="es-MX" dirty="0" err="1" smtClean="0"/>
              <a:t>Endowments</a:t>
            </a:r>
            <a:endParaRPr lang="es-MX" dirty="0" smtClean="0"/>
          </a:p>
          <a:p>
            <a:endParaRPr lang="en-US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17526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1.1</a:t>
            </a:r>
            <a:endParaRPr lang="en-US" sz="11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Autofit/>
          </a:bodyPr>
          <a:lstStyle/>
          <a:p>
            <a:r>
              <a:rPr lang="es-MX" sz="4000" b="1" dirty="0" smtClean="0">
                <a:latin typeface="Arial"/>
                <a:cs typeface="Arial"/>
              </a:rPr>
              <a:t>Reto para los padres</a:t>
            </a:r>
            <a:endParaRPr lang="es-MX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2057400"/>
            <a:ext cx="6248400" cy="3505200"/>
          </a:xfrm>
        </p:spPr>
        <p:txBody>
          <a:bodyPr>
            <a:normAutofit lnSpcReduction="10000"/>
          </a:bodyPr>
          <a:lstStyle/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Hable con sus hijos sobre sus lecciones de ganar dinero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Pruebe una de las maneras de ense</a:t>
            </a:r>
            <a:r>
              <a:rPr lang="es-MX" dirty="0" smtClean="0">
                <a:cs typeface="Arial"/>
              </a:rPr>
              <a:t>ñarles a sus hijos como administrar el dinero</a:t>
            </a:r>
            <a:endParaRPr lang="es-MX" dirty="0" smtClean="0"/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Revise su sistema de guardar documentos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endParaRPr lang="es-MX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1.19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1828800"/>
            <a:ext cx="62484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MX" sz="2800" b="1" dirty="0" smtClean="0"/>
              <a:t>	</a:t>
            </a:r>
            <a:r>
              <a:rPr lang="es-MX" sz="2800" dirty="0" smtClean="0"/>
              <a:t>“De todas las actividades que tiene que incluir en su vida tan ocupada, administrar su dinero es la que menos puede aforar disculpar. El error m</a:t>
            </a:r>
            <a:r>
              <a:rPr lang="es-MX" sz="2800" dirty="0" smtClean="0">
                <a:cs typeface="Arial"/>
              </a:rPr>
              <a:t>ás serio que puede cometer en cuanto al dinero es desatenderlo. Más le valdría dejar su dinero afuera en un viento muy fuerte</a:t>
            </a:r>
            <a:r>
              <a:rPr lang="es-MX" dirty="0" smtClean="0">
                <a:cs typeface="Arial"/>
              </a:rPr>
              <a:t>.” </a:t>
            </a:r>
            <a:r>
              <a:rPr lang="es-MX" sz="2800" dirty="0" smtClean="0">
                <a:cs typeface="Arial"/>
              </a:rPr>
              <a:t>–Mary L. </a:t>
            </a:r>
            <a:r>
              <a:rPr lang="es-MX" sz="2800" dirty="0" err="1" smtClean="0">
                <a:cs typeface="Arial"/>
              </a:rPr>
              <a:t>Sprouse</a:t>
            </a:r>
            <a:endParaRPr lang="es-MX" sz="2800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19050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027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1.20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1295400" y="457200"/>
            <a:ext cx="6400800" cy="593809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438400" y="4648200"/>
            <a:ext cx="411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/>
              <a:t>Gastar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dinero</a:t>
            </a:r>
            <a:endParaRPr lang="en-US" sz="5400" b="1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3352800" y="1447800"/>
            <a:ext cx="2286000" cy="2960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1.21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4800" b="1" dirty="0" err="1" smtClean="0"/>
              <a:t>Planear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1828800"/>
            <a:ext cx="6248400" cy="4525963"/>
          </a:xfrm>
        </p:spPr>
        <p:txBody>
          <a:bodyPr/>
          <a:lstStyle/>
          <a:p>
            <a:pPr>
              <a:buNone/>
            </a:pPr>
            <a:r>
              <a:rPr lang="es-MX" b="1" dirty="0" smtClean="0"/>
              <a:t>Al planear por un año, siembre maíz. </a:t>
            </a:r>
          </a:p>
          <a:p>
            <a:pPr>
              <a:buNone/>
            </a:pPr>
            <a:r>
              <a:rPr lang="es-MX" b="1" dirty="0" smtClean="0"/>
              <a:t>Al planear por una década, plante arboles.</a:t>
            </a:r>
          </a:p>
          <a:p>
            <a:pPr>
              <a:buNone/>
            </a:pPr>
            <a:r>
              <a:rPr lang="es-MX" b="1" dirty="0" smtClean="0"/>
              <a:t>Al planear por la vida, entrene y eduque a los demás.</a:t>
            </a:r>
          </a:p>
          <a:p>
            <a:pPr>
              <a:buNone/>
            </a:pPr>
            <a:r>
              <a:rPr lang="es-MX" b="1" dirty="0" smtClean="0"/>
              <a:t>			Proverbio Chino</a:t>
            </a:r>
          </a:p>
          <a:p>
            <a:pPr>
              <a:buNone/>
            </a:pPr>
            <a:endParaRPr lang="es-MX" b="1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19050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027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1.2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4800" b="1" dirty="0" smtClean="0"/>
              <a:t>Right on the Money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1828800"/>
            <a:ext cx="6248400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s-MX" sz="2800" b="1" dirty="0" smtClean="0"/>
              <a:t>Lección 1: 	</a:t>
            </a:r>
            <a:r>
              <a:rPr lang="es-MX" sz="2800" dirty="0" smtClean="0"/>
              <a:t>Planear para tener éxito 			económico (los padres)</a:t>
            </a:r>
          </a:p>
          <a:p>
            <a:pPr>
              <a:buNone/>
            </a:pPr>
            <a:r>
              <a:rPr lang="es-MX" sz="2800" dirty="0" smtClean="0"/>
              <a:t>			Ganar dinero (los niños)</a:t>
            </a:r>
          </a:p>
          <a:p>
            <a:pPr>
              <a:buNone/>
            </a:pPr>
            <a:endParaRPr lang="es-MX" sz="2800" dirty="0" smtClean="0"/>
          </a:p>
          <a:p>
            <a:pPr>
              <a:buNone/>
            </a:pPr>
            <a:r>
              <a:rPr lang="es-MX" sz="2800" b="1" dirty="0" smtClean="0"/>
              <a:t>Lección 2: </a:t>
            </a:r>
            <a:r>
              <a:rPr lang="es-MX" sz="2800" dirty="0" smtClean="0"/>
              <a:t>	Planear para gastar</a:t>
            </a:r>
          </a:p>
          <a:p>
            <a:pPr>
              <a:buNone/>
            </a:pPr>
            <a:endParaRPr lang="es-MX" sz="2800" dirty="0" smtClean="0"/>
          </a:p>
          <a:p>
            <a:pPr>
              <a:buNone/>
            </a:pPr>
            <a:r>
              <a:rPr lang="es-MX" sz="2800" b="1" dirty="0" smtClean="0"/>
              <a:t>Lección 3: </a:t>
            </a:r>
            <a:r>
              <a:rPr lang="es-MX" sz="2800" dirty="0" smtClean="0"/>
              <a:t>	Planear para ahorrar</a:t>
            </a:r>
          </a:p>
          <a:p>
            <a:pPr>
              <a:buNone/>
            </a:pPr>
            <a:endParaRPr lang="es-MX" sz="2800" dirty="0" smtClean="0"/>
          </a:p>
          <a:p>
            <a:pPr>
              <a:buNone/>
            </a:pPr>
            <a:r>
              <a:rPr lang="es-MX" sz="2800" b="1" dirty="0" smtClean="0"/>
              <a:t>Lección 4: </a:t>
            </a:r>
            <a:r>
              <a:rPr lang="es-MX" sz="2800" dirty="0" smtClean="0"/>
              <a:t>	Planear para prestar</a:t>
            </a:r>
          </a:p>
          <a:p>
            <a:pPr>
              <a:buNone/>
            </a:pPr>
            <a:r>
              <a:rPr lang="es-MX" sz="2800" dirty="0" smtClean="0"/>
              <a:t>			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19050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1.3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US" b="1" dirty="0" err="1" smtClean="0"/>
              <a:t>Resumen</a:t>
            </a:r>
            <a:r>
              <a:rPr lang="en-US" b="1" dirty="0" smtClean="0"/>
              <a:t>: </a:t>
            </a:r>
            <a:r>
              <a:rPr lang="en-US" b="1" dirty="0" err="1" smtClean="0"/>
              <a:t>Planear</a:t>
            </a:r>
            <a:r>
              <a:rPr lang="en-US" b="1" dirty="0" smtClean="0"/>
              <a:t> </a:t>
            </a:r>
            <a:r>
              <a:rPr lang="en-US" b="1" dirty="0" err="1" smtClean="0"/>
              <a:t>para</a:t>
            </a:r>
            <a:r>
              <a:rPr lang="en-US" b="1" dirty="0" smtClean="0"/>
              <a:t> </a:t>
            </a:r>
            <a:r>
              <a:rPr lang="en-US" b="1" dirty="0" err="1" smtClean="0"/>
              <a:t>tener</a:t>
            </a:r>
            <a:r>
              <a:rPr lang="en-US" b="1" dirty="0" smtClean="0"/>
              <a:t> </a:t>
            </a:r>
            <a:r>
              <a:rPr lang="en-US" b="1" dirty="0" err="1" smtClean="0"/>
              <a:t>éxito</a:t>
            </a:r>
            <a:r>
              <a:rPr lang="en-US" b="1" dirty="0" smtClean="0"/>
              <a:t> </a:t>
            </a:r>
            <a:r>
              <a:rPr lang="en-US" b="1" dirty="0" err="1" smtClean="0"/>
              <a:t>económico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2209800"/>
            <a:ext cx="6248400" cy="4144963"/>
          </a:xfrm>
        </p:spPr>
        <p:txBody>
          <a:bodyPr>
            <a:normAutofit/>
          </a:bodyPr>
          <a:lstStyle/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Centrarse en la familia – Enseñarles a los niños sobre el dinero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Organizar y mantener documentos financieros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1.4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1447800"/>
            <a:ext cx="6248400" cy="1523999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es-MX" sz="7000" b="1" dirty="0" smtClean="0"/>
              <a:t>Los padres, los niños, y el dinero 	</a:t>
            </a:r>
            <a:r>
              <a:rPr lang="es-MX" sz="2800" dirty="0" smtClean="0"/>
              <a:t>		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6002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biLevel thresh="50000"/>
          </a:blip>
          <a:srcRect/>
          <a:stretch>
            <a:fillRect/>
          </a:stretch>
        </p:blipFill>
        <p:spPr bwMode="auto">
          <a:xfrm>
            <a:off x="5334000" y="3048000"/>
            <a:ext cx="2787553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1.5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990600"/>
            <a:ext cx="6248400" cy="1523999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es-MX" sz="7000" b="1" dirty="0" smtClean="0"/>
              <a:t>Ud. es el/la primer/a maestro/a de su hijo	</a:t>
            </a:r>
            <a:r>
              <a:rPr lang="es-MX" sz="2800" dirty="0" smtClean="0"/>
              <a:t>		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6002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3948736" y="3048000"/>
            <a:ext cx="4770309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1.6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1371600" y="457200"/>
            <a:ext cx="6248400" cy="5791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209800" y="1752600"/>
            <a:ext cx="47244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 smtClean="0"/>
              <a:t>Mejor</a:t>
            </a:r>
            <a:r>
              <a:rPr lang="en-US" sz="6600" b="1" dirty="0" smtClean="0"/>
              <a:t> </a:t>
            </a:r>
            <a:r>
              <a:rPr lang="en-US" sz="6600" b="1" dirty="0" err="1" smtClean="0"/>
              <a:t>que</a:t>
            </a:r>
            <a:r>
              <a:rPr lang="en-US" sz="6600" b="1" dirty="0" smtClean="0"/>
              <a:t> </a:t>
            </a:r>
            <a:r>
              <a:rPr lang="en-US" sz="6600" b="1" dirty="0" err="1" smtClean="0"/>
              <a:t>decir</a:t>
            </a:r>
            <a:r>
              <a:rPr lang="en-US" sz="6600" b="1" dirty="0" smtClean="0"/>
              <a:t> </a:t>
            </a:r>
            <a:r>
              <a:rPr lang="en-US" sz="6600" b="1" dirty="0" err="1" smtClean="0"/>
              <a:t>es</a:t>
            </a:r>
            <a:r>
              <a:rPr lang="en-US" sz="6600" b="1" dirty="0" smtClean="0"/>
              <a:t> </a:t>
            </a:r>
            <a:r>
              <a:rPr lang="en-US" sz="6600" b="1" dirty="0" err="1" smtClean="0"/>
              <a:t>hacer</a:t>
            </a:r>
            <a:endParaRPr lang="en-US" sz="6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chemeClr val="bg1"/>
                </a:solidFill>
              </a:rPr>
              <a:t>1.7</a:t>
            </a:r>
            <a:endParaRPr lang="en-US"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609600"/>
            <a:ext cx="6629400" cy="1904999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es-MX" sz="9300" b="1" dirty="0" smtClean="0">
                <a:latin typeface="Arial"/>
                <a:cs typeface="Arial"/>
              </a:rPr>
              <a:t>¿Por qué debemos guardar los 		documentos?</a:t>
            </a:r>
            <a:r>
              <a:rPr lang="es-MX" sz="7000" b="1" dirty="0" smtClean="0"/>
              <a:t>	</a:t>
            </a:r>
            <a:r>
              <a:rPr lang="es-MX" sz="2800" dirty="0" smtClean="0"/>
              <a:t>		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6002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:\Users\Dianna\AppData\Local\Microsoft\Windows\Temporary Internet Files\Low\Content.IE5\TRDXW6GG\j0432606[1].png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3657600" y="2819400"/>
            <a:ext cx="2666772" cy="266677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1.8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1490</TotalTime>
  <Words>590</Words>
  <Application>Microsoft Office PowerPoint</Application>
  <PresentationFormat>On-screen Show (4:3)</PresentationFormat>
  <Paragraphs>128</Paragraphs>
  <Slides>22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Slide 1</vt:lpstr>
      <vt:lpstr>Slide 2</vt:lpstr>
      <vt:lpstr>Planear</vt:lpstr>
      <vt:lpstr>Right on the Money</vt:lpstr>
      <vt:lpstr>Resumen: Planear para tener éxito económico</vt:lpstr>
      <vt:lpstr>Slide 6</vt:lpstr>
      <vt:lpstr>Slide 7</vt:lpstr>
      <vt:lpstr>Slide 8</vt:lpstr>
      <vt:lpstr>Slide 9</vt:lpstr>
      <vt:lpstr>¿Por qué es necesario guardar y organizar los documentos de su familia?</vt:lpstr>
      <vt:lpstr>Slide 11</vt:lpstr>
      <vt:lpstr>Slide 12</vt:lpstr>
      <vt:lpstr>Slide 13</vt:lpstr>
      <vt:lpstr>Slide 14</vt:lpstr>
      <vt:lpstr>¿Cuál es el mejor lugar para guardar sus documentos?</vt:lpstr>
      <vt:lpstr>3 Sistemas Comunes de Archivos</vt:lpstr>
      <vt:lpstr>Organizar Su Sistema de Archivos</vt:lpstr>
      <vt:lpstr>Slide 18</vt:lpstr>
      <vt:lpstr>Slide 19</vt:lpstr>
      <vt:lpstr>Reto para los padres</vt:lpstr>
      <vt:lpstr>Slide 21</vt:lpstr>
      <vt:lpstr>Slide 22</vt:lpstr>
    </vt:vector>
  </TitlesOfParts>
  <Company>York College of Pennsylvania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Information Technology</dc:creator>
  <cp:lastModifiedBy>Dianna</cp:lastModifiedBy>
  <cp:revision>12</cp:revision>
  <dcterms:created xsi:type="dcterms:W3CDTF">2010-01-11T16:39:12Z</dcterms:created>
  <dcterms:modified xsi:type="dcterms:W3CDTF">2010-02-05T02:21:06Z</dcterms:modified>
</cp:coreProperties>
</file>