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58" r:id="rId4"/>
    <p:sldId id="259" r:id="rId5"/>
    <p:sldId id="260" r:id="rId6"/>
    <p:sldId id="279" r:id="rId7"/>
    <p:sldId id="280" r:id="rId8"/>
    <p:sldId id="294" r:id="rId9"/>
    <p:sldId id="295" r:id="rId10"/>
    <p:sldId id="263" r:id="rId11"/>
    <p:sldId id="281" r:id="rId12"/>
    <p:sldId id="282" r:id="rId13"/>
    <p:sldId id="283" r:id="rId14"/>
    <p:sldId id="296" r:id="rId15"/>
    <p:sldId id="297" r:id="rId16"/>
    <p:sldId id="298" r:id="rId17"/>
    <p:sldId id="266" r:id="rId18"/>
    <p:sldId id="284" r:id="rId19"/>
    <p:sldId id="299" r:id="rId20"/>
    <p:sldId id="286" r:id="rId21"/>
    <p:sldId id="300" r:id="rId22"/>
    <p:sldId id="301" r:id="rId23"/>
    <p:sldId id="287" r:id="rId24"/>
    <p:sldId id="302" r:id="rId25"/>
    <p:sldId id="265" r:id="rId26"/>
    <p:sldId id="288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djaR5Gc+RuaDSbXMfpIfWg==" hashData="y9Uoe2enGbBWuw68GM5zrFDrnKo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A1BF1-316C-4741-9D2C-B5C4573226FC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5379EE-D66C-4F51-B971-4A62167D5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A8B1B7-4F3B-4166-A6CD-30A176BC3BD9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75830-22D8-48E2-82F9-446271C6B0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solidFill>
            <a:schemeClr val="accent3"/>
          </a:solidFill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Right on the Money</a:t>
            </a: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Oval 5"/>
          <p:cNvSpPr/>
          <p:nvPr/>
        </p:nvSpPr>
        <p:spPr>
          <a:xfrm>
            <a:off x="4572000" y="1447800"/>
            <a:ext cx="3295135" cy="304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105400" y="2057400"/>
            <a:ext cx="2286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smtClean="0"/>
              <a:t>Planear Sus Ahorros</a:t>
            </a:r>
            <a:endParaRPr lang="es-MX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962400" y="54102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/>
              <a:t>Hablar de dinero y razón con padres y niños</a:t>
            </a:r>
            <a:endParaRPr 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600200" y="533400"/>
            <a:ext cx="7086600" cy="1554162"/>
          </a:xfrm>
        </p:spPr>
        <p:txBody>
          <a:bodyPr>
            <a:noAutofit/>
          </a:bodyPr>
          <a:lstStyle/>
          <a:p>
            <a:r>
              <a:rPr lang="es-MX" sz="4800" b="1" dirty="0" smtClean="0"/>
              <a:t>Vive Debajo de Sus Posibilidades</a:t>
            </a:r>
            <a:endParaRPr lang="es-MX" sz="4800" b="1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600200" cy="685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3.9</a:t>
            </a:r>
            <a:endParaRPr lang="en-US" sz="1100" dirty="0"/>
          </a:p>
        </p:txBody>
      </p:sp>
      <p:pic>
        <p:nvPicPr>
          <p:cNvPr id="1031" name="Picture 7" descr="C:\Users\Dianna\AppData\Local\Microsoft\Windows\Temporary Internet Files\Content.IE5\PLRYD5B1\MCj02317580000[1].wmf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/>
          <a:stretch>
            <a:fillRect/>
          </a:stretch>
        </p:blipFill>
        <p:spPr bwMode="auto">
          <a:xfrm>
            <a:off x="3124200" y="2438400"/>
            <a:ext cx="4360179" cy="3276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Comience Ahora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0"/>
            <a:ext cx="6248400" cy="4144963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Olvídese del pasado.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Practique el nuevo hábito hoy.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smtClean="0"/>
              <a:t>Enseñe </a:t>
            </a:r>
            <a:r>
              <a:rPr lang="es-MX" dirty="0" smtClean="0"/>
              <a:t>a sus hijos a ahorrar.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3.10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¿Por qué es necesario tener metas?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057401"/>
            <a:ext cx="6248400" cy="1066799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3">
                  <a:lumMod val="50000"/>
                </a:schemeClr>
              </a:buClr>
              <a:buNone/>
            </a:pPr>
            <a:r>
              <a:rPr lang="es-MX" b="1" dirty="0" smtClean="0"/>
              <a:t>¡Si nunca tiene un objetivo, logrará nada cada vez!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3.11</a:t>
            </a:r>
            <a:endParaRPr lang="en-US" sz="1100" dirty="0"/>
          </a:p>
        </p:txBody>
      </p:sp>
      <p:pic>
        <p:nvPicPr>
          <p:cNvPr id="2050" name="Picture 2" descr="C:\Users\Dianna\AppData\Local\Microsoft\Windows\Temporary Internet Files\Content.IE5\PLRYD5B1\MCj04125720000[1].wmf"/>
          <p:cNvPicPr>
            <a:picLocks noChangeAspect="1" noChangeArrowheads="1"/>
          </p:cNvPicPr>
          <p:nvPr/>
        </p:nvPicPr>
        <p:blipFill>
          <a:blip r:embed="rId4" cstate="print">
            <a:grayscl/>
          </a:blip>
          <a:srcRect/>
          <a:stretch>
            <a:fillRect/>
          </a:stretch>
        </p:blipFill>
        <p:spPr bwMode="auto">
          <a:xfrm>
            <a:off x="3505200" y="3110470"/>
            <a:ext cx="3352800" cy="28235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762000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Para lograr sus </a:t>
            </a:r>
            <a:r>
              <a:rPr lang="es-MX" b="1" smtClean="0"/>
              <a:t>metas económicas </a:t>
            </a:r>
            <a:r>
              <a:rPr lang="es-MX" b="1" dirty="0" smtClean="0"/>
              <a:t>necesita saber: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057400"/>
            <a:ext cx="6248400" cy="4297363"/>
          </a:xfrm>
        </p:spPr>
        <p:txBody>
          <a:bodyPr>
            <a:normAutofit/>
          </a:bodyPr>
          <a:lstStyle/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Lo que ya tiene ahorrado.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Cuánto dinero necesitará para alcanzar la meta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Para dónde va su dinero ahora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3.12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762000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Horario de La Meta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057401"/>
            <a:ext cx="6248400" cy="3581400"/>
          </a:xfrm>
        </p:spPr>
        <p:txBody>
          <a:bodyPr>
            <a:normAutofit/>
          </a:bodyPr>
          <a:lstStyle/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ES" dirty="0" smtClean="0"/>
              <a:t>A corto plazo: 1 año o menos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ES" dirty="0" smtClean="0"/>
              <a:t>A medio plazo: de 2 a 5 años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ES" dirty="0" smtClean="0"/>
              <a:t>A largo plazo: más de 5 años</a:t>
            </a: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3.13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762000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Metas PRUDENTES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057400"/>
            <a:ext cx="6248400" cy="40386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Especificas – claras, exactas, bien-definidas, y (muchas veces) escritas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Apreciables – una cantidad especifica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Alcanzable – según los recursos disponibles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Realísticas – al considerar los obstáculos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Tiempo – fecha prevista para alcanzar la meta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3.14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762000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Metas PRUDENTES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057400"/>
            <a:ext cx="6248400" cy="3733800"/>
          </a:xfrm>
        </p:spPr>
        <p:txBody>
          <a:bodyPr>
            <a:normAutofit/>
          </a:bodyPr>
          <a:lstStyle/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No es una meta PRUDENTE</a:t>
            </a:r>
          </a:p>
          <a:p>
            <a:pPr marL="914400" lvl="1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Quiero un auto.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Meta PRUDENTE</a:t>
            </a:r>
          </a:p>
          <a:p>
            <a:pPr marL="914400" lvl="1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En tres años quisiera comprar una camioneta de segunda mano de Toyota o Honda que cuesta $18,000 o menos.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3.15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>
                <a:latin typeface="+mn-lt"/>
                <a:cs typeface="Arial"/>
              </a:rPr>
              <a:t>Ahorrar vs. Invertir</a:t>
            </a:r>
            <a:endParaRPr lang="es-MX" b="1" dirty="0">
              <a:latin typeface="+mn-lt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3.16</a:t>
            </a:r>
            <a:endParaRPr lang="en-US" sz="11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514600" y="2286000"/>
          <a:ext cx="6400800" cy="3238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3200400"/>
              </a:tblGrid>
              <a:tr h="381000">
                <a:tc>
                  <a:txBody>
                    <a:bodyPr/>
                    <a:lstStyle/>
                    <a:p>
                      <a:r>
                        <a:rPr lang="es-MX" noProof="0" dirty="0" smtClean="0">
                          <a:solidFill>
                            <a:schemeClr val="bg1"/>
                          </a:solidFill>
                        </a:rPr>
                        <a:t>Ahorrar</a:t>
                      </a:r>
                      <a:endParaRPr lang="es-MX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noProof="0" dirty="0" smtClean="0">
                          <a:solidFill>
                            <a:schemeClr val="bg1"/>
                          </a:solidFill>
                        </a:rPr>
                        <a:t>Invertir</a:t>
                      </a:r>
                      <a:endParaRPr lang="es-MX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952500">
                <a:tc>
                  <a:txBody>
                    <a:bodyPr/>
                    <a:lstStyle/>
                    <a:p>
                      <a:r>
                        <a:rPr lang="es-MX" noProof="0" smtClean="0"/>
                        <a:t>A corto plazo hasta</a:t>
                      </a:r>
                      <a:r>
                        <a:rPr lang="es-MX" baseline="0" noProof="0" smtClean="0"/>
                        <a:t> medio plazo</a:t>
                      </a:r>
                    </a:p>
                    <a:p>
                      <a:r>
                        <a:rPr lang="es-MX" baseline="0" noProof="0" smtClean="0"/>
                        <a:t>1 a 5 años</a:t>
                      </a:r>
                      <a:endParaRPr lang="es-MX" noProof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noProof="0" smtClean="0"/>
                        <a:t>A largo plazo</a:t>
                      </a:r>
                    </a:p>
                    <a:p>
                      <a:r>
                        <a:rPr lang="es-MX" noProof="0" smtClean="0"/>
                        <a:t>Más de 5 años</a:t>
                      </a:r>
                      <a:endParaRPr lang="es-MX" noProof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2500"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Guardar</a:t>
                      </a:r>
                      <a:r>
                        <a:rPr lang="es-MX" baseline="0" noProof="0" dirty="0" smtClean="0"/>
                        <a:t> dinero mientras de interés modesto</a:t>
                      </a:r>
                      <a:endParaRPr lang="es-MX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noProof="0" smtClean="0"/>
                        <a:t>Cambiar dinero por algo que espera que</a:t>
                      </a:r>
                      <a:r>
                        <a:rPr lang="es-MX" baseline="0" noProof="0" smtClean="0"/>
                        <a:t> traiga ganancias en el futuro</a:t>
                      </a:r>
                      <a:endParaRPr lang="es-MX" noProof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2500">
                <a:tc>
                  <a:txBody>
                    <a:bodyPr/>
                    <a:lstStyle/>
                    <a:p>
                      <a:r>
                        <a:rPr lang="es-MX" noProof="0" smtClean="0"/>
                        <a:t>Seguro.</a:t>
                      </a:r>
                      <a:r>
                        <a:rPr lang="es-MX" baseline="0" noProof="0" smtClean="0"/>
                        <a:t> No hay la perdida de capital.</a:t>
                      </a:r>
                      <a:endParaRPr lang="es-MX" noProof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Hay riesgos. Es posible que pierda</a:t>
                      </a:r>
                      <a:r>
                        <a:rPr lang="es-MX" baseline="0" noProof="0" dirty="0" smtClean="0"/>
                        <a:t> capital.</a:t>
                      </a:r>
                      <a:endParaRPr lang="es-MX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>
                <a:latin typeface="+mn-lt"/>
                <a:cs typeface="Arial"/>
              </a:rPr>
              <a:t>Vocabulario de Ahorrar</a:t>
            </a:r>
            <a:endParaRPr lang="es-MX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1"/>
            <a:ext cx="6248400" cy="3581400"/>
          </a:xfrm>
        </p:spPr>
        <p:txBody>
          <a:bodyPr>
            <a:normAutofit/>
          </a:bodyPr>
          <a:lstStyle/>
          <a:p>
            <a:pPr marL="514350" indent="-514350">
              <a:buClr>
                <a:schemeClr val="accent3">
                  <a:lumMod val="50000"/>
                </a:schemeClr>
              </a:buClr>
              <a:buNone/>
            </a:pPr>
            <a:r>
              <a:rPr lang="es-MX" dirty="0" smtClean="0"/>
              <a:t>Términos económicos básicos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Interés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Compuesto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Rendimiento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3.17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>
                <a:latin typeface="+mn-lt"/>
                <a:cs typeface="Arial"/>
              </a:rPr>
              <a:t>Interés Compuesto (5%)</a:t>
            </a:r>
            <a:endParaRPr lang="es-MX" b="1" dirty="0">
              <a:latin typeface="+mn-lt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3.18</a:t>
            </a:r>
            <a:endParaRPr lang="en-US" sz="1100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2590800" y="2514600"/>
          <a:ext cx="6096000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Año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Capital </a:t>
                      </a:r>
                      <a:r>
                        <a:rPr lang="en-US" dirty="0" err="1" smtClean="0"/>
                        <a:t>Invertido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Interés</a:t>
                      </a:r>
                      <a:r>
                        <a:rPr lang="en-US" baseline="0" dirty="0" smtClean="0"/>
                        <a:t> Dado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Nuevo Balance de Capital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$100.00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$5.00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$105.00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$105.00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$5.25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$110.25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$110.25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$5.51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$115.76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$115.76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$5.79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$121.55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$121.55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$6.08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$127.63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$127.63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$22.63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$127.63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248400" cy="4525963"/>
          </a:xfrm>
        </p:spPr>
        <p:txBody>
          <a:bodyPr/>
          <a:lstStyle/>
          <a:p>
            <a:pPr>
              <a:buNone/>
            </a:pPr>
            <a:r>
              <a:rPr lang="es-MX" b="1" dirty="0" smtClean="0"/>
              <a:t>Patrocinado por 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err="1" smtClean="0"/>
              <a:t>Penn</a:t>
            </a:r>
            <a:r>
              <a:rPr lang="es-MX" dirty="0" smtClean="0"/>
              <a:t> </a:t>
            </a:r>
            <a:r>
              <a:rPr lang="es-MX" dirty="0" err="1" smtClean="0"/>
              <a:t>State</a:t>
            </a:r>
            <a:r>
              <a:rPr lang="es-MX" dirty="0" smtClean="0"/>
              <a:t> </a:t>
            </a:r>
            <a:r>
              <a:rPr lang="es-MX" dirty="0" err="1" smtClean="0"/>
              <a:t>Cooperative</a:t>
            </a:r>
            <a:r>
              <a:rPr lang="es-MX" dirty="0" smtClean="0"/>
              <a:t> </a:t>
            </a:r>
            <a:r>
              <a:rPr lang="es-MX" dirty="0" err="1" smtClean="0"/>
              <a:t>Extension</a:t>
            </a:r>
            <a:endParaRPr lang="es-MX" dirty="0" smtClean="0"/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err="1" smtClean="0"/>
              <a:t>The</a:t>
            </a:r>
            <a:r>
              <a:rPr lang="es-MX" dirty="0" smtClean="0"/>
              <a:t> Pennsylvania Office of </a:t>
            </a:r>
            <a:r>
              <a:rPr lang="es-MX" dirty="0" err="1" smtClean="0"/>
              <a:t>Financial</a:t>
            </a:r>
            <a:r>
              <a:rPr lang="es-MX" dirty="0" smtClean="0"/>
              <a:t> </a:t>
            </a:r>
            <a:r>
              <a:rPr lang="es-MX" dirty="0" err="1" smtClean="0"/>
              <a:t>Education</a:t>
            </a:r>
            <a:endParaRPr lang="es-MX" dirty="0" smtClean="0"/>
          </a:p>
          <a:p>
            <a:pPr>
              <a:buNone/>
            </a:pPr>
            <a:r>
              <a:rPr lang="es-MX" b="1" dirty="0" smtClean="0"/>
              <a:t>Apoyo financiero proveído por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err="1" smtClean="0"/>
              <a:t>The</a:t>
            </a:r>
            <a:r>
              <a:rPr lang="es-MX" dirty="0" smtClean="0"/>
              <a:t> Heinz </a:t>
            </a:r>
            <a:r>
              <a:rPr lang="es-MX" dirty="0" err="1" smtClean="0"/>
              <a:t>Endowments</a:t>
            </a:r>
            <a:endParaRPr lang="es-MX" dirty="0" smtClean="0"/>
          </a:p>
          <a:p>
            <a:endParaRPr lang="en-US" b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17526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3.1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Efecto del Interés Compuesto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0"/>
            <a:ext cx="6248400" cy="4144963"/>
          </a:xfrm>
        </p:spPr>
        <p:txBody>
          <a:bodyPr>
            <a:normAutofit fontScale="92500"/>
          </a:bodyPr>
          <a:lstStyle/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Lo más alto que es el nivel de interés, más dinero puede devengar.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Lo más largo el periodo de tiempo, más dinero puede devengar.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Lo más frecuente que es el periodo compuesto, más dinero puede devengar. 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3.19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El efecto del tiempo sobre el valor de dinero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1"/>
            <a:ext cx="6248400" cy="3505200"/>
          </a:xfrm>
        </p:spPr>
        <p:txBody>
          <a:bodyPr>
            <a:normAutofit/>
          </a:bodyPr>
          <a:lstStyle/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Ahorrar cantidades pequeños hoy puede resultar en una cantidad significativa con el paso de los años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3.20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Donde Debe Ahorrar Dinero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1"/>
            <a:ext cx="6248400" cy="35052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Bancos</a:t>
            </a:r>
          </a:p>
          <a:p>
            <a:pPr marL="914400" lvl="1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Ofrecen servicios bancarios personales, </a:t>
            </a:r>
            <a:r>
              <a:rPr lang="es-MX" dirty="0" err="1" smtClean="0"/>
              <a:t>e.g.</a:t>
            </a:r>
            <a:r>
              <a:rPr lang="es-MX" dirty="0" smtClean="0"/>
              <a:t>, cuentas de ahorros, préstamos, caja de seguridad</a:t>
            </a:r>
          </a:p>
          <a:p>
            <a:pPr marL="914400" lvl="1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Busque protección del FDIC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Cooperativas de ahorro y crédito</a:t>
            </a:r>
          </a:p>
          <a:p>
            <a:pPr marL="914400" lvl="1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Ofrecen servicios bancarios personales exclusivamente para socios</a:t>
            </a:r>
          </a:p>
          <a:p>
            <a:pPr marL="914400" lvl="1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Busque protección de la NCUA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3.21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>
                <a:latin typeface="Arial"/>
                <a:cs typeface="Arial"/>
              </a:rPr>
              <a:t>Productos de Ahorros	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0"/>
            <a:ext cx="6248400" cy="4144963"/>
          </a:xfrm>
        </p:spPr>
        <p:txBody>
          <a:bodyPr>
            <a:normAutofit/>
          </a:bodyPr>
          <a:lstStyle/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Cuentas de ahorros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ES" dirty="0" smtClean="0"/>
              <a:t>Cuenta en el mercado monetario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ES" dirty="0" smtClean="0"/>
              <a:t>Certificados de depósitos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ES" dirty="0" smtClean="0"/>
              <a:t>Valores del gobierno estadounidense </a:t>
            </a:r>
            <a:r>
              <a:rPr lang="es-ES" dirty="0" err="1" smtClean="0"/>
              <a:t>e.g.</a:t>
            </a:r>
            <a:r>
              <a:rPr lang="es-ES" dirty="0" smtClean="0"/>
              <a:t> bonos de EE, I-bonos, etc. (www.treasurydirect.gov)</a:t>
            </a: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3.22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>
                <a:latin typeface="Arial"/>
                <a:cs typeface="Arial"/>
              </a:rPr>
              <a:t>¿Qué haría Ud.?	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0"/>
            <a:ext cx="6248400" cy="4144963"/>
          </a:xfrm>
        </p:spPr>
        <p:txBody>
          <a:bodyPr>
            <a:normAutofit fontScale="77500" lnSpcReduction="20000"/>
          </a:bodyPr>
          <a:lstStyle/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r>
              <a:rPr lang="es-MX" dirty="0" smtClean="0"/>
              <a:t>José está cerrando su negocio de arquitectura paisajista por la temporada. </a:t>
            </a:r>
            <a:r>
              <a:rPr lang="es-MX" dirty="0" smtClean="0">
                <a:latin typeface="Calibri"/>
              </a:rPr>
              <a:t>Él quisiera poner parte de sus ingresos en un lugar que da alto interés, aún asegurado, hasta que la nueva temporada empiece.</a:t>
            </a:r>
          </a:p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endParaRPr lang="es-MX" dirty="0" smtClean="0">
              <a:latin typeface="Calibri"/>
            </a:endParaRPr>
          </a:p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r>
              <a:rPr lang="es-MX" dirty="0" smtClean="0">
                <a:latin typeface="Calibri"/>
              </a:rPr>
              <a:t>María tiene una grande cantidad de su dinero en una cuenta de ahorros. Ella quisiera ganar más interés que recibe actualmente y quisiera que su dinero estaría seguro. Piensa en comprar un auto nuevo con el dinero en tres años.</a:t>
            </a: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3.23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609601"/>
            <a:ext cx="7239000" cy="129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3600" b="1" dirty="0" smtClean="0"/>
              <a:t>¿Cómo puede promover el habito de ahorrar entre sus hijos?	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600200" cy="685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3.24</a:t>
            </a:r>
            <a:endParaRPr lang="en-US" sz="11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/>
          <a:stretch>
            <a:fillRect/>
          </a:stretch>
        </p:blipFill>
        <p:spPr bwMode="auto">
          <a:xfrm>
            <a:off x="2667000" y="2286000"/>
            <a:ext cx="4885274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>
                <a:latin typeface="Arial"/>
                <a:cs typeface="Arial"/>
              </a:rPr>
              <a:t>Reto para los padres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981200"/>
            <a:ext cx="6248400" cy="4144963"/>
          </a:xfrm>
        </p:spPr>
        <p:txBody>
          <a:bodyPr>
            <a:normAutofit lnSpcReduction="10000"/>
          </a:bodyPr>
          <a:lstStyle/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Hable con sus hijos sobre la lección de ahorrar dinero.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Pruebe por lo menos una de las maneras de ense</a:t>
            </a:r>
            <a:r>
              <a:rPr lang="es-MX" dirty="0" smtClean="0">
                <a:cs typeface="Arial"/>
              </a:rPr>
              <a:t>ñarles a sus hijos a ahorrar dinero.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>
                <a:cs typeface="Arial"/>
              </a:rPr>
              <a:t>Establezca o revise sus metas económicas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>
                <a:cs typeface="Arial"/>
              </a:rPr>
              <a:t>Cree o revise su plan de ahorros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3.25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 err="1" smtClean="0"/>
              <a:t>Reto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para</a:t>
            </a:r>
            <a:r>
              <a:rPr lang="en-US" sz="4800" b="1" dirty="0" smtClean="0"/>
              <a:t> los padres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828800"/>
            <a:ext cx="6248400" cy="4525963"/>
          </a:xfrm>
        </p:spPr>
        <p:txBody>
          <a:bodyPr/>
          <a:lstStyle/>
          <a:p>
            <a:pPr>
              <a:buNone/>
            </a:pPr>
            <a:r>
              <a:rPr lang="es-MX" dirty="0" smtClean="0"/>
              <a:t>Lección 1: Planear para tener éxito económico</a:t>
            </a:r>
          </a:p>
          <a:p>
            <a:pPr>
              <a:buNone/>
            </a:pPr>
            <a:r>
              <a:rPr lang="es-MX" dirty="0" smtClean="0"/>
              <a:t>	</a:t>
            </a:r>
            <a:r>
              <a:rPr lang="es-MX" sz="2400" i="1" dirty="0" smtClean="0"/>
              <a:t>Organizar y mantener sus documentos</a:t>
            </a:r>
          </a:p>
          <a:p>
            <a:pPr>
              <a:buNone/>
            </a:pPr>
            <a:r>
              <a:rPr lang="es-MX" dirty="0" smtClean="0"/>
              <a:t>Lección 2: Planear para gastar dinero</a:t>
            </a:r>
          </a:p>
          <a:p>
            <a:pPr>
              <a:buNone/>
            </a:pPr>
            <a:r>
              <a:rPr lang="es-MX" dirty="0" smtClean="0"/>
              <a:t>	</a:t>
            </a:r>
            <a:r>
              <a:rPr lang="es-MX" sz="2400" i="1" dirty="0" smtClean="0"/>
              <a:t>Fijarse en sus gastos; crear y usar un presupuesto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19050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027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3.2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MX" sz="4800" b="1" dirty="0" smtClean="0"/>
              <a:t>Resumen: Planear Sus Ahorros </a:t>
            </a:r>
            <a:endParaRPr lang="es-MX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828800"/>
            <a:ext cx="6248400" cy="4525963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La razón por la que es importante ahorrar dinero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Hechos básicos de ahorrar dinero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Estrategias para ahorrar dinero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Maneras para animar a sus hijos a ahorrar dinero	</a:t>
            </a:r>
            <a:r>
              <a:rPr lang="es-MX" sz="2800" dirty="0" smtClean="0"/>
              <a:t>		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19050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3.3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¿Por qué ahorramos dinero?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0"/>
            <a:ext cx="6248400" cy="4144963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Para tener reservas de efectivo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Para financiar la educación universitaria de nuestros hijos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Para financiar nuestra jubilación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Para comprar cosas caras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3.4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¿Por qué es importante ahorrar dinero?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1"/>
            <a:ext cx="6248400" cy="3962400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Para sentirse tranquilo/a en caso de una emergencia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Para ser independiente y seguro/a económicamente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Para servir como buen ejemplo para nuestros hijos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3.5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52400" y="762000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Hábitos de Un Millonario: ¿Verdadero o Falso?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981200"/>
            <a:ext cx="6248400" cy="4144963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  <a:buNone/>
            </a:pPr>
            <a:r>
              <a:rPr lang="es-MX" dirty="0" smtClean="0"/>
              <a:t>La mayoría de millonarios: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  <a:buFont typeface="+mj-lt"/>
              <a:buAutoNum type="alphaLcParenR"/>
            </a:pPr>
            <a:r>
              <a:rPr lang="es-MX" dirty="0" smtClean="0"/>
              <a:t>Maneja un auto del modelo más reciente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  <a:buFont typeface="+mj-lt"/>
              <a:buAutoNum type="alphaLcParenR"/>
            </a:pPr>
            <a:r>
              <a:rPr lang="es-MX" dirty="0" smtClean="0"/>
              <a:t>Compra trajes de confección que están en venta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  <a:buFont typeface="+mj-lt"/>
              <a:buAutoNum type="alphaLcParenR"/>
            </a:pPr>
            <a:r>
              <a:rPr lang="es-MX" dirty="0" smtClean="0"/>
              <a:t>Es dueño/a de una pequeña empresa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  <a:buFont typeface="+mj-lt"/>
              <a:buAutoNum type="alphaLcParenR"/>
            </a:pP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3.6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Estrategias para Ahorrar Dinero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1"/>
            <a:ext cx="6248400" cy="3962400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Pague a sí mismo/a primero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Viva debajo de sus posibilidades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Comience ahora – nunca es demasiado tarde para empezar a ahorrar dinero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3.7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Pague a Sí Mismo/a Primero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1"/>
            <a:ext cx="6248400" cy="3962400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Cada vez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Comience sencillamente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Pruebe depósitos automáticos en una cuenta de ahorros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3.8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2943</TotalTime>
  <Words>1159</Words>
  <Application>Microsoft Office PowerPoint</Application>
  <PresentationFormat>On-screen Show (4:3)</PresentationFormat>
  <Paragraphs>212</Paragraphs>
  <Slides>26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Slide 1</vt:lpstr>
      <vt:lpstr>Slide 2</vt:lpstr>
      <vt:lpstr>Reto para los padres</vt:lpstr>
      <vt:lpstr>Resumen: Planear Sus Ahorros </vt:lpstr>
      <vt:lpstr>¿Por qué ahorramos dinero?</vt:lpstr>
      <vt:lpstr>¿Por qué es importante ahorrar dinero?</vt:lpstr>
      <vt:lpstr>Hábitos de Un Millonario: ¿Verdadero o Falso?</vt:lpstr>
      <vt:lpstr>Estrategias para Ahorrar Dinero</vt:lpstr>
      <vt:lpstr>Pague a Sí Mismo/a Primero</vt:lpstr>
      <vt:lpstr>Vive Debajo de Sus Posibilidades</vt:lpstr>
      <vt:lpstr>Comience Ahora</vt:lpstr>
      <vt:lpstr>¿Por qué es necesario tener metas?</vt:lpstr>
      <vt:lpstr>Para lograr sus metas económicas necesita saber:</vt:lpstr>
      <vt:lpstr>Horario de La Meta</vt:lpstr>
      <vt:lpstr>Metas PRUDENTES</vt:lpstr>
      <vt:lpstr>Metas PRUDENTES</vt:lpstr>
      <vt:lpstr>Ahorrar vs. Invertir</vt:lpstr>
      <vt:lpstr>Vocabulario de Ahorrar</vt:lpstr>
      <vt:lpstr>Interés Compuesto (5%)</vt:lpstr>
      <vt:lpstr>Efecto del Interés Compuesto</vt:lpstr>
      <vt:lpstr>El efecto del tiempo sobre el valor de dinero</vt:lpstr>
      <vt:lpstr>Donde Debe Ahorrar Dinero</vt:lpstr>
      <vt:lpstr>Productos de Ahorros </vt:lpstr>
      <vt:lpstr>¿Qué haría Ud.? </vt:lpstr>
      <vt:lpstr>Slide 25</vt:lpstr>
      <vt:lpstr>Reto para los padres</vt:lpstr>
    </vt:vector>
  </TitlesOfParts>
  <Company>York College of Pennsylvania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Information Technology</dc:creator>
  <cp:lastModifiedBy>Dianna</cp:lastModifiedBy>
  <cp:revision>31</cp:revision>
  <dcterms:created xsi:type="dcterms:W3CDTF">2010-01-11T16:39:12Z</dcterms:created>
  <dcterms:modified xsi:type="dcterms:W3CDTF">2010-02-05T02:38:40Z</dcterms:modified>
</cp:coreProperties>
</file>