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94" r:id="rId9"/>
    <p:sldId id="295" r:id="rId10"/>
    <p:sldId id="303" r:id="rId11"/>
    <p:sldId id="281" r:id="rId12"/>
    <p:sldId id="283" r:id="rId13"/>
    <p:sldId id="304" r:id="rId14"/>
    <p:sldId id="296" r:id="rId15"/>
    <p:sldId id="311" r:id="rId16"/>
    <p:sldId id="305" r:id="rId17"/>
    <p:sldId id="306" r:id="rId18"/>
    <p:sldId id="307" r:id="rId19"/>
    <p:sldId id="308" r:id="rId20"/>
    <p:sldId id="297" r:id="rId21"/>
    <p:sldId id="298" r:id="rId22"/>
    <p:sldId id="288" r:id="rId23"/>
    <p:sldId id="309" r:id="rId24"/>
    <p:sldId id="31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2AVmUKoeCizi9KgrW/q1MQ==" hashData="mE3BJ+U3PzJRFWrtYzBGeJ+jSI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8B1B7-4F3B-4166-A6CD-30A176BC3BD9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75830-22D8-48E2-82F9-446271C6B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on the Money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0" y="1447800"/>
            <a:ext cx="3295135" cy="304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05400" y="18288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Planear Para Prestar Dinero</a:t>
            </a:r>
            <a:endParaRPr lang="es-MX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5410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Hablar de dinero y razón con padres y niños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Fuentes de Crédito 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Bancos o cooperativas de ahorro y crédito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Servicios financieros/compa</a:t>
            </a:r>
            <a:r>
              <a:rPr lang="es-MX" dirty="0" smtClean="0">
                <a:latin typeface="+mj-lt"/>
                <a:cs typeface="Arial"/>
              </a:rPr>
              <a:t>ñ</a:t>
            </a:r>
            <a:r>
              <a:rPr lang="es-MX" dirty="0" smtClean="0"/>
              <a:t>ías de finanzas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Casa de empeño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Servicios de preparar la declaración de impuestos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Prestamista del día de pago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El Costo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Interés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Cuota anual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Cuota de transacción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Multa por atraso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Multas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Lo Que Debe Buscar en un Prestamista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Un prestamista debe: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Revelar </a:t>
            </a:r>
            <a:r>
              <a:rPr lang="es-MX" b="1" dirty="0" smtClean="0"/>
              <a:t>todas</a:t>
            </a:r>
            <a:r>
              <a:rPr lang="es-MX" dirty="0" smtClean="0"/>
              <a:t> las condiciones del préstamo, incluyendo cargos por intereses, y multas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Contestar </a:t>
            </a:r>
            <a:r>
              <a:rPr lang="es-MX" b="1" dirty="0" smtClean="0"/>
              <a:t>todas</a:t>
            </a:r>
            <a:r>
              <a:rPr lang="es-MX" dirty="0" smtClean="0"/>
              <a:t> sus preguntas, a su satisfacción, antes de que firme contrato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No usar tácticas para presionarle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Tener buena reputación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Lo Que un Prestamista Busca en un Prestatario 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29736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Capacidad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Capital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Aval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Historial crediticio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Condiciones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Informes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cs typeface="Arial"/>
              </a:rPr>
              <a:t>¿Qué es un informe de crédito?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Calibri"/>
                <a:cs typeface="Arial"/>
              </a:rPr>
              <a:t>¿Qué contiene?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Calibri"/>
                <a:cs typeface="Arial"/>
              </a:rPr>
              <a:t>¿Cómo puede obtener una copia de su informe de crédito?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Calibri"/>
                <a:cs typeface="Arial"/>
              </a:rPr>
              <a:t>¿Qué puede hacer si hay un error en su informe de crédito?</a:t>
            </a:r>
            <a:endParaRPr lang="es-ES" dirty="0" smtClean="0">
              <a:cs typeface="Arial"/>
            </a:endParaRP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Un Informe de Crédito Documenta: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Su historial de pagar deudas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Sus deudas y crédito disponible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La duración de su historial crediticio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Los tipos de crédito que ha usado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Cuentas nuevas o de las que se ha informado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Agencias de Informes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err="1" smtClean="0">
                <a:cs typeface="Arial"/>
              </a:rPr>
              <a:t>Trans</a:t>
            </a:r>
            <a:r>
              <a:rPr lang="es-ES" dirty="0" smtClean="0">
                <a:cs typeface="Arial"/>
              </a:rPr>
              <a:t> </a:t>
            </a:r>
            <a:r>
              <a:rPr lang="es-ES" dirty="0" err="1" smtClean="0">
                <a:cs typeface="Arial"/>
              </a:rPr>
              <a:t>Union</a:t>
            </a:r>
            <a:endParaRPr lang="es-ES" dirty="0" smtClean="0">
              <a:cs typeface="Arial"/>
            </a:endParaRP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err="1" smtClean="0">
                <a:cs typeface="Arial"/>
              </a:rPr>
              <a:t>Equifax</a:t>
            </a:r>
            <a:endParaRPr lang="es-ES" dirty="0" smtClean="0">
              <a:cs typeface="Arial"/>
            </a:endParaRP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ES" dirty="0" err="1" smtClean="0">
                <a:cs typeface="Arial"/>
              </a:rPr>
              <a:t>Experian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Como Obtener un Informe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Por internet: www.AnnualCreditReport.com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Por teléfono: 1-877-322-8228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Por correos: (use formulario del FTC)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Puntajes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1"/>
            <a:ext cx="6248400" cy="3581400"/>
          </a:xfrm>
        </p:spPr>
        <p:txBody>
          <a:bodyPr>
            <a:normAutofit fontScale="925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Proveen un vistazo de la condición actual de su crédito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Ofrecen una medida objetiva a prestamistas antes de darle crédito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Ayudan a prestamistas decidir: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Si deben prorrogar su crédito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La tasa de interés que deben ofrecerle</a:t>
            </a:r>
          </a:p>
          <a:p>
            <a:pPr marL="914400" lvl="1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Calibri"/>
              </a:rPr>
              <a:t>¿Qué Significan Puntajes de Crédito para Prestatarios?</a:t>
            </a:r>
            <a:endParaRPr lang="es-MX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4.18</a:t>
            </a:r>
            <a:endParaRPr lang="en-US" sz="11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438400" y="2209800"/>
          <a:ext cx="6248400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/>
                <a:gridCol w="2032000"/>
                <a:gridCol w="2184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>
                          <a:latin typeface="Calibri"/>
                        </a:rPr>
                        <a:t>Á</a:t>
                      </a:r>
                      <a:r>
                        <a:rPr lang="es-MX" noProof="0" dirty="0" smtClean="0"/>
                        <a:t>mbito de Puntaje</a:t>
                      </a:r>
                      <a:endParaRPr lang="es-MX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Tasa de Inter</a:t>
                      </a:r>
                      <a:r>
                        <a:rPr lang="es-MX" noProof="0" dirty="0" smtClean="0">
                          <a:latin typeface="Calibri"/>
                        </a:rPr>
                        <a:t>é</a:t>
                      </a:r>
                      <a:r>
                        <a:rPr lang="es-MX" noProof="0" dirty="0" smtClean="0"/>
                        <a:t>s</a:t>
                      </a:r>
                      <a:endParaRPr lang="es-MX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Cuota Mensual</a:t>
                      </a:r>
                      <a:endParaRPr lang="es-MX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720</a:t>
                      </a:r>
                      <a:r>
                        <a:rPr lang="es-MX" baseline="0" noProof="0" dirty="0" smtClean="0"/>
                        <a:t> – 850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5.585%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$573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700 – 719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5.985%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$598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675 – 699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6.530%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$634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620 – 674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7.695%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$713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560 – 619 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9.750%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$859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Patrocinado por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Penn</a:t>
            </a:r>
            <a:r>
              <a:rPr lang="es-MX" dirty="0" smtClean="0"/>
              <a:t>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Cooperative</a:t>
            </a:r>
            <a:r>
              <a:rPr lang="es-MX" dirty="0" smtClean="0"/>
              <a:t> </a:t>
            </a:r>
            <a:r>
              <a:rPr lang="es-MX" dirty="0" err="1" smtClean="0"/>
              <a:t>Extension</a:t>
            </a:r>
            <a:endParaRPr lang="es-MX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Pennsylvania Office of </a:t>
            </a:r>
            <a:r>
              <a:rPr lang="es-MX" dirty="0" err="1" smtClean="0"/>
              <a:t>Financial</a:t>
            </a:r>
            <a:r>
              <a:rPr lang="es-MX" dirty="0" smtClean="0"/>
              <a:t> </a:t>
            </a:r>
            <a:r>
              <a:rPr lang="es-MX" dirty="0" err="1" smtClean="0"/>
              <a:t>Education</a:t>
            </a:r>
            <a:endParaRPr lang="es-MX" dirty="0" smtClean="0"/>
          </a:p>
          <a:p>
            <a:pPr>
              <a:buNone/>
            </a:pPr>
            <a:r>
              <a:rPr lang="es-MX" b="1" dirty="0" smtClean="0"/>
              <a:t>Apoyo financiero proveído por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Heinz </a:t>
            </a:r>
            <a:r>
              <a:rPr lang="es-MX" dirty="0" err="1" smtClean="0"/>
              <a:t>Endowments</a:t>
            </a:r>
            <a:endParaRPr lang="es-MX" dirty="0" smtClean="0"/>
          </a:p>
          <a:p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7526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Maneras de Administrar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038600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Pagar facturas a tiempo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Pagar deudas lo mas rápido posible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</a:t>
            </a:r>
            <a:r>
              <a:rPr lang="es-MX" dirty="0" smtClean="0">
                <a:latin typeface="Calibri"/>
              </a:rPr>
              <a:t>ólo usar o abrir cuentas que necesita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latin typeface="Calibri"/>
              </a:rPr>
              <a:t>Revise su informe de crédito de vez en cuando para corregir errores</a:t>
            </a:r>
            <a:endParaRPr lang="es-MX" dirty="0" smtClean="0"/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4.19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Asuntos de Crédito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3733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Evite compañías que anuncian que pueden arreglar sus problemas de crédito fácilmente y gratis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Evite </a:t>
            </a:r>
            <a:r>
              <a:rPr lang="es-ES" dirty="0" smtClean="0"/>
              <a:t>servicios de seguimiento de crédito 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Solicite ayuda de una asesoría crediticia que es miembro de la Fundación Nacional de Asesoría Crediticia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4.20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Reto para los padres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Solicite una copia gratis de su informe de crédito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Revise su informe de crédito y discuta cualquier error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Tenga por lo menos una conversación con sus hijos sobre ahorrar dinero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Pruebe por lo menos una de las maneras cotidianas ensenarles a sus hijos como prestar dinero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4.21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Reto para la familia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Visite la biblioteca como una familia. Lea libros que se tratan de dinero a sus hijos.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Continúe a ense</a:t>
            </a:r>
            <a:r>
              <a:rPr lang="es-MX" dirty="0" smtClean="0">
                <a:latin typeface="Calibri"/>
              </a:rPr>
              <a:t>ñarles a sus hijos sobre dinero al servir como un modelo de conducta y hable con ellos de temas económicos.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4.22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752600" y="609600"/>
            <a:ext cx="5638800" cy="5562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1447800"/>
            <a:ext cx="3886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latin typeface="+mj-lt"/>
              </a:rPr>
              <a:t>¡Gracias </a:t>
            </a:r>
          </a:p>
          <a:p>
            <a:pPr algn="ctr"/>
            <a:r>
              <a:rPr lang="es-MX" sz="4400" b="1" dirty="0" smtClean="0">
                <a:latin typeface="+mj-lt"/>
              </a:rPr>
              <a:t>por Participar en </a:t>
            </a:r>
          </a:p>
          <a:p>
            <a:pPr algn="ctr"/>
            <a:r>
              <a:rPr lang="es-MX" sz="4400" b="1" dirty="0" err="1" smtClean="0">
                <a:latin typeface="+mj-lt"/>
              </a:rPr>
              <a:t>Right</a:t>
            </a:r>
            <a:r>
              <a:rPr lang="es-MX" sz="4400" b="1" dirty="0" smtClean="0">
                <a:latin typeface="+mj-lt"/>
              </a:rPr>
              <a:t> </a:t>
            </a:r>
            <a:r>
              <a:rPr lang="es-MX" sz="4400" b="1" dirty="0" err="1" smtClean="0">
                <a:latin typeface="+mj-lt"/>
              </a:rPr>
              <a:t>on</a:t>
            </a:r>
            <a:r>
              <a:rPr lang="es-MX" sz="4400" b="1" dirty="0" smtClean="0">
                <a:latin typeface="+mj-lt"/>
              </a:rPr>
              <a:t> </a:t>
            </a:r>
            <a:r>
              <a:rPr lang="es-MX" sz="4400" b="1" dirty="0" err="1" smtClean="0">
                <a:latin typeface="+mj-lt"/>
              </a:rPr>
              <a:t>the</a:t>
            </a:r>
            <a:r>
              <a:rPr lang="es-MX" sz="4400" b="1" dirty="0" smtClean="0">
                <a:latin typeface="+mj-lt"/>
              </a:rPr>
              <a:t> Money!</a:t>
            </a:r>
            <a:endParaRPr lang="es-MX" sz="4400" b="1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err="1" smtClean="0"/>
              <a:t>Reto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para</a:t>
            </a:r>
            <a:r>
              <a:rPr lang="en-US" sz="4800" b="1" dirty="0" smtClean="0"/>
              <a:t> los padres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1"/>
            <a:ext cx="6248400" cy="4343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MX" dirty="0" smtClean="0"/>
              <a:t>Lección 1: Planear para tener éxito económico</a:t>
            </a:r>
          </a:p>
          <a:p>
            <a:pPr>
              <a:buNone/>
            </a:pPr>
            <a:r>
              <a:rPr lang="es-MX" dirty="0" smtClean="0"/>
              <a:t>	</a:t>
            </a:r>
            <a:r>
              <a:rPr lang="es-MX" sz="2400" i="1" dirty="0" smtClean="0"/>
              <a:t>Organizar y mantener sus documentos</a:t>
            </a:r>
          </a:p>
          <a:p>
            <a:pPr>
              <a:buNone/>
            </a:pPr>
            <a:r>
              <a:rPr lang="es-MX" dirty="0" smtClean="0"/>
              <a:t>Lección 2: Planear para gastar dinero</a:t>
            </a:r>
          </a:p>
          <a:p>
            <a:pPr>
              <a:buNone/>
            </a:pPr>
            <a:r>
              <a:rPr lang="es-MX" dirty="0" smtClean="0"/>
              <a:t>	</a:t>
            </a:r>
            <a:r>
              <a:rPr lang="es-MX" sz="2400" i="1" dirty="0" smtClean="0"/>
              <a:t>Fijarse en sus gastos; crear y usar un presupuesto</a:t>
            </a:r>
          </a:p>
          <a:p>
            <a:pPr>
              <a:buNone/>
            </a:pPr>
            <a:r>
              <a:rPr lang="es-MX" dirty="0" smtClean="0"/>
              <a:t>Lección 3:</a:t>
            </a:r>
            <a:r>
              <a:rPr lang="es-MX" i="1" dirty="0" smtClean="0"/>
              <a:t> </a:t>
            </a:r>
            <a:r>
              <a:rPr lang="es-MX" dirty="0" smtClean="0"/>
              <a:t>Planear para prestar dinero</a:t>
            </a:r>
          </a:p>
          <a:p>
            <a:pPr>
              <a:buNone/>
            </a:pPr>
            <a:r>
              <a:rPr lang="es-MX" i="1" dirty="0" smtClean="0"/>
              <a:t>    </a:t>
            </a:r>
            <a:r>
              <a:rPr lang="es-MX" sz="2400" i="1" dirty="0" smtClean="0"/>
              <a:t>Crear o revisar sus metas económicas</a:t>
            </a:r>
            <a:endParaRPr lang="es-MX" i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027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MX" sz="4800" b="1" dirty="0" smtClean="0"/>
              <a:t>Resumen: Planear para Prestar Dinero</a:t>
            </a:r>
            <a:endParaRPr lang="es-MX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1"/>
            <a:ext cx="6248400" cy="4419600"/>
          </a:xfrm>
        </p:spPr>
        <p:txBody>
          <a:bodyPr>
            <a:normAutofit fontScale="925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Definir crédito o prestar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Identificar los tipos fundamentales y fuentes de crédito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Discutir cuando se debe y no se debe usar crédito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Discutir los cinco </a:t>
            </a:r>
            <a:r>
              <a:rPr lang="es-MX" dirty="0" err="1" smtClean="0"/>
              <a:t>C’s</a:t>
            </a:r>
            <a:r>
              <a:rPr lang="es-MX" dirty="0" smtClean="0"/>
              <a:t> de crédito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Discutir el informe de crédito y puntaje de crédito  </a:t>
            </a:r>
            <a:r>
              <a:rPr lang="es-MX" sz="2800" dirty="0" smtClean="0"/>
              <a:t>	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¿Qué es crédito?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7338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D.O.P. – Dinero de Otras Personas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Un pagar</a:t>
            </a:r>
            <a:r>
              <a:rPr lang="es-MX" dirty="0" smtClean="0">
                <a:latin typeface="Calibri"/>
              </a:rPr>
              <a:t>é entre un prestatario y un prestamista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latin typeface="Calibri"/>
              </a:rPr>
              <a:t>El uso de futuros ingresos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latin typeface="Calibri"/>
              </a:rPr>
              <a:t>El uso de acciones o propiedad de activo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Algunas Razones por Las Que Usamos Crédito 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114801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comparar cosas que necesitamos ahora mismo pero que no podemos pagar en efectivo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comprar cosas que queremos ahora mismo y pagarlas m</a:t>
            </a:r>
            <a:r>
              <a:rPr lang="es-MX" dirty="0" smtClean="0">
                <a:latin typeface="Calibri"/>
              </a:rPr>
              <a:t>á</a:t>
            </a:r>
            <a:r>
              <a:rPr lang="es-MX" dirty="0" smtClean="0"/>
              <a:t>s tarde con un pequeño pago mensual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tener dinero en caso de que haya una emergencia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pagar la educación universitaria o comprar una casa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¿Cuándo Debemos Usar Crédito?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133599"/>
            <a:ext cx="6248400" cy="3733801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comprar activo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conveniencia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Para fijarse en sus gastos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Calibri"/>
              </a:rPr>
              <a:t>¿Cuándo NO Debemos Usar Crédito?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Como una reserva de efectivo para una emergencia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Si hay ingresos limitados o si no hay ingresos disponibles para pagar por algo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Si promueve gastar demasiado dinero o vivir por encima de sus posibilidades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Tipos de Crédito 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Crédito o prestamos de cuota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Crédito abierto o tarjetas de crédito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Crédito de servicio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4.8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3683</TotalTime>
  <Words>1079</Words>
  <Application>Microsoft Office PowerPoint</Application>
  <PresentationFormat>On-screen Show (4:3)</PresentationFormat>
  <Paragraphs>199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Reto para los padres</vt:lpstr>
      <vt:lpstr>Resumen: Planear para Prestar Dinero</vt:lpstr>
      <vt:lpstr>¿Qué es crédito?</vt:lpstr>
      <vt:lpstr>Algunas Razones por Las Que Usamos Crédito </vt:lpstr>
      <vt:lpstr>¿Cuándo Debemos Usar Crédito?</vt:lpstr>
      <vt:lpstr>¿Cuándo NO Debemos Usar Crédito?</vt:lpstr>
      <vt:lpstr>Tipos de Crédito </vt:lpstr>
      <vt:lpstr>Fuentes de Crédito </vt:lpstr>
      <vt:lpstr>El Costo de Crédito</vt:lpstr>
      <vt:lpstr>Lo Que Debe Buscar en un Prestamista</vt:lpstr>
      <vt:lpstr>Lo Que un Prestamista Busca en un Prestatario </vt:lpstr>
      <vt:lpstr>Informes de Crédito</vt:lpstr>
      <vt:lpstr>Un Informe de Crédito Documenta:</vt:lpstr>
      <vt:lpstr>Agencias de Informes de Crédito</vt:lpstr>
      <vt:lpstr>Como Obtener un Informe de Crédito</vt:lpstr>
      <vt:lpstr>Puntajes de Crédito</vt:lpstr>
      <vt:lpstr>¿Qué Significan Puntajes de Crédito para Prestatarios?</vt:lpstr>
      <vt:lpstr>Maneras de Administrar Crédito</vt:lpstr>
      <vt:lpstr>Asuntos de Crédito</vt:lpstr>
      <vt:lpstr>Reto para los padres</vt:lpstr>
      <vt:lpstr>Reto para la familia</vt:lpstr>
      <vt:lpstr>Slide 24</vt:lpstr>
    </vt:vector>
  </TitlesOfParts>
  <Company>York College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Dianna</cp:lastModifiedBy>
  <cp:revision>33</cp:revision>
  <dcterms:created xsi:type="dcterms:W3CDTF">2010-01-11T16:39:12Z</dcterms:created>
  <dcterms:modified xsi:type="dcterms:W3CDTF">2010-02-05T02:48:30Z</dcterms:modified>
</cp:coreProperties>
</file>