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</p:sldMasterIdLst>
  <p:notesMasterIdLst>
    <p:notesMasterId r:id="rId17"/>
  </p:notesMasterIdLst>
  <p:handoutMasterIdLst>
    <p:handoutMasterId r:id="rId18"/>
  </p:handoutMasterIdLst>
  <p:sldIdLst>
    <p:sldId id="1081" r:id="rId2"/>
    <p:sldId id="868" r:id="rId3"/>
    <p:sldId id="1338" r:id="rId4"/>
    <p:sldId id="1313" r:id="rId5"/>
    <p:sldId id="1231" r:id="rId6"/>
    <p:sldId id="1275" r:id="rId7"/>
    <p:sldId id="1244" r:id="rId8"/>
    <p:sldId id="1240" r:id="rId9"/>
    <p:sldId id="1340" r:id="rId10"/>
    <p:sldId id="1341" r:id="rId11"/>
    <p:sldId id="1342" r:id="rId12"/>
    <p:sldId id="1173" r:id="rId13"/>
    <p:sldId id="1332" r:id="rId14"/>
    <p:sldId id="1345" r:id="rId15"/>
    <p:sldId id="1327" r:id="rId16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FAF"/>
    <a:srgbClr val="BE4946"/>
    <a:srgbClr val="C35855"/>
    <a:srgbClr val="CD7371"/>
    <a:srgbClr val="FFFFCC"/>
    <a:srgbClr val="FFFFFF"/>
    <a:srgbClr val="FF99FF"/>
    <a:srgbClr val="1F497D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46" autoAdjust="0"/>
    <p:restoredTop sz="91667" autoAdjust="0"/>
  </p:normalViewPr>
  <p:slideViewPr>
    <p:cSldViewPr snapToGrid="0" snapToObjects="1">
      <p:cViewPr varScale="1">
        <p:scale>
          <a:sx n="52" d="100"/>
          <a:sy n="52" d="100"/>
        </p:scale>
        <p:origin x="1164" y="72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2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400" dirty="0">
              <a:latin typeface="Gadugi" panose="020B0502040204020203" pitchFamily="34" charset="0"/>
              <a:ea typeface="Gadugi" panose="020B0502040204020203" pitchFamily="34" charset="0"/>
            </a:rPr>
            <a:t>Immediate Resources Upon Release</a:t>
          </a: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400" dirty="0">
              <a:latin typeface="Gadugi" panose="020B0502040204020203" pitchFamily="34" charset="0"/>
              <a:ea typeface="Gadugi" panose="020B0502040204020203" pitchFamily="34" charset="0"/>
            </a:rPr>
            <a:t>Documents and Reports About You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400" dirty="0">
              <a:latin typeface="Gadugi" panose="020B0502040204020203" pitchFamily="34" charset="0"/>
              <a:ea typeface="Gadugi" panose="020B0502040204020203" pitchFamily="34" charset="0"/>
            </a:rPr>
            <a:t>Understanding Pay Statements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400" dirty="0">
              <a:latin typeface="Gadugi" panose="020B0502040204020203" pitchFamily="34" charset="0"/>
              <a:ea typeface="Gadugi" panose="020B0502040204020203" pitchFamily="34" charset="0"/>
            </a:rPr>
            <a:t>Choosing Employee Benefits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 custT="1"/>
      <dgm:spPr/>
      <dgm:t>
        <a:bodyPr/>
        <a:lstStyle/>
        <a:p>
          <a:r>
            <a:rPr lang="en-US" sz="2400" dirty="0">
              <a:latin typeface="Gadugi" panose="020B0502040204020203" pitchFamily="34" charset="0"/>
              <a:ea typeface="Gadugi" panose="020B0502040204020203" pitchFamily="34" charset="0"/>
            </a:rPr>
            <a:t>Net Economic Benefits of a Job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79D04049-174A-498B-B8CD-D340C75B435E}">
      <dgm:prSet custT="1"/>
      <dgm:spPr/>
      <dgm:t>
        <a:bodyPr/>
        <a:lstStyle/>
        <a:p>
          <a:r>
            <a:rPr lang="en-US" sz="2400" dirty="0">
              <a:latin typeface="Gadugi" panose="020B0502040204020203" pitchFamily="34" charset="0"/>
              <a:ea typeface="Gadugi" panose="020B0502040204020203" pitchFamily="34" charset="0"/>
            </a:rPr>
            <a:t>The Power of Pre-tax</a:t>
          </a:r>
        </a:p>
      </dgm:t>
    </dgm:pt>
    <dgm:pt modelId="{8244E802-3EFF-4D00-894F-F80F609A1BED}" type="parTrans" cxnId="{6844F62B-C89B-4118-9DF8-CB95DC2175BC}">
      <dgm:prSet/>
      <dgm:spPr/>
      <dgm:t>
        <a:bodyPr/>
        <a:lstStyle/>
        <a:p>
          <a:endParaRPr lang="en-US"/>
        </a:p>
      </dgm:t>
    </dgm:pt>
    <dgm:pt modelId="{594B774E-4D10-42EA-8105-9381CEB2A7E8}" type="sibTrans" cxnId="{6844F62B-C89B-4118-9DF8-CB95DC2175BC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6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6"/>
      <dgm:spPr/>
    </dgm:pt>
    <dgm:pt modelId="{50FFA3EB-A1E5-4D9D-8A47-A41B9DE37A26}" type="pres">
      <dgm:prSet presAssocID="{3F844B72-C1BD-4B3A-8111-6E1A8E820D26}" presName="dstNode" presStyleLbl="node1" presStyleIdx="0" presStyleCnt="6"/>
      <dgm:spPr/>
    </dgm:pt>
    <dgm:pt modelId="{C0328019-A711-417C-A4F7-8901D734B656}" type="pres">
      <dgm:prSet presAssocID="{EBADA70D-2CF3-43F6-99F8-C25B1405657D}" presName="text_1" presStyleLbl="node1" presStyleIdx="0" presStyleCnt="6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6"/>
      <dgm:spPr/>
    </dgm:pt>
    <dgm:pt modelId="{2AA67FDF-0CD0-42AA-9CD8-C6FC7740D63F}" type="pres">
      <dgm:prSet presAssocID="{75A8888F-3750-4432-BD04-DA110F723CD8}" presName="text_2" presStyleLbl="node1" presStyleIdx="1" presStyleCnt="6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6"/>
      <dgm:spPr/>
    </dgm:pt>
    <dgm:pt modelId="{A7B34250-F36E-4A59-8547-5D1BB912A569}" type="pres">
      <dgm:prSet presAssocID="{D6D4FE4A-9F97-479C-B7FB-3E9E2C66C027}" presName="text_3" presStyleLbl="node1" presStyleIdx="2" presStyleCnt="6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6"/>
      <dgm:spPr/>
    </dgm:pt>
    <dgm:pt modelId="{52BCA3A9-5465-42EE-B8AE-2DC36CBD9BF0}" type="pres">
      <dgm:prSet presAssocID="{F78708D7-57E1-4F45-B932-1A01D7E17604}" presName="text_4" presStyleLbl="node1" presStyleIdx="3" presStyleCnt="6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6"/>
      <dgm:spPr/>
    </dgm:pt>
    <dgm:pt modelId="{31CD0749-9840-4C2E-A518-A8A177D0BF83}" type="pres">
      <dgm:prSet presAssocID="{79D04049-174A-498B-B8CD-D340C75B435E}" presName="text_5" presStyleLbl="node1" presStyleIdx="4" presStyleCnt="6">
        <dgm:presLayoutVars>
          <dgm:bulletEnabled val="1"/>
        </dgm:presLayoutVars>
      </dgm:prSet>
      <dgm:spPr/>
    </dgm:pt>
    <dgm:pt modelId="{BAE6C863-E241-4DE8-8214-D197C1C6FD29}" type="pres">
      <dgm:prSet presAssocID="{79D04049-174A-498B-B8CD-D340C75B435E}" presName="accent_5" presStyleCnt="0"/>
      <dgm:spPr/>
    </dgm:pt>
    <dgm:pt modelId="{B6E32F30-383B-427F-8505-E0CA3C8C6FAD}" type="pres">
      <dgm:prSet presAssocID="{79D04049-174A-498B-B8CD-D340C75B435E}" presName="accentRepeatNode" presStyleLbl="solidFgAcc1" presStyleIdx="4" presStyleCnt="6"/>
      <dgm:spPr/>
    </dgm:pt>
    <dgm:pt modelId="{72174093-745F-4C60-9357-4BF53BB7DB8A}" type="pres">
      <dgm:prSet presAssocID="{FB63864E-F53E-447D-BD75-EDD960FE4039}" presName="text_6" presStyleLbl="node1" presStyleIdx="5" presStyleCnt="6">
        <dgm:presLayoutVars>
          <dgm:bulletEnabled val="1"/>
        </dgm:presLayoutVars>
      </dgm:prSet>
      <dgm:spPr/>
    </dgm:pt>
    <dgm:pt modelId="{3954141E-B0D3-4170-BF6F-AED9FCC768B7}" type="pres">
      <dgm:prSet presAssocID="{FB63864E-F53E-447D-BD75-EDD960FE4039}" presName="accent_6" presStyleCnt="0"/>
      <dgm:spPr/>
    </dgm:pt>
    <dgm:pt modelId="{035C6233-2143-42AC-8E19-18A8CB759C76}" type="pres">
      <dgm:prSet presAssocID="{FB63864E-F53E-447D-BD75-EDD960FE4039}" presName="accentRepeatNode" presStyleLbl="solidFgAcc1" presStyleIdx="5" presStyleCnt="6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844F62B-C89B-4118-9DF8-CB95DC2175BC}" srcId="{3F844B72-C1BD-4B3A-8111-6E1A8E820D26}" destId="{79D04049-174A-498B-B8CD-D340C75B435E}" srcOrd="4" destOrd="0" parTransId="{8244E802-3EFF-4D00-894F-F80F609A1BED}" sibTransId="{594B774E-4D10-42EA-8105-9381CEB2A7E8}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D8C0D182-D8A6-4C06-8F40-85656586D9A1}" type="presOf" srcId="{FB63864E-F53E-447D-BD75-EDD960FE4039}" destId="{72174093-745F-4C60-9357-4BF53BB7DB8A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047C1BA9-5062-4259-A982-0307F480774F}" srcId="{3F844B72-C1BD-4B3A-8111-6E1A8E820D26}" destId="{FB63864E-F53E-447D-BD75-EDD960FE4039}" srcOrd="5" destOrd="0" parTransId="{5082B982-6EC7-4787-9333-22E98C0CE548}" sibTransId="{847392C5-2894-46AF-91E5-658D2776E948}"/>
    <dgm:cxn modelId="{5B14E2B7-E4B1-408D-9B4B-57BE3FF84DAD}" type="presOf" srcId="{79D04049-174A-498B-B8CD-D340C75B435E}" destId="{31CD0749-9840-4C2E-A518-A8A177D0BF83}" srcOrd="0" destOrd="0" presId="urn:microsoft.com/office/officeart/2008/layout/VerticalCurvedList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C732D2F9-97F0-4224-B5F5-66394A86920B}" type="presParOf" srcId="{65C30473-74A8-4770-BBFE-90797AC357B8}" destId="{31CD0749-9840-4C2E-A518-A8A177D0BF83}" srcOrd="9" destOrd="0" presId="urn:microsoft.com/office/officeart/2008/layout/VerticalCurvedList"/>
    <dgm:cxn modelId="{4AD66706-E6B5-4E5F-87F6-02DB7632A539}" type="presParOf" srcId="{65C30473-74A8-4770-BBFE-90797AC357B8}" destId="{BAE6C863-E241-4DE8-8214-D197C1C6FD29}" srcOrd="10" destOrd="0" presId="urn:microsoft.com/office/officeart/2008/layout/VerticalCurvedList"/>
    <dgm:cxn modelId="{40801DC5-AAA3-4D32-A297-A9730E3AD173}" type="presParOf" srcId="{BAE6C863-E241-4DE8-8214-D197C1C6FD29}" destId="{B6E32F30-383B-427F-8505-E0CA3C8C6FAD}" srcOrd="0" destOrd="0" presId="urn:microsoft.com/office/officeart/2008/layout/VerticalCurvedList"/>
    <dgm:cxn modelId="{BD17536B-CFFD-4442-9325-952A81F06520}" type="presParOf" srcId="{65C30473-74A8-4770-BBFE-90797AC357B8}" destId="{72174093-745F-4C60-9357-4BF53BB7DB8A}" srcOrd="11" destOrd="0" presId="urn:microsoft.com/office/officeart/2008/layout/VerticalCurvedList"/>
    <dgm:cxn modelId="{27F91810-53B5-410C-B3AC-D1A47F6A8228}" type="presParOf" srcId="{65C30473-74A8-4770-BBFE-90797AC357B8}" destId="{3954141E-B0D3-4170-BF6F-AED9FCC768B7}" srcOrd="12" destOrd="0" presId="urn:microsoft.com/office/officeart/2008/layout/VerticalCurvedList"/>
    <dgm:cxn modelId="{D348947F-E52F-4D85-9D61-E6BB87445820}" type="presParOf" srcId="{3954141E-B0D3-4170-BF6F-AED9FCC768B7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74C922-9178-496D-A80D-2FD0BC8688FE}" type="doc">
      <dgm:prSet loTypeId="urn:microsoft.com/office/officeart/2005/8/layout/cycle3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848A8F4-79B4-4EC2-B6C4-5DCF968C2236}">
      <dgm:prSet phldrT="[Text]"/>
      <dgm:spPr>
        <a:solidFill>
          <a:srgbClr val="D1E5FE"/>
        </a:solidFill>
      </dgm:spPr>
      <dgm:t>
        <a:bodyPr/>
        <a:lstStyle/>
        <a:p>
          <a:r>
            <a:rPr lang="en-US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Take your reentry seriously; the difference between success and failure is a choice.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B5A259E3-85B9-4CE6-ABB6-D6B8EED149AE}" type="parTrans" cxnId="{9B0EAE43-FA14-4697-8318-224C373686F4}">
      <dgm:prSet/>
      <dgm:spPr/>
      <dgm:t>
        <a:bodyPr/>
        <a:lstStyle/>
        <a:p>
          <a:endParaRPr lang="en-US"/>
        </a:p>
      </dgm:t>
    </dgm:pt>
    <dgm:pt modelId="{E73F1E39-C903-4505-B242-63ECD280E1BF}" type="sibTrans" cxnId="{9B0EAE43-FA14-4697-8318-224C373686F4}">
      <dgm:prSet/>
      <dgm:spPr>
        <a:solidFill>
          <a:srgbClr val="D1E5FE"/>
        </a:solidFill>
      </dgm:spPr>
      <dgm:t>
        <a:bodyPr/>
        <a:lstStyle/>
        <a:p>
          <a:endParaRPr lang="en-US"/>
        </a:p>
      </dgm:t>
    </dgm:pt>
    <dgm:pt modelId="{2E53A716-2F9C-463F-B5C8-99D5CFD29360}">
      <dgm:prSet phldrT="[Text]"/>
      <dgm:spPr>
        <a:solidFill>
          <a:srgbClr val="D1E5FE"/>
        </a:solidFill>
      </dgm:spPr>
      <dgm:t>
        <a:bodyPr/>
        <a:lstStyle/>
        <a:p>
          <a:r>
            <a:rPr lang="en-US" b="1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Ask for help; there are many resources available to you.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78548A4C-D83C-44DA-B7D6-B17E7252634C}" type="parTrans" cxnId="{0D8416D5-F282-4624-943F-1E07BC665692}">
      <dgm:prSet/>
      <dgm:spPr/>
      <dgm:t>
        <a:bodyPr/>
        <a:lstStyle/>
        <a:p>
          <a:endParaRPr lang="en-US"/>
        </a:p>
      </dgm:t>
    </dgm:pt>
    <dgm:pt modelId="{CF88F789-370E-4835-9A42-3BC462A3EBCB}" type="sibTrans" cxnId="{0D8416D5-F282-4624-943F-1E07BC665692}">
      <dgm:prSet/>
      <dgm:spPr/>
      <dgm:t>
        <a:bodyPr/>
        <a:lstStyle/>
        <a:p>
          <a:endParaRPr lang="en-US"/>
        </a:p>
      </dgm:t>
    </dgm:pt>
    <dgm:pt modelId="{51ACD83F-3169-4EF1-8AD7-EEB9E36F52F4}">
      <dgm:prSet/>
      <dgm:spPr>
        <a:solidFill>
          <a:srgbClr val="D1E5FE"/>
        </a:solidFill>
      </dgm:spPr>
      <dgm:t>
        <a:bodyPr/>
        <a:lstStyle/>
        <a:p>
          <a:r>
            <a:rPr lang="en-US" b="1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Work hard, stay focused, and don’t be distracted by the nay-sayers.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D64419A7-26F6-4DBD-8E91-BA7AC7BCDB49}" type="parTrans" cxnId="{3CD02702-D124-49D0-9DBA-572480BC207C}">
      <dgm:prSet/>
      <dgm:spPr/>
      <dgm:t>
        <a:bodyPr/>
        <a:lstStyle/>
        <a:p>
          <a:endParaRPr lang="en-US"/>
        </a:p>
      </dgm:t>
    </dgm:pt>
    <dgm:pt modelId="{C2D8D1AA-5FE0-4482-B693-4BEAAA715522}" type="sibTrans" cxnId="{3CD02702-D124-49D0-9DBA-572480BC207C}">
      <dgm:prSet/>
      <dgm:spPr/>
      <dgm:t>
        <a:bodyPr/>
        <a:lstStyle/>
        <a:p>
          <a:endParaRPr lang="en-US"/>
        </a:p>
      </dgm:t>
    </dgm:pt>
    <dgm:pt modelId="{DE0151F0-6AC3-4288-9FBA-7051EF4B4377}">
      <dgm:prSet/>
      <dgm:spPr>
        <a:solidFill>
          <a:srgbClr val="D1E5FE"/>
        </a:solidFill>
      </dgm:spPr>
      <dgm:t>
        <a:bodyPr/>
        <a:lstStyle/>
        <a:p>
          <a:r>
            <a:rPr lang="en-US" b="1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Have realistic expectations.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AF3B37B9-6EB2-4369-BF23-BEA805CC10C0}" type="parTrans" cxnId="{BBE2A5A0-F7E6-4A1C-B453-DF0C4C59FC2B}">
      <dgm:prSet/>
      <dgm:spPr/>
      <dgm:t>
        <a:bodyPr/>
        <a:lstStyle/>
        <a:p>
          <a:endParaRPr lang="en-US"/>
        </a:p>
      </dgm:t>
    </dgm:pt>
    <dgm:pt modelId="{5E9183C4-9B2A-4FD7-B25E-4639FEF57BD8}" type="sibTrans" cxnId="{BBE2A5A0-F7E6-4A1C-B453-DF0C4C59FC2B}">
      <dgm:prSet/>
      <dgm:spPr/>
      <dgm:t>
        <a:bodyPr/>
        <a:lstStyle/>
        <a:p>
          <a:endParaRPr lang="en-US"/>
        </a:p>
      </dgm:t>
    </dgm:pt>
    <dgm:pt modelId="{6D3BD08D-65CA-4118-A983-05795ADEA5EA}">
      <dgm:prSet/>
      <dgm:spPr>
        <a:solidFill>
          <a:srgbClr val="D1E5FE"/>
        </a:solidFill>
      </dgm:spPr>
      <dgm:t>
        <a:bodyPr/>
        <a:lstStyle/>
        <a:p>
          <a:r>
            <a:rPr lang="en-US" b="1">
              <a:latin typeface="Gadugi" panose="020B0502040204020203" pitchFamily="34" charset="0"/>
            </a:rPr>
            <a:t>Stay flexible and be patient; the first steps you make are only transitions to something better.</a:t>
          </a:r>
          <a:endParaRPr lang="en-US" dirty="0">
            <a:latin typeface="Gadugi" panose="020B0502040204020203" pitchFamily="34" charset="0"/>
          </a:endParaRPr>
        </a:p>
      </dgm:t>
    </dgm:pt>
    <dgm:pt modelId="{961E38EF-1CD7-4A7E-A36F-8F3EEDE4C57C}" type="parTrans" cxnId="{F4D2B562-29AB-4C90-83E4-21606622AFA3}">
      <dgm:prSet/>
      <dgm:spPr/>
      <dgm:t>
        <a:bodyPr/>
        <a:lstStyle/>
        <a:p>
          <a:endParaRPr lang="en-US"/>
        </a:p>
      </dgm:t>
    </dgm:pt>
    <dgm:pt modelId="{6D97C524-7D80-4255-8AD6-C012E18C3449}" type="sibTrans" cxnId="{F4D2B562-29AB-4C90-83E4-21606622AFA3}">
      <dgm:prSet/>
      <dgm:spPr/>
      <dgm:t>
        <a:bodyPr/>
        <a:lstStyle/>
        <a:p>
          <a:endParaRPr lang="en-US"/>
        </a:p>
      </dgm:t>
    </dgm:pt>
    <dgm:pt modelId="{709F0BB5-3F4E-480C-9332-476BBA58FC5C}">
      <dgm:prSet/>
      <dgm:spPr>
        <a:solidFill>
          <a:srgbClr val="D1E5FE"/>
        </a:solidFill>
      </dgm:spPr>
      <dgm:t>
        <a:bodyPr/>
        <a:lstStyle/>
        <a:p>
          <a:r>
            <a:rPr lang="en-US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Do whatever it takes, including getting right with yourself and being in the right place with the right people.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FE417338-C2E8-4245-B40F-F034BF371172}" type="sibTrans" cxnId="{227D4C40-9874-44EF-9CE6-06FCE490E3EF}">
      <dgm:prSet/>
      <dgm:spPr/>
      <dgm:t>
        <a:bodyPr/>
        <a:lstStyle/>
        <a:p>
          <a:endParaRPr lang="en-US"/>
        </a:p>
      </dgm:t>
    </dgm:pt>
    <dgm:pt modelId="{1511E9C8-27BB-4764-A856-5193D44F9035}" type="parTrans" cxnId="{227D4C40-9874-44EF-9CE6-06FCE490E3EF}">
      <dgm:prSet/>
      <dgm:spPr/>
      <dgm:t>
        <a:bodyPr/>
        <a:lstStyle/>
        <a:p>
          <a:endParaRPr lang="en-US"/>
        </a:p>
      </dgm:t>
    </dgm:pt>
    <dgm:pt modelId="{D48C4C75-3E01-427B-A3A8-0C97BB7730CF}" type="pres">
      <dgm:prSet presAssocID="{3F74C922-9178-496D-A80D-2FD0BC8688FE}" presName="Name0" presStyleCnt="0">
        <dgm:presLayoutVars>
          <dgm:dir/>
          <dgm:resizeHandles val="exact"/>
        </dgm:presLayoutVars>
      </dgm:prSet>
      <dgm:spPr/>
    </dgm:pt>
    <dgm:pt modelId="{C6031086-0382-42A9-B535-93D35E93FF52}" type="pres">
      <dgm:prSet presAssocID="{3F74C922-9178-496D-A80D-2FD0BC8688FE}" presName="cycle" presStyleCnt="0"/>
      <dgm:spPr/>
    </dgm:pt>
    <dgm:pt modelId="{857D08F3-1DF7-48B4-AED6-672528D008FA}" type="pres">
      <dgm:prSet presAssocID="{D848A8F4-79B4-4EC2-B6C4-5DCF968C2236}" presName="nodeFirstNode" presStyleLbl="node1" presStyleIdx="0" presStyleCnt="6">
        <dgm:presLayoutVars>
          <dgm:bulletEnabled val="1"/>
        </dgm:presLayoutVars>
      </dgm:prSet>
      <dgm:spPr/>
    </dgm:pt>
    <dgm:pt modelId="{BADD80AD-4D28-422A-8034-38FF5F7DF35E}" type="pres">
      <dgm:prSet presAssocID="{E73F1E39-C903-4505-B242-63ECD280E1BF}" presName="sibTransFirstNode" presStyleLbl="bgShp" presStyleIdx="0" presStyleCnt="1" custScaleX="89588"/>
      <dgm:spPr/>
    </dgm:pt>
    <dgm:pt modelId="{624384DA-8B18-4B3E-AA48-E7C66AE90435}" type="pres">
      <dgm:prSet presAssocID="{DE0151F0-6AC3-4288-9FBA-7051EF4B4377}" presName="nodeFollowingNodes" presStyleLbl="node1" presStyleIdx="1" presStyleCnt="6">
        <dgm:presLayoutVars>
          <dgm:bulletEnabled val="1"/>
        </dgm:presLayoutVars>
      </dgm:prSet>
      <dgm:spPr/>
    </dgm:pt>
    <dgm:pt modelId="{7EB4FF6D-F527-4D55-BF48-2809DFE950BD}" type="pres">
      <dgm:prSet presAssocID="{51ACD83F-3169-4EF1-8AD7-EEB9E36F52F4}" presName="nodeFollowingNodes" presStyleLbl="node1" presStyleIdx="2" presStyleCnt="6">
        <dgm:presLayoutVars>
          <dgm:bulletEnabled val="1"/>
        </dgm:presLayoutVars>
      </dgm:prSet>
      <dgm:spPr/>
    </dgm:pt>
    <dgm:pt modelId="{ECE9D54B-3DAC-4576-AC61-DF6AC66004C9}" type="pres">
      <dgm:prSet presAssocID="{2E53A716-2F9C-463F-B5C8-99D5CFD29360}" presName="nodeFollowingNodes" presStyleLbl="node1" presStyleIdx="3" presStyleCnt="6">
        <dgm:presLayoutVars>
          <dgm:bulletEnabled val="1"/>
        </dgm:presLayoutVars>
      </dgm:prSet>
      <dgm:spPr/>
    </dgm:pt>
    <dgm:pt modelId="{A365C1E9-DDDC-4C45-83CA-21CAED97C2EE}" type="pres">
      <dgm:prSet presAssocID="{6D3BD08D-65CA-4118-A983-05795ADEA5EA}" presName="nodeFollowingNodes" presStyleLbl="node1" presStyleIdx="4" presStyleCnt="6">
        <dgm:presLayoutVars>
          <dgm:bulletEnabled val="1"/>
        </dgm:presLayoutVars>
      </dgm:prSet>
      <dgm:spPr/>
    </dgm:pt>
    <dgm:pt modelId="{C5735C20-9D82-47DF-AC0B-CCD4C4A35F7D}" type="pres">
      <dgm:prSet presAssocID="{709F0BB5-3F4E-480C-9332-476BBA58FC5C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1A390E00-F5CB-4B1F-AE51-0E98573C872B}" type="presOf" srcId="{3F74C922-9178-496D-A80D-2FD0BC8688FE}" destId="{D48C4C75-3E01-427B-A3A8-0C97BB7730CF}" srcOrd="0" destOrd="0" presId="urn:microsoft.com/office/officeart/2005/8/layout/cycle3"/>
    <dgm:cxn modelId="{3CD02702-D124-49D0-9DBA-572480BC207C}" srcId="{3F74C922-9178-496D-A80D-2FD0BC8688FE}" destId="{51ACD83F-3169-4EF1-8AD7-EEB9E36F52F4}" srcOrd="2" destOrd="0" parTransId="{D64419A7-26F6-4DBD-8E91-BA7AC7BCDB49}" sibTransId="{C2D8D1AA-5FE0-4482-B693-4BEAAA715522}"/>
    <dgm:cxn modelId="{FA56FA22-080A-43BB-97A5-4BCD21824903}" type="presOf" srcId="{2E53A716-2F9C-463F-B5C8-99D5CFD29360}" destId="{ECE9D54B-3DAC-4576-AC61-DF6AC66004C9}" srcOrd="0" destOrd="0" presId="urn:microsoft.com/office/officeart/2005/8/layout/cycle3"/>
    <dgm:cxn modelId="{227D4C40-9874-44EF-9CE6-06FCE490E3EF}" srcId="{3F74C922-9178-496D-A80D-2FD0BC8688FE}" destId="{709F0BB5-3F4E-480C-9332-476BBA58FC5C}" srcOrd="5" destOrd="0" parTransId="{1511E9C8-27BB-4764-A856-5193D44F9035}" sibTransId="{FE417338-C2E8-4245-B40F-F034BF371172}"/>
    <dgm:cxn modelId="{F4D2B562-29AB-4C90-83E4-21606622AFA3}" srcId="{3F74C922-9178-496D-A80D-2FD0BC8688FE}" destId="{6D3BD08D-65CA-4118-A983-05795ADEA5EA}" srcOrd="4" destOrd="0" parTransId="{961E38EF-1CD7-4A7E-A36F-8F3EEDE4C57C}" sibTransId="{6D97C524-7D80-4255-8AD6-C012E18C3449}"/>
    <dgm:cxn modelId="{9B0EAE43-FA14-4697-8318-224C373686F4}" srcId="{3F74C922-9178-496D-A80D-2FD0BC8688FE}" destId="{D848A8F4-79B4-4EC2-B6C4-5DCF968C2236}" srcOrd="0" destOrd="0" parTransId="{B5A259E3-85B9-4CE6-ABB6-D6B8EED149AE}" sibTransId="{E73F1E39-C903-4505-B242-63ECD280E1BF}"/>
    <dgm:cxn modelId="{A6975246-E243-4455-9258-32F19C747E33}" type="presOf" srcId="{DE0151F0-6AC3-4288-9FBA-7051EF4B4377}" destId="{624384DA-8B18-4B3E-AA48-E7C66AE90435}" srcOrd="0" destOrd="0" presId="urn:microsoft.com/office/officeart/2005/8/layout/cycle3"/>
    <dgm:cxn modelId="{0D446149-F2F1-42D9-9DE1-B57F4E7A34AC}" type="presOf" srcId="{6D3BD08D-65CA-4118-A983-05795ADEA5EA}" destId="{A365C1E9-DDDC-4C45-83CA-21CAED97C2EE}" srcOrd="0" destOrd="0" presId="urn:microsoft.com/office/officeart/2005/8/layout/cycle3"/>
    <dgm:cxn modelId="{26E60D8C-D21B-4323-AF20-C977894F19DD}" type="presOf" srcId="{51ACD83F-3169-4EF1-8AD7-EEB9E36F52F4}" destId="{7EB4FF6D-F527-4D55-BF48-2809DFE950BD}" srcOrd="0" destOrd="0" presId="urn:microsoft.com/office/officeart/2005/8/layout/cycle3"/>
    <dgm:cxn modelId="{BBE2A5A0-F7E6-4A1C-B453-DF0C4C59FC2B}" srcId="{3F74C922-9178-496D-A80D-2FD0BC8688FE}" destId="{DE0151F0-6AC3-4288-9FBA-7051EF4B4377}" srcOrd="1" destOrd="0" parTransId="{AF3B37B9-6EB2-4369-BF23-BEA805CC10C0}" sibTransId="{5E9183C4-9B2A-4FD7-B25E-4639FEF57BD8}"/>
    <dgm:cxn modelId="{F5F20FAA-5594-45FF-8DF9-332328B7E494}" type="presOf" srcId="{E73F1E39-C903-4505-B242-63ECD280E1BF}" destId="{BADD80AD-4D28-422A-8034-38FF5F7DF35E}" srcOrd="0" destOrd="0" presId="urn:microsoft.com/office/officeart/2005/8/layout/cycle3"/>
    <dgm:cxn modelId="{205A46C6-35FF-4E69-8443-EC6B79516928}" type="presOf" srcId="{D848A8F4-79B4-4EC2-B6C4-5DCF968C2236}" destId="{857D08F3-1DF7-48B4-AED6-672528D008FA}" srcOrd="0" destOrd="0" presId="urn:microsoft.com/office/officeart/2005/8/layout/cycle3"/>
    <dgm:cxn modelId="{0D8416D5-F282-4624-943F-1E07BC665692}" srcId="{3F74C922-9178-496D-A80D-2FD0BC8688FE}" destId="{2E53A716-2F9C-463F-B5C8-99D5CFD29360}" srcOrd="3" destOrd="0" parTransId="{78548A4C-D83C-44DA-B7D6-B17E7252634C}" sibTransId="{CF88F789-370E-4835-9A42-3BC462A3EBCB}"/>
    <dgm:cxn modelId="{620BACED-5DE3-4646-B037-84EC292D7C16}" type="presOf" srcId="{709F0BB5-3F4E-480C-9332-476BBA58FC5C}" destId="{C5735C20-9D82-47DF-AC0B-CCD4C4A35F7D}" srcOrd="0" destOrd="0" presId="urn:microsoft.com/office/officeart/2005/8/layout/cycle3"/>
    <dgm:cxn modelId="{FBECA514-980B-42CB-B3E4-FAE1CE38F709}" type="presParOf" srcId="{D48C4C75-3E01-427B-A3A8-0C97BB7730CF}" destId="{C6031086-0382-42A9-B535-93D35E93FF52}" srcOrd="0" destOrd="0" presId="urn:microsoft.com/office/officeart/2005/8/layout/cycle3"/>
    <dgm:cxn modelId="{09F1D0CA-3B6E-4D17-AE3B-AC4B847547A7}" type="presParOf" srcId="{C6031086-0382-42A9-B535-93D35E93FF52}" destId="{857D08F3-1DF7-48B4-AED6-672528D008FA}" srcOrd="0" destOrd="0" presId="urn:microsoft.com/office/officeart/2005/8/layout/cycle3"/>
    <dgm:cxn modelId="{75B6C636-D63C-44E8-874F-895005EF1EEE}" type="presParOf" srcId="{C6031086-0382-42A9-B535-93D35E93FF52}" destId="{BADD80AD-4D28-422A-8034-38FF5F7DF35E}" srcOrd="1" destOrd="0" presId="urn:microsoft.com/office/officeart/2005/8/layout/cycle3"/>
    <dgm:cxn modelId="{50271E06-14E3-40D9-B304-2986CA32B3E9}" type="presParOf" srcId="{C6031086-0382-42A9-B535-93D35E93FF52}" destId="{624384DA-8B18-4B3E-AA48-E7C66AE90435}" srcOrd="2" destOrd="0" presId="urn:microsoft.com/office/officeart/2005/8/layout/cycle3"/>
    <dgm:cxn modelId="{D801521E-81BB-4CB5-86EB-90BB8584F8DB}" type="presParOf" srcId="{C6031086-0382-42A9-B535-93D35E93FF52}" destId="{7EB4FF6D-F527-4D55-BF48-2809DFE950BD}" srcOrd="3" destOrd="0" presId="urn:microsoft.com/office/officeart/2005/8/layout/cycle3"/>
    <dgm:cxn modelId="{DAEE8761-639B-4A79-A48F-F36FFE17AB15}" type="presParOf" srcId="{C6031086-0382-42A9-B535-93D35E93FF52}" destId="{ECE9D54B-3DAC-4576-AC61-DF6AC66004C9}" srcOrd="4" destOrd="0" presId="urn:microsoft.com/office/officeart/2005/8/layout/cycle3"/>
    <dgm:cxn modelId="{E20D0536-C1CF-419C-9621-9103CF594A67}" type="presParOf" srcId="{C6031086-0382-42A9-B535-93D35E93FF52}" destId="{A365C1E9-DDDC-4C45-83CA-21CAED97C2EE}" srcOrd="5" destOrd="0" presId="urn:microsoft.com/office/officeart/2005/8/layout/cycle3"/>
    <dgm:cxn modelId="{344C08B8-4BAF-48F7-9A6F-009704448302}" type="presParOf" srcId="{C6031086-0382-42A9-B535-93D35E93FF52}" destId="{C5735C20-9D82-47DF-AC0B-CCD4C4A35F7D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adugi" panose="020B0502040204020203" pitchFamily="34" charset="0"/>
              <a:ea typeface="Gadugi" panose="020B0502040204020203" pitchFamily="34" charset="0"/>
            </a:rPr>
            <a:t>Immediate Resources Upon Release</a:t>
          </a:r>
        </a:p>
      </dsp:txBody>
      <dsp:txXfrm>
        <a:off x="328048" y="214010"/>
        <a:ext cx="5712764" cy="427857"/>
      </dsp:txXfrm>
    </dsp:sp>
    <dsp:sp modelId="{D9007465-8C0B-463D-BAD7-86C439777ECF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679991" y="855715"/>
          <a:ext cx="5360822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adugi" panose="020B0502040204020203" pitchFamily="34" charset="0"/>
              <a:ea typeface="Gadugi" panose="020B0502040204020203" pitchFamily="34" charset="0"/>
            </a:rPr>
            <a:t>Documents and Reports About You</a:t>
          </a:r>
        </a:p>
      </dsp:txBody>
      <dsp:txXfrm>
        <a:off x="679991" y="855715"/>
        <a:ext cx="5360822" cy="427857"/>
      </dsp:txXfrm>
    </dsp:sp>
    <dsp:sp modelId="{1C2D38C8-A65A-4BB4-B586-A30041ECEC8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adugi" panose="020B0502040204020203" pitchFamily="34" charset="0"/>
              <a:ea typeface="Gadugi" panose="020B0502040204020203" pitchFamily="34" charset="0"/>
            </a:rPr>
            <a:t>Understanding Pay Statements</a:t>
          </a:r>
        </a:p>
      </dsp:txBody>
      <dsp:txXfrm>
        <a:off x="840925" y="1497421"/>
        <a:ext cx="5199888" cy="427857"/>
      </dsp:txXfrm>
    </dsp:sp>
    <dsp:sp modelId="{FA87F67A-18D6-4B97-9F32-EC0549BDE808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840925" y="2138720"/>
          <a:ext cx="5199888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adugi" panose="020B0502040204020203" pitchFamily="34" charset="0"/>
              <a:ea typeface="Gadugi" panose="020B0502040204020203" pitchFamily="34" charset="0"/>
            </a:rPr>
            <a:t>Choosing Employee Benefits</a:t>
          </a:r>
        </a:p>
      </dsp:txBody>
      <dsp:txXfrm>
        <a:off x="840925" y="2138720"/>
        <a:ext cx="5199888" cy="427857"/>
      </dsp:txXfrm>
    </dsp:sp>
    <dsp:sp modelId="{6B629F65-7FD1-4E98-B520-256BF3A0AF00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CD0749-9840-4C2E-A518-A8A177D0BF83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adugi" panose="020B0502040204020203" pitchFamily="34" charset="0"/>
              <a:ea typeface="Gadugi" panose="020B0502040204020203" pitchFamily="34" charset="0"/>
            </a:rPr>
            <a:t>The Power of Pre-tax</a:t>
          </a:r>
        </a:p>
      </dsp:txBody>
      <dsp:txXfrm>
        <a:off x="679991" y="2780426"/>
        <a:ext cx="5360822" cy="427857"/>
      </dsp:txXfrm>
    </dsp:sp>
    <dsp:sp modelId="{B6E32F30-383B-427F-8505-E0CA3C8C6FAD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174093-745F-4C60-9357-4BF53BB7DB8A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adugi" panose="020B0502040204020203" pitchFamily="34" charset="0"/>
              <a:ea typeface="Gadugi" panose="020B0502040204020203" pitchFamily="34" charset="0"/>
            </a:rPr>
            <a:t>Net Economic Benefits of a Job</a:t>
          </a:r>
        </a:p>
      </dsp:txBody>
      <dsp:txXfrm>
        <a:off x="328048" y="3422131"/>
        <a:ext cx="5712764" cy="427857"/>
      </dsp:txXfrm>
    </dsp:sp>
    <dsp:sp modelId="{035C6233-2143-42AC-8E19-18A8CB759C76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D80AD-4D28-422A-8034-38FF5F7DF35E}">
      <dsp:nvSpPr>
        <dsp:cNvPr id="0" name=""/>
        <dsp:cNvSpPr/>
      </dsp:nvSpPr>
      <dsp:spPr>
        <a:xfrm>
          <a:off x="503626" y="-6052"/>
          <a:ext cx="4860146" cy="5424997"/>
        </a:xfrm>
        <a:prstGeom prst="circularArrow">
          <a:avLst>
            <a:gd name="adj1" fmla="val 5274"/>
            <a:gd name="adj2" fmla="val 312630"/>
            <a:gd name="adj3" fmla="val 14271970"/>
            <a:gd name="adj4" fmla="val 17101411"/>
            <a:gd name="adj5" fmla="val 5477"/>
          </a:avLst>
        </a:prstGeom>
        <a:solidFill>
          <a:srgbClr val="D1E5F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D08F3-1DF7-48B4-AED6-672528D008FA}">
      <dsp:nvSpPr>
        <dsp:cNvPr id="0" name=""/>
        <dsp:cNvSpPr/>
      </dsp:nvSpPr>
      <dsp:spPr>
        <a:xfrm>
          <a:off x="1928105" y="1492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Take your reentry seriously; the difference between success and failure is a choice.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1977194" y="50581"/>
        <a:ext cx="1913010" cy="907416"/>
      </dsp:txXfrm>
    </dsp:sp>
    <dsp:sp modelId="{624384DA-8B18-4B3E-AA48-E7C66AE90435}">
      <dsp:nvSpPr>
        <dsp:cNvPr id="0" name=""/>
        <dsp:cNvSpPr/>
      </dsp:nvSpPr>
      <dsp:spPr>
        <a:xfrm>
          <a:off x="3834063" y="110189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Have realistic expectations.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3883152" y="1150986"/>
        <a:ext cx="1913010" cy="907416"/>
      </dsp:txXfrm>
    </dsp:sp>
    <dsp:sp modelId="{7EB4FF6D-F527-4D55-BF48-2809DFE950BD}">
      <dsp:nvSpPr>
        <dsp:cNvPr id="0" name=""/>
        <dsp:cNvSpPr/>
      </dsp:nvSpPr>
      <dsp:spPr>
        <a:xfrm>
          <a:off x="3834063" y="330270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Work hard, stay focused, and don’t be distracted by the nay-sayers.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3883152" y="3351796"/>
        <a:ext cx="1913010" cy="907416"/>
      </dsp:txXfrm>
    </dsp:sp>
    <dsp:sp modelId="{ECE9D54B-3DAC-4576-AC61-DF6AC66004C9}">
      <dsp:nvSpPr>
        <dsp:cNvPr id="0" name=""/>
        <dsp:cNvSpPr/>
      </dsp:nvSpPr>
      <dsp:spPr>
        <a:xfrm>
          <a:off x="1928105" y="4403113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Ask for help; there are many resources available to you.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1977194" y="4452202"/>
        <a:ext cx="1913010" cy="907416"/>
      </dsp:txXfrm>
    </dsp:sp>
    <dsp:sp modelId="{A365C1E9-DDDC-4C45-83CA-21CAED97C2EE}">
      <dsp:nvSpPr>
        <dsp:cNvPr id="0" name=""/>
        <dsp:cNvSpPr/>
      </dsp:nvSpPr>
      <dsp:spPr>
        <a:xfrm>
          <a:off x="22147" y="330270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Gadugi" panose="020B0502040204020203" pitchFamily="34" charset="0"/>
            </a:rPr>
            <a:t>Stay flexible and be patient; the first steps you make are only transitions to something better.</a:t>
          </a:r>
          <a:endParaRPr lang="en-US" sz="1100" kern="1200" dirty="0">
            <a:latin typeface="Gadugi" panose="020B0502040204020203" pitchFamily="34" charset="0"/>
          </a:endParaRPr>
        </a:p>
      </dsp:txBody>
      <dsp:txXfrm>
        <a:off x="71236" y="3351796"/>
        <a:ext cx="1913010" cy="907416"/>
      </dsp:txXfrm>
    </dsp:sp>
    <dsp:sp modelId="{C5735C20-9D82-47DF-AC0B-CCD4C4A35F7D}">
      <dsp:nvSpPr>
        <dsp:cNvPr id="0" name=""/>
        <dsp:cNvSpPr/>
      </dsp:nvSpPr>
      <dsp:spPr>
        <a:xfrm>
          <a:off x="22147" y="110189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Do whatever it takes, including getting right with yourself and being in the right place with the right people.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71236" y="1150986"/>
        <a:ext cx="1913010" cy="907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8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4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09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17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134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30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2" r:id="rId16"/>
    <p:sldLayoutId id="2147483884" r:id="rId17"/>
    <p:sldLayoutId id="2147483885" r:id="rId18"/>
    <p:sldLayoutId id="2147483886" r:id="rId19"/>
    <p:sldLayoutId id="2147483887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hyperlink" Target="https://picpedia.org/highway-signs/p/parole.html" TargetMode="External"/><Relationship Id="rId3" Type="http://schemas.openxmlformats.org/officeDocument/2006/relationships/hyperlink" Target="http://narmo.milne-library.org/ButtonDown-Shirts-147470/Wolfskin-Mens-Red-River-Shirt-Performance-Plaid-Lumberjack-Shirt-Jack/" TargetMode="External"/><Relationship Id="rId7" Type="http://schemas.openxmlformats.org/officeDocument/2006/relationships/hyperlink" Target="https://en.wikipedia.org/wiki/File:Week_of_groceries.jpeg" TargetMode="External"/><Relationship Id="rId12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eg"/><Relationship Id="rId11" Type="http://schemas.openxmlformats.org/officeDocument/2006/relationships/hyperlink" Target="https://www.westonweb.ca/rental-apartments-what-to-do/" TargetMode="External"/><Relationship Id="rId5" Type="http://schemas.openxmlformats.org/officeDocument/2006/relationships/hyperlink" Target="https://ggwash.org/view/75683/what-i-learned-about-baltimores-public-transit-infrastructure-after-six-weeks-of-classes" TargetMode="External"/><Relationship Id="rId10" Type="http://schemas.openxmlformats.org/officeDocument/2006/relationships/image" Target="../media/image16.jpg"/><Relationship Id="rId4" Type="http://schemas.openxmlformats.org/officeDocument/2006/relationships/image" Target="../media/image13.jpg"/><Relationship Id="rId9" Type="http://schemas.openxmlformats.org/officeDocument/2006/relationships/hyperlink" Target="https://www.peoplemattersglobal.com/blog/employee-relations/covid-19-why-companies-may-need-to-relook-at-employee-health-policies-2516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thebluediamondgallery.com/handwriting/k/knowledge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4370C5E-7119-4BFC-BC76-D3FF0162F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59" y="1100273"/>
            <a:ext cx="5756352" cy="472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9BEACF-817F-413D-8646-FEC05BEF5EFA}"/>
              </a:ext>
            </a:extLst>
          </p:cNvPr>
          <p:cNvSpPr/>
          <p:nvPr/>
        </p:nvSpPr>
        <p:spPr>
          <a:xfrm>
            <a:off x="3612995" y="1315844"/>
            <a:ext cx="1550020" cy="735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ECB6F6-A465-4B08-9330-A08C601B8CB1}"/>
              </a:ext>
            </a:extLst>
          </p:cNvPr>
          <p:cNvSpPr/>
          <p:nvPr/>
        </p:nvSpPr>
        <p:spPr>
          <a:xfrm>
            <a:off x="1806497" y="2085276"/>
            <a:ext cx="1438508" cy="36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23816E-9C04-4B5D-BFA3-A845A5CFE233}"/>
              </a:ext>
            </a:extLst>
          </p:cNvPr>
          <p:cNvSpPr/>
          <p:nvPr/>
        </p:nvSpPr>
        <p:spPr>
          <a:xfrm>
            <a:off x="2193073" y="2449548"/>
            <a:ext cx="1550020" cy="36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67F97D-84FC-412F-A077-F9CE5C4142A2}"/>
              </a:ext>
            </a:extLst>
          </p:cNvPr>
          <p:cNvSpPr/>
          <p:nvPr/>
        </p:nvSpPr>
        <p:spPr>
          <a:xfrm>
            <a:off x="4977160" y="2269271"/>
            <a:ext cx="1550020" cy="509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4F3C64-F617-47A0-B276-55A49E35142E}"/>
              </a:ext>
            </a:extLst>
          </p:cNvPr>
          <p:cNvSpPr/>
          <p:nvPr/>
        </p:nvSpPr>
        <p:spPr>
          <a:xfrm>
            <a:off x="2837985" y="2977377"/>
            <a:ext cx="1550020" cy="83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50869B-7988-4640-8500-7972F59D1227}"/>
              </a:ext>
            </a:extLst>
          </p:cNvPr>
          <p:cNvSpPr/>
          <p:nvPr/>
        </p:nvSpPr>
        <p:spPr>
          <a:xfrm>
            <a:off x="5752170" y="3089943"/>
            <a:ext cx="1550020" cy="83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B54954-7295-4157-B2E2-F3D6AA10F160}"/>
              </a:ext>
            </a:extLst>
          </p:cNvPr>
          <p:cNvSpPr/>
          <p:nvPr/>
        </p:nvSpPr>
        <p:spPr>
          <a:xfrm>
            <a:off x="3133493" y="4404732"/>
            <a:ext cx="1550020" cy="475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B578A-63AD-4DB7-A881-9BFD04D660A6}"/>
              </a:ext>
            </a:extLst>
          </p:cNvPr>
          <p:cNvSpPr/>
          <p:nvPr/>
        </p:nvSpPr>
        <p:spPr>
          <a:xfrm>
            <a:off x="3882484" y="4081348"/>
            <a:ext cx="622610" cy="475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110D0EA-A33A-4FD4-8B4D-F3FBD6D1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to Successful Reentry</a:t>
            </a:r>
          </a:p>
        </p:txBody>
      </p:sp>
    </p:spTree>
    <p:extLst>
      <p:ext uri="{BB962C8B-B14F-4D97-AF65-F5344CB8AC3E}">
        <p14:creationId xmlns:p14="http://schemas.microsoft.com/office/powerpoint/2010/main" val="5151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404043" y="2013448"/>
            <a:ext cx="4112567" cy="1869521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will you need when you walk out the door?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0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58DB60-C9FB-4FCA-9B0E-43B1A81A6601}"/>
              </a:ext>
            </a:extLst>
          </p:cNvPr>
          <p:cNvSpPr/>
          <p:nvPr/>
        </p:nvSpPr>
        <p:spPr>
          <a:xfrm>
            <a:off x="304800" y="891982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0C6763D7-1DAB-4D9C-83C2-EFC5D069AFD3}"/>
              </a:ext>
            </a:extLst>
          </p:cNvPr>
          <p:cNvSpPr txBox="1">
            <a:spLocks/>
          </p:cNvSpPr>
          <p:nvPr/>
        </p:nvSpPr>
        <p:spPr>
          <a:xfrm>
            <a:off x="25052" y="2021993"/>
            <a:ext cx="3184647" cy="95393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Transportation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C2D48CA0-B710-4AE7-9E25-E9BFC6E80EFE}"/>
              </a:ext>
            </a:extLst>
          </p:cNvPr>
          <p:cNvSpPr txBox="1">
            <a:spLocks/>
          </p:cNvSpPr>
          <p:nvPr/>
        </p:nvSpPr>
        <p:spPr>
          <a:xfrm>
            <a:off x="12524" y="3968555"/>
            <a:ext cx="3184647" cy="95393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Food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DD3E8FE6-6AE8-4631-A2A6-0AA2D4FFCE62}"/>
              </a:ext>
            </a:extLst>
          </p:cNvPr>
          <p:cNvSpPr txBox="1">
            <a:spLocks/>
          </p:cNvSpPr>
          <p:nvPr/>
        </p:nvSpPr>
        <p:spPr>
          <a:xfrm>
            <a:off x="2735747" y="2512174"/>
            <a:ext cx="3184647" cy="95393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Clothing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7644E130-1A0D-455F-8799-4636C9CF8902}"/>
              </a:ext>
            </a:extLst>
          </p:cNvPr>
          <p:cNvSpPr txBox="1">
            <a:spLocks/>
          </p:cNvSpPr>
          <p:nvPr/>
        </p:nvSpPr>
        <p:spPr>
          <a:xfrm>
            <a:off x="5738734" y="1732955"/>
            <a:ext cx="3184647" cy="95393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Health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5B96A217-6029-4498-8703-77AEDD182DA4}"/>
              </a:ext>
            </a:extLst>
          </p:cNvPr>
          <p:cNvSpPr txBox="1">
            <a:spLocks/>
          </p:cNvSpPr>
          <p:nvPr/>
        </p:nvSpPr>
        <p:spPr>
          <a:xfrm>
            <a:off x="5752033" y="3797699"/>
            <a:ext cx="3184647" cy="95393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Housing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7A91A443-D6F8-4BDA-A37C-DDD101C09E35}"/>
              </a:ext>
            </a:extLst>
          </p:cNvPr>
          <p:cNvSpPr txBox="1">
            <a:spLocks/>
          </p:cNvSpPr>
          <p:nvPr/>
        </p:nvSpPr>
        <p:spPr>
          <a:xfrm>
            <a:off x="2979676" y="4824794"/>
            <a:ext cx="3184647" cy="95393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Conditions of Parole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D487B-12DB-4E80-91A8-AEDCB09B3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91968" y="1427584"/>
            <a:ext cx="2319021" cy="30169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6A5528-13F2-4DF6-8D01-69A810414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1900" y="1427584"/>
            <a:ext cx="2381611" cy="2085894"/>
          </a:xfrm>
          <a:prstGeom prst="rect">
            <a:avLst/>
          </a:prstGeom>
        </p:spPr>
      </p:pic>
      <p:pic>
        <p:nvPicPr>
          <p:cNvPr id="12" name="Picture 11" descr="A picture containing food, fruit, several, variety&#10;&#10;Description automatically generated">
            <a:extLst>
              <a:ext uri="{FF2B5EF4-FFF2-40B4-BE49-F238E27FC236}">
                <a16:creationId xmlns:a16="http://schemas.microsoft.com/office/drawing/2014/main" id="{A4DFC5AC-DD15-467D-A66C-31AEF187DF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2654" r="16503"/>
          <a:stretch/>
        </p:blipFill>
        <p:spPr>
          <a:xfrm>
            <a:off x="624451" y="3589283"/>
            <a:ext cx="2156706" cy="17124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D8F664-7F54-4AF9-9558-BC02303AD9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762630" y="1469410"/>
            <a:ext cx="2819365" cy="1585893"/>
          </a:xfrm>
          <a:prstGeom prst="rect">
            <a:avLst/>
          </a:prstGeom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43BE07E0-D991-4E3A-8B22-EB7F099075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1059" r="7836" b="22642"/>
          <a:stretch/>
        </p:blipFill>
        <p:spPr>
          <a:xfrm>
            <a:off x="5823580" y="3426866"/>
            <a:ext cx="2697464" cy="1722302"/>
          </a:xfrm>
          <a:prstGeom prst="rect">
            <a:avLst/>
          </a:prstGeom>
        </p:spPr>
      </p:pic>
      <p:pic>
        <p:nvPicPr>
          <p:cNvPr id="23" name="Picture 22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2980FA20-24A4-45B6-B2C5-2D8040A9FB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356917" y="4430795"/>
            <a:ext cx="2381817" cy="158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82693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E15C54-66B2-4B24-B642-AE5AC66EB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Short-Term Resources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7ACD278-4C90-4BB4-A20B-A581CDDD0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675" y="5773103"/>
            <a:ext cx="4194054" cy="9318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</a:rPr>
              <a:t> 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www.compass.state.pa.us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3CBEF-0F41-47BF-873C-443576BFC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38" r="66986" b="4530"/>
          <a:stretch/>
        </p:blipFill>
        <p:spPr>
          <a:xfrm>
            <a:off x="576197" y="1743963"/>
            <a:ext cx="7992583" cy="38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64D7D-575A-4D48-9ABD-2521D8199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5" t="10222" r="71489" b="9631"/>
          <a:stretch/>
        </p:blipFill>
        <p:spPr>
          <a:xfrm>
            <a:off x="76200" y="892577"/>
            <a:ext cx="8991600" cy="60902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4AE12B5-656A-4B1A-98EE-9ADE8ECA01C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/>
              <a:t>PA Reentry Map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2F01F-EED5-473E-8F88-F878B768C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89" t="60104" r="78482" b="26196"/>
          <a:stretch/>
        </p:blipFill>
        <p:spPr>
          <a:xfrm>
            <a:off x="5261582" y="4708720"/>
            <a:ext cx="955040" cy="1009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CF6872-7CD2-44CC-8AF4-8A7CA02E33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75" t="27361" r="47427" b="21558"/>
          <a:stretch/>
        </p:blipFill>
        <p:spPr>
          <a:xfrm>
            <a:off x="3315903" y="1915429"/>
            <a:ext cx="2363221" cy="443999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096A037-4253-4477-BC07-D0F2A694C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t="23207" r="57264" b="13667"/>
          <a:stretch/>
        </p:blipFill>
        <p:spPr bwMode="auto">
          <a:xfrm>
            <a:off x="267949" y="1904805"/>
            <a:ext cx="8608101" cy="446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05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Continue to Part II</a:t>
            </a:r>
          </a:p>
        </p:txBody>
      </p:sp>
    </p:spTree>
    <p:extLst>
      <p:ext uri="{BB962C8B-B14F-4D97-AF65-F5344CB8AC3E}">
        <p14:creationId xmlns:p14="http://schemas.microsoft.com/office/powerpoint/2010/main" val="10784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4800" y="977900"/>
            <a:ext cx="8382000" cy="51054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endParaRPr lang="en-US" sz="48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Building Your Financial House</a:t>
            </a: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WELCOME</a:t>
            </a: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0" y="12700"/>
            <a:ext cx="9121588" cy="762000"/>
          </a:xfrm>
          <a:prstGeom prst="rect">
            <a:avLst/>
          </a:prstGeom>
          <a:solidFill>
            <a:srgbClr val="DCE6F2">
              <a:alpha val="50196"/>
            </a:srgb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Housekeeping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57F57B-ADD7-4BD2-B22E-64045A4B6B19}"/>
              </a:ext>
            </a:extLst>
          </p:cNvPr>
          <p:cNvSpPr txBox="1"/>
          <p:nvPr/>
        </p:nvSpPr>
        <p:spPr>
          <a:xfrm>
            <a:off x="714375" y="1583473"/>
            <a:ext cx="77152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mute your phone or computer to eliminate background noise.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 maximize bandwidth: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(Turn camera off)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Close unused apps or webpages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raise hand or use chat feature for questions.</a:t>
            </a:r>
          </a:p>
        </p:txBody>
      </p:sp>
    </p:spTree>
    <p:extLst>
      <p:ext uri="{BB962C8B-B14F-4D97-AF65-F5344CB8AC3E}">
        <p14:creationId xmlns:p14="http://schemas.microsoft.com/office/powerpoint/2010/main" val="42929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2C89F3-F9B7-452A-AF04-FE40BEB0F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35" y="837397"/>
            <a:ext cx="396768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to Today’s Session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63129B-7203-4936-B9D0-9AC8952E8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699" y="1140594"/>
            <a:ext cx="382980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27AB80-A7FE-434B-8252-B99B96D1E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747" y="1688657"/>
            <a:ext cx="375051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044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222130035"/>
              </p:ext>
            </p:extLst>
          </p:nvPr>
        </p:nvGraphicFramePr>
        <p:xfrm>
          <a:off x="2057400" y="7086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Topics</a:t>
            </a:r>
          </a:p>
        </p:txBody>
      </p:sp>
    </p:spTree>
    <p:extLst>
      <p:ext uri="{BB962C8B-B14F-4D97-AF65-F5344CB8AC3E}">
        <p14:creationId xmlns:p14="http://schemas.microsoft.com/office/powerpoint/2010/main" val="4708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07084 3.7037E-7 C 0.10243 3.7037E-7 0.14167 -0.22917 0.14167 -0.41482 L 0.14167 -0.8296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8" grpId="0">
        <p:bldAsOne/>
      </p:bldGraphic>
      <p:bldGraphic spid="8" grpId="1">
        <p:bldAsOne/>
      </p:bldGraphic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ABBEC4-E762-4C69-86EC-B366A64C6D5F}"/>
              </a:ext>
            </a:extLst>
          </p:cNvPr>
          <p:cNvGrpSpPr/>
          <p:nvPr/>
        </p:nvGrpSpPr>
        <p:grpSpPr>
          <a:xfrm>
            <a:off x="706471" y="4925582"/>
            <a:ext cx="2481129" cy="481246"/>
            <a:chOff x="1076011" y="5092855"/>
            <a:chExt cx="2481129" cy="4812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417856-DDBF-4DEC-B2CD-5635AA92B3A2}"/>
                </a:ext>
              </a:extLst>
            </p:cNvPr>
            <p:cNvSpPr/>
            <p:nvPr/>
          </p:nvSpPr>
          <p:spPr>
            <a:xfrm>
              <a:off x="1513802" y="5154853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Invest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Yourself</a:t>
              </a:r>
              <a:r>
                <a:rPr lang="en-US" sz="14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E7C688-D59A-4994-8297-529831E7EEF2}"/>
                </a:ext>
              </a:extLst>
            </p:cNvPr>
            <p:cNvSpPr/>
            <p:nvPr/>
          </p:nvSpPr>
          <p:spPr>
            <a:xfrm>
              <a:off x="1076011" y="5092855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D06BF79-9EEE-4534-8299-7FF6248F8593}"/>
              </a:ext>
            </a:extLst>
          </p:cNvPr>
          <p:cNvGrpSpPr/>
          <p:nvPr/>
        </p:nvGrpSpPr>
        <p:grpSpPr>
          <a:xfrm>
            <a:off x="3860223" y="4468534"/>
            <a:ext cx="2481129" cy="481246"/>
            <a:chOff x="3860223" y="4468534"/>
            <a:chExt cx="2481129" cy="4812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4A896D-A7DF-4159-A128-2F5CF93DF450}"/>
                </a:ext>
              </a:extLst>
            </p:cNvPr>
            <p:cNvSpPr/>
            <p:nvPr/>
          </p:nvSpPr>
          <p:spPr>
            <a:xfrm>
              <a:off x="4298014" y="4530532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Maximize Earnings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9C5240-8503-44FE-B7AB-1092AA1A4F61}"/>
                </a:ext>
              </a:extLst>
            </p:cNvPr>
            <p:cNvSpPr/>
            <p:nvPr/>
          </p:nvSpPr>
          <p:spPr>
            <a:xfrm>
              <a:off x="3860223" y="4468534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ED208F-5A3D-479A-8D7A-09579AA28E8F}"/>
              </a:ext>
            </a:extLst>
          </p:cNvPr>
          <p:cNvGrpSpPr/>
          <p:nvPr/>
        </p:nvGrpSpPr>
        <p:grpSpPr>
          <a:xfrm>
            <a:off x="1100906" y="3322681"/>
            <a:ext cx="2481129" cy="481246"/>
            <a:chOff x="1076011" y="2784400"/>
            <a:chExt cx="2481129" cy="4812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25FE63-B637-4870-8A43-16635DD5A355}"/>
                </a:ext>
              </a:extLst>
            </p:cNvPr>
            <p:cNvSpPr/>
            <p:nvPr/>
          </p:nvSpPr>
          <p:spPr>
            <a:xfrm>
              <a:off x="1513802" y="284639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Spend Sensibly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56D82F-609D-42F9-A0B3-7D78E5360EA1}"/>
                </a:ext>
              </a:extLst>
            </p:cNvPr>
            <p:cNvSpPr/>
            <p:nvPr/>
          </p:nvSpPr>
          <p:spPr>
            <a:xfrm>
              <a:off x="1076011" y="278440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6EB80F-E631-4E13-85AB-2C2577BCC7D9}"/>
              </a:ext>
            </a:extLst>
          </p:cNvPr>
          <p:cNvGrpSpPr/>
          <p:nvPr/>
        </p:nvGrpSpPr>
        <p:grpSpPr>
          <a:xfrm>
            <a:off x="5082458" y="2721613"/>
            <a:ext cx="2481129" cy="481246"/>
            <a:chOff x="3800931" y="3433581"/>
            <a:chExt cx="2481129" cy="4812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86B62A-3FD5-4E64-87F1-40E681A67E00}"/>
                </a:ext>
              </a:extLst>
            </p:cNvPr>
            <p:cNvSpPr/>
            <p:nvPr/>
          </p:nvSpPr>
          <p:spPr>
            <a:xfrm>
              <a:off x="4238722" y="3495579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Check Taxes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BF962C-F43C-416B-BA3D-40B8C61C8FBB}"/>
                </a:ext>
              </a:extLst>
            </p:cNvPr>
            <p:cNvSpPr/>
            <p:nvPr/>
          </p:nvSpPr>
          <p:spPr>
            <a:xfrm>
              <a:off x="3800931" y="3433581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B8D2DB-863F-4C06-80CF-3D4058840718}"/>
              </a:ext>
            </a:extLst>
          </p:cNvPr>
          <p:cNvGrpSpPr/>
          <p:nvPr/>
        </p:nvGrpSpPr>
        <p:grpSpPr>
          <a:xfrm>
            <a:off x="550220" y="1697799"/>
            <a:ext cx="2481129" cy="481246"/>
            <a:chOff x="1302617" y="1327820"/>
            <a:chExt cx="2481129" cy="4812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7E82E9-5299-417A-8CE1-26780BFD900A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Make Money Work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D1EBB3-A485-40D1-BB71-D2C2229727A0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7F3737-7964-4AFB-A851-968E91E99097}"/>
              </a:ext>
            </a:extLst>
          </p:cNvPr>
          <p:cNvGrpSpPr/>
          <p:nvPr/>
        </p:nvGrpSpPr>
        <p:grpSpPr>
          <a:xfrm>
            <a:off x="4085334" y="974692"/>
            <a:ext cx="2626481" cy="481246"/>
            <a:chOff x="1302617" y="1327820"/>
            <a:chExt cx="2626481" cy="4812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DCA0D2-07DB-424D-824C-8C2155EC5DFB}"/>
                </a:ext>
              </a:extLst>
            </p:cNvPr>
            <p:cNvSpPr/>
            <p:nvPr/>
          </p:nvSpPr>
          <p:spPr>
            <a:xfrm>
              <a:off x="1740407" y="1389818"/>
              <a:ext cx="2188691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Protect Your Potential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A4F37E-984A-4AA0-82F3-5668A7DB6069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30B98B-ED5D-4BDA-A938-0B71BF97F415}"/>
              </a:ext>
            </a:extLst>
          </p:cNvPr>
          <p:cNvGrpSpPr/>
          <p:nvPr/>
        </p:nvGrpSpPr>
        <p:grpSpPr>
          <a:xfrm>
            <a:off x="6463110" y="3760503"/>
            <a:ext cx="2481129" cy="481246"/>
            <a:chOff x="1302617" y="1327820"/>
            <a:chExt cx="2481129" cy="4812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C545C2-5531-40D1-9365-4662E0E4D095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Borrow to Grow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5D7B77D-1B2B-4FEA-BFB9-011CD2134D81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0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858FE38-B86B-44F3-BFCD-425269CA852B}"/>
              </a:ext>
            </a:extLst>
          </p:cNvPr>
          <p:cNvSpPr/>
          <p:nvPr/>
        </p:nvSpPr>
        <p:spPr>
          <a:xfrm>
            <a:off x="1825360" y="1225685"/>
            <a:ext cx="5493279" cy="2932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 walls represent earnings, built up from the foundation, and maximized by utilizing all available resources, directing payroll deductions, and choosing the right employee benefits.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1A9A64-49BE-4568-B13D-38044047A084}"/>
              </a:ext>
            </a:extLst>
          </p:cNvPr>
          <p:cNvSpPr/>
          <p:nvPr/>
        </p:nvSpPr>
        <p:spPr>
          <a:xfrm>
            <a:off x="4298014" y="4530532"/>
            <a:ext cx="2043338" cy="3711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Maximize Earnings</a:t>
            </a:r>
            <a:endParaRPr lang="en-US" sz="1400" dirty="0">
              <a:solidFill>
                <a:srgbClr val="2F325D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A126EE-9E21-4D44-AEC9-400AE2293282}"/>
              </a:ext>
            </a:extLst>
          </p:cNvPr>
          <p:cNvSpPr/>
          <p:nvPr/>
        </p:nvSpPr>
        <p:spPr>
          <a:xfrm>
            <a:off x="3860223" y="4468534"/>
            <a:ext cx="437791" cy="481246"/>
          </a:xfrm>
          <a:prstGeom prst="rect">
            <a:avLst/>
          </a:prstGeom>
          <a:solidFill>
            <a:srgbClr val="2F325D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792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05838"/>
            <a:ext cx="8534400" cy="6219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-103302" y="746625"/>
            <a:ext cx="8942502" cy="428044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documentation that will be necessary upon release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 familiar with what is being reported about you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your potential cash and non-cash sources of income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the difference between gross and net pay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Become familiar with employer provided benefits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the actual dollar value of pre-tax benefits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factors which affect the net economic benefit of a job</a:t>
            </a:r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0821704A-A84E-49AA-8215-879188E7B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31482" y="5104889"/>
            <a:ext cx="2668985" cy="16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CDB840-0A90-4C81-A0D4-64541CC63D8F}"/>
              </a:ext>
            </a:extLst>
          </p:cNvPr>
          <p:cNvSpPr/>
          <p:nvPr/>
        </p:nvSpPr>
        <p:spPr>
          <a:xfrm>
            <a:off x="1581150" y="470841"/>
            <a:ext cx="60198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7856515-51AC-4A03-9489-54CAD47B678B}"/>
              </a:ext>
            </a:extLst>
          </p:cNvPr>
          <p:cNvGraphicFramePr/>
          <p:nvPr/>
        </p:nvGraphicFramePr>
        <p:xfrm>
          <a:off x="1657350" y="547041"/>
          <a:ext cx="5867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E56AD-4826-4CA4-8257-1E0B07943D04}"/>
              </a:ext>
            </a:extLst>
          </p:cNvPr>
          <p:cNvSpPr txBox="1">
            <a:spLocks/>
          </p:cNvSpPr>
          <p:nvPr/>
        </p:nvSpPr>
        <p:spPr>
          <a:xfrm>
            <a:off x="1581150" y="2601245"/>
            <a:ext cx="6019800" cy="2564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</a:rPr>
              <a:t>Destination: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</a:rPr>
              <a:t>Successful Reentry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F70A99-E32C-4B73-98A6-1EF0343FD593}"/>
              </a:ext>
            </a:extLst>
          </p:cNvPr>
          <p:cNvSpPr/>
          <p:nvPr/>
        </p:nvSpPr>
        <p:spPr>
          <a:xfrm>
            <a:off x="3590925" y="547041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8F312991-DF11-4794-A947-EE0AFAB05A94}"/>
              </a:ext>
            </a:extLst>
          </p:cNvPr>
          <p:cNvSpPr/>
          <p:nvPr/>
        </p:nvSpPr>
        <p:spPr>
          <a:xfrm>
            <a:off x="5505450" y="1651941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299266FF-7AFB-4D9E-AC3F-B3FAC24494D7}"/>
              </a:ext>
            </a:extLst>
          </p:cNvPr>
          <p:cNvSpPr/>
          <p:nvPr/>
        </p:nvSpPr>
        <p:spPr>
          <a:xfrm>
            <a:off x="5495925" y="3852216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85F2FA36-0068-4F93-96EF-353231D6121F}"/>
              </a:ext>
            </a:extLst>
          </p:cNvPr>
          <p:cNvSpPr/>
          <p:nvPr/>
        </p:nvSpPr>
        <p:spPr>
          <a:xfrm>
            <a:off x="3590925" y="4947591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20280A21-ED32-424D-A3AB-1479E1F250B1}"/>
              </a:ext>
            </a:extLst>
          </p:cNvPr>
          <p:cNvSpPr/>
          <p:nvPr/>
        </p:nvSpPr>
        <p:spPr>
          <a:xfrm>
            <a:off x="1685925" y="3852216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7DCCF04E-65EB-4765-96D6-53C64C5BAD85}"/>
              </a:ext>
            </a:extLst>
          </p:cNvPr>
          <p:cNvSpPr/>
          <p:nvPr/>
        </p:nvSpPr>
        <p:spPr>
          <a:xfrm>
            <a:off x="1685925" y="1651940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C00000"/>
        </a:solidFill>
      </a:spPr>
      <a:bodyPr vert="horz" lIns="91440" tIns="45720" rIns="91440" bIns="45720" rtlCol="0" anchor="ctr" anchorCtr="1">
        <a:normAutofit lnSpcReduction="10000"/>
      </a:bodyPr>
      <a:lstStyle>
        <a:defPPr algn="l">
          <a:lnSpc>
            <a:spcPct val="90000"/>
          </a:lnSpc>
          <a:spcBef>
            <a:spcPct val="20000"/>
          </a:spcBef>
          <a:spcAft>
            <a:spcPts val="1200"/>
          </a:spcAft>
          <a:defRPr sz="1500" dirty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4568</TotalTime>
  <Words>440</Words>
  <Application>Microsoft Office PowerPoint</Application>
  <PresentationFormat>On-screen Show (4:3)</PresentationFormat>
  <Paragraphs>84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Ebrima</vt:lpstr>
      <vt:lpstr>Gadugi</vt:lpstr>
      <vt:lpstr>2_Office Theme</vt:lpstr>
      <vt:lpstr>PowerPoint Presentation</vt:lpstr>
      <vt:lpstr>PowerPoint Presentation</vt:lpstr>
      <vt:lpstr>PowerPoint Presentation</vt:lpstr>
      <vt:lpstr>Prior to Today’s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 to Successful Reentry</vt:lpstr>
      <vt:lpstr>PowerPoint Presentation</vt:lpstr>
      <vt:lpstr>PowerPoint Presentation</vt:lpstr>
      <vt:lpstr>Short-Term Resources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232</cp:revision>
  <dcterms:created xsi:type="dcterms:W3CDTF">2021-03-12T16:17:16Z</dcterms:created>
  <dcterms:modified xsi:type="dcterms:W3CDTF">2022-05-20T14:38:57Z</dcterms:modified>
</cp:coreProperties>
</file>