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32"/>
  </p:notesMasterIdLst>
  <p:handoutMasterIdLst>
    <p:handoutMasterId r:id="rId33"/>
  </p:handoutMasterIdLst>
  <p:sldIdLst>
    <p:sldId id="1081" r:id="rId3"/>
    <p:sldId id="1409" r:id="rId4"/>
    <p:sldId id="1410" r:id="rId5"/>
    <p:sldId id="1411" r:id="rId6"/>
    <p:sldId id="1412" r:id="rId7"/>
    <p:sldId id="1413" r:id="rId8"/>
    <p:sldId id="1414" r:id="rId9"/>
    <p:sldId id="890" r:id="rId10"/>
    <p:sldId id="892" r:id="rId11"/>
    <p:sldId id="1415" r:id="rId12"/>
    <p:sldId id="1416" r:id="rId13"/>
    <p:sldId id="1417" r:id="rId14"/>
    <p:sldId id="1418" r:id="rId15"/>
    <p:sldId id="1419" r:id="rId16"/>
    <p:sldId id="1259" r:id="rId17"/>
    <p:sldId id="1420" r:id="rId18"/>
    <p:sldId id="1333" r:id="rId19"/>
    <p:sldId id="1314" r:id="rId20"/>
    <p:sldId id="1423" r:id="rId21"/>
    <p:sldId id="1334" r:id="rId22"/>
    <p:sldId id="1332" r:id="rId23"/>
    <p:sldId id="1336" r:id="rId24"/>
    <p:sldId id="1335" r:id="rId25"/>
    <p:sldId id="1421" r:id="rId26"/>
    <p:sldId id="1371" r:id="rId27"/>
    <p:sldId id="1374" r:id="rId28"/>
    <p:sldId id="1375" r:id="rId29"/>
    <p:sldId id="1235" r:id="rId30"/>
    <p:sldId id="1104" r:id="rId31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FFF00"/>
    <a:srgbClr val="006600"/>
    <a:srgbClr val="CD7371"/>
    <a:srgbClr val="FFFFAF"/>
    <a:srgbClr val="BE4946"/>
    <a:srgbClr val="C35855"/>
    <a:srgbClr val="FFFFCC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59" autoAdjust="0"/>
    <p:restoredTop sz="96139" autoAdjust="0"/>
  </p:normalViewPr>
  <p:slideViewPr>
    <p:cSldViewPr snapToGrid="0" snapToObjects="1">
      <p:cViewPr varScale="1">
        <p:scale>
          <a:sx n="80" d="100"/>
          <a:sy n="80" d="100"/>
        </p:scale>
        <p:origin x="792" y="84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34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Working vs. Wealth</a:t>
          </a: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Saving vs. Investing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Time Value of Money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Types of Assets, Uses, Risk, and Costs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Net Worth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7F29F854-0F13-400D-876C-6FFD658B3355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Investing Strategies and Accessibility</a:t>
          </a:r>
        </a:p>
      </dgm:t>
    </dgm:pt>
    <dgm:pt modelId="{37FDF092-4592-42CB-9A60-4C6A8689A8F9}" type="parTrans" cxnId="{F0B87DE1-BFB6-404E-9A6F-42C1EC3406E5}">
      <dgm:prSet/>
      <dgm:spPr/>
      <dgm:t>
        <a:bodyPr/>
        <a:lstStyle/>
        <a:p>
          <a:endParaRPr lang="en-US"/>
        </a:p>
      </dgm:t>
    </dgm:pt>
    <dgm:pt modelId="{68BE34DD-FF69-42B5-AE76-6B0E3AC370D2}" type="sibTrans" cxnId="{F0B87DE1-BFB6-404E-9A6F-42C1EC3406E5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2AA67FDF-0CD0-42AA-9CD8-C6FC7740D63F}" type="pres">
      <dgm:prSet presAssocID="{75A8888F-3750-4432-BD04-DA110F723CD8}" presName="text_2" presStyleLbl="node1" presStyleIdx="1" presStyleCnt="6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6"/>
      <dgm:spPr/>
    </dgm:pt>
    <dgm:pt modelId="{A7B34250-F36E-4A59-8547-5D1BB912A569}" type="pres">
      <dgm:prSet presAssocID="{D6D4FE4A-9F97-479C-B7FB-3E9E2C66C027}" presName="text_3" presStyleLbl="node1" presStyleIdx="2" presStyleCnt="6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6"/>
      <dgm:spPr/>
    </dgm:pt>
    <dgm:pt modelId="{52BCA3A9-5465-42EE-B8AE-2DC36CBD9BF0}" type="pres">
      <dgm:prSet presAssocID="{F78708D7-57E1-4F45-B932-1A01D7E17604}" presName="text_4" presStyleLbl="node1" presStyleIdx="3" presStyleCnt="6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6"/>
      <dgm:spPr/>
    </dgm:pt>
    <dgm:pt modelId="{4997A8A4-B1B0-409F-A12A-07C8E0E5CC18}" type="pres">
      <dgm:prSet presAssocID="{7F29F854-0F13-400D-876C-6FFD658B3355}" presName="text_5" presStyleLbl="node1" presStyleIdx="4" presStyleCnt="6">
        <dgm:presLayoutVars>
          <dgm:bulletEnabled val="1"/>
        </dgm:presLayoutVars>
      </dgm:prSet>
      <dgm:spPr/>
    </dgm:pt>
    <dgm:pt modelId="{332C348F-6B59-43BF-83F2-CB16F5834C9D}" type="pres">
      <dgm:prSet presAssocID="{7F29F854-0F13-400D-876C-6FFD658B3355}" presName="accent_5" presStyleCnt="0"/>
      <dgm:spPr/>
    </dgm:pt>
    <dgm:pt modelId="{BE649763-8741-4916-AC4C-DF248DC363E3}" type="pres">
      <dgm:prSet presAssocID="{7F29F854-0F13-400D-876C-6FFD658B3355}" presName="accentRepeatNode" presStyleLbl="solidFgAcc1" presStyleIdx="4" presStyleCnt="6"/>
      <dgm:spPr/>
    </dgm:pt>
    <dgm:pt modelId="{0EDA7FFE-D11A-42DA-BA5A-8321E4D95548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8B2C98D8-7664-4FE8-804F-C7A1949E7C58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7B550F1E-BDE9-4BF0-BCD5-03BB9832AC9A}" type="presOf" srcId="{FB63864E-F53E-447D-BD75-EDD960FE4039}" destId="{0EDA7FFE-D11A-42DA-BA5A-8321E4D95548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D2E57573-8D02-4817-AC5A-1484070E3FC5}" type="presOf" srcId="{7F29F854-0F13-400D-876C-6FFD658B3355}" destId="{4997A8A4-B1B0-409F-A12A-07C8E0E5CC18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F0B87DE1-BFB6-404E-9A6F-42C1EC3406E5}" srcId="{3F844B72-C1BD-4B3A-8111-6E1A8E820D26}" destId="{7F29F854-0F13-400D-876C-6FFD658B3355}" srcOrd="4" destOrd="0" parTransId="{37FDF092-4592-42CB-9A60-4C6A8689A8F9}" sibTransId="{68BE34DD-FF69-42B5-AE76-6B0E3AC370D2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F6E88D12-58F0-42AC-B8BF-A46744A861FD}" type="presParOf" srcId="{65C30473-74A8-4770-BBFE-90797AC357B8}" destId="{4997A8A4-B1B0-409F-A12A-07C8E0E5CC18}" srcOrd="9" destOrd="0" presId="urn:microsoft.com/office/officeart/2008/layout/VerticalCurvedList"/>
    <dgm:cxn modelId="{74075AC1-DF30-4BA4-883F-C992B02CF79C}" type="presParOf" srcId="{65C30473-74A8-4770-BBFE-90797AC357B8}" destId="{332C348F-6B59-43BF-83F2-CB16F5834C9D}" srcOrd="10" destOrd="0" presId="urn:microsoft.com/office/officeart/2008/layout/VerticalCurvedList"/>
    <dgm:cxn modelId="{8B930E20-C315-42D0-85D8-1FDC5A3D9D46}" type="presParOf" srcId="{332C348F-6B59-43BF-83F2-CB16F5834C9D}" destId="{BE649763-8741-4916-AC4C-DF248DC363E3}" srcOrd="0" destOrd="0" presId="urn:microsoft.com/office/officeart/2008/layout/VerticalCurvedList"/>
    <dgm:cxn modelId="{23843ECB-4FFF-452D-B74D-7FB9302FDACD}" type="presParOf" srcId="{65C30473-74A8-4770-BBFE-90797AC357B8}" destId="{0EDA7FFE-D11A-42DA-BA5A-8321E4D95548}" srcOrd="11" destOrd="0" presId="urn:microsoft.com/office/officeart/2008/layout/VerticalCurvedList"/>
    <dgm:cxn modelId="{2BD0446C-DBFA-4CA3-BA83-03354ED524CF}" type="presParOf" srcId="{65C30473-74A8-4770-BBFE-90797AC357B8}" destId="{8B2C98D8-7664-4FE8-804F-C7A1949E7C58}" srcOrd="12" destOrd="0" presId="urn:microsoft.com/office/officeart/2008/layout/VerticalCurvedList"/>
    <dgm:cxn modelId="{3FA61760-78D8-4CA2-AC8B-72034B74EC39}" type="presParOf" srcId="{8B2C98D8-7664-4FE8-804F-C7A1949E7C58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6703365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Working vs. Wealth</a:t>
          </a:r>
        </a:p>
      </dsp:txBody>
      <dsp:txXfrm>
        <a:off x="328048" y="214010"/>
        <a:ext cx="6703365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679991" y="855715"/>
          <a:ext cx="6351423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Saving vs. Investing</a:t>
          </a:r>
        </a:p>
      </dsp:txBody>
      <dsp:txXfrm>
        <a:off x="679991" y="855715"/>
        <a:ext cx="6351423" cy="427857"/>
      </dsp:txXfrm>
    </dsp:sp>
    <dsp:sp modelId="{1C2D38C8-A65A-4BB4-B586-A30041ECEC83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40925" y="1497421"/>
          <a:ext cx="6190489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Time Value of Money</a:t>
          </a:r>
        </a:p>
      </dsp:txBody>
      <dsp:txXfrm>
        <a:off x="840925" y="1497421"/>
        <a:ext cx="6190489" cy="427857"/>
      </dsp:txXfrm>
    </dsp:sp>
    <dsp:sp modelId="{FA87F67A-18D6-4B97-9F32-EC0549BDE808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840925" y="2138720"/>
          <a:ext cx="6190489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Types of Assets, Uses, Risk, and Costs</a:t>
          </a:r>
        </a:p>
      </dsp:txBody>
      <dsp:txXfrm>
        <a:off x="840925" y="2138720"/>
        <a:ext cx="6190489" cy="427857"/>
      </dsp:txXfrm>
    </dsp:sp>
    <dsp:sp modelId="{6B629F65-7FD1-4E98-B520-256BF3A0AF00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97A8A4-B1B0-409F-A12A-07C8E0E5CC18}">
      <dsp:nvSpPr>
        <dsp:cNvPr id="0" name=""/>
        <dsp:cNvSpPr/>
      </dsp:nvSpPr>
      <dsp:spPr>
        <a:xfrm>
          <a:off x="679991" y="2780426"/>
          <a:ext cx="6351423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Investing Strategies and Accessibility</a:t>
          </a:r>
        </a:p>
      </dsp:txBody>
      <dsp:txXfrm>
        <a:off x="679991" y="2780426"/>
        <a:ext cx="6351423" cy="427857"/>
      </dsp:txXfrm>
    </dsp:sp>
    <dsp:sp modelId="{BE649763-8741-4916-AC4C-DF248DC363E3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DA7FFE-D11A-42DA-BA5A-8321E4D95548}">
      <dsp:nvSpPr>
        <dsp:cNvPr id="0" name=""/>
        <dsp:cNvSpPr/>
      </dsp:nvSpPr>
      <dsp:spPr>
        <a:xfrm>
          <a:off x="328048" y="3422131"/>
          <a:ext cx="6703365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Net Worth</a:t>
          </a:r>
        </a:p>
      </dsp:txBody>
      <dsp:txXfrm>
        <a:off x="328048" y="3422131"/>
        <a:ext cx="6703365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11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27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64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E750B-B1BB-403E-91AD-2585A40B398A}" type="slidenum">
              <a:rPr lang="en-US"/>
              <a:pPr/>
              <a:t>13</a:t>
            </a:fld>
            <a:endParaRPr lang="en-US"/>
          </a:p>
        </p:txBody>
      </p:sp>
      <p:sp>
        <p:nvSpPr>
          <p:cNvPr id="78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33563" y="482600"/>
            <a:ext cx="3732212" cy="2798763"/>
          </a:xfrm>
          <a:ln/>
        </p:spPr>
      </p:sp>
      <p:sp>
        <p:nvSpPr>
          <p:cNvPr id="78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163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05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577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85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9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0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98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4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9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ickr.com/photos/brisbanecitycouncil/6983898375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ngall.com/barometer-p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7.jpeg"/><Relationship Id="rId7" Type="http://schemas.openxmlformats.org/officeDocument/2006/relationships/hyperlink" Target="http://picpedia.org/handwriting/o/objectives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hyperlink" Target="https://www.pexels.com/photo/clear-glass-with-red-sand-grainer-39396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://www.thebluediamondgallery.com/wooden-tile/r/risk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icpedia.org/handwriting/o/objectives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exels.com/photo/clear-glass-with-red-sand-grainer-39396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hebluediamondgallery.com/wooden-tile/r/risk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E5377A52-A211-4DF8-B585-680DBAD525A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48851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I’m not rich. How can I invest if I don’t have a lot of money?</a:t>
            </a:r>
          </a:p>
        </p:txBody>
      </p:sp>
    </p:spTree>
    <p:extLst>
      <p:ext uri="{BB962C8B-B14F-4D97-AF65-F5344CB8AC3E}">
        <p14:creationId xmlns:p14="http://schemas.microsoft.com/office/powerpoint/2010/main" val="149046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140117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Accessible Investing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140117" y="1825483"/>
            <a:ext cx="4980733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Employer retirement plans 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 529 college savings plan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 Achieving a Better Life Experience account (ABLE)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Dividend Reinvestment Plans (DRIPS)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Online trading platforms and apps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Mutual fund companies (direct)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Traditional brokerage firms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18DA51-5E99-468F-AABA-28A903B64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1225" y="2147584"/>
            <a:ext cx="3944196" cy="2630748"/>
          </a:xfrm>
          <a:prstGeom prst="rect">
            <a:avLst/>
          </a:prstGeo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352937B0-8225-4FEB-A557-1A5401CF6E0F}"/>
              </a:ext>
            </a:extLst>
          </p:cNvPr>
          <p:cNvSpPr txBox="1">
            <a:spLocks/>
          </p:cNvSpPr>
          <p:nvPr/>
        </p:nvSpPr>
        <p:spPr>
          <a:xfrm>
            <a:off x="477430" y="2483398"/>
            <a:ext cx="3211785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Accessibility</a:t>
            </a:r>
          </a:p>
        </p:txBody>
      </p:sp>
    </p:spTree>
    <p:extLst>
      <p:ext uri="{BB962C8B-B14F-4D97-AF65-F5344CB8AC3E}">
        <p14:creationId xmlns:p14="http://schemas.microsoft.com/office/powerpoint/2010/main" val="50917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62D8938-9888-40CD-90C8-AB8837D20246}"/>
              </a:ext>
            </a:extLst>
          </p:cNvPr>
          <p:cNvSpPr txBox="1">
            <a:spLocks/>
          </p:cNvSpPr>
          <p:nvPr/>
        </p:nvSpPr>
        <p:spPr>
          <a:xfrm>
            <a:off x="5135649" y="1891350"/>
            <a:ext cx="3733800" cy="3819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1F497D"/>
                </a:solidFill>
              </a:rPr>
              <a:t>What you have  less               what you owe!</a:t>
            </a:r>
          </a:p>
          <a:p>
            <a:pPr algn="ctr"/>
            <a:endParaRPr lang="en-US" sz="3600" dirty="0">
              <a:solidFill>
                <a:srgbClr val="1F497D"/>
              </a:solidFill>
            </a:endParaRPr>
          </a:p>
          <a:p>
            <a:pPr algn="ctr"/>
            <a:r>
              <a:rPr lang="en-US" sz="3600" dirty="0">
                <a:solidFill>
                  <a:srgbClr val="1F497D"/>
                </a:solidFill>
              </a:rPr>
              <a:t>Assets-Debts</a:t>
            </a:r>
          </a:p>
        </p:txBody>
      </p:sp>
      <p:pic>
        <p:nvPicPr>
          <p:cNvPr id="7" name="Picture 2" descr="M:\iStock Photos-Financial Education\BYFH Module V - MMW Images\iStock Scale in Balance.jpg">
            <a:extLst>
              <a:ext uri="{FF2B5EF4-FFF2-40B4-BE49-F238E27FC236}">
                <a16:creationId xmlns:a16="http://schemas.microsoft.com/office/drawing/2014/main" id="{D1582CA3-8B54-49FF-92DE-9A911B34B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33" y="2117835"/>
            <a:ext cx="4212678" cy="267287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Monitoring Ownership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52937B0-8225-4FEB-A557-1A5401CF6E0F}"/>
              </a:ext>
            </a:extLst>
          </p:cNvPr>
          <p:cNvSpPr txBox="1">
            <a:spLocks/>
          </p:cNvSpPr>
          <p:nvPr/>
        </p:nvSpPr>
        <p:spPr>
          <a:xfrm>
            <a:off x="719479" y="2508669"/>
            <a:ext cx="3211785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Net Worth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6EAF1A-5E0E-4DCF-9E1B-B77F8D873827}"/>
              </a:ext>
            </a:extLst>
          </p:cNvPr>
          <p:cNvSpPr txBox="1">
            <a:spLocks/>
          </p:cNvSpPr>
          <p:nvPr/>
        </p:nvSpPr>
        <p:spPr>
          <a:xfrm>
            <a:off x="-12812" y="2455807"/>
            <a:ext cx="91440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9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JARGON ALERT!</a:t>
            </a:r>
          </a:p>
        </p:txBody>
      </p:sp>
    </p:spTree>
    <p:extLst>
      <p:ext uri="{BB962C8B-B14F-4D97-AF65-F5344CB8AC3E}">
        <p14:creationId xmlns:p14="http://schemas.microsoft.com/office/powerpoint/2010/main" val="274013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8" grpId="1"/>
      <p:bldP spid="8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DA4FFB-69BF-4E38-929F-AB939922B0B9}"/>
              </a:ext>
            </a:extLst>
          </p:cNvPr>
          <p:cNvSpPr/>
          <p:nvPr/>
        </p:nvSpPr>
        <p:spPr>
          <a:xfrm>
            <a:off x="185738" y="1856682"/>
            <a:ext cx="3971925" cy="5001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D077C6-DC5F-424A-A2B6-F57BA587EE0D}"/>
              </a:ext>
            </a:extLst>
          </p:cNvPr>
          <p:cNvSpPr/>
          <p:nvPr/>
        </p:nvSpPr>
        <p:spPr>
          <a:xfrm>
            <a:off x="185738" y="1842012"/>
            <a:ext cx="4569036" cy="580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and cash-like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on hand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Checking/savings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MMDA’s/CD’s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Financial assets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6318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Stocks, bonds, mutual funds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6318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 accounts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Real property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(house/land)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Small business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property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Automobiles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Home furnishings/clothing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Appliances/electronics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Jewelry, antiques, etc.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2F8648-3B9A-4D3A-B37B-1214EF4B3CDF}"/>
              </a:ext>
            </a:extLst>
          </p:cNvPr>
          <p:cNvSpPr/>
          <p:nvPr/>
        </p:nvSpPr>
        <p:spPr>
          <a:xfrm>
            <a:off x="4754774" y="1912688"/>
            <a:ext cx="3971925" cy="4945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01D7FF-20F5-4D12-BC54-24BECDEADC8D}"/>
              </a:ext>
            </a:extLst>
          </p:cNvPr>
          <p:cNvSpPr/>
          <p:nvPr/>
        </p:nvSpPr>
        <p:spPr>
          <a:xfrm>
            <a:off x="4754777" y="1842012"/>
            <a:ext cx="3971926" cy="43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Secured debt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Mortgage loan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Automobile loan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Unsecured debt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Past-due bills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card 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loan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Garnishments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support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Taxes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Student loans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9F3FEC-A791-4031-A8B0-A707346218F7}"/>
              </a:ext>
            </a:extLst>
          </p:cNvPr>
          <p:cNvSpPr txBox="1"/>
          <p:nvPr/>
        </p:nvSpPr>
        <p:spPr>
          <a:xfrm>
            <a:off x="185737" y="1238841"/>
            <a:ext cx="3971925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Assets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56FD83-23D2-4A0F-82B5-AE247DA1904A}"/>
              </a:ext>
            </a:extLst>
          </p:cNvPr>
          <p:cNvSpPr txBox="1"/>
          <p:nvPr/>
        </p:nvSpPr>
        <p:spPr>
          <a:xfrm>
            <a:off x="4754777" y="1260812"/>
            <a:ext cx="3971925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Debts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0B95D44B-A513-4B99-BDD4-6EC37CD26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Monitoring Ownership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EB10FB-ADFF-45CD-B45A-F0D4201E8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4549" y="1953753"/>
            <a:ext cx="3561644" cy="356164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62D8938-9888-40CD-90C8-AB8837D20246}"/>
              </a:ext>
            </a:extLst>
          </p:cNvPr>
          <p:cNvSpPr txBox="1">
            <a:spLocks/>
          </p:cNvSpPr>
          <p:nvPr/>
        </p:nvSpPr>
        <p:spPr>
          <a:xfrm>
            <a:off x="4572000" y="1891350"/>
            <a:ext cx="4572000" cy="3624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6350" lvl="1" defTabSz="914400">
              <a:spcBef>
                <a:spcPct val="20000"/>
              </a:spcBef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What’s your number?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Barometer for progress 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Measure of “wealth”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be positive or negative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Calculate at least once every year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Monitoring Ownership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52937B0-8225-4FEB-A557-1A5401CF6E0F}"/>
              </a:ext>
            </a:extLst>
          </p:cNvPr>
          <p:cNvSpPr txBox="1">
            <a:spLocks/>
          </p:cNvSpPr>
          <p:nvPr/>
        </p:nvSpPr>
        <p:spPr>
          <a:xfrm>
            <a:off x="719478" y="2788973"/>
            <a:ext cx="3211785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Net Worth</a:t>
            </a:r>
          </a:p>
        </p:txBody>
      </p:sp>
    </p:spTree>
    <p:extLst>
      <p:ext uri="{BB962C8B-B14F-4D97-AF65-F5344CB8AC3E}">
        <p14:creationId xmlns:p14="http://schemas.microsoft.com/office/powerpoint/2010/main" val="211052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88900" y="1747492"/>
            <a:ext cx="2971800" cy="3619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04264962"/>
              </p:ext>
            </p:extLst>
          </p:nvPr>
        </p:nvGraphicFramePr>
        <p:xfrm>
          <a:off x="2473035" y="1532168"/>
          <a:ext cx="708660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88900" y="1968253"/>
            <a:ext cx="2971800" cy="30952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68611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 yourself first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Save early, save often, and reinvest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Assess and asset’s use, expectations, pros, and cons when making an investing choice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Investigate existing opportunities to invest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Calculate net worth and monitor ownerships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3EA61C-E00E-45FB-B2C8-EDE1FD77E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65" y="995680"/>
            <a:ext cx="381164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79EC7F-7CED-48C3-A017-3014343C0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388" y="995680"/>
            <a:ext cx="386640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48851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do I choose which investments are right for me?</a:t>
            </a:r>
          </a:p>
        </p:txBody>
      </p:sp>
    </p:spTree>
    <p:extLst>
      <p:ext uri="{BB962C8B-B14F-4D97-AF65-F5344CB8AC3E}">
        <p14:creationId xmlns:p14="http://schemas.microsoft.com/office/powerpoint/2010/main" val="91294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3D739A-2499-4868-A9A2-4AB4FF002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307" y="757084"/>
            <a:ext cx="396070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120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B74E19-7909-444F-A6DF-4DAB99752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518" y="1014838"/>
            <a:ext cx="388295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22B214-F34A-40D3-AA6B-DBFAA9004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82" y="1014838"/>
            <a:ext cx="390090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677729" y="2861065"/>
            <a:ext cx="3449770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677729" y="3921211"/>
            <a:ext cx="1581378" cy="11331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677728" y="1850578"/>
            <a:ext cx="3449771" cy="9516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07492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018 0.0071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17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EEEE21-29FB-43AF-83F1-8CDD89F43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82" y="685800"/>
            <a:ext cx="379919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BE5269-CFA7-49C0-A3D6-3EFA6CA1A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823" y="685800"/>
            <a:ext cx="379049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90075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3F723B-8103-4B6D-915E-09660488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06" y="806245"/>
            <a:ext cx="383148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8AD9E1-9DBF-4712-BE04-7E5201F0C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609" y="806245"/>
            <a:ext cx="385990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3169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29ACC7-C589-44A2-9FBD-2808AC71A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88" y="835741"/>
            <a:ext cx="384893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31922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4DA058-B23D-4EE4-8C6F-97702152D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82" y="1014838"/>
            <a:ext cx="390090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299696" y="3923070"/>
            <a:ext cx="1770859" cy="1183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Protect Your Potential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 Your Potential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341D1F-C39A-4D3F-BDA4-05FB858B8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88" y="968538"/>
            <a:ext cx="378387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M:\iStock Photos-Financial Education\BYFH Module III - SS Images\iStock Four Puppies.jpg">
            <a:extLst>
              <a:ext uri="{FF2B5EF4-FFF2-40B4-BE49-F238E27FC236}">
                <a16:creationId xmlns:a16="http://schemas.microsoft.com/office/drawing/2014/main" id="{C92B4FE5-8E89-46B8-8CF1-8411AFBFA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148" y="1923500"/>
            <a:ext cx="6293701" cy="38215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8A5D67-5666-43AD-9D59-77D0AD9099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8540" r="22761"/>
          <a:stretch/>
        </p:blipFill>
        <p:spPr>
          <a:xfrm>
            <a:off x="4795244" y="2321011"/>
            <a:ext cx="3482241" cy="382157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Choose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DD9E86-66CD-4019-907A-E11366F833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86990" y="1692896"/>
            <a:ext cx="3462444" cy="23082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AB75B9-6F3C-4D9F-B48E-FE4E46C34A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86990" y="4231796"/>
            <a:ext cx="3462444" cy="23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5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02163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Investing Considerations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02163" y="1909854"/>
            <a:ext cx="4767651" cy="3003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 you expect from this asset?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Guaranteed value (safe principal)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payments/income (interest or dividends)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Growth in value (sell for a profit)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Growth and income (a little bit of both)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Speculation (ok if you lose it all)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16EC5A1-5D1B-4CDB-B999-C41E4D61A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6990" y="1692896"/>
            <a:ext cx="3462444" cy="23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3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02163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Investing Considerations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02163" y="1909854"/>
            <a:ext cx="47676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your time frame?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Short-term (within one year)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Medium-term (one to four years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(five years or more)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2B5E69-46ED-49A8-BD20-BF817F6FD8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8540" r="22761"/>
          <a:stretch/>
        </p:blipFill>
        <p:spPr>
          <a:xfrm>
            <a:off x="392578" y="1540451"/>
            <a:ext cx="3482241" cy="38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02163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Investing Considerations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02163" y="1909854"/>
            <a:ext cx="4841837" cy="286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Market – “follow the leader”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Company – “one bad apple”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Liquidity – “get cash now”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Rate –”price of money”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Diversity – “all eggs in one basket”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Longevity – “outliving your money”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Inflation – “worth less”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767CDF-BC1B-477A-AFD4-7D940AA2D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28946" y="2075618"/>
            <a:ext cx="3462444" cy="23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" y="5354549"/>
            <a:ext cx="2894212" cy="826643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Inflation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ADCFC5F-1366-4063-8433-A6395980C6C1}"/>
              </a:ext>
            </a:extLst>
          </p:cNvPr>
          <p:cNvSpPr/>
          <p:nvPr/>
        </p:nvSpPr>
        <p:spPr>
          <a:xfrm>
            <a:off x="0" y="4069377"/>
            <a:ext cx="3666309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CD’s (six-month renewals)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BC235B4-B22C-4EEC-8F8C-6D64B2B50E5E}"/>
              </a:ext>
            </a:extLst>
          </p:cNvPr>
          <p:cNvSpPr/>
          <p:nvPr/>
        </p:nvSpPr>
        <p:spPr>
          <a:xfrm>
            <a:off x="0" y="2655792"/>
            <a:ext cx="4571999" cy="83237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T-Bonds (10-year renewals)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7268381-A168-4CE3-998A-FB5AE1012EC2}"/>
              </a:ext>
            </a:extLst>
          </p:cNvPr>
          <p:cNvSpPr/>
          <p:nvPr/>
        </p:nvSpPr>
        <p:spPr>
          <a:xfrm>
            <a:off x="0" y="1365536"/>
            <a:ext cx="5486399" cy="828396"/>
          </a:xfrm>
          <a:prstGeom prst="rightArrow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Standard and Poor’s Index (S&amp;P 500)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5A36E8-15A2-4B8E-BAB1-63EE206DC68D}"/>
              </a:ext>
            </a:extLst>
          </p:cNvPr>
          <p:cNvSpPr/>
          <p:nvPr/>
        </p:nvSpPr>
        <p:spPr>
          <a:xfrm>
            <a:off x="3024002" y="5450860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$198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7B32AC-0228-4112-895A-3A32E8FA878A}"/>
              </a:ext>
            </a:extLst>
          </p:cNvPr>
          <p:cNvSpPr/>
          <p:nvPr/>
        </p:nvSpPr>
        <p:spPr>
          <a:xfrm>
            <a:off x="0" y="6494310"/>
            <a:ext cx="7951571" cy="28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9062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16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*CD’s, T-bonds, and S&amp;P returns not adjusted for inflation.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1255C152-70D2-4C8A-9994-1246E5E6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>
            <a:normAutofit/>
          </a:bodyPr>
          <a:lstStyle/>
          <a:p>
            <a:r>
              <a:rPr lang="en-US" dirty="0"/>
              <a:t>If You Invested $100 in 1990*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0CB152-8379-4412-A38E-D257098189E5}"/>
              </a:ext>
            </a:extLst>
          </p:cNvPr>
          <p:cNvSpPr/>
          <p:nvPr/>
        </p:nvSpPr>
        <p:spPr>
          <a:xfrm>
            <a:off x="3711465" y="4141082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$245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A52895-6D93-4009-BFDD-96602EE55F5D}"/>
              </a:ext>
            </a:extLst>
          </p:cNvPr>
          <p:cNvSpPr/>
          <p:nvPr/>
        </p:nvSpPr>
        <p:spPr>
          <a:xfrm>
            <a:off x="4571999" y="2789778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$494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D5840D-B1EC-4577-A458-23B0C07C78DB}"/>
              </a:ext>
            </a:extLst>
          </p:cNvPr>
          <p:cNvSpPr/>
          <p:nvPr/>
        </p:nvSpPr>
        <p:spPr>
          <a:xfrm>
            <a:off x="5594354" y="1462724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$2,107</a:t>
            </a:r>
          </a:p>
        </p:txBody>
      </p:sp>
    </p:spTree>
    <p:extLst>
      <p:ext uri="{BB962C8B-B14F-4D97-AF65-F5344CB8AC3E}">
        <p14:creationId xmlns:p14="http://schemas.microsoft.com/office/powerpoint/2010/main" val="291770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 animBg="1"/>
      <p:bldP spid="6" grpId="0" animBg="1"/>
      <p:bldP spid="11" grpId="0" animBg="1"/>
      <p:bldP spid="13" grpId="0" animBg="1"/>
      <p:bldP spid="17" grpId="0"/>
      <p:bldP spid="12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/>
          <p:cNvSpPr/>
          <p:nvPr/>
        </p:nvSpPr>
        <p:spPr>
          <a:xfrm>
            <a:off x="990660" y="728392"/>
            <a:ext cx="7157544" cy="6131492"/>
          </a:xfrm>
          <a:prstGeom prst="triangle">
            <a:avLst/>
          </a:prstGeom>
          <a:gradFill flip="none" rotWithShape="1">
            <a:gsLst>
              <a:gs pos="38000">
                <a:schemeClr val="accent2">
                  <a:lumMod val="75000"/>
                </a:schemeClr>
              </a:gs>
              <a:gs pos="72000">
                <a:schemeClr val="accent3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8A40A2-18F5-443B-A5BA-C2B54A0CB12A}"/>
              </a:ext>
            </a:extLst>
          </p:cNvPr>
          <p:cNvSpPr/>
          <p:nvPr/>
        </p:nvSpPr>
        <p:spPr>
          <a:xfrm>
            <a:off x="2808365" y="3953963"/>
            <a:ext cx="3522135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9933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Real Property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AE7808-EC2A-47BF-BE7D-D29A5DF50DFE}"/>
              </a:ext>
            </a:extLst>
          </p:cNvPr>
          <p:cNvSpPr/>
          <p:nvPr/>
        </p:nvSpPr>
        <p:spPr>
          <a:xfrm>
            <a:off x="2416782" y="4542426"/>
            <a:ext cx="4305300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C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Bonds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929343-0E08-4482-B003-C6518609A4AB}"/>
              </a:ext>
            </a:extLst>
          </p:cNvPr>
          <p:cNvSpPr/>
          <p:nvPr/>
        </p:nvSpPr>
        <p:spPr>
          <a:xfrm>
            <a:off x="1776226" y="5700387"/>
            <a:ext cx="5586412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4441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Insured Savings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BBF679-2F12-4710-B01C-4E0C1AD9242A}"/>
              </a:ext>
            </a:extLst>
          </p:cNvPr>
          <p:cNvSpPr/>
          <p:nvPr/>
        </p:nvSpPr>
        <p:spPr>
          <a:xfrm>
            <a:off x="2076264" y="5123667"/>
            <a:ext cx="4986337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Certificates of Deposit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291744-7079-4053-900F-E57476502977}"/>
              </a:ext>
            </a:extLst>
          </p:cNvPr>
          <p:cNvSpPr/>
          <p:nvPr/>
        </p:nvSpPr>
        <p:spPr>
          <a:xfrm>
            <a:off x="3147032" y="3368191"/>
            <a:ext cx="2844801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9933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Stocks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52F571-D4ED-4667-82D7-36D725A96994}"/>
              </a:ext>
            </a:extLst>
          </p:cNvPr>
          <p:cNvSpPr/>
          <p:nvPr/>
        </p:nvSpPr>
        <p:spPr>
          <a:xfrm>
            <a:off x="3496987" y="2777616"/>
            <a:ext cx="2144890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Collectibles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9A79D8-D0DE-4B94-A7FE-6B0E11355C46}"/>
              </a:ext>
            </a:extLst>
          </p:cNvPr>
          <p:cNvSpPr/>
          <p:nvPr/>
        </p:nvSpPr>
        <p:spPr>
          <a:xfrm>
            <a:off x="3876033" y="2025262"/>
            <a:ext cx="1386798" cy="70788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Small Business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40C5B-F2CF-4BF6-9C4F-02D62151197E}"/>
              </a:ext>
            </a:extLst>
          </p:cNvPr>
          <p:cNvSpPr txBox="1"/>
          <p:nvPr/>
        </p:nvSpPr>
        <p:spPr>
          <a:xfrm>
            <a:off x="3262387" y="1396117"/>
            <a:ext cx="261409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RISK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4C332A-AE92-4913-86D3-E046213FC65C}"/>
              </a:ext>
            </a:extLst>
          </p:cNvPr>
          <p:cNvSpPr txBox="1"/>
          <p:nvPr/>
        </p:nvSpPr>
        <p:spPr>
          <a:xfrm>
            <a:off x="2702866" y="6175749"/>
            <a:ext cx="373313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REWARD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AB3CD-2945-4459-9CBA-CAA5E5A7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vs. Reward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63840"/>
            <a:ext cx="9144000" cy="6651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 Who Can Invest?</a:t>
            </a:r>
          </a:p>
        </p:txBody>
      </p:sp>
      <p:pic>
        <p:nvPicPr>
          <p:cNvPr id="1032" name="Picture 8" descr="time lapse photography of owl flying">
            <a:extLst>
              <a:ext uri="{FF2B5EF4-FFF2-40B4-BE49-F238E27FC236}">
                <a16:creationId xmlns:a16="http://schemas.microsoft.com/office/drawing/2014/main" id="{99AAABA9-15B4-4813-BB6B-A5D8E7879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0140" y="-466110"/>
            <a:ext cx="4578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diversity1">
            <a:extLst>
              <a:ext uri="{FF2B5EF4-FFF2-40B4-BE49-F238E27FC236}">
                <a16:creationId xmlns:a16="http://schemas.microsoft.com/office/drawing/2014/main" id="{BF4FBFFE-1929-4E60-950E-411D505D9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2001" y="1061820"/>
            <a:ext cx="7239997" cy="493823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06806 L 0.71024 0.06806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3727</TotalTime>
  <Words>576</Words>
  <Application>Microsoft Office PowerPoint</Application>
  <PresentationFormat>On-screen Show (4:3)</PresentationFormat>
  <Paragraphs>158</Paragraphs>
  <Slides>29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Biome</vt:lpstr>
      <vt:lpstr>Calibri</vt:lpstr>
      <vt:lpstr>Courier New</vt:lpstr>
      <vt:lpstr>Gadugi</vt:lpstr>
      <vt:lpstr>2_Office Theme</vt:lpstr>
      <vt:lpstr>Office Theme</vt:lpstr>
      <vt:lpstr>PowerPoint Presentation</vt:lpstr>
      <vt:lpstr>PowerPoint Presentation</vt:lpstr>
      <vt:lpstr>How to Choose</vt:lpstr>
      <vt:lpstr>Investing Considerations</vt:lpstr>
      <vt:lpstr>Investing Considerations</vt:lpstr>
      <vt:lpstr>Investing Considerations</vt:lpstr>
      <vt:lpstr>If You Invested $100 in 1990*</vt:lpstr>
      <vt:lpstr>Risk vs. Reward</vt:lpstr>
      <vt:lpstr> Who Can Invest?</vt:lpstr>
      <vt:lpstr>PowerPoint Presentation</vt:lpstr>
      <vt:lpstr>Accessible Investing</vt:lpstr>
      <vt:lpstr>Monitoring Ownership</vt:lpstr>
      <vt:lpstr>Monitoring Ownership</vt:lpstr>
      <vt:lpstr>Monitoring Ownership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Protect Your Potential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219</cp:revision>
  <dcterms:created xsi:type="dcterms:W3CDTF">2021-03-12T16:17:16Z</dcterms:created>
  <dcterms:modified xsi:type="dcterms:W3CDTF">2022-05-20T14:58:46Z</dcterms:modified>
</cp:coreProperties>
</file>