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3" r:id="rId1"/>
    <p:sldMasterId id="2147483850" r:id="rId2"/>
  </p:sldMasterIdLst>
  <p:notesMasterIdLst>
    <p:notesMasterId r:id="rId20"/>
  </p:notesMasterIdLst>
  <p:handoutMasterIdLst>
    <p:handoutMasterId r:id="rId21"/>
  </p:handoutMasterIdLst>
  <p:sldIdLst>
    <p:sldId id="1081" r:id="rId3"/>
    <p:sldId id="1298" r:id="rId4"/>
    <p:sldId id="1424" r:id="rId5"/>
    <p:sldId id="1313" r:id="rId6"/>
    <p:sldId id="1231" r:id="rId7"/>
    <p:sldId id="1422" r:id="rId8"/>
    <p:sldId id="1244" r:id="rId9"/>
    <p:sldId id="1240" r:id="rId10"/>
    <p:sldId id="1449" r:id="rId11"/>
    <p:sldId id="1450" r:id="rId12"/>
    <p:sldId id="872" r:id="rId13"/>
    <p:sldId id="1166" r:id="rId14"/>
    <p:sldId id="954" r:id="rId15"/>
    <p:sldId id="1428" r:id="rId16"/>
    <p:sldId id="1427" r:id="rId17"/>
    <p:sldId id="1213" r:id="rId18"/>
    <p:sldId id="1104" r:id="rId19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13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FFD5"/>
    <a:srgbClr val="005400"/>
    <a:srgbClr val="DCE6F2"/>
    <a:srgbClr val="8E0000"/>
    <a:srgbClr val="008000"/>
    <a:srgbClr val="008BBC"/>
    <a:srgbClr val="00B0EE"/>
    <a:srgbClr val="00ADEA"/>
    <a:srgbClr val="0099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00" autoAdjust="0"/>
    <p:restoredTop sz="96139" autoAdjust="0"/>
  </p:normalViewPr>
  <p:slideViewPr>
    <p:cSldViewPr snapToGrid="0" snapToObjects="1">
      <p:cViewPr varScale="1">
        <p:scale>
          <a:sx n="92" d="100"/>
          <a:sy n="92" d="100"/>
        </p:scale>
        <p:origin x="696" y="90"/>
      </p:cViewPr>
      <p:guideLst>
        <p:guide orient="horz" pos="3313"/>
        <p:guide/>
      </p:guideLst>
    </p:cSldViewPr>
  </p:slideViewPr>
  <p:outlineViewPr>
    <p:cViewPr>
      <p:scale>
        <a:sx n="33" d="100"/>
        <a:sy n="33" d="100"/>
      </p:scale>
      <p:origin x="0" y="-48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844B72-C1BD-4B3A-8111-6E1A8E820D26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BADA70D-2CF3-43F6-99F8-C25B1405657D}">
      <dgm:prSet phldrT="[Text]" custT="1"/>
      <dgm:spPr/>
      <dgm:t>
        <a:bodyPr/>
        <a:lstStyle/>
        <a:p>
          <a:r>
            <a:rPr lang="en-US" sz="26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Types of Credit</a:t>
          </a:r>
          <a:endParaRPr lang="en-US" sz="2600" dirty="0">
            <a:latin typeface="Gadugi" panose="020B0502040204020203" pitchFamily="34" charset="0"/>
            <a:ea typeface="Gadugi" panose="020B0502040204020203" pitchFamily="34" charset="0"/>
          </a:endParaRPr>
        </a:p>
      </dgm:t>
    </dgm:pt>
    <dgm:pt modelId="{BD53AA60-565B-43E3-8641-F42FB785A2FF}" type="parTrans" cxnId="{E4542BC2-FF55-4951-96CA-958EB2933540}">
      <dgm:prSet/>
      <dgm:spPr/>
      <dgm:t>
        <a:bodyPr/>
        <a:lstStyle/>
        <a:p>
          <a:endParaRPr lang="en-US"/>
        </a:p>
      </dgm:t>
    </dgm:pt>
    <dgm:pt modelId="{EC9F0B89-7157-44F4-A0AC-33AD4AFAE8D0}" type="sibTrans" cxnId="{E4542BC2-FF55-4951-96CA-958EB2933540}">
      <dgm:prSet/>
      <dgm:spPr/>
      <dgm:t>
        <a:bodyPr/>
        <a:lstStyle/>
        <a:p>
          <a:endParaRPr lang="en-US"/>
        </a:p>
      </dgm:t>
    </dgm:pt>
    <dgm:pt modelId="{75A8888F-3750-4432-BD04-DA110F723CD8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Getting and Using Credit</a:t>
          </a:r>
        </a:p>
      </dgm:t>
    </dgm:pt>
    <dgm:pt modelId="{EC4557C1-CA4E-4580-B086-E369D2EBE3AE}" type="parTrans" cxnId="{6C9B212C-5A1D-4F50-A6F3-88A05F7E8598}">
      <dgm:prSet/>
      <dgm:spPr/>
      <dgm:t>
        <a:bodyPr/>
        <a:lstStyle/>
        <a:p>
          <a:endParaRPr lang="en-US"/>
        </a:p>
      </dgm:t>
    </dgm:pt>
    <dgm:pt modelId="{1E3B3B07-6FF5-40CF-B5DB-59772FF41F16}" type="sibTrans" cxnId="{6C9B212C-5A1D-4F50-A6F3-88A05F7E8598}">
      <dgm:prSet/>
      <dgm:spPr/>
      <dgm:t>
        <a:bodyPr/>
        <a:lstStyle/>
        <a:p>
          <a:endParaRPr lang="en-US"/>
        </a:p>
      </dgm:t>
    </dgm:pt>
    <dgm:pt modelId="{D6D4FE4A-9F97-479C-B7FB-3E9E2C66C027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Credit Reports and Scores</a:t>
          </a:r>
        </a:p>
      </dgm:t>
    </dgm:pt>
    <dgm:pt modelId="{C369B0D9-572C-4BA5-832C-DEB41A3608BB}" type="parTrans" cxnId="{BA45B669-24BC-4B98-92AA-9D54067869E7}">
      <dgm:prSet/>
      <dgm:spPr/>
      <dgm:t>
        <a:bodyPr/>
        <a:lstStyle/>
        <a:p>
          <a:endParaRPr lang="en-US"/>
        </a:p>
      </dgm:t>
    </dgm:pt>
    <dgm:pt modelId="{938B1ECF-CF4E-4E24-9F69-29893BCB4FB0}" type="sibTrans" cxnId="{BA45B669-24BC-4B98-92AA-9D54067869E7}">
      <dgm:prSet/>
      <dgm:spPr/>
      <dgm:t>
        <a:bodyPr/>
        <a:lstStyle/>
        <a:p>
          <a:endParaRPr lang="en-US"/>
        </a:p>
      </dgm:t>
    </dgm:pt>
    <dgm:pt modelId="{F78708D7-57E1-4F45-B932-1A01D7E17604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Dissecting Your Debt</a:t>
          </a:r>
        </a:p>
      </dgm:t>
    </dgm:pt>
    <dgm:pt modelId="{D1F964E2-D4D0-44B5-B228-B6B88ABE7506}" type="parTrans" cxnId="{CF5043C4-AC64-4CA7-8B8C-D2579B87E038}">
      <dgm:prSet/>
      <dgm:spPr/>
      <dgm:t>
        <a:bodyPr/>
        <a:lstStyle/>
        <a:p>
          <a:endParaRPr lang="en-US"/>
        </a:p>
      </dgm:t>
    </dgm:pt>
    <dgm:pt modelId="{992426EB-910E-4903-898E-4737CDEB394B}" type="sibTrans" cxnId="{CF5043C4-AC64-4CA7-8B8C-D2579B87E038}">
      <dgm:prSet/>
      <dgm:spPr/>
      <dgm:t>
        <a:bodyPr/>
        <a:lstStyle/>
        <a:p>
          <a:endParaRPr lang="en-US"/>
        </a:p>
      </dgm:t>
    </dgm:pt>
    <dgm:pt modelId="{202C071A-F997-472A-986E-3B0F4233FA38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Avoiding Predatory Lending</a:t>
          </a:r>
        </a:p>
      </dgm:t>
    </dgm:pt>
    <dgm:pt modelId="{D509D34A-C728-4493-9E5B-3D91CAEE977F}" type="parTrans" cxnId="{A389EB70-1F2F-45F7-8850-09A53809EC74}">
      <dgm:prSet/>
      <dgm:spPr/>
    </dgm:pt>
    <dgm:pt modelId="{924CBD40-D611-4423-9F94-A770A306124B}" type="sibTrans" cxnId="{A389EB70-1F2F-45F7-8850-09A53809EC74}">
      <dgm:prSet/>
      <dgm:spPr/>
    </dgm:pt>
    <dgm:pt modelId="{470B26AD-BDA3-48E0-9853-92B31F792C4B}" type="pres">
      <dgm:prSet presAssocID="{3F844B72-C1BD-4B3A-8111-6E1A8E820D26}" presName="Name0" presStyleCnt="0">
        <dgm:presLayoutVars>
          <dgm:chMax val="7"/>
          <dgm:chPref val="7"/>
          <dgm:dir/>
        </dgm:presLayoutVars>
      </dgm:prSet>
      <dgm:spPr/>
    </dgm:pt>
    <dgm:pt modelId="{65C30473-74A8-4770-BBFE-90797AC357B8}" type="pres">
      <dgm:prSet presAssocID="{3F844B72-C1BD-4B3A-8111-6E1A8E820D26}" presName="Name1" presStyleCnt="0"/>
      <dgm:spPr/>
    </dgm:pt>
    <dgm:pt modelId="{49E99F9C-7284-45FB-98AC-387BCB7469A8}" type="pres">
      <dgm:prSet presAssocID="{3F844B72-C1BD-4B3A-8111-6E1A8E820D26}" presName="cycle" presStyleCnt="0"/>
      <dgm:spPr/>
    </dgm:pt>
    <dgm:pt modelId="{2CFB3EDD-322E-42BE-924B-90DF3517FF63}" type="pres">
      <dgm:prSet presAssocID="{3F844B72-C1BD-4B3A-8111-6E1A8E820D26}" presName="srcNode" presStyleLbl="node1" presStyleIdx="0" presStyleCnt="5"/>
      <dgm:spPr/>
    </dgm:pt>
    <dgm:pt modelId="{ABFA18F0-2B9D-4C82-AEEC-CFB0AD9DCDB3}" type="pres">
      <dgm:prSet presAssocID="{3F844B72-C1BD-4B3A-8111-6E1A8E820D26}" presName="conn" presStyleLbl="parChTrans1D2" presStyleIdx="0" presStyleCnt="1"/>
      <dgm:spPr/>
    </dgm:pt>
    <dgm:pt modelId="{33595094-FE33-473E-8F7B-3DB9A5D4E394}" type="pres">
      <dgm:prSet presAssocID="{3F844B72-C1BD-4B3A-8111-6E1A8E820D26}" presName="extraNode" presStyleLbl="node1" presStyleIdx="0" presStyleCnt="5"/>
      <dgm:spPr/>
    </dgm:pt>
    <dgm:pt modelId="{50FFA3EB-A1E5-4D9D-8A47-A41B9DE37A26}" type="pres">
      <dgm:prSet presAssocID="{3F844B72-C1BD-4B3A-8111-6E1A8E820D26}" presName="dstNode" presStyleLbl="node1" presStyleIdx="0" presStyleCnt="5"/>
      <dgm:spPr/>
    </dgm:pt>
    <dgm:pt modelId="{C0328019-A711-417C-A4F7-8901D734B656}" type="pres">
      <dgm:prSet presAssocID="{EBADA70D-2CF3-43F6-99F8-C25B1405657D}" presName="text_1" presStyleLbl="node1" presStyleIdx="0" presStyleCnt="5">
        <dgm:presLayoutVars>
          <dgm:bulletEnabled val="1"/>
        </dgm:presLayoutVars>
      </dgm:prSet>
      <dgm:spPr/>
    </dgm:pt>
    <dgm:pt modelId="{67B0C910-CD03-4BF3-B170-EDE0975B8B59}" type="pres">
      <dgm:prSet presAssocID="{EBADA70D-2CF3-43F6-99F8-C25B1405657D}" presName="accent_1" presStyleCnt="0"/>
      <dgm:spPr/>
    </dgm:pt>
    <dgm:pt modelId="{D9007465-8C0B-463D-BAD7-86C439777ECF}" type="pres">
      <dgm:prSet presAssocID="{EBADA70D-2CF3-43F6-99F8-C25B1405657D}" presName="accentRepeatNode" presStyleLbl="solidFgAcc1" presStyleIdx="0" presStyleCnt="5"/>
      <dgm:spPr/>
    </dgm:pt>
    <dgm:pt modelId="{2AA67FDF-0CD0-42AA-9CD8-C6FC7740D63F}" type="pres">
      <dgm:prSet presAssocID="{75A8888F-3750-4432-BD04-DA110F723CD8}" presName="text_2" presStyleLbl="node1" presStyleIdx="1" presStyleCnt="5">
        <dgm:presLayoutVars>
          <dgm:bulletEnabled val="1"/>
        </dgm:presLayoutVars>
      </dgm:prSet>
      <dgm:spPr/>
    </dgm:pt>
    <dgm:pt modelId="{657D3C62-C7DD-4B4F-B9CA-B5C20F339098}" type="pres">
      <dgm:prSet presAssocID="{75A8888F-3750-4432-BD04-DA110F723CD8}" presName="accent_2" presStyleCnt="0"/>
      <dgm:spPr/>
    </dgm:pt>
    <dgm:pt modelId="{1C2D38C8-A65A-4BB4-B586-A30041ECEC83}" type="pres">
      <dgm:prSet presAssocID="{75A8888F-3750-4432-BD04-DA110F723CD8}" presName="accentRepeatNode" presStyleLbl="solidFgAcc1" presStyleIdx="1" presStyleCnt="5"/>
      <dgm:spPr/>
    </dgm:pt>
    <dgm:pt modelId="{A7B34250-F36E-4A59-8547-5D1BB912A569}" type="pres">
      <dgm:prSet presAssocID="{D6D4FE4A-9F97-479C-B7FB-3E9E2C66C027}" presName="text_3" presStyleLbl="node1" presStyleIdx="2" presStyleCnt="5">
        <dgm:presLayoutVars>
          <dgm:bulletEnabled val="1"/>
        </dgm:presLayoutVars>
      </dgm:prSet>
      <dgm:spPr/>
    </dgm:pt>
    <dgm:pt modelId="{783C7B99-6005-4A0E-A7AC-CD53AB48449C}" type="pres">
      <dgm:prSet presAssocID="{D6D4FE4A-9F97-479C-B7FB-3E9E2C66C027}" presName="accent_3" presStyleCnt="0"/>
      <dgm:spPr/>
    </dgm:pt>
    <dgm:pt modelId="{FA87F67A-18D6-4B97-9F32-EC0549BDE808}" type="pres">
      <dgm:prSet presAssocID="{D6D4FE4A-9F97-479C-B7FB-3E9E2C66C027}" presName="accentRepeatNode" presStyleLbl="solidFgAcc1" presStyleIdx="2" presStyleCnt="5"/>
      <dgm:spPr/>
    </dgm:pt>
    <dgm:pt modelId="{52BCA3A9-5465-42EE-B8AE-2DC36CBD9BF0}" type="pres">
      <dgm:prSet presAssocID="{F78708D7-57E1-4F45-B932-1A01D7E17604}" presName="text_4" presStyleLbl="node1" presStyleIdx="3" presStyleCnt="5">
        <dgm:presLayoutVars>
          <dgm:bulletEnabled val="1"/>
        </dgm:presLayoutVars>
      </dgm:prSet>
      <dgm:spPr/>
    </dgm:pt>
    <dgm:pt modelId="{5B841054-B2ED-40BF-AD8D-1F143BAEF545}" type="pres">
      <dgm:prSet presAssocID="{F78708D7-57E1-4F45-B932-1A01D7E17604}" presName="accent_4" presStyleCnt="0"/>
      <dgm:spPr/>
    </dgm:pt>
    <dgm:pt modelId="{6B629F65-7FD1-4E98-B520-256BF3A0AF00}" type="pres">
      <dgm:prSet presAssocID="{F78708D7-57E1-4F45-B932-1A01D7E17604}" presName="accentRepeatNode" presStyleLbl="solidFgAcc1" presStyleIdx="3" presStyleCnt="5"/>
      <dgm:spPr/>
    </dgm:pt>
    <dgm:pt modelId="{5842BFD4-712E-4562-8E75-F83AE098EF54}" type="pres">
      <dgm:prSet presAssocID="{202C071A-F997-472A-986E-3B0F4233FA38}" presName="text_5" presStyleLbl="node1" presStyleIdx="4" presStyleCnt="5">
        <dgm:presLayoutVars>
          <dgm:bulletEnabled val="1"/>
        </dgm:presLayoutVars>
      </dgm:prSet>
      <dgm:spPr/>
    </dgm:pt>
    <dgm:pt modelId="{BDEECC9C-A47A-4DE0-94AC-223A64E0918D}" type="pres">
      <dgm:prSet presAssocID="{202C071A-F997-472A-986E-3B0F4233FA38}" presName="accent_5" presStyleCnt="0"/>
      <dgm:spPr/>
    </dgm:pt>
    <dgm:pt modelId="{0A96604C-E815-43F4-9632-D6B1F131176E}" type="pres">
      <dgm:prSet presAssocID="{202C071A-F997-472A-986E-3B0F4233FA38}" presName="accentRepeatNode" presStyleLbl="solidFgAcc1" presStyleIdx="4" presStyleCnt="5"/>
      <dgm:spPr/>
    </dgm:pt>
  </dgm:ptLst>
  <dgm:cxnLst>
    <dgm:cxn modelId="{CF17DA01-087C-49B4-A5FD-24A285F36B07}" type="presOf" srcId="{EC9F0B89-7157-44F4-A0AC-33AD4AFAE8D0}" destId="{ABFA18F0-2B9D-4C82-AEEC-CFB0AD9DCDB3}" srcOrd="0" destOrd="0" presId="urn:microsoft.com/office/officeart/2008/layout/VerticalCurvedList"/>
    <dgm:cxn modelId="{FF485902-42D9-4E47-8CF8-3AC290B94142}" type="presOf" srcId="{202C071A-F997-472A-986E-3B0F4233FA38}" destId="{5842BFD4-712E-4562-8E75-F83AE098EF54}" srcOrd="0" destOrd="0" presId="urn:microsoft.com/office/officeart/2008/layout/VerticalCurvedList"/>
    <dgm:cxn modelId="{6C9B212C-5A1D-4F50-A6F3-88A05F7E8598}" srcId="{3F844B72-C1BD-4B3A-8111-6E1A8E820D26}" destId="{75A8888F-3750-4432-BD04-DA110F723CD8}" srcOrd="1" destOrd="0" parTransId="{EC4557C1-CA4E-4580-B086-E369D2EBE3AE}" sibTransId="{1E3B3B07-6FF5-40CF-B5DB-59772FF41F16}"/>
    <dgm:cxn modelId="{B8E4D63A-7DF8-4742-8CC8-E8BC60E2C618}" type="presOf" srcId="{3F844B72-C1BD-4B3A-8111-6E1A8E820D26}" destId="{470B26AD-BDA3-48E0-9853-92B31F792C4B}" srcOrd="0" destOrd="0" presId="urn:microsoft.com/office/officeart/2008/layout/VerticalCurvedList"/>
    <dgm:cxn modelId="{618FF63F-53B8-4A4F-9B1B-9BC61076BFC5}" type="presOf" srcId="{75A8888F-3750-4432-BD04-DA110F723CD8}" destId="{2AA67FDF-0CD0-42AA-9CD8-C6FC7740D63F}" srcOrd="0" destOrd="0" presId="urn:microsoft.com/office/officeart/2008/layout/VerticalCurvedList"/>
    <dgm:cxn modelId="{F41D9568-2914-4C92-B6F1-697F23B9251D}" type="presOf" srcId="{EBADA70D-2CF3-43F6-99F8-C25B1405657D}" destId="{C0328019-A711-417C-A4F7-8901D734B656}" srcOrd="0" destOrd="0" presId="urn:microsoft.com/office/officeart/2008/layout/VerticalCurvedList"/>
    <dgm:cxn modelId="{BA45B669-24BC-4B98-92AA-9D54067869E7}" srcId="{3F844B72-C1BD-4B3A-8111-6E1A8E820D26}" destId="{D6D4FE4A-9F97-479C-B7FB-3E9E2C66C027}" srcOrd="2" destOrd="0" parTransId="{C369B0D9-572C-4BA5-832C-DEB41A3608BB}" sibTransId="{938B1ECF-CF4E-4E24-9F69-29893BCB4FB0}"/>
    <dgm:cxn modelId="{A389EB70-1F2F-45F7-8850-09A53809EC74}" srcId="{3F844B72-C1BD-4B3A-8111-6E1A8E820D26}" destId="{202C071A-F997-472A-986E-3B0F4233FA38}" srcOrd="4" destOrd="0" parTransId="{D509D34A-C728-4493-9E5B-3D91CAEE977F}" sibTransId="{924CBD40-D611-4423-9F94-A770A306124B}"/>
    <dgm:cxn modelId="{C8E00A53-ED7F-4A74-BF98-74B5FC747619}" type="presOf" srcId="{F78708D7-57E1-4F45-B932-1A01D7E17604}" destId="{52BCA3A9-5465-42EE-B8AE-2DC36CBD9BF0}" srcOrd="0" destOrd="0" presId="urn:microsoft.com/office/officeart/2008/layout/VerticalCurvedList"/>
    <dgm:cxn modelId="{2DEDB79C-CBD5-489B-87A9-F49D621EF422}" type="presOf" srcId="{D6D4FE4A-9F97-479C-B7FB-3E9E2C66C027}" destId="{A7B34250-F36E-4A59-8547-5D1BB912A569}" srcOrd="0" destOrd="0" presId="urn:microsoft.com/office/officeart/2008/layout/VerticalCurvedList"/>
    <dgm:cxn modelId="{E4542BC2-FF55-4951-96CA-958EB2933540}" srcId="{3F844B72-C1BD-4B3A-8111-6E1A8E820D26}" destId="{EBADA70D-2CF3-43F6-99F8-C25B1405657D}" srcOrd="0" destOrd="0" parTransId="{BD53AA60-565B-43E3-8641-F42FB785A2FF}" sibTransId="{EC9F0B89-7157-44F4-A0AC-33AD4AFAE8D0}"/>
    <dgm:cxn modelId="{CF5043C4-AC64-4CA7-8B8C-D2579B87E038}" srcId="{3F844B72-C1BD-4B3A-8111-6E1A8E820D26}" destId="{F78708D7-57E1-4F45-B932-1A01D7E17604}" srcOrd="3" destOrd="0" parTransId="{D1F964E2-D4D0-44B5-B228-B6B88ABE7506}" sibTransId="{992426EB-910E-4903-898E-4737CDEB394B}"/>
    <dgm:cxn modelId="{1D0144A0-39B1-41DE-9352-78A8499C9D2C}" type="presParOf" srcId="{470B26AD-BDA3-48E0-9853-92B31F792C4B}" destId="{65C30473-74A8-4770-BBFE-90797AC357B8}" srcOrd="0" destOrd="0" presId="urn:microsoft.com/office/officeart/2008/layout/VerticalCurvedList"/>
    <dgm:cxn modelId="{F7BBE60C-6896-4E0A-82C4-12B1B7A4A3F4}" type="presParOf" srcId="{65C30473-74A8-4770-BBFE-90797AC357B8}" destId="{49E99F9C-7284-45FB-98AC-387BCB7469A8}" srcOrd="0" destOrd="0" presId="urn:microsoft.com/office/officeart/2008/layout/VerticalCurvedList"/>
    <dgm:cxn modelId="{640F3C31-D841-400C-9765-74BB678DC5CB}" type="presParOf" srcId="{49E99F9C-7284-45FB-98AC-387BCB7469A8}" destId="{2CFB3EDD-322E-42BE-924B-90DF3517FF63}" srcOrd="0" destOrd="0" presId="urn:microsoft.com/office/officeart/2008/layout/VerticalCurvedList"/>
    <dgm:cxn modelId="{D180A6AF-5B20-439A-9A8D-4797D5E15DA2}" type="presParOf" srcId="{49E99F9C-7284-45FB-98AC-387BCB7469A8}" destId="{ABFA18F0-2B9D-4C82-AEEC-CFB0AD9DCDB3}" srcOrd="1" destOrd="0" presId="urn:microsoft.com/office/officeart/2008/layout/VerticalCurvedList"/>
    <dgm:cxn modelId="{C80FB37C-AF58-425E-BC4F-2DD64B9C5BCC}" type="presParOf" srcId="{49E99F9C-7284-45FB-98AC-387BCB7469A8}" destId="{33595094-FE33-473E-8F7B-3DB9A5D4E394}" srcOrd="2" destOrd="0" presId="urn:microsoft.com/office/officeart/2008/layout/VerticalCurvedList"/>
    <dgm:cxn modelId="{8B1F1547-C0DF-4E4D-A16A-2FB06C816DC3}" type="presParOf" srcId="{49E99F9C-7284-45FB-98AC-387BCB7469A8}" destId="{50FFA3EB-A1E5-4D9D-8A47-A41B9DE37A26}" srcOrd="3" destOrd="0" presId="urn:microsoft.com/office/officeart/2008/layout/VerticalCurvedList"/>
    <dgm:cxn modelId="{ECAD7F99-7D2E-4CCF-9CFF-1256EFB978A1}" type="presParOf" srcId="{65C30473-74A8-4770-BBFE-90797AC357B8}" destId="{C0328019-A711-417C-A4F7-8901D734B656}" srcOrd="1" destOrd="0" presId="urn:microsoft.com/office/officeart/2008/layout/VerticalCurvedList"/>
    <dgm:cxn modelId="{97860DB3-6332-4FEF-A613-F095083C97E7}" type="presParOf" srcId="{65C30473-74A8-4770-BBFE-90797AC357B8}" destId="{67B0C910-CD03-4BF3-B170-EDE0975B8B59}" srcOrd="2" destOrd="0" presId="urn:microsoft.com/office/officeart/2008/layout/VerticalCurvedList"/>
    <dgm:cxn modelId="{39D71F88-3E72-4FE0-91CF-9FD4D0F53803}" type="presParOf" srcId="{67B0C910-CD03-4BF3-B170-EDE0975B8B59}" destId="{D9007465-8C0B-463D-BAD7-86C439777ECF}" srcOrd="0" destOrd="0" presId="urn:microsoft.com/office/officeart/2008/layout/VerticalCurvedList"/>
    <dgm:cxn modelId="{AEC4B4F4-FE03-417F-AF63-0CD465D1477F}" type="presParOf" srcId="{65C30473-74A8-4770-BBFE-90797AC357B8}" destId="{2AA67FDF-0CD0-42AA-9CD8-C6FC7740D63F}" srcOrd="3" destOrd="0" presId="urn:microsoft.com/office/officeart/2008/layout/VerticalCurvedList"/>
    <dgm:cxn modelId="{4550A935-770F-48C2-9A26-8B0B8CD1B68F}" type="presParOf" srcId="{65C30473-74A8-4770-BBFE-90797AC357B8}" destId="{657D3C62-C7DD-4B4F-B9CA-B5C20F339098}" srcOrd="4" destOrd="0" presId="urn:microsoft.com/office/officeart/2008/layout/VerticalCurvedList"/>
    <dgm:cxn modelId="{7FCAC77A-FA91-4345-A62C-CCE411CF90DC}" type="presParOf" srcId="{657D3C62-C7DD-4B4F-B9CA-B5C20F339098}" destId="{1C2D38C8-A65A-4BB4-B586-A30041ECEC83}" srcOrd="0" destOrd="0" presId="urn:microsoft.com/office/officeart/2008/layout/VerticalCurvedList"/>
    <dgm:cxn modelId="{D5A2A090-E641-4AED-BE8F-FBC483207F3C}" type="presParOf" srcId="{65C30473-74A8-4770-BBFE-90797AC357B8}" destId="{A7B34250-F36E-4A59-8547-5D1BB912A569}" srcOrd="5" destOrd="0" presId="urn:microsoft.com/office/officeart/2008/layout/VerticalCurvedList"/>
    <dgm:cxn modelId="{4ED3239E-ABC2-49D8-8FC2-30BEB6FA7327}" type="presParOf" srcId="{65C30473-74A8-4770-BBFE-90797AC357B8}" destId="{783C7B99-6005-4A0E-A7AC-CD53AB48449C}" srcOrd="6" destOrd="0" presId="urn:microsoft.com/office/officeart/2008/layout/VerticalCurvedList"/>
    <dgm:cxn modelId="{F1718372-4114-4B84-B9B5-628E6862E53C}" type="presParOf" srcId="{783C7B99-6005-4A0E-A7AC-CD53AB48449C}" destId="{FA87F67A-18D6-4B97-9F32-EC0549BDE808}" srcOrd="0" destOrd="0" presId="urn:microsoft.com/office/officeart/2008/layout/VerticalCurvedList"/>
    <dgm:cxn modelId="{6EFFF974-9CD3-4B5D-BBFF-D19F8094D8DF}" type="presParOf" srcId="{65C30473-74A8-4770-BBFE-90797AC357B8}" destId="{52BCA3A9-5465-42EE-B8AE-2DC36CBD9BF0}" srcOrd="7" destOrd="0" presId="urn:microsoft.com/office/officeart/2008/layout/VerticalCurvedList"/>
    <dgm:cxn modelId="{F6596FCF-4221-410E-92EA-BC38B74FDBEB}" type="presParOf" srcId="{65C30473-74A8-4770-BBFE-90797AC357B8}" destId="{5B841054-B2ED-40BF-AD8D-1F143BAEF545}" srcOrd="8" destOrd="0" presId="urn:microsoft.com/office/officeart/2008/layout/VerticalCurvedList"/>
    <dgm:cxn modelId="{315EDE0A-7A14-4A7B-9F87-2435EDCD340A}" type="presParOf" srcId="{5B841054-B2ED-40BF-AD8D-1F143BAEF545}" destId="{6B629F65-7FD1-4E98-B520-256BF3A0AF00}" srcOrd="0" destOrd="0" presId="urn:microsoft.com/office/officeart/2008/layout/VerticalCurvedList"/>
    <dgm:cxn modelId="{47360672-2AB9-407D-A25B-96189B763DD4}" type="presParOf" srcId="{65C30473-74A8-4770-BBFE-90797AC357B8}" destId="{5842BFD4-712E-4562-8E75-F83AE098EF54}" srcOrd="9" destOrd="0" presId="urn:microsoft.com/office/officeart/2008/layout/VerticalCurvedList"/>
    <dgm:cxn modelId="{EE7FC3F2-4805-4DEC-8119-85A77E86B2DB}" type="presParOf" srcId="{65C30473-74A8-4770-BBFE-90797AC357B8}" destId="{BDEECC9C-A47A-4DE0-94AC-223A64E0918D}" srcOrd="10" destOrd="0" presId="urn:microsoft.com/office/officeart/2008/layout/VerticalCurvedList"/>
    <dgm:cxn modelId="{F8EB5583-AC2D-4CEC-8CDF-D8FC12A46CBF}" type="presParOf" srcId="{BDEECC9C-A47A-4DE0-94AC-223A64E0918D}" destId="{0A96604C-E815-43F4-9632-D6B1F131176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74C922-9178-496D-A80D-2FD0BC8688FE}" type="doc">
      <dgm:prSet loTypeId="urn:microsoft.com/office/officeart/2005/8/layout/cycle3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D848A8F4-79B4-4EC2-B6C4-5DCF968C2236}">
      <dgm:prSet phldrT="[Text]"/>
      <dgm:spPr>
        <a:solidFill>
          <a:srgbClr val="D1E5FE"/>
        </a:solidFill>
      </dgm:spPr>
      <dgm:t>
        <a:bodyPr/>
        <a:lstStyle/>
        <a:p>
          <a:r>
            <a:rPr lang="en-US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Take your reentry seriously; the difference between success and failure is a choice.</a:t>
          </a:r>
          <a:endParaRPr lang="en-US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B5A259E3-85B9-4CE6-ABB6-D6B8EED149AE}" type="parTrans" cxnId="{9B0EAE43-FA14-4697-8318-224C373686F4}">
      <dgm:prSet/>
      <dgm:spPr/>
      <dgm:t>
        <a:bodyPr/>
        <a:lstStyle/>
        <a:p>
          <a:endParaRPr lang="en-US"/>
        </a:p>
      </dgm:t>
    </dgm:pt>
    <dgm:pt modelId="{E73F1E39-C903-4505-B242-63ECD280E1BF}" type="sibTrans" cxnId="{9B0EAE43-FA14-4697-8318-224C373686F4}">
      <dgm:prSet/>
      <dgm:spPr>
        <a:solidFill>
          <a:srgbClr val="D1E5FE"/>
        </a:solidFill>
      </dgm:spPr>
      <dgm:t>
        <a:bodyPr/>
        <a:lstStyle/>
        <a:p>
          <a:endParaRPr lang="en-US"/>
        </a:p>
      </dgm:t>
    </dgm:pt>
    <dgm:pt modelId="{2E53A716-2F9C-463F-B5C8-99D5CFD29360}">
      <dgm:prSet phldrT="[Text]"/>
      <dgm:spPr>
        <a:solidFill>
          <a:srgbClr val="D1E5FE"/>
        </a:solidFill>
      </dgm:spPr>
      <dgm:t>
        <a:bodyPr/>
        <a:lstStyle/>
        <a:p>
          <a:r>
            <a:rPr lang="en-US" b="1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Ask for help; there are many resources available to you.</a:t>
          </a:r>
          <a:endParaRPr lang="en-US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78548A4C-D83C-44DA-B7D6-B17E7252634C}" type="parTrans" cxnId="{0D8416D5-F282-4624-943F-1E07BC665692}">
      <dgm:prSet/>
      <dgm:spPr/>
      <dgm:t>
        <a:bodyPr/>
        <a:lstStyle/>
        <a:p>
          <a:endParaRPr lang="en-US"/>
        </a:p>
      </dgm:t>
    </dgm:pt>
    <dgm:pt modelId="{CF88F789-370E-4835-9A42-3BC462A3EBCB}" type="sibTrans" cxnId="{0D8416D5-F282-4624-943F-1E07BC665692}">
      <dgm:prSet/>
      <dgm:spPr/>
      <dgm:t>
        <a:bodyPr/>
        <a:lstStyle/>
        <a:p>
          <a:endParaRPr lang="en-US"/>
        </a:p>
      </dgm:t>
    </dgm:pt>
    <dgm:pt modelId="{51ACD83F-3169-4EF1-8AD7-EEB9E36F52F4}">
      <dgm:prSet/>
      <dgm:spPr>
        <a:solidFill>
          <a:srgbClr val="D1E5FE"/>
        </a:solidFill>
      </dgm:spPr>
      <dgm:t>
        <a:bodyPr/>
        <a:lstStyle/>
        <a:p>
          <a:r>
            <a:rPr lang="en-US" b="1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Work hard, stay focused, and don’t be distracted by the nay-sayers.</a:t>
          </a:r>
          <a:endParaRPr lang="en-US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D64419A7-26F6-4DBD-8E91-BA7AC7BCDB49}" type="parTrans" cxnId="{3CD02702-D124-49D0-9DBA-572480BC207C}">
      <dgm:prSet/>
      <dgm:spPr/>
      <dgm:t>
        <a:bodyPr/>
        <a:lstStyle/>
        <a:p>
          <a:endParaRPr lang="en-US"/>
        </a:p>
      </dgm:t>
    </dgm:pt>
    <dgm:pt modelId="{C2D8D1AA-5FE0-4482-B693-4BEAAA715522}" type="sibTrans" cxnId="{3CD02702-D124-49D0-9DBA-572480BC207C}">
      <dgm:prSet/>
      <dgm:spPr/>
      <dgm:t>
        <a:bodyPr/>
        <a:lstStyle/>
        <a:p>
          <a:endParaRPr lang="en-US"/>
        </a:p>
      </dgm:t>
    </dgm:pt>
    <dgm:pt modelId="{DE0151F0-6AC3-4288-9FBA-7051EF4B4377}">
      <dgm:prSet/>
      <dgm:spPr>
        <a:solidFill>
          <a:srgbClr val="D1E5FE"/>
        </a:solidFill>
      </dgm:spPr>
      <dgm:t>
        <a:bodyPr/>
        <a:lstStyle/>
        <a:p>
          <a:r>
            <a:rPr lang="en-US" b="1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Have realistic expectations.</a:t>
          </a:r>
          <a:endParaRPr lang="en-US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AF3B37B9-6EB2-4369-BF23-BEA805CC10C0}" type="parTrans" cxnId="{BBE2A5A0-F7E6-4A1C-B453-DF0C4C59FC2B}">
      <dgm:prSet/>
      <dgm:spPr/>
      <dgm:t>
        <a:bodyPr/>
        <a:lstStyle/>
        <a:p>
          <a:endParaRPr lang="en-US"/>
        </a:p>
      </dgm:t>
    </dgm:pt>
    <dgm:pt modelId="{5E9183C4-9B2A-4FD7-B25E-4639FEF57BD8}" type="sibTrans" cxnId="{BBE2A5A0-F7E6-4A1C-B453-DF0C4C59FC2B}">
      <dgm:prSet/>
      <dgm:spPr/>
      <dgm:t>
        <a:bodyPr/>
        <a:lstStyle/>
        <a:p>
          <a:endParaRPr lang="en-US"/>
        </a:p>
      </dgm:t>
    </dgm:pt>
    <dgm:pt modelId="{6D3BD08D-65CA-4118-A983-05795ADEA5EA}">
      <dgm:prSet/>
      <dgm:spPr>
        <a:solidFill>
          <a:srgbClr val="D1E5FE"/>
        </a:solidFill>
      </dgm:spPr>
      <dgm:t>
        <a:bodyPr/>
        <a:lstStyle/>
        <a:p>
          <a:r>
            <a:rPr lang="en-US" b="1">
              <a:latin typeface="Gadugi" panose="020B0502040204020203" pitchFamily="34" charset="0"/>
            </a:rPr>
            <a:t>Stay flexible and be patient; the first steps you make are only transitions to something better.</a:t>
          </a:r>
          <a:endParaRPr lang="en-US" dirty="0">
            <a:latin typeface="Gadugi" panose="020B0502040204020203" pitchFamily="34" charset="0"/>
          </a:endParaRPr>
        </a:p>
      </dgm:t>
    </dgm:pt>
    <dgm:pt modelId="{961E38EF-1CD7-4A7E-A36F-8F3EEDE4C57C}" type="parTrans" cxnId="{F4D2B562-29AB-4C90-83E4-21606622AFA3}">
      <dgm:prSet/>
      <dgm:spPr/>
      <dgm:t>
        <a:bodyPr/>
        <a:lstStyle/>
        <a:p>
          <a:endParaRPr lang="en-US"/>
        </a:p>
      </dgm:t>
    </dgm:pt>
    <dgm:pt modelId="{6D97C524-7D80-4255-8AD6-C012E18C3449}" type="sibTrans" cxnId="{F4D2B562-29AB-4C90-83E4-21606622AFA3}">
      <dgm:prSet/>
      <dgm:spPr/>
      <dgm:t>
        <a:bodyPr/>
        <a:lstStyle/>
        <a:p>
          <a:endParaRPr lang="en-US"/>
        </a:p>
      </dgm:t>
    </dgm:pt>
    <dgm:pt modelId="{709F0BB5-3F4E-480C-9332-476BBA58FC5C}">
      <dgm:prSet/>
      <dgm:spPr>
        <a:solidFill>
          <a:srgbClr val="D1E5FE"/>
        </a:solidFill>
      </dgm:spPr>
      <dgm:t>
        <a:bodyPr/>
        <a:lstStyle/>
        <a:p>
          <a:r>
            <a:rPr lang="en-US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Do whatever it takes, including getting right with yourself and being in the right place with the right people.</a:t>
          </a:r>
          <a:endParaRPr lang="en-US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FE417338-C2E8-4245-B40F-F034BF371172}" type="sibTrans" cxnId="{227D4C40-9874-44EF-9CE6-06FCE490E3EF}">
      <dgm:prSet/>
      <dgm:spPr/>
      <dgm:t>
        <a:bodyPr/>
        <a:lstStyle/>
        <a:p>
          <a:endParaRPr lang="en-US"/>
        </a:p>
      </dgm:t>
    </dgm:pt>
    <dgm:pt modelId="{1511E9C8-27BB-4764-A856-5193D44F9035}" type="parTrans" cxnId="{227D4C40-9874-44EF-9CE6-06FCE490E3EF}">
      <dgm:prSet/>
      <dgm:spPr/>
      <dgm:t>
        <a:bodyPr/>
        <a:lstStyle/>
        <a:p>
          <a:endParaRPr lang="en-US"/>
        </a:p>
      </dgm:t>
    </dgm:pt>
    <dgm:pt modelId="{D48C4C75-3E01-427B-A3A8-0C97BB7730CF}" type="pres">
      <dgm:prSet presAssocID="{3F74C922-9178-496D-A80D-2FD0BC8688FE}" presName="Name0" presStyleCnt="0">
        <dgm:presLayoutVars>
          <dgm:dir/>
          <dgm:resizeHandles val="exact"/>
        </dgm:presLayoutVars>
      </dgm:prSet>
      <dgm:spPr/>
    </dgm:pt>
    <dgm:pt modelId="{C6031086-0382-42A9-B535-93D35E93FF52}" type="pres">
      <dgm:prSet presAssocID="{3F74C922-9178-496D-A80D-2FD0BC8688FE}" presName="cycle" presStyleCnt="0"/>
      <dgm:spPr/>
    </dgm:pt>
    <dgm:pt modelId="{857D08F3-1DF7-48B4-AED6-672528D008FA}" type="pres">
      <dgm:prSet presAssocID="{D848A8F4-79B4-4EC2-B6C4-5DCF968C2236}" presName="nodeFirstNode" presStyleLbl="node1" presStyleIdx="0" presStyleCnt="6">
        <dgm:presLayoutVars>
          <dgm:bulletEnabled val="1"/>
        </dgm:presLayoutVars>
      </dgm:prSet>
      <dgm:spPr/>
    </dgm:pt>
    <dgm:pt modelId="{BADD80AD-4D28-422A-8034-38FF5F7DF35E}" type="pres">
      <dgm:prSet presAssocID="{E73F1E39-C903-4505-B242-63ECD280E1BF}" presName="sibTransFirstNode" presStyleLbl="bgShp" presStyleIdx="0" presStyleCnt="1" custScaleX="89588"/>
      <dgm:spPr/>
    </dgm:pt>
    <dgm:pt modelId="{624384DA-8B18-4B3E-AA48-E7C66AE90435}" type="pres">
      <dgm:prSet presAssocID="{DE0151F0-6AC3-4288-9FBA-7051EF4B4377}" presName="nodeFollowingNodes" presStyleLbl="node1" presStyleIdx="1" presStyleCnt="6">
        <dgm:presLayoutVars>
          <dgm:bulletEnabled val="1"/>
        </dgm:presLayoutVars>
      </dgm:prSet>
      <dgm:spPr/>
    </dgm:pt>
    <dgm:pt modelId="{7EB4FF6D-F527-4D55-BF48-2809DFE950BD}" type="pres">
      <dgm:prSet presAssocID="{51ACD83F-3169-4EF1-8AD7-EEB9E36F52F4}" presName="nodeFollowingNodes" presStyleLbl="node1" presStyleIdx="2" presStyleCnt="6">
        <dgm:presLayoutVars>
          <dgm:bulletEnabled val="1"/>
        </dgm:presLayoutVars>
      </dgm:prSet>
      <dgm:spPr/>
    </dgm:pt>
    <dgm:pt modelId="{ECE9D54B-3DAC-4576-AC61-DF6AC66004C9}" type="pres">
      <dgm:prSet presAssocID="{2E53A716-2F9C-463F-B5C8-99D5CFD29360}" presName="nodeFollowingNodes" presStyleLbl="node1" presStyleIdx="3" presStyleCnt="6">
        <dgm:presLayoutVars>
          <dgm:bulletEnabled val="1"/>
        </dgm:presLayoutVars>
      </dgm:prSet>
      <dgm:spPr/>
    </dgm:pt>
    <dgm:pt modelId="{A365C1E9-DDDC-4C45-83CA-21CAED97C2EE}" type="pres">
      <dgm:prSet presAssocID="{6D3BD08D-65CA-4118-A983-05795ADEA5EA}" presName="nodeFollowingNodes" presStyleLbl="node1" presStyleIdx="4" presStyleCnt="6">
        <dgm:presLayoutVars>
          <dgm:bulletEnabled val="1"/>
        </dgm:presLayoutVars>
      </dgm:prSet>
      <dgm:spPr/>
    </dgm:pt>
    <dgm:pt modelId="{C5735C20-9D82-47DF-AC0B-CCD4C4A35F7D}" type="pres">
      <dgm:prSet presAssocID="{709F0BB5-3F4E-480C-9332-476BBA58FC5C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1A390E00-F5CB-4B1F-AE51-0E98573C872B}" type="presOf" srcId="{3F74C922-9178-496D-A80D-2FD0BC8688FE}" destId="{D48C4C75-3E01-427B-A3A8-0C97BB7730CF}" srcOrd="0" destOrd="0" presId="urn:microsoft.com/office/officeart/2005/8/layout/cycle3"/>
    <dgm:cxn modelId="{3CD02702-D124-49D0-9DBA-572480BC207C}" srcId="{3F74C922-9178-496D-A80D-2FD0BC8688FE}" destId="{51ACD83F-3169-4EF1-8AD7-EEB9E36F52F4}" srcOrd="2" destOrd="0" parTransId="{D64419A7-26F6-4DBD-8E91-BA7AC7BCDB49}" sibTransId="{C2D8D1AA-5FE0-4482-B693-4BEAAA715522}"/>
    <dgm:cxn modelId="{FA56FA22-080A-43BB-97A5-4BCD21824903}" type="presOf" srcId="{2E53A716-2F9C-463F-B5C8-99D5CFD29360}" destId="{ECE9D54B-3DAC-4576-AC61-DF6AC66004C9}" srcOrd="0" destOrd="0" presId="urn:microsoft.com/office/officeart/2005/8/layout/cycle3"/>
    <dgm:cxn modelId="{227D4C40-9874-44EF-9CE6-06FCE490E3EF}" srcId="{3F74C922-9178-496D-A80D-2FD0BC8688FE}" destId="{709F0BB5-3F4E-480C-9332-476BBA58FC5C}" srcOrd="5" destOrd="0" parTransId="{1511E9C8-27BB-4764-A856-5193D44F9035}" sibTransId="{FE417338-C2E8-4245-B40F-F034BF371172}"/>
    <dgm:cxn modelId="{F4D2B562-29AB-4C90-83E4-21606622AFA3}" srcId="{3F74C922-9178-496D-A80D-2FD0BC8688FE}" destId="{6D3BD08D-65CA-4118-A983-05795ADEA5EA}" srcOrd="4" destOrd="0" parTransId="{961E38EF-1CD7-4A7E-A36F-8F3EEDE4C57C}" sibTransId="{6D97C524-7D80-4255-8AD6-C012E18C3449}"/>
    <dgm:cxn modelId="{9B0EAE43-FA14-4697-8318-224C373686F4}" srcId="{3F74C922-9178-496D-A80D-2FD0BC8688FE}" destId="{D848A8F4-79B4-4EC2-B6C4-5DCF968C2236}" srcOrd="0" destOrd="0" parTransId="{B5A259E3-85B9-4CE6-ABB6-D6B8EED149AE}" sibTransId="{E73F1E39-C903-4505-B242-63ECD280E1BF}"/>
    <dgm:cxn modelId="{A6975246-E243-4455-9258-32F19C747E33}" type="presOf" srcId="{DE0151F0-6AC3-4288-9FBA-7051EF4B4377}" destId="{624384DA-8B18-4B3E-AA48-E7C66AE90435}" srcOrd="0" destOrd="0" presId="urn:microsoft.com/office/officeart/2005/8/layout/cycle3"/>
    <dgm:cxn modelId="{0D446149-F2F1-42D9-9DE1-B57F4E7A34AC}" type="presOf" srcId="{6D3BD08D-65CA-4118-A983-05795ADEA5EA}" destId="{A365C1E9-DDDC-4C45-83CA-21CAED97C2EE}" srcOrd="0" destOrd="0" presId="urn:microsoft.com/office/officeart/2005/8/layout/cycle3"/>
    <dgm:cxn modelId="{26E60D8C-D21B-4323-AF20-C977894F19DD}" type="presOf" srcId="{51ACD83F-3169-4EF1-8AD7-EEB9E36F52F4}" destId="{7EB4FF6D-F527-4D55-BF48-2809DFE950BD}" srcOrd="0" destOrd="0" presId="urn:microsoft.com/office/officeart/2005/8/layout/cycle3"/>
    <dgm:cxn modelId="{BBE2A5A0-F7E6-4A1C-B453-DF0C4C59FC2B}" srcId="{3F74C922-9178-496D-A80D-2FD0BC8688FE}" destId="{DE0151F0-6AC3-4288-9FBA-7051EF4B4377}" srcOrd="1" destOrd="0" parTransId="{AF3B37B9-6EB2-4369-BF23-BEA805CC10C0}" sibTransId="{5E9183C4-9B2A-4FD7-B25E-4639FEF57BD8}"/>
    <dgm:cxn modelId="{F5F20FAA-5594-45FF-8DF9-332328B7E494}" type="presOf" srcId="{E73F1E39-C903-4505-B242-63ECD280E1BF}" destId="{BADD80AD-4D28-422A-8034-38FF5F7DF35E}" srcOrd="0" destOrd="0" presId="urn:microsoft.com/office/officeart/2005/8/layout/cycle3"/>
    <dgm:cxn modelId="{205A46C6-35FF-4E69-8443-EC6B79516928}" type="presOf" srcId="{D848A8F4-79B4-4EC2-B6C4-5DCF968C2236}" destId="{857D08F3-1DF7-48B4-AED6-672528D008FA}" srcOrd="0" destOrd="0" presId="urn:microsoft.com/office/officeart/2005/8/layout/cycle3"/>
    <dgm:cxn modelId="{0D8416D5-F282-4624-943F-1E07BC665692}" srcId="{3F74C922-9178-496D-A80D-2FD0BC8688FE}" destId="{2E53A716-2F9C-463F-B5C8-99D5CFD29360}" srcOrd="3" destOrd="0" parTransId="{78548A4C-D83C-44DA-B7D6-B17E7252634C}" sibTransId="{CF88F789-370E-4835-9A42-3BC462A3EBCB}"/>
    <dgm:cxn modelId="{620BACED-5DE3-4646-B037-84EC292D7C16}" type="presOf" srcId="{709F0BB5-3F4E-480C-9332-476BBA58FC5C}" destId="{C5735C20-9D82-47DF-AC0B-CCD4C4A35F7D}" srcOrd="0" destOrd="0" presId="urn:microsoft.com/office/officeart/2005/8/layout/cycle3"/>
    <dgm:cxn modelId="{FBECA514-980B-42CB-B3E4-FAE1CE38F709}" type="presParOf" srcId="{D48C4C75-3E01-427B-A3A8-0C97BB7730CF}" destId="{C6031086-0382-42A9-B535-93D35E93FF52}" srcOrd="0" destOrd="0" presId="urn:microsoft.com/office/officeart/2005/8/layout/cycle3"/>
    <dgm:cxn modelId="{09F1D0CA-3B6E-4D17-AE3B-AC4B847547A7}" type="presParOf" srcId="{C6031086-0382-42A9-B535-93D35E93FF52}" destId="{857D08F3-1DF7-48B4-AED6-672528D008FA}" srcOrd="0" destOrd="0" presId="urn:microsoft.com/office/officeart/2005/8/layout/cycle3"/>
    <dgm:cxn modelId="{75B6C636-D63C-44E8-874F-895005EF1EEE}" type="presParOf" srcId="{C6031086-0382-42A9-B535-93D35E93FF52}" destId="{BADD80AD-4D28-422A-8034-38FF5F7DF35E}" srcOrd="1" destOrd="0" presId="urn:microsoft.com/office/officeart/2005/8/layout/cycle3"/>
    <dgm:cxn modelId="{50271E06-14E3-40D9-B304-2986CA32B3E9}" type="presParOf" srcId="{C6031086-0382-42A9-B535-93D35E93FF52}" destId="{624384DA-8B18-4B3E-AA48-E7C66AE90435}" srcOrd="2" destOrd="0" presId="urn:microsoft.com/office/officeart/2005/8/layout/cycle3"/>
    <dgm:cxn modelId="{D801521E-81BB-4CB5-86EB-90BB8584F8DB}" type="presParOf" srcId="{C6031086-0382-42A9-B535-93D35E93FF52}" destId="{7EB4FF6D-F527-4D55-BF48-2809DFE950BD}" srcOrd="3" destOrd="0" presId="urn:microsoft.com/office/officeart/2005/8/layout/cycle3"/>
    <dgm:cxn modelId="{DAEE8761-639B-4A79-A48F-F36FFE17AB15}" type="presParOf" srcId="{C6031086-0382-42A9-B535-93D35E93FF52}" destId="{ECE9D54B-3DAC-4576-AC61-DF6AC66004C9}" srcOrd="4" destOrd="0" presId="urn:microsoft.com/office/officeart/2005/8/layout/cycle3"/>
    <dgm:cxn modelId="{E20D0536-C1CF-419C-9621-9103CF594A67}" type="presParOf" srcId="{C6031086-0382-42A9-B535-93D35E93FF52}" destId="{A365C1E9-DDDC-4C45-83CA-21CAED97C2EE}" srcOrd="5" destOrd="0" presId="urn:microsoft.com/office/officeart/2005/8/layout/cycle3"/>
    <dgm:cxn modelId="{344C08B8-4BAF-48F7-9A6F-009704448302}" type="presParOf" srcId="{C6031086-0382-42A9-B535-93D35E93FF52}" destId="{C5735C20-9D82-47DF-AC0B-CCD4C4A35F7D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A18F0-2B9D-4C82-AEEC-CFB0AD9DCDB3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328019-A711-417C-A4F7-8901D734B656}">
      <dsp:nvSpPr>
        <dsp:cNvPr id="0" name=""/>
        <dsp:cNvSpPr/>
      </dsp:nvSpPr>
      <dsp:spPr>
        <a:xfrm>
          <a:off x="384538" y="253918"/>
          <a:ext cx="5656275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Types of Credit</a:t>
          </a:r>
          <a:endParaRPr lang="en-US" sz="2600" kern="1200" dirty="0">
            <a:latin typeface="Gadugi" panose="020B0502040204020203" pitchFamily="34" charset="0"/>
            <a:ea typeface="Gadugi" panose="020B0502040204020203" pitchFamily="34" charset="0"/>
          </a:endParaRPr>
        </a:p>
      </dsp:txBody>
      <dsp:txXfrm>
        <a:off x="384538" y="253918"/>
        <a:ext cx="5656275" cy="508162"/>
      </dsp:txXfrm>
    </dsp:sp>
    <dsp:sp modelId="{D9007465-8C0B-463D-BAD7-86C439777ECF}">
      <dsp:nvSpPr>
        <dsp:cNvPr id="0" name=""/>
        <dsp:cNvSpPr/>
      </dsp:nvSpPr>
      <dsp:spPr>
        <a:xfrm>
          <a:off x="66936" y="190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A67FDF-0CD0-42AA-9CD8-C6FC7740D63F}">
      <dsp:nvSpPr>
        <dsp:cNvPr id="0" name=""/>
        <dsp:cNvSpPr/>
      </dsp:nvSpPr>
      <dsp:spPr>
        <a:xfrm>
          <a:off x="748672" y="1015918"/>
          <a:ext cx="529214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Getting and Using Credit</a:t>
          </a:r>
        </a:p>
      </dsp:txBody>
      <dsp:txXfrm>
        <a:off x="748672" y="1015918"/>
        <a:ext cx="5292140" cy="508162"/>
      </dsp:txXfrm>
    </dsp:sp>
    <dsp:sp modelId="{1C2D38C8-A65A-4BB4-B586-A30041ECEC83}">
      <dsp:nvSpPr>
        <dsp:cNvPr id="0" name=""/>
        <dsp:cNvSpPr/>
      </dsp:nvSpPr>
      <dsp:spPr>
        <a:xfrm>
          <a:off x="431071" y="952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B34250-F36E-4A59-8547-5D1BB912A569}">
      <dsp:nvSpPr>
        <dsp:cNvPr id="0" name=""/>
        <dsp:cNvSpPr/>
      </dsp:nvSpPr>
      <dsp:spPr>
        <a:xfrm>
          <a:off x="860432" y="1777918"/>
          <a:ext cx="518038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Credit Reports and Scores</a:t>
          </a:r>
        </a:p>
      </dsp:txBody>
      <dsp:txXfrm>
        <a:off x="860432" y="1777918"/>
        <a:ext cx="5180380" cy="508162"/>
      </dsp:txXfrm>
    </dsp:sp>
    <dsp:sp modelId="{FA87F67A-18D6-4B97-9F32-EC0549BDE808}">
      <dsp:nvSpPr>
        <dsp:cNvPr id="0" name=""/>
        <dsp:cNvSpPr/>
      </dsp:nvSpPr>
      <dsp:spPr>
        <a:xfrm>
          <a:off x="542831" y="1714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BCA3A9-5465-42EE-B8AE-2DC36CBD9BF0}">
      <dsp:nvSpPr>
        <dsp:cNvPr id="0" name=""/>
        <dsp:cNvSpPr/>
      </dsp:nvSpPr>
      <dsp:spPr>
        <a:xfrm>
          <a:off x="748672" y="2539918"/>
          <a:ext cx="529214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Dissecting Your Debt</a:t>
          </a:r>
        </a:p>
      </dsp:txBody>
      <dsp:txXfrm>
        <a:off x="748672" y="2539918"/>
        <a:ext cx="5292140" cy="508162"/>
      </dsp:txXfrm>
    </dsp:sp>
    <dsp:sp modelId="{6B629F65-7FD1-4E98-B520-256BF3A0AF00}">
      <dsp:nvSpPr>
        <dsp:cNvPr id="0" name=""/>
        <dsp:cNvSpPr/>
      </dsp:nvSpPr>
      <dsp:spPr>
        <a:xfrm>
          <a:off x="431071" y="2476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42BFD4-712E-4562-8E75-F83AE098EF54}">
      <dsp:nvSpPr>
        <dsp:cNvPr id="0" name=""/>
        <dsp:cNvSpPr/>
      </dsp:nvSpPr>
      <dsp:spPr>
        <a:xfrm>
          <a:off x="384538" y="3301918"/>
          <a:ext cx="5656275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Avoiding Predatory Lending</a:t>
          </a:r>
        </a:p>
      </dsp:txBody>
      <dsp:txXfrm>
        <a:off x="384538" y="3301918"/>
        <a:ext cx="5656275" cy="508162"/>
      </dsp:txXfrm>
    </dsp:sp>
    <dsp:sp modelId="{0A96604C-E815-43F4-9632-D6B1F131176E}">
      <dsp:nvSpPr>
        <dsp:cNvPr id="0" name=""/>
        <dsp:cNvSpPr/>
      </dsp:nvSpPr>
      <dsp:spPr>
        <a:xfrm>
          <a:off x="66936" y="3238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DD80AD-4D28-422A-8034-38FF5F7DF35E}">
      <dsp:nvSpPr>
        <dsp:cNvPr id="0" name=""/>
        <dsp:cNvSpPr/>
      </dsp:nvSpPr>
      <dsp:spPr>
        <a:xfrm>
          <a:off x="503626" y="-6052"/>
          <a:ext cx="4860146" cy="5424997"/>
        </a:xfrm>
        <a:prstGeom prst="circularArrow">
          <a:avLst>
            <a:gd name="adj1" fmla="val 5274"/>
            <a:gd name="adj2" fmla="val 312630"/>
            <a:gd name="adj3" fmla="val 14271970"/>
            <a:gd name="adj4" fmla="val 17101411"/>
            <a:gd name="adj5" fmla="val 5477"/>
          </a:avLst>
        </a:prstGeom>
        <a:solidFill>
          <a:srgbClr val="D1E5F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7D08F3-1DF7-48B4-AED6-672528D008FA}">
      <dsp:nvSpPr>
        <dsp:cNvPr id="0" name=""/>
        <dsp:cNvSpPr/>
      </dsp:nvSpPr>
      <dsp:spPr>
        <a:xfrm>
          <a:off x="1928105" y="1492"/>
          <a:ext cx="2011188" cy="1005594"/>
        </a:xfrm>
        <a:prstGeom prst="roundRect">
          <a:avLst/>
        </a:prstGeom>
        <a:solidFill>
          <a:srgbClr val="D1E5FE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Take your reentry seriously; the difference between success and failure is a choice.</a:t>
          </a:r>
          <a:endParaRPr lang="en-US" sz="1100" kern="1200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sp:txBody>
      <dsp:txXfrm>
        <a:off x="1977194" y="50581"/>
        <a:ext cx="1913010" cy="907416"/>
      </dsp:txXfrm>
    </dsp:sp>
    <dsp:sp modelId="{624384DA-8B18-4B3E-AA48-E7C66AE90435}">
      <dsp:nvSpPr>
        <dsp:cNvPr id="0" name=""/>
        <dsp:cNvSpPr/>
      </dsp:nvSpPr>
      <dsp:spPr>
        <a:xfrm>
          <a:off x="3834063" y="1101897"/>
          <a:ext cx="2011188" cy="1005594"/>
        </a:xfrm>
        <a:prstGeom prst="roundRect">
          <a:avLst/>
        </a:prstGeom>
        <a:solidFill>
          <a:srgbClr val="D1E5FE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Have realistic expectations.</a:t>
          </a:r>
          <a:endParaRPr lang="en-US" sz="1100" kern="1200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sp:txBody>
      <dsp:txXfrm>
        <a:off x="3883152" y="1150986"/>
        <a:ext cx="1913010" cy="907416"/>
      </dsp:txXfrm>
    </dsp:sp>
    <dsp:sp modelId="{7EB4FF6D-F527-4D55-BF48-2809DFE950BD}">
      <dsp:nvSpPr>
        <dsp:cNvPr id="0" name=""/>
        <dsp:cNvSpPr/>
      </dsp:nvSpPr>
      <dsp:spPr>
        <a:xfrm>
          <a:off x="3834063" y="3302707"/>
          <a:ext cx="2011188" cy="1005594"/>
        </a:xfrm>
        <a:prstGeom prst="roundRect">
          <a:avLst/>
        </a:prstGeom>
        <a:solidFill>
          <a:srgbClr val="D1E5FE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Work hard, stay focused, and don’t be distracted by the nay-sayers.</a:t>
          </a:r>
          <a:endParaRPr lang="en-US" sz="1100" kern="1200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sp:txBody>
      <dsp:txXfrm>
        <a:off x="3883152" y="3351796"/>
        <a:ext cx="1913010" cy="907416"/>
      </dsp:txXfrm>
    </dsp:sp>
    <dsp:sp modelId="{ECE9D54B-3DAC-4576-AC61-DF6AC66004C9}">
      <dsp:nvSpPr>
        <dsp:cNvPr id="0" name=""/>
        <dsp:cNvSpPr/>
      </dsp:nvSpPr>
      <dsp:spPr>
        <a:xfrm>
          <a:off x="1928105" y="4403113"/>
          <a:ext cx="2011188" cy="1005594"/>
        </a:xfrm>
        <a:prstGeom prst="roundRect">
          <a:avLst/>
        </a:prstGeom>
        <a:solidFill>
          <a:srgbClr val="D1E5FE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Ask for help; there are many resources available to you.</a:t>
          </a:r>
          <a:endParaRPr lang="en-US" sz="1100" kern="1200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sp:txBody>
      <dsp:txXfrm>
        <a:off x="1977194" y="4452202"/>
        <a:ext cx="1913010" cy="907416"/>
      </dsp:txXfrm>
    </dsp:sp>
    <dsp:sp modelId="{A365C1E9-DDDC-4C45-83CA-21CAED97C2EE}">
      <dsp:nvSpPr>
        <dsp:cNvPr id="0" name=""/>
        <dsp:cNvSpPr/>
      </dsp:nvSpPr>
      <dsp:spPr>
        <a:xfrm>
          <a:off x="22147" y="3302707"/>
          <a:ext cx="2011188" cy="1005594"/>
        </a:xfrm>
        <a:prstGeom prst="roundRect">
          <a:avLst/>
        </a:prstGeom>
        <a:solidFill>
          <a:srgbClr val="D1E5FE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Gadugi" panose="020B0502040204020203" pitchFamily="34" charset="0"/>
            </a:rPr>
            <a:t>Stay flexible and be patient; the first steps you make are only transitions to something better.</a:t>
          </a:r>
          <a:endParaRPr lang="en-US" sz="1100" kern="1200" dirty="0">
            <a:latin typeface="Gadugi" panose="020B0502040204020203" pitchFamily="34" charset="0"/>
          </a:endParaRPr>
        </a:p>
      </dsp:txBody>
      <dsp:txXfrm>
        <a:off x="71236" y="3351796"/>
        <a:ext cx="1913010" cy="907416"/>
      </dsp:txXfrm>
    </dsp:sp>
    <dsp:sp modelId="{C5735C20-9D82-47DF-AC0B-CCD4C4A35F7D}">
      <dsp:nvSpPr>
        <dsp:cNvPr id="0" name=""/>
        <dsp:cNvSpPr/>
      </dsp:nvSpPr>
      <dsp:spPr>
        <a:xfrm>
          <a:off x="22147" y="1101897"/>
          <a:ext cx="2011188" cy="1005594"/>
        </a:xfrm>
        <a:prstGeom prst="roundRect">
          <a:avLst/>
        </a:prstGeom>
        <a:solidFill>
          <a:srgbClr val="D1E5FE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Do whatever it takes, including getting right with yourself and being in the right place with the right people.</a:t>
          </a:r>
          <a:endParaRPr lang="en-US" sz="1100" kern="1200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sp:txBody>
      <dsp:txXfrm>
        <a:off x="71236" y="1150986"/>
        <a:ext cx="1913010" cy="9074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3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r">
              <a:defRPr sz="1300"/>
            </a:lvl1pPr>
          </a:lstStyle>
          <a:p>
            <a:fld id="{314B95DC-6F98-490A-ABD8-174091D6D8F6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3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r">
              <a:defRPr sz="1300"/>
            </a:lvl1pPr>
          </a:lstStyle>
          <a:p>
            <a:fld id="{AE839DF7-E361-4FDC-9E28-315F6FF2F6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06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r">
              <a:defRPr sz="1300"/>
            </a:lvl1pPr>
          </a:lstStyle>
          <a:p>
            <a:fld id="{F4F27919-B2FD-4AC1-B915-E07292CBF55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6" tIns="48318" rIns="96636" bIns="483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2"/>
            <a:ext cx="5852160" cy="4320540"/>
          </a:xfrm>
          <a:prstGeom prst="rect">
            <a:avLst/>
          </a:prstGeom>
        </p:spPr>
        <p:txBody>
          <a:bodyPr vert="horz" lIns="96636" tIns="48318" rIns="96636" bIns="483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r">
              <a:defRPr sz="1300"/>
            </a:lvl1pPr>
          </a:lstStyle>
          <a:p>
            <a:fld id="{11689924-04B1-45C6-99C1-3F4725B7D6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45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796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50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28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afternoon everyone!</a:t>
            </a:r>
          </a:p>
          <a:p>
            <a:endParaRPr lang="en-US" dirty="0"/>
          </a:p>
          <a:p>
            <a:r>
              <a:rPr lang="en-US" dirty="0"/>
              <a:t>Thank you</a:t>
            </a:r>
            <a:r>
              <a:rPr lang="en-US" baseline="0" dirty="0"/>
              <a:t> for joining us as we discuss Creating a Financial Resource Center on-site, at you development or agency.</a:t>
            </a:r>
          </a:p>
          <a:p>
            <a:endParaRPr lang="en-US" baseline="0" dirty="0"/>
          </a:p>
          <a:p>
            <a:r>
              <a:rPr lang="en-US" baseline="0" dirty="0"/>
              <a:t>We hope this presentation will help you bring vetted, unbiased financial education resources to your residents or clients that they can use right now.</a:t>
            </a:r>
          </a:p>
          <a:p>
            <a:endParaRPr lang="en-US" baseline="0" dirty="0"/>
          </a:p>
          <a:p>
            <a:r>
              <a:rPr lang="en-US" baseline="0" dirty="0"/>
              <a:t>So let’s get started.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64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afternoon everyone!</a:t>
            </a:r>
          </a:p>
          <a:p>
            <a:endParaRPr lang="en-US" dirty="0"/>
          </a:p>
          <a:p>
            <a:r>
              <a:rPr lang="en-US" dirty="0"/>
              <a:t>Thank you</a:t>
            </a:r>
            <a:r>
              <a:rPr lang="en-US" baseline="0" dirty="0"/>
              <a:t> for joining us as we discuss Creating a Financial Resource Center on-site, at you development or agency.</a:t>
            </a:r>
          </a:p>
          <a:p>
            <a:endParaRPr lang="en-US" baseline="0" dirty="0"/>
          </a:p>
          <a:p>
            <a:r>
              <a:rPr lang="en-US" baseline="0" dirty="0"/>
              <a:t>We hope this presentation will help you bring vetted, unbiased financial education resources to your residents or clients that they can use right now.</a:t>
            </a:r>
          </a:p>
          <a:p>
            <a:endParaRPr lang="en-US" baseline="0" dirty="0"/>
          </a:p>
          <a:p>
            <a:r>
              <a:rPr lang="en-US" baseline="0" dirty="0"/>
              <a:t>So let’s get started.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95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we’re going to talk about:</a:t>
            </a:r>
          </a:p>
          <a:p>
            <a:endParaRPr lang="en-US" dirty="0"/>
          </a:p>
          <a:p>
            <a:r>
              <a:rPr lang="en-US" dirty="0"/>
              <a:t>Money values and setting financial goals</a:t>
            </a:r>
          </a:p>
          <a:p>
            <a:endParaRPr lang="en-US" dirty="0"/>
          </a:p>
          <a:p>
            <a:r>
              <a:rPr lang="en-US" dirty="0"/>
              <a:t>Creating a Money Map</a:t>
            </a:r>
          </a:p>
          <a:p>
            <a:endParaRPr lang="en-US" dirty="0"/>
          </a:p>
          <a:p>
            <a:r>
              <a:rPr lang="en-US" dirty="0"/>
              <a:t>Making good financial</a:t>
            </a:r>
            <a:r>
              <a:rPr lang="en-US" baseline="0" dirty="0"/>
              <a:t> choices</a:t>
            </a:r>
          </a:p>
          <a:p>
            <a:endParaRPr lang="en-US" baseline="0" dirty="0"/>
          </a:p>
          <a:p>
            <a:r>
              <a:rPr lang="en-US" baseline="0" dirty="0"/>
              <a:t>Knowing how your cash flows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6E249-04A4-4C32-8828-171CAF8533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8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04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09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EB2EA7-0D6A-4A06-812C-FFA2E2FB2223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31975" y="477838"/>
            <a:ext cx="3736975" cy="2803525"/>
          </a:xfrm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sz="1000" dirty="0">
              <a:latin typeface="Verdana" pitchFamily="34" charset="0"/>
            </a:endParaRPr>
          </a:p>
          <a:p>
            <a:pPr>
              <a:lnSpc>
                <a:spcPct val="80000"/>
              </a:lnSpc>
            </a:pPr>
            <a:endParaRPr lang="en-US" sz="1000" dirty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5A9CA9-1260-45B4-B5DA-D99CFA5946FC}" type="slidenum">
              <a:rPr lang="en-US"/>
              <a:pPr/>
              <a:t>13</a:t>
            </a:fld>
            <a:endParaRPr lang="en-US"/>
          </a:p>
        </p:txBody>
      </p:sp>
      <p:sp>
        <p:nvSpPr>
          <p:cNvPr id="75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41488" y="465138"/>
            <a:ext cx="3621087" cy="2716212"/>
          </a:xfrm>
          <a:ln/>
        </p:spPr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erdana" pitchFamily="34" charset="0"/>
            </a:endParaRPr>
          </a:p>
          <a:p>
            <a:endParaRPr lang="en-US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970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2">
                      <a:lumMod val="50000"/>
                    </a:scheme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2">
                      <a:lumMod val="50000"/>
                    </a:scheme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93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-17462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482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71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69CCBE-8B26-4C9D-A48C-96D93D4238C8}"/>
              </a:ext>
            </a:extLst>
          </p:cNvPr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3" name="Picture 2" descr="print_logo.eps">
              <a:extLst>
                <a:ext uri="{FF2B5EF4-FFF2-40B4-BE49-F238E27FC236}">
                  <a16:creationId xmlns:a16="http://schemas.microsoft.com/office/drawing/2014/main" id="{27840C1F-BD0F-4D7C-98DC-CE688C3A0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D50699B-F75B-47F6-A7B6-FB28B096011F}"/>
                </a:ext>
              </a:extLst>
            </p:cNvPr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384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55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18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77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31E8-2B9F-4BFB-8350-B88446784C27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0FE4-0BA7-45C5-96EA-5EF6C6E17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89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-RFR 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  <p:sp>
        <p:nvSpPr>
          <p:cNvPr id="9" name="Footer Placeholder 6"/>
          <p:cNvSpPr txBox="1">
            <a:spLocks/>
          </p:cNvSpPr>
          <p:nvPr userDrawn="1"/>
        </p:nvSpPr>
        <p:spPr>
          <a:xfrm>
            <a:off x="0" y="6235699"/>
            <a:ext cx="6502400" cy="5943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/>
              <a:t>Readine</a:t>
            </a:r>
            <a:r>
              <a:rPr lang="en-US" sz="1400" i="1" dirty="0"/>
              <a:t>$$ </a:t>
            </a:r>
            <a:r>
              <a:rPr lang="en-US" sz="1800" dirty="0"/>
              <a:t>for Reentry</a:t>
            </a:r>
          </a:p>
        </p:txBody>
      </p:sp>
    </p:spTree>
    <p:extLst>
      <p:ext uri="{BB962C8B-B14F-4D97-AF65-F5344CB8AC3E}">
        <p14:creationId xmlns:p14="http://schemas.microsoft.com/office/powerpoint/2010/main" val="4097766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.org-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980FE4-0BA7-45C5-96EA-5EF6C6E17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25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Renewed BYFH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14300" y="685800"/>
            <a:ext cx="8915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>
          <a:xfrm>
            <a:off x="0" y="12700"/>
            <a:ext cx="9144000" cy="762000"/>
          </a:xfrm>
          <a:prstGeom prst="rect">
            <a:avLst/>
          </a:prstGeom>
          <a:solidFill>
            <a:schemeClr val="tx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7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94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srgbClr val="1F497D">
                      <a:lumMod val="50000"/>
                    </a:srgb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rgbClr val="1F497D">
                      <a:lumMod val="50000"/>
                    </a:srgb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050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76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84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48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26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87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58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2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51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79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74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6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enewed BYFH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52400" y="685800"/>
            <a:ext cx="8915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0" y="12700"/>
            <a:ext cx="9144000" cy="762000"/>
          </a:xfrm>
          <a:prstGeom prst="rect">
            <a:avLst/>
          </a:prstGeom>
          <a:solidFill>
            <a:schemeClr val="tx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831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0530DB-7B61-4825-B74D-DEDB650C5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FE3675-FC94-45CC-B8BB-834F89A2CDD0}"/>
              </a:ext>
            </a:extLst>
          </p:cNvPr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29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4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19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3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0530DB-7B61-4825-B74D-DEDB650C5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FE3675-FC94-45CC-B8BB-834F89A2CDD0}"/>
              </a:ext>
            </a:extLst>
          </p:cNvPr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56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464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30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11" name="Picture 10" descr="print_logo.eps"/>
            <p:cNvPicPr>
              <a:picLocks noChangeAspect="1"/>
            </p:cNvPicPr>
            <p:nvPr/>
          </p:nvPicPr>
          <p:blipFill>
            <a:blip r:embed="rId3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76800" y="1382076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BD6EC0B-45FD-4548-AAFA-74FDDC302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950" y="1568451"/>
            <a:ext cx="5111750" cy="4375150"/>
          </a:xfrm>
        </p:spPr>
        <p:txBody>
          <a:bodyPr/>
          <a:lstStyle>
            <a:lvl1pPr>
              <a:defRPr sz="3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525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9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9" r:id="rId10"/>
    <p:sldLayoutId id="2147483880" r:id="rId11"/>
    <p:sldLayoutId id="2147483881" r:id="rId12"/>
    <p:sldLayoutId id="2147483873" r:id="rId13"/>
    <p:sldLayoutId id="2147483874" r:id="rId14"/>
    <p:sldLayoutId id="2147483875" r:id="rId15"/>
    <p:sldLayoutId id="2147483884" r:id="rId16"/>
    <p:sldLayoutId id="2147483885" r:id="rId17"/>
    <p:sldLayoutId id="2147483886" r:id="rId18"/>
    <p:sldLayoutId id="2147483887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88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hyperlink" Target="https://pngimg.com/download/1787" TargetMode="External"/><Relationship Id="rId26" Type="http://schemas.openxmlformats.org/officeDocument/2006/relationships/image" Target="../media/image24.png"/><Relationship Id="rId3" Type="http://schemas.openxmlformats.org/officeDocument/2006/relationships/image" Target="../media/image12.jpeg"/><Relationship Id="rId21" Type="http://schemas.openxmlformats.org/officeDocument/2006/relationships/image" Target="../media/image22.png"/><Relationship Id="rId7" Type="http://schemas.openxmlformats.org/officeDocument/2006/relationships/image" Target="../media/image15.png"/><Relationship Id="rId12" Type="http://schemas.microsoft.com/office/2007/relationships/hdphoto" Target="../media/hdphoto5.wdp"/><Relationship Id="rId17" Type="http://schemas.openxmlformats.org/officeDocument/2006/relationships/image" Target="../media/image20.png"/><Relationship Id="rId25" Type="http://schemas.openxmlformats.org/officeDocument/2006/relationships/hyperlink" Target="http://furniturehouse.com.au/product/berlin-full-motion-3-seater-2-recliners/" TargetMode="External"/><Relationship Id="rId33" Type="http://schemas.microsoft.com/office/2007/relationships/hdphoto" Target="../media/hdphoto12.wdp"/><Relationship Id="rId2" Type="http://schemas.openxmlformats.org/officeDocument/2006/relationships/notesSlide" Target="../notesSlides/notesSlide8.xml"/><Relationship Id="rId16" Type="http://schemas.openxmlformats.org/officeDocument/2006/relationships/hyperlink" Target="http://www.ericrojasblog.com/2012/08/under-contract-mid-century-modern-house.html" TargetMode="External"/><Relationship Id="rId20" Type="http://schemas.microsoft.com/office/2007/relationships/hdphoto" Target="../media/hdphoto7.wdp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24" Type="http://schemas.microsoft.com/office/2007/relationships/hdphoto" Target="../media/hdphoto9.wdp"/><Relationship Id="rId32" Type="http://schemas.openxmlformats.org/officeDocument/2006/relationships/image" Target="../media/image26.png"/><Relationship Id="rId5" Type="http://schemas.openxmlformats.org/officeDocument/2006/relationships/image" Target="../media/image14.png"/><Relationship Id="rId15" Type="http://schemas.openxmlformats.org/officeDocument/2006/relationships/image" Target="../media/image19.JPG"/><Relationship Id="rId23" Type="http://schemas.openxmlformats.org/officeDocument/2006/relationships/image" Target="../media/image23.png"/><Relationship Id="rId28" Type="http://schemas.openxmlformats.org/officeDocument/2006/relationships/hyperlink" Target="http://www.groundreport.com/choose-best-gardening-tools-kukri-knives/" TargetMode="External"/><Relationship Id="rId10" Type="http://schemas.microsoft.com/office/2007/relationships/hdphoto" Target="../media/hdphoto4.wdp"/><Relationship Id="rId19" Type="http://schemas.openxmlformats.org/officeDocument/2006/relationships/image" Target="../media/image21.png"/><Relationship Id="rId31" Type="http://schemas.openxmlformats.org/officeDocument/2006/relationships/hyperlink" Target="https://www.flickr.com/photos/30478819@N08/33729051148" TargetMode="External"/><Relationship Id="rId4" Type="http://schemas.openxmlformats.org/officeDocument/2006/relationships/image" Target="../media/image13.jpeg"/><Relationship Id="rId9" Type="http://schemas.openxmlformats.org/officeDocument/2006/relationships/image" Target="../media/image16.png"/><Relationship Id="rId14" Type="http://schemas.microsoft.com/office/2007/relationships/hdphoto" Target="../media/hdphoto6.wdp"/><Relationship Id="rId22" Type="http://schemas.microsoft.com/office/2007/relationships/hdphoto" Target="../media/hdphoto8.wdp"/><Relationship Id="rId27" Type="http://schemas.microsoft.com/office/2007/relationships/hdphoto" Target="../media/hdphoto10.wdp"/><Relationship Id="rId30" Type="http://schemas.microsoft.com/office/2007/relationships/hdphoto" Target="../media/hdphoto11.wdp"/><Relationship Id="rId8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reneesilverman/3851436424/" TargetMode="External"/><Relationship Id="rId7" Type="http://schemas.openxmlformats.org/officeDocument/2006/relationships/hyperlink" Target="https://www.pexels.com/photo/atm-atm-card-card-credit-card-371066/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8.png"/><Relationship Id="rId4" Type="http://schemas.openxmlformats.org/officeDocument/2006/relationships/hyperlink" Target="https://creativecommons.org/licenses/by-nd/3.0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hyperlink" Target="https://calvaryga.com/i-pinky-promise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9.png"/><Relationship Id="rId4" Type="http://schemas.openxmlformats.org/officeDocument/2006/relationships/hyperlink" Target="https://pngimg.com/download/1787" TargetMode="External"/><Relationship Id="rId9" Type="http://schemas.openxmlformats.org/officeDocument/2006/relationships/hyperlink" Target="https://pngimg.com/download/39411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://www.thebluediamondgallery.com/handwriting/k/knowledge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132943" y="2701925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8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4370C5E-7119-4BFC-BC76-D3FF0162F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359" y="1100273"/>
            <a:ext cx="5756352" cy="472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49BEACF-817F-413D-8646-FEC05BEF5EFA}"/>
              </a:ext>
            </a:extLst>
          </p:cNvPr>
          <p:cNvSpPr/>
          <p:nvPr/>
        </p:nvSpPr>
        <p:spPr>
          <a:xfrm>
            <a:off x="3612995" y="1315844"/>
            <a:ext cx="1550020" cy="735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ECB6F6-A465-4B08-9330-A08C601B8CB1}"/>
              </a:ext>
            </a:extLst>
          </p:cNvPr>
          <p:cNvSpPr/>
          <p:nvPr/>
        </p:nvSpPr>
        <p:spPr>
          <a:xfrm>
            <a:off x="1806497" y="2085276"/>
            <a:ext cx="1438508" cy="367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23816E-9C04-4B5D-BFA3-A845A5CFE233}"/>
              </a:ext>
            </a:extLst>
          </p:cNvPr>
          <p:cNvSpPr/>
          <p:nvPr/>
        </p:nvSpPr>
        <p:spPr>
          <a:xfrm>
            <a:off x="2193073" y="2449548"/>
            <a:ext cx="1550020" cy="367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67F97D-84FC-412F-A077-F9CE5C4142A2}"/>
              </a:ext>
            </a:extLst>
          </p:cNvPr>
          <p:cNvSpPr/>
          <p:nvPr/>
        </p:nvSpPr>
        <p:spPr>
          <a:xfrm>
            <a:off x="4977160" y="2269271"/>
            <a:ext cx="1550020" cy="509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4F3C64-F617-47A0-B276-55A49E35142E}"/>
              </a:ext>
            </a:extLst>
          </p:cNvPr>
          <p:cNvSpPr/>
          <p:nvPr/>
        </p:nvSpPr>
        <p:spPr>
          <a:xfrm>
            <a:off x="2837985" y="2977377"/>
            <a:ext cx="1550020" cy="836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50869B-7988-4640-8500-7972F59D1227}"/>
              </a:ext>
            </a:extLst>
          </p:cNvPr>
          <p:cNvSpPr/>
          <p:nvPr/>
        </p:nvSpPr>
        <p:spPr>
          <a:xfrm>
            <a:off x="5752170" y="3089943"/>
            <a:ext cx="1550020" cy="836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B54954-7295-4157-B2E2-F3D6AA10F160}"/>
              </a:ext>
            </a:extLst>
          </p:cNvPr>
          <p:cNvSpPr/>
          <p:nvPr/>
        </p:nvSpPr>
        <p:spPr>
          <a:xfrm>
            <a:off x="3133493" y="4404732"/>
            <a:ext cx="1550020" cy="475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6B578A-63AD-4DB7-A881-9BFD04D660A6}"/>
              </a:ext>
            </a:extLst>
          </p:cNvPr>
          <p:cNvSpPr/>
          <p:nvPr/>
        </p:nvSpPr>
        <p:spPr>
          <a:xfrm>
            <a:off x="3882484" y="4081348"/>
            <a:ext cx="622610" cy="475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110D0EA-A33A-4FD4-8B4D-F3FBD6D1A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to Successful Reentry</a:t>
            </a:r>
          </a:p>
        </p:txBody>
      </p:sp>
    </p:spTree>
    <p:extLst>
      <p:ext uri="{BB962C8B-B14F-4D97-AF65-F5344CB8AC3E}">
        <p14:creationId xmlns:p14="http://schemas.microsoft.com/office/powerpoint/2010/main" val="51513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82863" y="2933731"/>
            <a:ext cx="4686300" cy="2335212"/>
          </a:xfrm>
          <a:noFill/>
          <a:ln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Do These Have In Common?</a:t>
            </a:r>
          </a:p>
        </p:txBody>
      </p:sp>
      <p:pic>
        <p:nvPicPr>
          <p:cNvPr id="1026" name="Picture 2" descr="M:\iStock Photos-Financial Education\SYFH Online Module 4 - Images\iStock Credit Magnified.jpg"/>
          <p:cNvPicPr>
            <a:picLocks noChangeAspect="1" noChangeArrowheads="1"/>
          </p:cNvPicPr>
          <p:nvPr/>
        </p:nvPicPr>
        <p:blipFill>
          <a:blip r:embed="rId3"/>
          <a:srcRect r="9364"/>
          <a:stretch>
            <a:fillRect/>
          </a:stretch>
        </p:blipFill>
        <p:spPr bwMode="auto">
          <a:xfrm>
            <a:off x="2330656" y="1969526"/>
            <a:ext cx="4468189" cy="331593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Picture 10" descr="M:\HS Pilot-Build Your Financial House\Invest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5588" y="1855296"/>
            <a:ext cx="4421994" cy="36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M:\iStock Photos-Financial Education\SYFH Online Module 3 - Images\iStock Four Puppies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91111" l="16873" r="91001">
                        <a14:foregroundMark x1="21597" y1="46852" x2="19348" y2="81111"/>
                        <a14:foregroundMark x1="19348" y1="81111" x2="16873" y2="87778"/>
                        <a14:backgroundMark x1="20472" y1="36852" x2="20472" y2="36852"/>
                        <a14:backgroundMark x1="40945" y1="30185" x2="40945" y2="30185"/>
                        <a14:backgroundMark x1="43307" y1="53333" x2="43307" y2="53333"/>
                        <a14:backgroundMark x1="81552" y1="50741" x2="83577" y2="39444"/>
                        <a14:backgroundMark x1="39708" y1="32778" x2="39708" y2="32778"/>
                      </a14:backgroundRemoval>
                    </a14:imgEffect>
                  </a14:imgLayer>
                </a14:imgProps>
              </a:ext>
            </a:extLst>
          </a:blip>
          <a:srcRect l="10473" t="11250"/>
          <a:stretch>
            <a:fillRect/>
          </a:stretch>
        </p:blipFill>
        <p:spPr bwMode="auto">
          <a:xfrm>
            <a:off x="6881601" y="2879124"/>
            <a:ext cx="2167091" cy="13049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7" name="Picture 16" descr="http://www.sxc.hu/pic/l/n/no/nosheep/1105757_46928318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8889" l="16697" r="90926">
                        <a14:foregroundMark x1="93924" y1="22869" x2="96368" y2="81671"/>
                        <a14:backgroundMark x1="33938" y1="16111" x2="21234" y2="50278"/>
                        <a14:backgroundMark x1="21234" y1="50278" x2="18330" y2="85556"/>
                        <a14:backgroundMark x1="33938" y1="15556" x2="97641" y2="5833"/>
                        <a14:backgroundMark x1="93829" y1="13889" x2="93285" y2="22778"/>
                        <a14:backgroundMark x1="77132" y1="2778" x2="20145" y2="8056"/>
                        <a14:backgroundMark x1="96733" y1="82500" x2="21234" y2="93056"/>
                        <a14:backgroundMark x1="22142" y1="66944" x2="29946" y2="30556"/>
                        <a14:backgroundMark x1="29946" y1="30556" x2="29946" y2="29722"/>
                        <a14:backgroundMark x1="21234" y1="30278" x2="14338" y2="69167"/>
                        <a14:backgroundMark x1="14338" y1="69167" x2="14338" y2="85556"/>
                        <a14:backgroundMark x1="18330" y1="87778" x2="24138" y2="51389"/>
                        <a14:backgroundMark x1="24138" y1="51389" x2="21234" y2="67500"/>
                        <a14:backgroundMark x1="30853" y1="13056" x2="29038" y2="26667"/>
                        <a14:backgroundMark x1="38294" y1="13056" x2="92740" y2="3889"/>
                        <a14:backgroundMark x1="92740" y1="3889" x2="29401" y2="12500"/>
                        <a14:backgroundMark x1="94737" y1="8056" x2="93285" y2="20556"/>
                        <a14:backgroundMark x1="91289" y1="86944" x2="41198" y2="94444"/>
                        <a14:backgroundMark x1="96733" y1="83889" x2="96733" y2="83889"/>
                        <a14:backgroundMark x1="47913" y1="95278" x2="15426" y2="99722"/>
                        <a14:backgroundMark x1="24138" y1="51944" x2="20690" y2="89167"/>
                        <a14:backgroundMark x1="25045" y1="43056" x2="22686" y2="57222"/>
                        <a14:backgroundMark x1="32849" y1="48889" x2="47913" y2="86111"/>
                      </a14:backgroundRemoval>
                    </a14:imgEffect>
                  </a14:imgLayer>
                </a14:imgProps>
              </a:ext>
            </a:extLst>
          </a:blip>
          <a:srcRect l="12094"/>
          <a:stretch>
            <a:fillRect/>
          </a:stretch>
        </p:blipFill>
        <p:spPr bwMode="auto">
          <a:xfrm>
            <a:off x="6864934" y="5552434"/>
            <a:ext cx="1755573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http://www.sxc.hu/pic/l/a/al/alfredo-9/235957_3373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81" b="98810" l="297" r="88131">
                        <a14:foregroundMark x1="44214" y1="6349" x2="2077" y2="6349"/>
                        <a14:foregroundMark x1="890" y1="55159" x2="31751" y2="99603"/>
                        <a14:foregroundMark x1="82789" y1="62698" x2="76558" y2="98016"/>
                        <a14:foregroundMark x1="86647" y1="58730" x2="82196" y2="97222"/>
                        <a14:foregroundMark x1="82196" y1="97222" x2="82196" y2="97222"/>
                        <a14:foregroundMark x1="87240" y1="61905" x2="88427" y2="64286"/>
                        <a14:foregroundMark x1="48071" y1="3968" x2="890" y2="2381"/>
                      </a14:backgroundRemoval>
                    </a14:imgEffect>
                  </a14:imgLayer>
                </a14:imgProps>
              </a:ext>
            </a:extLst>
          </a:blip>
          <a:srcRect r="6576"/>
          <a:stretch>
            <a:fillRect/>
          </a:stretch>
        </p:blipFill>
        <p:spPr bwMode="auto">
          <a:xfrm>
            <a:off x="2728335" y="348372"/>
            <a:ext cx="1444527" cy="1262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7813" l="781" r="99844">
                        <a14:foregroundMark x1="7813" y1="74375" x2="99844" y2="89375"/>
                        <a14:foregroundMark x1="93125" y1="68125" x2="69688" y2="98438"/>
                        <a14:foregroundMark x1="69688" y1="98438" x2="32031" y2="97188"/>
                        <a14:foregroundMark x1="32031" y1="97188" x2="1094" y2="75156"/>
                        <a14:foregroundMark x1="1094" y1="75156" x2="1719" y2="62656"/>
                        <a14:foregroundMark x1="3438" y1="87188" x2="21406" y2="89219"/>
                        <a14:foregroundMark x1="21406" y1="89219" x2="42344" y2="88906"/>
                        <a14:foregroundMark x1="42344" y1="88906" x2="83125" y2="89063"/>
                        <a14:foregroundMark x1="83125" y1="89063" x2="97188" y2="97031"/>
                        <a14:foregroundMark x1="97188" y1="97031" x2="97188" y2="97813"/>
                        <a14:foregroundMark x1="93594" y1="95469" x2="97188" y2="73281"/>
                        <a14:foregroundMark x1="73594" y1="72188" x2="43594" y2="71875"/>
                        <a14:foregroundMark x1="49844" y1="79688" x2="29844" y2="87500"/>
                        <a14:foregroundMark x1="36094" y1="95469" x2="781" y2="97500"/>
                        <a14:backgroundMark x1="62813" y1="50625" x2="2031" y2="49688"/>
                        <a14:backgroundMark x1="70938" y1="43438" x2="99375" y2="47969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95201" y="24658"/>
            <a:ext cx="1682886" cy="1608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028" name="Picture 4" descr="M:\iStock Photos-Financial Education\SYFH Online Module 5 - Images\Freeimages Big Screen TV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230" b="89994" l="9064" r="88098">
                        <a14:foregroundMark x1="88147" y1="12847" x2="86305" y2="83344"/>
                        <a14:foregroundMark x1="15239" y1="8844" x2="15239" y2="8844"/>
                        <a14:foregroundMark x1="39940" y1="8070" x2="10906" y2="7230"/>
                        <a14:foregroundMark x1="10906" y1="32085" x2="14592" y2="75339"/>
                        <a14:foregroundMark x1="63446" y1="86572" x2="63446" y2="86572"/>
                        <a14:foregroundMark x1="61554" y1="88961" x2="35010" y2="82569"/>
                        <a14:foregroundMark x1="43825" y1="8005" x2="87052" y2="11168"/>
                      </a14:backgroundRemoval>
                    </a14:imgEffect>
                  </a14:imgLayer>
                </a14:imgProps>
              </a:ext>
            </a:extLst>
          </a:blip>
          <a:srcRect r="9144"/>
          <a:stretch>
            <a:fillRect/>
          </a:stretch>
        </p:blipFill>
        <p:spPr bwMode="auto">
          <a:xfrm>
            <a:off x="7326155" y="2016288"/>
            <a:ext cx="1277983" cy="10850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" name="Picture 19" descr="A picture containing tree, outdoor, building, house&#10;&#10;Description automatically generated">
            <a:extLst>
              <a:ext uri="{FF2B5EF4-FFF2-40B4-BE49-F238E27FC236}">
                <a16:creationId xmlns:a16="http://schemas.microsoft.com/office/drawing/2014/main" id="{F6B57291-DB6B-48BD-8FF1-7D6D58381E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6935621" y="4153414"/>
            <a:ext cx="2059050" cy="154428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CE4DC0F-5835-42C6-9862-DDD6A3E1D01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6904642" y="343287"/>
            <a:ext cx="2121008" cy="1590756"/>
          </a:xfrm>
          <a:prstGeom prst="rect">
            <a:avLst/>
          </a:prstGeom>
        </p:spPr>
      </p:pic>
      <p:pic>
        <p:nvPicPr>
          <p:cNvPr id="27" name="Picture 26" descr="http://www.sxc.hu/pic/l/_/_l/_lisandra/607146_63184830.jpg">
            <a:extLst>
              <a:ext uri="{FF2B5EF4-FFF2-40B4-BE49-F238E27FC236}">
                <a16:creationId xmlns:a16="http://schemas.microsoft.com/office/drawing/2014/main" id="{1F8FD3B6-D85C-4EF9-9EE0-D1F74CC5D6F4}"/>
              </a:ext>
            </a:extLst>
          </p:cNvPr>
          <p:cNvPicPr/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7272" y="4207733"/>
            <a:ext cx="2047237" cy="146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7" descr="http://www.freeimages.com/pic/l/r/ry/ryasaurus/1382058_20697850.jpg">
            <a:extLst>
              <a:ext uri="{FF2B5EF4-FFF2-40B4-BE49-F238E27FC236}">
                <a16:creationId xmlns:a16="http://schemas.microsoft.com/office/drawing/2014/main" id="{09C48BBA-6E20-4F2A-A287-A14754AC2BD2}"/>
              </a:ext>
            </a:extLst>
          </p:cNvPr>
          <p:cNvPicPr/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404" l="0" r="98761">
                        <a14:foregroundMark x1="20708" y1="3989" x2="40354" y2="3989"/>
                        <a14:foregroundMark x1="40354" y1="3989" x2="56991" y2="19681"/>
                        <a14:foregroundMark x1="56991" y1="19681" x2="58407" y2="29521"/>
                        <a14:foregroundMark x1="15752" y1="2660" x2="32566" y2="14096"/>
                        <a14:foregroundMark x1="80177" y1="3457" x2="89558" y2="20745"/>
                        <a14:foregroundMark x1="61062" y1="1330" x2="62832" y2="32979"/>
                        <a14:foregroundMark x1="68850" y1="47074" x2="96460" y2="57181"/>
                        <a14:foregroundMark x1="1239" y1="46277" x2="96460" y2="54787"/>
                        <a14:foregroundMark x1="96460" y1="54787" x2="99469" y2="91223"/>
                        <a14:foregroundMark x1="99469" y1="91223" x2="99115" y2="93883"/>
                        <a14:foregroundMark x1="98761" y1="94681" x2="2655" y2="88032"/>
                        <a14:foregroundMark x1="42478" y1="61702" x2="0" y2="63830"/>
                        <a14:foregroundMark x1="98230" y1="98670" x2="0" y2="97340"/>
                        <a14:foregroundMark x1="89204" y1="20745" x2="89558" y2="0"/>
                        <a14:foregroundMark x1="15752" y1="45745" x2="4071" y2="74202"/>
                        <a14:foregroundMark x1="4071" y1="74202" x2="2655" y2="93351"/>
                        <a14:foregroundMark x1="79646" y1="38298" x2="65133" y2="39096"/>
                        <a14:backgroundMark x1="69204" y1="3457" x2="70973" y2="14894"/>
                        <a14:backgroundMark x1="70088" y1="17553" x2="69735" y2="31649"/>
                        <a14:backgroundMark x1="98230" y1="4255" x2="95575" y2="31649"/>
                        <a14:backgroundMark x1="95575" y1="31649" x2="95575" y2="31649"/>
                        <a14:backgroundMark x1="1239" y1="10904" x2="13628" y2="10372"/>
                        <a14:backgroundMark x1="885" y1="23138" x2="17168" y2="23670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86105" y="5529241"/>
            <a:ext cx="1655027" cy="110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6370E5-EFE6-4046-8C8A-DADDB218CB2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979" b="90446" l="4260" r="97465">
                        <a14:foregroundMark x1="17748" y1="29299" x2="7049" y2="32484"/>
                        <a14:foregroundMark x1="7049" y1="32484" x2="5375" y2="33758"/>
                        <a14:foregroundMark x1="5172" y1="33333" x2="4868" y2="41401"/>
                        <a14:foregroundMark x1="4665" y1="37155" x2="8773" y2="29936"/>
                        <a14:foregroundMark x1="8773" y1="29936" x2="25000" y2="26752"/>
                        <a14:foregroundMark x1="25000" y1="26752" x2="25406" y2="26752"/>
                        <a14:foregroundMark x1="6897" y1="31316" x2="4310" y2="34395"/>
                        <a14:foregroundMark x1="7657" y1="30786" x2="4513" y2="32803"/>
                        <a14:foregroundMark x1="47769" y1="33758" x2="47465" y2="55096"/>
                        <a14:foregroundMark x1="76471" y1="33333" x2="73580" y2="38960"/>
                        <a14:foregroundMark x1="85091" y1="42038" x2="87982" y2="32803"/>
                        <a14:foregroundMark x1="87982" y1="32803" x2="93205" y2="34607"/>
                        <a14:foregroundMark x1="93205" y1="34607" x2="97008" y2="42994"/>
                        <a14:foregroundMark x1="97008" y1="42994" x2="92191" y2="75690"/>
                        <a14:foregroundMark x1="92191" y1="75690" x2="88540" y2="76115"/>
                        <a14:foregroundMark x1="95487" y1="37580" x2="96045" y2="48408"/>
                        <a14:foregroundMark x1="96704" y1="41189" x2="96704" y2="41189"/>
                        <a14:foregroundMark x1="96450" y1="38960" x2="96450" y2="38960"/>
                        <a14:foregroundMark x1="97465" y1="41826" x2="93256" y2="37367"/>
                        <a14:foregroundMark x1="97312" y1="41401" x2="94219" y2="35350"/>
                        <a14:foregroundMark x1="38185" y1="67304" x2="38945" y2="81423"/>
                        <a14:foregroundMark x1="38742" y1="81741" x2="31744" y2="77389"/>
                        <a14:foregroundMark x1="38742" y1="66879" x2="39604" y2="80786"/>
                        <a14:foregroundMark x1="46805" y1="63270" x2="45588" y2="72930"/>
                        <a14:foregroundMark x1="52383" y1="76115" x2="45943" y2="73567"/>
                        <a14:foregroundMark x1="28398" y1="17091" x2="28398" y2="17091"/>
                        <a14:backgroundMark x1="40467" y1="86200" x2="30223" y2="77601"/>
                        <a14:backgroundMark x1="30223" y1="77601" x2="15416" y2="79936"/>
                        <a14:backgroundMark x1="30426" y1="79724" x2="28499" y2="89809"/>
                        <a14:backgroundMark x1="28499" y1="89809" x2="28499" y2="90234"/>
                        <a14:backgroundMark x1="16024" y1="74098" x2="26521" y2="71125"/>
                        <a14:backgroundMark x1="26521" y1="71125" x2="22059" y2="76858"/>
                        <a14:backgroundMark x1="22059" y1="76858" x2="16633" y2="75372"/>
                        <a14:backgroundMark x1="16633" y1="75372" x2="15923" y2="74735"/>
                        <a14:backgroundMark x1="37677" y1="67516" x2="33418" y2="73885"/>
                        <a14:backgroundMark x1="33418" y1="73885" x2="37406" y2="68952"/>
                        <a14:backgroundMark x1="48935" y1="62102" x2="47343" y2="72720"/>
                        <a14:backgroundMark x1="47455" y1="72764" x2="51978" y2="67516"/>
                        <a14:backgroundMark x1="51978" y1="67516" x2="49138" y2="63057"/>
                        <a14:backgroundMark x1="25913" y1="71762" x2="31288" y2="68684"/>
                        <a14:backgroundMark x1="31288" y1="68684" x2="30325" y2="78344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-9875" y="5012057"/>
            <a:ext cx="4261940" cy="2035876"/>
          </a:xfrm>
          <a:prstGeom prst="rect">
            <a:avLst/>
          </a:prstGeom>
        </p:spPr>
      </p:pic>
      <p:pic>
        <p:nvPicPr>
          <p:cNvPr id="7" name="Picture 6" descr="A picture containing indoor, silver&#10;&#10;Description automatically generated">
            <a:extLst>
              <a:ext uri="{FF2B5EF4-FFF2-40B4-BE49-F238E27FC236}">
                <a16:creationId xmlns:a16="http://schemas.microsoft.com/office/drawing/2014/main" id="{57AF4CE0-F12B-491A-8F11-AAE05A67FD1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694" b="95342" l="10000" r="97300">
                        <a14:foregroundMark x1="61400" y1="91201" x2="84300" y2="92754"/>
                        <a14:foregroundMark x1="84300" y1="92754" x2="84500" y2="92857"/>
                        <a14:foregroundMark x1="80100" y1="95549" x2="64200" y2="95445"/>
                        <a14:foregroundMark x1="64200" y1="95445" x2="64200" y2="95445"/>
                        <a14:foregroundMark x1="67100" y1="94928" x2="74100" y2="93582"/>
                        <a14:foregroundMark x1="74100" y1="93582" x2="74100" y2="93478"/>
                        <a14:foregroundMark x1="82500" y1="65942" x2="71500" y2="65217"/>
                        <a14:foregroundMark x1="84800" y1="67391" x2="91500" y2="68323"/>
                        <a14:foregroundMark x1="91500" y1="68323" x2="95200" y2="74327"/>
                        <a14:foregroundMark x1="95200" y1="74327" x2="93400" y2="81470"/>
                        <a14:foregroundMark x1="93400" y1="81470" x2="88700" y2="86646"/>
                        <a14:foregroundMark x1="88700" y1="86646" x2="85600" y2="88406"/>
                        <a14:foregroundMark x1="62900" y1="29503" x2="87700" y2="16460"/>
                        <a14:foregroundMark x1="87700" y1="16460" x2="88400" y2="23395"/>
                        <a14:foregroundMark x1="88400" y1="23395" x2="79700" y2="45031"/>
                        <a14:foregroundMark x1="84400" y1="10870" x2="97000" y2="17805"/>
                        <a14:foregroundMark x1="97000" y1="17805" x2="97300" y2="18323"/>
                        <a14:foregroundMark x1="76800" y1="36646" x2="69300" y2="47101"/>
                        <a14:foregroundMark x1="25900" y1="40580" x2="32000" y2="34265"/>
                        <a14:foregroundMark x1="32000" y1="34265" x2="48200" y2="5694"/>
                        <a14:foregroundMark x1="66100" y1="7557" x2="48200" y2="39234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28"/>
              </a:ext>
            </a:extLst>
          </a:blip>
          <a:stretch>
            <a:fillRect/>
          </a:stretch>
        </p:blipFill>
        <p:spPr>
          <a:xfrm>
            <a:off x="25157" y="159911"/>
            <a:ext cx="2191467" cy="21169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909EDD-2266-4F48-B917-6445B2049EF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942" b="89620" l="1367" r="99512">
                        <a14:foregroundMark x1="34668" y1="22515" x2="56348" y2="21930"/>
                        <a14:foregroundMark x1="56348" y1="21930" x2="77734" y2="24561"/>
                        <a14:foregroundMark x1="77734" y1="24561" x2="95410" y2="41520"/>
                        <a14:foregroundMark x1="95410" y1="41520" x2="87793" y2="71784"/>
                        <a14:foregroundMark x1="87793" y1="71784" x2="23828" y2="73392"/>
                        <a14:foregroundMark x1="23828" y1="73392" x2="4199" y2="61696"/>
                        <a14:foregroundMark x1="4199" y1="61696" x2="18164" y2="33187"/>
                        <a14:foregroundMark x1="18164" y1="33187" x2="25391" y2="31433"/>
                        <a14:foregroundMark x1="91992" y1="32602" x2="94141" y2="63012"/>
                        <a14:foregroundMark x1="91602" y1="69298" x2="32520" y2="75585"/>
                        <a14:foregroundMark x1="97852" y1="57895" x2="80664" y2="77339"/>
                        <a14:foregroundMark x1="80664" y1="77339" x2="37207" y2="79386"/>
                        <a14:foregroundMark x1="37207" y1="79386" x2="15527" y2="71345"/>
                        <a14:foregroundMark x1="15527" y1="71345" x2="2637" y2="55409"/>
                        <a14:foregroundMark x1="488" y1="62281" x2="10680" y2="72716"/>
                        <a14:foregroundMark x1="99257" y1="64181" x2="99609" y2="55409"/>
                        <a14:foregroundMark x1="99233" y1="64766" x2="99257" y2="64181"/>
                        <a14:foregroundMark x1="99156" y1="66667" x2="99233" y2="64766"/>
                        <a14:foregroundMark x1="99121" y1="67544" x2="99156" y2="66667"/>
                        <a14:foregroundMark x1="97852" y1="62281" x2="73340" y2="79532"/>
                        <a14:foregroundMark x1="73340" y1="79532" x2="56082" y2="81828"/>
                        <a14:foregroundMark x1="80772" y1="79795" x2="30675" y2="78729"/>
                        <a14:foregroundMark x1="88479" y1="79959" x2="87408" y2="79936"/>
                        <a14:foregroundMark x1="14629" y1="73904" x2="1367" y2="63158"/>
                        <a14:foregroundMark x1="1367" y1="63158" x2="1367" y2="63012"/>
                        <a14:foregroundMark x1="95410" y1="34503" x2="81055" y2="25731"/>
                        <a14:foregroundMark x1="81250" y1="76754" x2="96387" y2="65351"/>
                        <a14:foregroundMark x1="97656" y1="64181" x2="83301" y2="76754"/>
                        <a14:foregroundMark x1="87500" y1="74854" x2="87500" y2="74854"/>
                        <a14:foregroundMark x1="90527" y1="72368" x2="89648" y2="72953"/>
                        <a14:foregroundMark x1="93457" y1="70468" x2="93457" y2="70468"/>
                        <a14:foregroundMark x1="25098" y1="78070" x2="25098" y2="78070"/>
                        <a14:foregroundMark x1="11621" y1="71784" x2="27637" y2="77339"/>
                        <a14:foregroundMark x1="33929" y1="79218" x2="12500" y2="70468"/>
                        <a14:foregroundMark x1="12500" y1="70468" x2="12109" y2="70468"/>
                        <a14:foregroundMark x1="22168" y1="77339" x2="22168" y2="77339"/>
                        <a14:foregroundMark x1="18359" y1="74854" x2="18359" y2="74854"/>
                        <a14:foregroundMark x1="24707" y1="76754" x2="24707" y2="76754"/>
                        <a14:backgroundMark x1="90622" y1="74633" x2="79395" y2="83626"/>
                        <a14:backgroundMark x1="98926" y1="67982" x2="91454" y2="73967"/>
                        <a14:backgroundMark x1="79395" y1="83626" x2="64746" y2="88158"/>
                        <a14:backgroundMark x1="90527" y1="85526" x2="74512" y2="88743"/>
                        <a14:backgroundMark x1="87109" y1="88743" x2="99805" y2="65351"/>
                        <a14:backgroundMark x1="69824" y1="86842" x2="38184" y2="88158"/>
                        <a14:backgroundMark x1="28422" y1="79971" x2="7031" y2="73538"/>
                        <a14:backgroundMark x1="51270" y1="86842" x2="28422" y2="79971"/>
                        <a14:backgroundMark x1="28906" y1="88158" x2="14160" y2="76754"/>
                        <a14:backgroundMark x1="91699" y1="81140" x2="85840" y2="84942"/>
                        <a14:backgroundMark x1="85449" y1="90643" x2="73633" y2="90058"/>
                        <a14:backgroundMark x1="92578" y1="79240" x2="89258" y2="80556"/>
                        <a14:backgroundMark x1="99805" y1="64766" x2="99805" y2="64766"/>
                        <a14:backgroundMark x1="98926" y1="66667" x2="98926" y2="66667"/>
                        <a14:backgroundMark x1="99805" y1="64181" x2="99805" y2="64181"/>
                        <a14:backgroundMark x1="91309" y1="81140" x2="91309" y2="81140"/>
                        <a14:backgroundMark x1="93848" y1="88304" x2="23145" y2="79971"/>
                        <a14:backgroundMark x1="41406" y1="86988" x2="18848" y2="79386"/>
                        <a14:backgroundMark x1="84082" y1="88304" x2="61426" y2="87719"/>
                        <a14:backgroundMark x1="80176" y1="87719" x2="96777" y2="75585"/>
                        <a14:backgroundMark x1="93848" y1="76901" x2="93848" y2="76901"/>
                        <a14:backgroundMark x1="93848" y1="76901" x2="93848" y2="76901"/>
                        <a14:backgroundMark x1="87402" y1="80702" x2="87402" y2="80702"/>
                        <a14:backgroundMark x1="87402" y1="81287" x2="87402" y2="81287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31"/>
              </a:ext>
            </a:extLst>
          </a:blip>
          <a:stretch>
            <a:fillRect/>
          </a:stretch>
        </p:blipFill>
        <p:spPr>
          <a:xfrm>
            <a:off x="225302" y="2145531"/>
            <a:ext cx="1791177" cy="1196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9CC50AE-D96E-41CB-9D9C-2CA704568FFE}"/>
              </a:ext>
            </a:extLst>
          </p:cNvPr>
          <p:cNvPicPr/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990" b="91335" l="9924" r="90076">
                        <a14:foregroundMark x1="90076" y1="69929" x2="90076" y2="91335"/>
                        <a14:foregroundMark x1="89466" y1="89704" x2="89466" y2="89704"/>
                        <a14:foregroundMark x1="53588" y1="63201" x2="39389" y2="67584"/>
                        <a14:foregroundMark x1="85496" y1="67176" x2="85496" y2="67176"/>
                        <a14:foregroundMark x1="88855" y1="70744" x2="83817" y2="65240"/>
                      </a14:backgroundRemoval>
                    </a14:imgEffect>
                  </a14:imgLayer>
                </a14:imgProps>
              </a:ext>
            </a:extLst>
          </a:blip>
          <a:srcRect b="8149"/>
          <a:stretch/>
        </p:blipFill>
        <p:spPr bwMode="auto">
          <a:xfrm>
            <a:off x="96034" y="3076802"/>
            <a:ext cx="1312636" cy="146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7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6" dur="indefinite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79" dur="indefinite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0" dur="indefinite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8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4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indefinit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2" dur="indefinite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500"/>
                            </p:stCondLst>
                            <p:childTnLst>
                              <p:par>
                                <p:cTn id="10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4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8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72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5A888F4-813E-4519-809D-0CCA0D07D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72000" y="1863481"/>
            <a:ext cx="4389675" cy="2626946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AE09A7FE-DDE6-4760-8FE7-123B42F87B05}"/>
              </a:ext>
            </a:extLst>
          </p:cNvPr>
          <p:cNvSpPr txBox="1">
            <a:spLocks/>
          </p:cNvSpPr>
          <p:nvPr/>
        </p:nvSpPr>
        <p:spPr>
          <a:xfrm>
            <a:off x="3797933" y="1533278"/>
            <a:ext cx="5700737" cy="2626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This is </a:t>
            </a:r>
          </a:p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NOT. YOUR.</a:t>
            </a:r>
          </a:p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MONEY.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0039F-DE1C-4E33-8D27-9E417CAAE04A}"/>
              </a:ext>
            </a:extLst>
          </p:cNvPr>
          <p:cNvSpPr txBox="1"/>
          <p:nvPr/>
        </p:nvSpPr>
        <p:spPr>
          <a:xfrm>
            <a:off x="0" y="6858000"/>
            <a:ext cx="609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://www.flickr.com/photos/reneesilverman/3851436424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d/3.0/"/>
              </a:rPr>
              <a:t>CC BY-ND</a:t>
            </a:r>
            <a:endParaRPr lang="en-US" sz="900" dirty="0"/>
          </a:p>
        </p:txBody>
      </p:sp>
      <p:pic>
        <p:nvPicPr>
          <p:cNvPr id="17" name="Picture 16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5E220F0B-2E39-4300-BDE0-B53E1F55E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-4742149" y="-127000"/>
            <a:ext cx="5334000" cy="3556000"/>
          </a:xfrm>
          <a:prstGeom prst="rect">
            <a:avLst/>
          </a:prstGeom>
        </p:spPr>
      </p:pic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E73E0CF9-3013-47DC-A54F-B81A578A6CDF}"/>
              </a:ext>
            </a:extLst>
          </p:cNvPr>
          <p:cNvSpPr txBox="1">
            <a:spLocks/>
          </p:cNvSpPr>
          <p:nvPr/>
        </p:nvSpPr>
        <p:spPr>
          <a:xfrm>
            <a:off x="4572000" y="4395586"/>
            <a:ext cx="4389675" cy="16171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It is</a:t>
            </a:r>
          </a:p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OTHER PEOPLE’S MONEY!</a:t>
            </a:r>
          </a:p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endParaRPr lang="en-US" dirty="0">
              <a:solidFill>
                <a:schemeClr val="tx2">
                  <a:lumMod val="50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73F899-6999-4C49-82F8-6015D6048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L 0.45833 0.227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Right 7">
            <a:extLst>
              <a:ext uri="{FF2B5EF4-FFF2-40B4-BE49-F238E27FC236}">
                <a16:creationId xmlns:a16="http://schemas.microsoft.com/office/drawing/2014/main" id="{9D5610CF-8B28-4966-8E29-4C97B4D1CC62}"/>
              </a:ext>
            </a:extLst>
          </p:cNvPr>
          <p:cNvSpPr/>
          <p:nvPr/>
        </p:nvSpPr>
        <p:spPr>
          <a:xfrm>
            <a:off x="1797159" y="3761921"/>
            <a:ext cx="1837944" cy="136618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Gadugi" panose="020B0502040204020203" pitchFamily="34" charset="0"/>
                <a:ea typeface="Gadugi" panose="020B0502040204020203" pitchFamily="34" charset="0"/>
              </a:rPr>
              <a:t>DEBT</a:t>
            </a: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DA0ED2E4-D97E-456B-A913-E87DF817B744}"/>
              </a:ext>
            </a:extLst>
          </p:cNvPr>
          <p:cNvSpPr/>
          <p:nvPr/>
        </p:nvSpPr>
        <p:spPr>
          <a:xfrm flipH="1">
            <a:off x="1784802" y="2157294"/>
            <a:ext cx="1840762" cy="1366367"/>
          </a:xfrm>
          <a:prstGeom prst="leftArrow">
            <a:avLst/>
          </a:prstGeom>
          <a:solidFill>
            <a:srgbClr val="005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DD60BB-25DE-4209-80C9-31A29EE06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vs. Debt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4C965E0E-59B6-4392-AC4D-16AE66052569}"/>
              </a:ext>
            </a:extLst>
          </p:cNvPr>
          <p:cNvSpPr txBox="1">
            <a:spLocks/>
          </p:cNvSpPr>
          <p:nvPr/>
        </p:nvSpPr>
        <p:spPr>
          <a:xfrm>
            <a:off x="5619223" y="2238530"/>
            <a:ext cx="2993361" cy="1203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Permission to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use OPM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340EE216-2951-48D4-A269-A815778EDA4E}"/>
              </a:ext>
            </a:extLst>
          </p:cNvPr>
          <p:cNvSpPr txBox="1">
            <a:spLocks/>
          </p:cNvSpPr>
          <p:nvPr/>
        </p:nvSpPr>
        <p:spPr>
          <a:xfrm>
            <a:off x="5619223" y="3843066"/>
            <a:ext cx="2993361" cy="1203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OPM used and must be repaid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DE561B-C1DC-4B0E-BFEB-EA4D4FF03079}"/>
              </a:ext>
            </a:extLst>
          </p:cNvPr>
          <p:cNvSpPr txBox="1"/>
          <p:nvPr/>
        </p:nvSpPr>
        <p:spPr>
          <a:xfrm>
            <a:off x="178130" y="1909787"/>
            <a:ext cx="3714248" cy="34501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65100" lvl="1" indent="-1571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65100" lvl="1" indent="-1571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65100" lvl="1" indent="-1571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65100" lvl="1" indent="-1571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65100" lvl="1" indent="-1571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65100" lvl="1" indent="-1571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65100" lvl="1" indent="-1571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65100" lvl="1" indent="-1571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65100" lvl="1" indent="-1571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0F4EE3AE-9ED8-44B1-8C57-3D60462059F3}"/>
              </a:ext>
            </a:extLst>
          </p:cNvPr>
          <p:cNvSpPr txBox="1">
            <a:spLocks/>
          </p:cNvSpPr>
          <p:nvPr/>
        </p:nvSpPr>
        <p:spPr>
          <a:xfrm>
            <a:off x="4572000" y="4395586"/>
            <a:ext cx="4389675" cy="16171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</a:p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OTHER PEOPLE’S MONEY!</a:t>
            </a:r>
          </a:p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endParaRPr lang="en-US" dirty="0">
              <a:solidFill>
                <a:schemeClr val="tx2">
                  <a:lumMod val="50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84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6 L -0.52378 -0.25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98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23247 0.0020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1.85185E-6 L 0.23003 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8" grpId="2" animBg="1"/>
      <p:bldP spid="11" grpId="1" animBg="1"/>
      <p:bldP spid="11" grpId="2" animBg="1"/>
      <p:bldP spid="13" grpId="0"/>
      <p:bldP spid="14" grpId="0"/>
      <p:bldP spid="9" grpId="0" animBg="1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Credit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A534D0-2A10-436D-B31D-749A0D5EC2CE}"/>
              </a:ext>
            </a:extLst>
          </p:cNvPr>
          <p:cNvGrpSpPr/>
          <p:nvPr/>
        </p:nvGrpSpPr>
        <p:grpSpPr>
          <a:xfrm>
            <a:off x="-1" y="1463426"/>
            <a:ext cx="3017522" cy="3775839"/>
            <a:chOff x="-1" y="1463426"/>
            <a:chExt cx="3017522" cy="377583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B12EB67-D94B-4AED-8E65-2FF5FAA84C8B}"/>
                </a:ext>
              </a:extLst>
            </p:cNvPr>
            <p:cNvSpPr/>
            <p:nvPr/>
          </p:nvSpPr>
          <p:spPr>
            <a:xfrm>
              <a:off x="1" y="1925091"/>
              <a:ext cx="3017520" cy="3314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C0BE3B6-5A12-4AF2-B0E3-279A102ADE09}"/>
                </a:ext>
              </a:extLst>
            </p:cNvPr>
            <p:cNvSpPr/>
            <p:nvPr/>
          </p:nvSpPr>
          <p:spPr>
            <a:xfrm>
              <a:off x="0" y="1925091"/>
              <a:ext cx="2964420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pPr marL="236538" indent="-236538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Reusable</a:t>
              </a:r>
            </a:p>
            <a:p>
              <a:pPr marL="236538" indent="-236538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Example:  credit cards</a:t>
              </a:r>
            </a:p>
            <a:p>
              <a:pPr marL="236538" indent="-236538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Payments:  flexible, based on balance </a:t>
              </a:r>
            </a:p>
            <a:p>
              <a:pPr marL="236538" indent="-236538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Default: purchases denied, fees, penalty interest rate</a:t>
              </a:r>
              <a:endPara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5333BF-371B-47CE-AF2E-755D5543ED4F}"/>
                </a:ext>
              </a:extLst>
            </p:cNvPr>
            <p:cNvSpPr txBox="1"/>
            <p:nvPr/>
          </p:nvSpPr>
          <p:spPr>
            <a:xfrm>
              <a:off x="-1" y="1463426"/>
              <a:ext cx="3008903" cy="46166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Revolving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385A7DA-5809-4315-BF83-BA69859D8796}"/>
              </a:ext>
            </a:extLst>
          </p:cNvPr>
          <p:cNvGrpSpPr/>
          <p:nvPr/>
        </p:nvGrpSpPr>
        <p:grpSpPr>
          <a:xfrm>
            <a:off x="3062003" y="1463426"/>
            <a:ext cx="3117575" cy="3775839"/>
            <a:chOff x="3062003" y="1463426"/>
            <a:chExt cx="3117575" cy="37758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6716558-93DA-4CBB-9CAC-C9550044AD08}"/>
                </a:ext>
              </a:extLst>
            </p:cNvPr>
            <p:cNvSpPr/>
            <p:nvPr/>
          </p:nvSpPr>
          <p:spPr>
            <a:xfrm>
              <a:off x="3062003" y="1925091"/>
              <a:ext cx="3017520" cy="3314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BF5170-270E-4C9B-B91D-A15E2D83C6C5}"/>
                </a:ext>
              </a:extLst>
            </p:cNvPr>
            <p:cNvSpPr/>
            <p:nvPr/>
          </p:nvSpPr>
          <p:spPr>
            <a:xfrm>
              <a:off x="3064476" y="1925091"/>
              <a:ext cx="3115102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Once and done</a:t>
              </a:r>
            </a:p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Example:  auto loan</a:t>
              </a:r>
            </a:p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Payments:  fixed, based     on amount, time, and rate</a:t>
              </a:r>
            </a:p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Default: repossession,   wage garnishment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A34DB0F-243F-48D2-A875-DD5F9A7AE990}"/>
                </a:ext>
              </a:extLst>
            </p:cNvPr>
            <p:cNvSpPr txBox="1"/>
            <p:nvPr/>
          </p:nvSpPr>
          <p:spPr>
            <a:xfrm>
              <a:off x="3064476" y="1463426"/>
              <a:ext cx="3008903" cy="46166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Installment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50A19A9-DD36-4F89-BF2A-95ACBCAB29E5}"/>
              </a:ext>
            </a:extLst>
          </p:cNvPr>
          <p:cNvGrpSpPr/>
          <p:nvPr/>
        </p:nvGrpSpPr>
        <p:grpSpPr>
          <a:xfrm>
            <a:off x="6120334" y="1463426"/>
            <a:ext cx="3023665" cy="3775839"/>
            <a:chOff x="6120334" y="1463426"/>
            <a:chExt cx="3023665" cy="37758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69AEA6-203A-4618-8CBF-AAB9D0808AA0}"/>
                </a:ext>
              </a:extLst>
            </p:cNvPr>
            <p:cNvSpPr/>
            <p:nvPr/>
          </p:nvSpPr>
          <p:spPr>
            <a:xfrm>
              <a:off x="6126478" y="1947425"/>
              <a:ext cx="3017520" cy="3291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10C8B2A-1436-460C-A186-52951282595C}"/>
                </a:ext>
              </a:extLst>
            </p:cNvPr>
            <p:cNvSpPr/>
            <p:nvPr/>
          </p:nvSpPr>
          <p:spPr>
            <a:xfrm>
              <a:off x="6154863" y="1925091"/>
              <a:ext cx="2964421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pPr marL="236538" indent="-236538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Month-to-month</a:t>
              </a:r>
            </a:p>
            <a:p>
              <a:pPr marL="236538" indent="-236538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Example: cell phone</a:t>
              </a:r>
            </a:p>
            <a:p>
              <a:pPr marL="236538" indent="-236538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Payments:  based on usage</a:t>
              </a:r>
            </a:p>
            <a:p>
              <a:pPr marL="236538" indent="-236538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Default: service shut-off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675F3C-E3B7-447F-A7D2-13A39F1D5288}"/>
                </a:ext>
              </a:extLst>
            </p:cNvPr>
            <p:cNvSpPr txBox="1"/>
            <p:nvPr/>
          </p:nvSpPr>
          <p:spPr>
            <a:xfrm>
              <a:off x="6120334" y="1463426"/>
              <a:ext cx="3023665" cy="46166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Service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46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Debt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1" y="1925091"/>
            <a:ext cx="3017520" cy="3314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5333BF-371B-47CE-AF2E-755D5543ED4F}"/>
              </a:ext>
            </a:extLst>
          </p:cNvPr>
          <p:cNvSpPr txBox="1"/>
          <p:nvPr/>
        </p:nvSpPr>
        <p:spPr>
          <a:xfrm>
            <a:off x="-1" y="1463426"/>
            <a:ext cx="3008903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Secured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716558-93DA-4CBB-9CAC-C9550044AD08}"/>
              </a:ext>
            </a:extLst>
          </p:cNvPr>
          <p:cNvSpPr/>
          <p:nvPr/>
        </p:nvSpPr>
        <p:spPr>
          <a:xfrm>
            <a:off x="3062003" y="1925091"/>
            <a:ext cx="3017520" cy="3314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34DB0F-243F-48D2-A875-DD5F9A7AE990}"/>
              </a:ext>
            </a:extLst>
          </p:cNvPr>
          <p:cNvSpPr txBox="1"/>
          <p:nvPr/>
        </p:nvSpPr>
        <p:spPr>
          <a:xfrm>
            <a:off x="3064476" y="1463426"/>
            <a:ext cx="3008903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Unsecured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69AEA6-203A-4618-8CBF-AAB9D0808AA0}"/>
              </a:ext>
            </a:extLst>
          </p:cNvPr>
          <p:cNvSpPr/>
          <p:nvPr/>
        </p:nvSpPr>
        <p:spPr>
          <a:xfrm>
            <a:off x="6126478" y="1947425"/>
            <a:ext cx="3017520" cy="3291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675F3C-E3B7-447F-A7D2-13A39F1D5288}"/>
              </a:ext>
            </a:extLst>
          </p:cNvPr>
          <p:cNvSpPr txBox="1"/>
          <p:nvPr/>
        </p:nvSpPr>
        <p:spPr>
          <a:xfrm>
            <a:off x="6120334" y="1463426"/>
            <a:ext cx="3023665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Garnishments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757EE99-C7DC-4795-9000-87AB00289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88628" y="2677139"/>
            <a:ext cx="2281577" cy="17111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412529C-4C1E-4F04-8AA5-8EDDB76612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38" b="96250" l="9709" r="89806">
                        <a14:foregroundMark x1="30825" y1="90938" x2="30825" y2="90938"/>
                        <a14:foregroundMark x1="23058" y1="96250" x2="24515" y2="95000"/>
                        <a14:foregroundMark x1="87621" y1="96250" x2="87621" y2="96250"/>
                        <a14:foregroundMark x1="61286" y1="8438" x2="61286" y2="8438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8188" r="2733"/>
          <a:stretch/>
        </p:blipFill>
        <p:spPr>
          <a:xfrm>
            <a:off x="3064477" y="2780870"/>
            <a:ext cx="3062002" cy="15037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9C61E8-D14F-45D9-8D3F-543368177A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170422" y="2964234"/>
            <a:ext cx="2924150" cy="113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1FB4D2C-65E8-45AE-93DF-2E7966ACE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Credit:  How to Get It – The 5 C’s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4A3EE2-8079-45C9-9DC1-B5903BC7D978}"/>
              </a:ext>
            </a:extLst>
          </p:cNvPr>
          <p:cNvSpPr/>
          <p:nvPr/>
        </p:nvSpPr>
        <p:spPr>
          <a:xfrm>
            <a:off x="505416" y="2794936"/>
            <a:ext cx="3651682" cy="6085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Capacity (income)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49F9EB-3F0A-4395-B818-6D0447B83269}"/>
              </a:ext>
            </a:extLst>
          </p:cNvPr>
          <p:cNvSpPr/>
          <p:nvPr/>
        </p:nvSpPr>
        <p:spPr>
          <a:xfrm>
            <a:off x="657816" y="2947336"/>
            <a:ext cx="3651682" cy="6085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Capital (cash)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3684C9-6D58-45A2-9D2C-73D5639CFBF7}"/>
              </a:ext>
            </a:extLst>
          </p:cNvPr>
          <p:cNvSpPr/>
          <p:nvPr/>
        </p:nvSpPr>
        <p:spPr>
          <a:xfrm>
            <a:off x="631574" y="3105407"/>
            <a:ext cx="3651682" cy="6085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Collateral (guarantee)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001642-0A7F-4EF2-915E-42CEFC301ABE}"/>
              </a:ext>
            </a:extLst>
          </p:cNvPr>
          <p:cNvSpPr/>
          <p:nvPr/>
        </p:nvSpPr>
        <p:spPr>
          <a:xfrm>
            <a:off x="783974" y="3257807"/>
            <a:ext cx="3651682" cy="6085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Character (history)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5B5626-E676-46A1-99B7-AB8FB1EF488A}"/>
              </a:ext>
            </a:extLst>
          </p:cNvPr>
          <p:cNvSpPr/>
          <p:nvPr/>
        </p:nvSpPr>
        <p:spPr>
          <a:xfrm>
            <a:off x="783974" y="3183838"/>
            <a:ext cx="3651682" cy="6085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Condition</a:t>
            </a:r>
          </a:p>
        </p:txBody>
      </p:sp>
      <p:pic>
        <p:nvPicPr>
          <p:cNvPr id="2" name="Picture 2" descr="M:\iStock Photos-Financial Education\SYFH Online Module 4 - Images\iStock Credit Magnified.jpg">
            <a:extLst>
              <a:ext uri="{FF2B5EF4-FFF2-40B4-BE49-F238E27FC236}">
                <a16:creationId xmlns:a16="http://schemas.microsoft.com/office/drawing/2014/main" id="{A39C7181-1061-4D12-A2B4-4B90CD02B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r="9364"/>
          <a:stretch>
            <a:fillRect/>
          </a:stretch>
        </p:blipFill>
        <p:spPr bwMode="auto">
          <a:xfrm>
            <a:off x="492164" y="2013662"/>
            <a:ext cx="4156314" cy="3084484"/>
          </a:xfrm>
          <a:prstGeom prst="rect">
            <a:avLst/>
          </a:prstGeom>
          <a:noFill/>
          <a:ln>
            <a:solidFill>
              <a:schemeClr val="bg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7141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85185E-6 L 0.50417 -0.180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08" y="-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07407E-6 L 0.4875 -0.0673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.49028 0.043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14" y="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47361 0.157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81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0996 L 0.47361 0.3002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082143" y="2682352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BB5A91F4-13A4-467A-9F30-1136E755552D}"/>
              </a:ext>
            </a:extLst>
          </p:cNvPr>
          <p:cNvSpPr txBox="1">
            <a:spLocks/>
          </p:cNvSpPr>
          <p:nvPr/>
        </p:nvSpPr>
        <p:spPr>
          <a:xfrm>
            <a:off x="723900" y="3195376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Continue with Part II</a:t>
            </a:r>
          </a:p>
        </p:txBody>
      </p:sp>
    </p:spTree>
    <p:extLst>
      <p:ext uri="{BB962C8B-B14F-4D97-AF65-F5344CB8AC3E}">
        <p14:creationId xmlns:p14="http://schemas.microsoft.com/office/powerpoint/2010/main" val="355850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04800" y="977900"/>
            <a:ext cx="8382000" cy="51054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endParaRPr lang="en-US" sz="4800" dirty="0">
              <a:solidFill>
                <a:srgbClr val="073E87">
                  <a:lumMod val="75000"/>
                </a:srgbClr>
              </a:solidFill>
            </a:endParaRPr>
          </a:p>
          <a:p>
            <a:pPr algn="ctr"/>
            <a:r>
              <a:rPr lang="en-US" sz="4800" dirty="0">
                <a:solidFill>
                  <a:srgbClr val="073E87">
                    <a:lumMod val="75000"/>
                  </a:srgbClr>
                </a:solidFill>
              </a:rPr>
              <a:t>Building Your Financial House</a:t>
            </a:r>
          </a:p>
          <a:p>
            <a:pPr algn="ctr"/>
            <a:r>
              <a:rPr lang="en-US" sz="4800" dirty="0">
                <a:solidFill>
                  <a:srgbClr val="073E87">
                    <a:lumMod val="75000"/>
                  </a:srgbClr>
                </a:solidFill>
              </a:rPr>
              <a:t>WELCOME</a:t>
            </a:r>
          </a:p>
          <a:p>
            <a:pPr algn="ctr"/>
            <a:endParaRPr lang="en-US" sz="2400" dirty="0">
              <a:solidFill>
                <a:srgbClr val="073E87">
                  <a:lumMod val="75000"/>
                </a:srgbClr>
              </a:solidFill>
            </a:endParaRPr>
          </a:p>
          <a:p>
            <a:pPr algn="ctr"/>
            <a:endParaRPr lang="en-US" sz="2400" dirty="0">
              <a:solidFill>
                <a:srgbClr val="073E87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2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0" y="12700"/>
            <a:ext cx="9121588" cy="762000"/>
          </a:xfrm>
          <a:prstGeom prst="rect">
            <a:avLst/>
          </a:prstGeom>
          <a:solidFill>
            <a:srgbClr val="DCE6F2">
              <a:alpha val="50196"/>
            </a:srgb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Housekeeping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157F57B-ADD7-4BD2-B22E-64045A4B6B19}"/>
              </a:ext>
            </a:extLst>
          </p:cNvPr>
          <p:cNvSpPr txBox="1"/>
          <p:nvPr/>
        </p:nvSpPr>
        <p:spPr>
          <a:xfrm>
            <a:off x="714375" y="1583473"/>
            <a:ext cx="77152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Please mute your phone or computer to eliminate background noise.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To maximize bandwidth:</a:t>
            </a:r>
          </a:p>
          <a:p>
            <a:pPr marL="914400" lvl="1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(Turn camera off)</a:t>
            </a:r>
          </a:p>
          <a:p>
            <a:pPr marL="914400" lvl="1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Close unused apps or webpages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Please raise hand or use chat feature for questions.</a:t>
            </a:r>
          </a:p>
        </p:txBody>
      </p:sp>
    </p:spTree>
    <p:extLst>
      <p:ext uri="{BB962C8B-B14F-4D97-AF65-F5344CB8AC3E}">
        <p14:creationId xmlns:p14="http://schemas.microsoft.com/office/powerpoint/2010/main" val="429298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A235E60-092A-49AA-BFB0-C8D992AF8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48" y="955680"/>
            <a:ext cx="4079226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4D61807-4A1C-44AC-9B30-DFC2496CB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to Today’s Session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1C79D9-78FB-4F41-B3B6-30836B888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519" y="1163640"/>
            <a:ext cx="3846962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BB8C53-8061-454C-A2EE-235320344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944" y="1371600"/>
            <a:ext cx="3791508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50440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8D5A00-2A0B-4619-A596-13E69FA82FFA}"/>
              </a:ext>
            </a:extLst>
          </p:cNvPr>
          <p:cNvSpPr/>
          <p:nvPr/>
        </p:nvSpPr>
        <p:spPr>
          <a:xfrm>
            <a:off x="304800" y="1705927"/>
            <a:ext cx="29718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30473042"/>
              </p:ext>
            </p:extLst>
          </p:nvPr>
        </p:nvGraphicFramePr>
        <p:xfrm>
          <a:off x="2057400" y="7086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D81A65C5-28D1-4249-A88F-4EDADEF5B85A}"/>
              </a:ext>
            </a:extLst>
          </p:cNvPr>
          <p:cNvSpPr txBox="1">
            <a:spLocks/>
          </p:cNvSpPr>
          <p:nvPr/>
        </p:nvSpPr>
        <p:spPr>
          <a:xfrm>
            <a:off x="304800" y="1705927"/>
            <a:ext cx="2971800" cy="37719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Today’s Topics</a:t>
            </a:r>
          </a:p>
        </p:txBody>
      </p:sp>
    </p:spTree>
    <p:extLst>
      <p:ext uri="{BB962C8B-B14F-4D97-AF65-F5344CB8AC3E}">
        <p14:creationId xmlns:p14="http://schemas.microsoft.com/office/powerpoint/2010/main" val="47083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07084 3.7037E-7 C 0.10243 3.7037E-7 0.14167 -0.22917 0.14167 -0.41482 L 0.14167 -0.8296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4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Graphic spid="8" grpId="0">
        <p:bldAsOne/>
      </p:bldGraphic>
      <p:bldGraphic spid="8" grpId="1">
        <p:bldAsOne/>
      </p:bldGraphic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M:\Building Your Financial House\BYFH Curriculum\BYFH(org.) 2017 Rebrand\Binder Art-Logos-Templates\BYFH Muted House-No Divisions.jpg">
            <a:extLst>
              <a:ext uri="{FF2B5EF4-FFF2-40B4-BE49-F238E27FC236}">
                <a16:creationId xmlns:a16="http://schemas.microsoft.com/office/drawing/2014/main" id="{D38B2E2C-6A75-40C3-A8F4-BDB0E21F1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335" y="533400"/>
            <a:ext cx="6259330" cy="557208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4ABBEC4-E762-4C69-86EC-B366A64C6D5F}"/>
              </a:ext>
            </a:extLst>
          </p:cNvPr>
          <p:cNvGrpSpPr/>
          <p:nvPr/>
        </p:nvGrpSpPr>
        <p:grpSpPr>
          <a:xfrm>
            <a:off x="706471" y="4925582"/>
            <a:ext cx="2481129" cy="481246"/>
            <a:chOff x="1076011" y="5092855"/>
            <a:chExt cx="2481129" cy="48124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417856-DDBF-4DEC-B2CD-5635AA92B3A2}"/>
                </a:ext>
              </a:extLst>
            </p:cNvPr>
            <p:cNvSpPr/>
            <p:nvPr/>
          </p:nvSpPr>
          <p:spPr>
            <a:xfrm>
              <a:off x="1513802" y="5154853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Invest</a:t>
              </a:r>
              <a:r>
                <a:rPr lang="en-US" sz="1400" dirty="0">
                  <a:solidFill>
                    <a:srgbClr val="2F325D"/>
                  </a:solidFill>
                  <a:effectLst>
                    <a:outerShdw blurRad="38100" dist="38100" dir="2700000" algn="tl">
                      <a:schemeClr val="tx1">
                        <a:lumMod val="85000"/>
                        <a:alpha val="43000"/>
                      </a:schemeClr>
                    </a:outerShdw>
                  </a:effectLst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in</a:t>
              </a:r>
              <a:r>
                <a:rPr lang="en-US" sz="1400" dirty="0">
                  <a:solidFill>
                    <a:srgbClr val="2F325D"/>
                  </a:solidFill>
                  <a:effectLst>
                    <a:outerShdw blurRad="38100" dist="38100" dir="2700000" algn="tl">
                      <a:schemeClr val="tx1">
                        <a:lumMod val="85000"/>
                        <a:alpha val="43000"/>
                      </a:schemeClr>
                    </a:outerShdw>
                  </a:effectLst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Yourself</a:t>
              </a:r>
              <a:r>
                <a:rPr lang="en-US" sz="14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5E7C688-D59A-4994-8297-529831E7EEF2}"/>
                </a:ext>
              </a:extLst>
            </p:cNvPr>
            <p:cNvSpPr/>
            <p:nvPr/>
          </p:nvSpPr>
          <p:spPr>
            <a:xfrm>
              <a:off x="1076011" y="5092855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D06BF79-9EEE-4534-8299-7FF6248F8593}"/>
              </a:ext>
            </a:extLst>
          </p:cNvPr>
          <p:cNvGrpSpPr/>
          <p:nvPr/>
        </p:nvGrpSpPr>
        <p:grpSpPr>
          <a:xfrm>
            <a:off x="3860223" y="4468534"/>
            <a:ext cx="2481129" cy="481246"/>
            <a:chOff x="3860223" y="4468534"/>
            <a:chExt cx="2481129" cy="48124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4A896D-A7DF-4159-A128-2F5CF93DF450}"/>
                </a:ext>
              </a:extLst>
            </p:cNvPr>
            <p:cNvSpPr/>
            <p:nvPr/>
          </p:nvSpPr>
          <p:spPr>
            <a:xfrm>
              <a:off x="4298014" y="4530532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Maximize Earnings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9C5240-8503-44FE-B7AB-1092AA1A4F61}"/>
                </a:ext>
              </a:extLst>
            </p:cNvPr>
            <p:cNvSpPr/>
            <p:nvPr/>
          </p:nvSpPr>
          <p:spPr>
            <a:xfrm>
              <a:off x="3860223" y="4468534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ED208F-5A3D-479A-8D7A-09579AA28E8F}"/>
              </a:ext>
            </a:extLst>
          </p:cNvPr>
          <p:cNvGrpSpPr/>
          <p:nvPr/>
        </p:nvGrpSpPr>
        <p:grpSpPr>
          <a:xfrm>
            <a:off x="1100906" y="3322681"/>
            <a:ext cx="2481129" cy="481246"/>
            <a:chOff x="1076011" y="2784400"/>
            <a:chExt cx="2481129" cy="48124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C25FE63-B637-4870-8A43-16635DD5A355}"/>
                </a:ext>
              </a:extLst>
            </p:cNvPr>
            <p:cNvSpPr/>
            <p:nvPr/>
          </p:nvSpPr>
          <p:spPr>
            <a:xfrm>
              <a:off x="1513802" y="2846398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Spend Sensibly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56D82F-609D-42F9-A0B3-7D78E5360EA1}"/>
                </a:ext>
              </a:extLst>
            </p:cNvPr>
            <p:cNvSpPr/>
            <p:nvPr/>
          </p:nvSpPr>
          <p:spPr>
            <a:xfrm>
              <a:off x="1076011" y="278440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66EB80F-E631-4E13-85AB-2C2577BCC7D9}"/>
              </a:ext>
            </a:extLst>
          </p:cNvPr>
          <p:cNvGrpSpPr/>
          <p:nvPr/>
        </p:nvGrpSpPr>
        <p:grpSpPr>
          <a:xfrm>
            <a:off x="5082458" y="2721613"/>
            <a:ext cx="2481129" cy="481246"/>
            <a:chOff x="3800931" y="3433581"/>
            <a:chExt cx="2481129" cy="48124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186B62A-3FD5-4E64-87F1-40E681A67E00}"/>
                </a:ext>
              </a:extLst>
            </p:cNvPr>
            <p:cNvSpPr/>
            <p:nvPr/>
          </p:nvSpPr>
          <p:spPr>
            <a:xfrm>
              <a:off x="4238722" y="3495579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Check Taxes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BF962C-F43C-416B-BA3D-40B8C61C8FBB}"/>
                </a:ext>
              </a:extLst>
            </p:cNvPr>
            <p:cNvSpPr/>
            <p:nvPr/>
          </p:nvSpPr>
          <p:spPr>
            <a:xfrm>
              <a:off x="3800931" y="3433581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BB8D2DB-863F-4C06-80CF-3D4058840718}"/>
              </a:ext>
            </a:extLst>
          </p:cNvPr>
          <p:cNvGrpSpPr/>
          <p:nvPr/>
        </p:nvGrpSpPr>
        <p:grpSpPr>
          <a:xfrm>
            <a:off x="550220" y="1697799"/>
            <a:ext cx="2481129" cy="481246"/>
            <a:chOff x="1302617" y="1327820"/>
            <a:chExt cx="2481129" cy="48124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17E82E9-5299-417A-8CE1-26780BFD900A}"/>
                </a:ext>
              </a:extLst>
            </p:cNvPr>
            <p:cNvSpPr/>
            <p:nvPr/>
          </p:nvSpPr>
          <p:spPr>
            <a:xfrm>
              <a:off x="1740408" y="1389818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Make Money Work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3D1EBB3-A485-40D1-BB71-D2C2229727A0}"/>
                </a:ext>
              </a:extLst>
            </p:cNvPr>
            <p:cNvSpPr/>
            <p:nvPr/>
          </p:nvSpPr>
          <p:spPr>
            <a:xfrm>
              <a:off x="1302617" y="132782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97F3737-7964-4AFB-A851-968E91E99097}"/>
              </a:ext>
            </a:extLst>
          </p:cNvPr>
          <p:cNvGrpSpPr/>
          <p:nvPr/>
        </p:nvGrpSpPr>
        <p:grpSpPr>
          <a:xfrm>
            <a:off x="4085334" y="974692"/>
            <a:ext cx="2626481" cy="481246"/>
            <a:chOff x="1302617" y="1327820"/>
            <a:chExt cx="2626481" cy="48124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8DCA0D2-07DB-424D-824C-8C2155EC5DFB}"/>
                </a:ext>
              </a:extLst>
            </p:cNvPr>
            <p:cNvSpPr/>
            <p:nvPr/>
          </p:nvSpPr>
          <p:spPr>
            <a:xfrm>
              <a:off x="1740407" y="1389818"/>
              <a:ext cx="2188691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Protect Your Potential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9A4F37E-984A-4AA0-82F3-5668A7DB6069}"/>
                </a:ext>
              </a:extLst>
            </p:cNvPr>
            <p:cNvSpPr/>
            <p:nvPr/>
          </p:nvSpPr>
          <p:spPr>
            <a:xfrm>
              <a:off x="1302617" y="132782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6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30B98B-ED5D-4BDA-A938-0B71BF97F415}"/>
              </a:ext>
            </a:extLst>
          </p:cNvPr>
          <p:cNvGrpSpPr/>
          <p:nvPr/>
        </p:nvGrpSpPr>
        <p:grpSpPr>
          <a:xfrm>
            <a:off x="6463110" y="3760503"/>
            <a:ext cx="2481129" cy="481246"/>
            <a:chOff x="1302617" y="1327820"/>
            <a:chExt cx="2481129" cy="48124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6C545C2-5531-40D1-9365-4662E0E4D095}"/>
                </a:ext>
              </a:extLst>
            </p:cNvPr>
            <p:cNvSpPr/>
            <p:nvPr/>
          </p:nvSpPr>
          <p:spPr>
            <a:xfrm>
              <a:off x="1740408" y="1389818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Borrow to Grow</a:t>
              </a:r>
              <a:endParaRPr lang="en-US" sz="1400" dirty="0">
                <a:solidFill>
                  <a:schemeClr val="accent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5D7B77D-1B2B-4FEA-BFB9-011CD2134D81}"/>
                </a:ext>
              </a:extLst>
            </p:cNvPr>
            <p:cNvSpPr/>
            <p:nvPr/>
          </p:nvSpPr>
          <p:spPr>
            <a:xfrm>
              <a:off x="1302617" y="132782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706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M:\Building Your Financial House\BYFH Curriculum\BYFH(org.) 2017 Rebrand\Binder Art-Logos-Templates\BYFH Muted House-No Divisions.jpg">
            <a:extLst>
              <a:ext uri="{FF2B5EF4-FFF2-40B4-BE49-F238E27FC236}">
                <a16:creationId xmlns:a16="http://schemas.microsoft.com/office/drawing/2014/main" id="{D38B2E2C-6A75-40C3-A8F4-BDB0E21F1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335" y="533400"/>
            <a:ext cx="6259330" cy="557208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858FE38-B86B-44F3-BFCD-425269CA852B}"/>
              </a:ext>
            </a:extLst>
          </p:cNvPr>
          <p:cNvSpPr/>
          <p:nvPr/>
        </p:nvSpPr>
        <p:spPr>
          <a:xfrm>
            <a:off x="1658661" y="1084376"/>
            <a:ext cx="4407848" cy="46892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Finally, only borrow to buy things (assets) that will grow and feed your financial future, like seeds of a fruit tree.</a:t>
            </a:r>
          </a:p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Borrowing in excess, similar to overwatering a seedling, can slow your financial growth, weigh it down, and drown it out.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93D9F1-0CE7-4AAA-8DBA-D3C267E8CCDC}"/>
              </a:ext>
            </a:extLst>
          </p:cNvPr>
          <p:cNvGrpSpPr/>
          <p:nvPr/>
        </p:nvGrpSpPr>
        <p:grpSpPr>
          <a:xfrm>
            <a:off x="6463110" y="3760503"/>
            <a:ext cx="2481129" cy="481246"/>
            <a:chOff x="1302617" y="1327820"/>
            <a:chExt cx="2481129" cy="48124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881C68-9DEE-4DE2-919E-B3ED6DE96385}"/>
                </a:ext>
              </a:extLst>
            </p:cNvPr>
            <p:cNvSpPr/>
            <p:nvPr/>
          </p:nvSpPr>
          <p:spPr>
            <a:xfrm>
              <a:off x="1740408" y="1389818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Borrow to Grow</a:t>
              </a:r>
              <a:endParaRPr lang="en-US" sz="1400" dirty="0">
                <a:solidFill>
                  <a:schemeClr val="accent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32D8063-AF00-4817-82FB-042FFB72476D}"/>
                </a:ext>
              </a:extLst>
            </p:cNvPr>
            <p:cNvSpPr/>
            <p:nvPr/>
          </p:nvSpPr>
          <p:spPr>
            <a:xfrm>
              <a:off x="1302617" y="132782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924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483B5F-9569-48E2-8C45-8DF5BC0E8737}"/>
              </a:ext>
            </a:extLst>
          </p:cNvPr>
          <p:cNvSpPr/>
          <p:nvPr/>
        </p:nvSpPr>
        <p:spPr>
          <a:xfrm>
            <a:off x="304800" y="505838"/>
            <a:ext cx="8534400" cy="6219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AD9891-CF92-41E1-9B06-4AD984B8355C}"/>
              </a:ext>
            </a:extLst>
          </p:cNvPr>
          <p:cNvSpPr txBox="1">
            <a:spLocks/>
          </p:cNvSpPr>
          <p:nvPr/>
        </p:nvSpPr>
        <p:spPr>
          <a:xfrm>
            <a:off x="304799" y="643928"/>
            <a:ext cx="8534400" cy="455111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914400" lvl="1" indent="-4476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Identify the types and appropriate uses of “other people’s money” (OPM)</a:t>
            </a:r>
          </a:p>
          <a:p>
            <a:pPr marL="914400" lvl="1" indent="-4476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Identify the four main factors that affect the total cost of credit</a:t>
            </a:r>
          </a:p>
          <a:p>
            <a:pPr marL="914400" lvl="1" indent="-4476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Be familiar with credit reports and scores, how to get them, and how lenders use them</a:t>
            </a:r>
          </a:p>
          <a:p>
            <a:pPr marL="914400" lvl="1" indent="-4476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Recognize the credit risk to cost relationship and way to improve credit worthiness</a:t>
            </a:r>
          </a:p>
          <a:p>
            <a:pPr marL="914400" lvl="1" indent="-4476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Be familiar with information lenders must provide to you when borrowing money</a:t>
            </a:r>
          </a:p>
        </p:txBody>
      </p:sp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0821704A-A84E-49AA-8215-879188E7B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37506" y="5104890"/>
            <a:ext cx="2668985" cy="162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9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CDB840-0A90-4C81-A0D4-64541CC63D8F}"/>
              </a:ext>
            </a:extLst>
          </p:cNvPr>
          <p:cNvSpPr/>
          <p:nvPr/>
        </p:nvSpPr>
        <p:spPr>
          <a:xfrm>
            <a:off x="1581150" y="470841"/>
            <a:ext cx="6019800" cy="556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7856515-51AC-4A03-9489-54CAD47B678B}"/>
              </a:ext>
            </a:extLst>
          </p:cNvPr>
          <p:cNvGraphicFramePr/>
          <p:nvPr/>
        </p:nvGraphicFramePr>
        <p:xfrm>
          <a:off x="1657350" y="547041"/>
          <a:ext cx="58674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BE56AD-4826-4CA4-8257-1E0B07943D04}"/>
              </a:ext>
            </a:extLst>
          </p:cNvPr>
          <p:cNvSpPr txBox="1">
            <a:spLocks/>
          </p:cNvSpPr>
          <p:nvPr/>
        </p:nvSpPr>
        <p:spPr>
          <a:xfrm>
            <a:off x="1581150" y="2601245"/>
            <a:ext cx="6019800" cy="25648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Gadugi" panose="020B0502040204020203" pitchFamily="34" charset="0"/>
              </a:rPr>
              <a:t>Destination: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Gadugi" panose="020B0502040204020203" pitchFamily="34" charset="0"/>
              </a:rPr>
              <a:t>Successful Reentry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F70A99-E32C-4B73-98A6-1EF0343FD593}"/>
              </a:ext>
            </a:extLst>
          </p:cNvPr>
          <p:cNvSpPr/>
          <p:nvPr/>
        </p:nvSpPr>
        <p:spPr>
          <a:xfrm>
            <a:off x="3590925" y="547041"/>
            <a:ext cx="2009775" cy="1005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8F312991-DF11-4794-A947-EE0AFAB05A94}"/>
              </a:ext>
            </a:extLst>
          </p:cNvPr>
          <p:cNvSpPr/>
          <p:nvPr/>
        </p:nvSpPr>
        <p:spPr>
          <a:xfrm>
            <a:off x="5505450" y="1651941"/>
            <a:ext cx="2009775" cy="1005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299266FF-7AFB-4D9E-AC3F-B3FAC24494D7}"/>
              </a:ext>
            </a:extLst>
          </p:cNvPr>
          <p:cNvSpPr/>
          <p:nvPr/>
        </p:nvSpPr>
        <p:spPr>
          <a:xfrm>
            <a:off x="5495925" y="3852216"/>
            <a:ext cx="2009775" cy="1005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85F2FA36-0068-4F93-96EF-353231D6121F}"/>
              </a:ext>
            </a:extLst>
          </p:cNvPr>
          <p:cNvSpPr/>
          <p:nvPr/>
        </p:nvSpPr>
        <p:spPr>
          <a:xfrm>
            <a:off x="3590925" y="4947591"/>
            <a:ext cx="2009775" cy="1005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20280A21-ED32-424D-A3AB-1479E1F250B1}"/>
              </a:ext>
            </a:extLst>
          </p:cNvPr>
          <p:cNvSpPr/>
          <p:nvPr/>
        </p:nvSpPr>
        <p:spPr>
          <a:xfrm>
            <a:off x="1685925" y="3852216"/>
            <a:ext cx="2009775" cy="1005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7DCCF04E-65EB-4765-96D6-53C64C5BAD85}"/>
              </a:ext>
            </a:extLst>
          </p:cNvPr>
          <p:cNvSpPr/>
          <p:nvPr/>
        </p:nvSpPr>
        <p:spPr>
          <a:xfrm>
            <a:off x="1685925" y="1651940"/>
            <a:ext cx="2009775" cy="1005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2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5071</TotalTime>
  <Words>614</Words>
  <Application>Microsoft Office PowerPoint</Application>
  <PresentationFormat>On-screen Show (4:3)</PresentationFormat>
  <Paragraphs>135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Century Gothic</vt:lpstr>
      <vt:lpstr>Courier New</vt:lpstr>
      <vt:lpstr>Ebrima</vt:lpstr>
      <vt:lpstr>Gadugi</vt:lpstr>
      <vt:lpstr>Verdana</vt:lpstr>
      <vt:lpstr>2_Office Theme</vt:lpstr>
      <vt:lpstr>Office Theme</vt:lpstr>
      <vt:lpstr>PowerPoint Presentation</vt:lpstr>
      <vt:lpstr>PowerPoint Presentation</vt:lpstr>
      <vt:lpstr>PowerPoint Presentation</vt:lpstr>
      <vt:lpstr>Prior to Today’s Session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Path to Successful Reentry</vt:lpstr>
      <vt:lpstr>What Do These Have In Common?</vt:lpstr>
      <vt:lpstr>PowerPoint Presentation</vt:lpstr>
      <vt:lpstr>Credit vs. Debt</vt:lpstr>
      <vt:lpstr>Types of Credit</vt:lpstr>
      <vt:lpstr>Types of Debt</vt:lpstr>
      <vt:lpstr>Credit:  How to Get It – The 5 C’s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Zugay, Holly</dc:creator>
  <cp:lastModifiedBy>Zugay, Holly</cp:lastModifiedBy>
  <cp:revision>448</cp:revision>
  <dcterms:created xsi:type="dcterms:W3CDTF">2021-03-12T16:17:16Z</dcterms:created>
  <dcterms:modified xsi:type="dcterms:W3CDTF">2022-05-20T13:32:09Z</dcterms:modified>
</cp:coreProperties>
</file>