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30"/>
  </p:notesMasterIdLst>
  <p:handoutMasterIdLst>
    <p:handoutMasterId r:id="rId31"/>
  </p:handoutMasterIdLst>
  <p:sldIdLst>
    <p:sldId id="1081" r:id="rId3"/>
    <p:sldId id="1426" r:id="rId4"/>
    <p:sldId id="1428" r:id="rId5"/>
    <p:sldId id="1429" r:id="rId6"/>
    <p:sldId id="1427" r:id="rId7"/>
    <p:sldId id="1416" r:id="rId8"/>
    <p:sldId id="910" r:id="rId9"/>
    <p:sldId id="1419" r:id="rId10"/>
    <p:sldId id="854" r:id="rId11"/>
    <p:sldId id="1306" r:id="rId12"/>
    <p:sldId id="1420" r:id="rId13"/>
    <p:sldId id="1259" r:id="rId14"/>
    <p:sldId id="1421" r:id="rId15"/>
    <p:sldId id="1333" r:id="rId16"/>
    <p:sldId id="1314" r:id="rId17"/>
    <p:sldId id="1430" r:id="rId18"/>
    <p:sldId id="1216" r:id="rId19"/>
    <p:sldId id="1332" r:id="rId20"/>
    <p:sldId id="1300" r:id="rId21"/>
    <p:sldId id="1301" r:id="rId22"/>
    <p:sldId id="1399" r:id="rId23"/>
    <p:sldId id="1398" r:id="rId24"/>
    <p:sldId id="1371" r:id="rId25"/>
    <p:sldId id="1374" r:id="rId26"/>
    <p:sldId id="1375" r:id="rId27"/>
    <p:sldId id="1235" r:id="rId28"/>
    <p:sldId id="1104" r:id="rId29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0000"/>
    <a:srgbClr val="005400"/>
    <a:srgbClr val="008000"/>
    <a:srgbClr val="008BBC"/>
    <a:srgbClr val="00B0EE"/>
    <a:srgbClr val="00ADEA"/>
    <a:srgbClr val="0099CC"/>
    <a:srgbClr val="33CCFF"/>
    <a:srgbClr val="76B531"/>
    <a:srgbClr val="09A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15" autoAdjust="0"/>
    <p:restoredTop sz="96139" autoAdjust="0"/>
  </p:normalViewPr>
  <p:slideViewPr>
    <p:cSldViewPr snapToGrid="0" snapToObjects="1">
      <p:cViewPr varScale="1">
        <p:scale>
          <a:sx n="57" d="100"/>
          <a:sy n="57" d="100"/>
        </p:scale>
        <p:origin x="618" y="108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Managing Risk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Building an Emergency Fund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Types of Insurance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Cost of Insurance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202C071A-F997-472A-986E-3B0F4233FA38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Consumer Protection</a:t>
          </a:r>
        </a:p>
      </dgm:t>
    </dgm:pt>
    <dgm:pt modelId="{D509D34A-C728-4493-9E5B-3D91CAEE977F}" type="parTrans" cxnId="{A389EB70-1F2F-45F7-8850-09A53809EC74}">
      <dgm:prSet/>
      <dgm:spPr/>
      <dgm:t>
        <a:bodyPr/>
        <a:lstStyle/>
        <a:p>
          <a:endParaRPr lang="en-US"/>
        </a:p>
      </dgm:t>
    </dgm:pt>
    <dgm:pt modelId="{924CBD40-D611-4423-9F94-A770A306124B}" type="sibTrans" cxnId="{A389EB70-1F2F-45F7-8850-09A53809EC74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5842BFD4-712E-4562-8E75-F83AE098EF54}" type="pres">
      <dgm:prSet presAssocID="{202C071A-F997-472A-986E-3B0F4233FA38}" presName="text_5" presStyleLbl="node1" presStyleIdx="4" presStyleCnt="5">
        <dgm:presLayoutVars>
          <dgm:bulletEnabled val="1"/>
        </dgm:presLayoutVars>
      </dgm:prSet>
      <dgm:spPr/>
    </dgm:pt>
    <dgm:pt modelId="{BDEECC9C-A47A-4DE0-94AC-223A64E0918D}" type="pres">
      <dgm:prSet presAssocID="{202C071A-F997-472A-986E-3B0F4233FA38}" presName="accent_5" presStyleCnt="0"/>
      <dgm:spPr/>
    </dgm:pt>
    <dgm:pt modelId="{0A96604C-E815-43F4-9632-D6B1F131176E}" type="pres">
      <dgm:prSet presAssocID="{202C071A-F997-472A-986E-3B0F4233FA38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FF485902-42D9-4E47-8CF8-3AC290B94142}" type="presOf" srcId="{202C071A-F997-472A-986E-3B0F4233FA38}" destId="{5842BFD4-712E-4562-8E75-F83AE098EF54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A389EB70-1F2F-45F7-8850-09A53809EC74}" srcId="{3F844B72-C1BD-4B3A-8111-6E1A8E820D26}" destId="{202C071A-F997-472A-986E-3B0F4233FA38}" srcOrd="4" destOrd="0" parTransId="{D509D34A-C728-4493-9E5B-3D91CAEE977F}" sibTransId="{924CBD40-D611-4423-9F94-A770A306124B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47360672-2AB9-407D-A25B-96189B763DD4}" type="presParOf" srcId="{65C30473-74A8-4770-BBFE-90797AC357B8}" destId="{5842BFD4-712E-4562-8E75-F83AE098EF54}" srcOrd="9" destOrd="0" presId="urn:microsoft.com/office/officeart/2008/layout/VerticalCurvedList"/>
    <dgm:cxn modelId="{EE7FC3F2-4805-4DEC-8119-85A77E86B2DB}" type="presParOf" srcId="{65C30473-74A8-4770-BBFE-90797AC357B8}" destId="{BDEECC9C-A47A-4DE0-94AC-223A64E0918D}" srcOrd="10" destOrd="0" presId="urn:microsoft.com/office/officeart/2008/layout/VerticalCurvedList"/>
    <dgm:cxn modelId="{F8EB5583-AC2D-4CEC-8CDF-D8FC12A46CBF}" type="presParOf" srcId="{BDEECC9C-A47A-4DE0-94AC-223A64E0918D}" destId="{0A96604C-E815-43F4-9632-D6B1F13117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Managing Risk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Building an Emergency Fund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Types of Insurance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Cost of Insurance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42BFD4-712E-4562-8E75-F83AE098EF54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Consumer Protection</a:t>
          </a:r>
        </a:p>
      </dsp:txBody>
      <dsp:txXfrm>
        <a:off x="384538" y="3301918"/>
        <a:ext cx="5656275" cy="508162"/>
      </dsp:txXfrm>
    </dsp:sp>
    <dsp:sp modelId="{0A96604C-E815-43F4-9632-D6B1F131176E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204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69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77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23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74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85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657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582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600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455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EB2EA7-0D6A-4A06-812C-FFA2E2FB2223}" type="slidenum">
              <a:rPr lang="en-US"/>
              <a:pPr/>
              <a:t>8</a:t>
            </a:fld>
            <a:endParaRPr lang="en-US"/>
          </a:p>
        </p:txBody>
      </p:sp>
      <p:sp>
        <p:nvSpPr>
          <p:cNvPr id="77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77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181350"/>
            <a:ext cx="5618480" cy="542956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sz="10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en-US" sz="10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031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F898AA-3986-4C9A-9A1A-3A3D2D126D2E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78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628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25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4" r:id="rId16"/>
    <p:sldLayoutId id="2147483885" r:id="rId17"/>
    <p:sldLayoutId id="2147483886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t/take-action.html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mssolutionsint.blogspot.com/2012/10/the-lstat-life-support-for-trauma-and.html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lickr.com/photos/sanfranannie/5362830236" TargetMode="External"/><Relationship Id="rId5" Type="http://schemas.openxmlformats.org/officeDocument/2006/relationships/image" Target="../media/image7.jpg"/><Relationship Id="rId10" Type="http://schemas.microsoft.com/office/2007/relationships/hdphoto" Target="../media/hdphoto2.wdp"/><Relationship Id="rId4" Type="http://schemas.openxmlformats.org/officeDocument/2006/relationships/hyperlink" Target="https://pixnio.com/transportation-vehicles/cars-automobile/car-vehicle-fast-auto-automobile-transportation" TargetMode="External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hyperlink" Target="https://pixnio.com/transportation-vehicles/cars-automobile/car-vehicle-fast-auto-automobile-transportati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mssolutionsint.blogspot.com/2012/10/the-lstat-life-support-for-trauma-and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lickr.com/photos/sanfranannie/5362830236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reativesolvibrations.com/the-most-astonishing-outdoor-advertising-idea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68524C03-D00F-4071-A6D9-640FF0BE5E52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Part III</a:t>
            </a:r>
          </a:p>
        </p:txBody>
      </p: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Arrow: Right 45">
            <a:extLst>
              <a:ext uri="{FF2B5EF4-FFF2-40B4-BE49-F238E27FC236}">
                <a16:creationId xmlns:a16="http://schemas.microsoft.com/office/drawing/2014/main" id="{50072D5C-BFAE-4C4E-8AE3-9E14B0D421F9}"/>
              </a:ext>
            </a:extLst>
          </p:cNvPr>
          <p:cNvSpPr/>
          <p:nvPr/>
        </p:nvSpPr>
        <p:spPr>
          <a:xfrm>
            <a:off x="1565651" y="3671698"/>
            <a:ext cx="3200400" cy="826643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consumerfinance.gov</a:t>
            </a: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D7A484CA-36FC-4B49-8668-C52C9CAF8ED4}"/>
              </a:ext>
            </a:extLst>
          </p:cNvPr>
          <p:cNvSpPr/>
          <p:nvPr/>
        </p:nvSpPr>
        <p:spPr>
          <a:xfrm>
            <a:off x="1565651" y="5984099"/>
            <a:ext cx="3200400" cy="82664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FDIC.gov</a:t>
            </a: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099899"/>
            <a:ext cx="3200400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USA.gov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448112"/>
            <a:ext cx="3200400" cy="83154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finra.org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National Resources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057318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51510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FC02979-501E-443A-B6B6-E52411DE008C}"/>
              </a:ext>
            </a:extLst>
          </p:cNvPr>
          <p:cNvSpPr/>
          <p:nvPr/>
        </p:nvSpPr>
        <p:spPr>
          <a:xfrm>
            <a:off x="-56354" y="3879215"/>
            <a:ext cx="1622005" cy="4553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54925 h 804743"/>
              <a:gd name="connsiteX4" fmla="*/ 1578462 w 1578462"/>
              <a:gd name="connsiteY4" fmla="*/ 0 h 804743"/>
              <a:gd name="connsiteX0" fmla="*/ 1622005 w 1622005"/>
              <a:gd name="connsiteY0" fmla="*/ 0 h 657952"/>
              <a:gd name="connsiteX1" fmla="*/ 1622005 w 1622005"/>
              <a:gd name="connsiteY1" fmla="*/ 600647 h 657952"/>
              <a:gd name="connsiteX2" fmla="*/ 0 w 1622005"/>
              <a:gd name="connsiteY2" fmla="*/ 657952 h 657952"/>
              <a:gd name="connsiteX3" fmla="*/ 43543 w 1622005"/>
              <a:gd name="connsiteY3" fmla="*/ 54925 h 657952"/>
              <a:gd name="connsiteX4" fmla="*/ 1622005 w 1622005"/>
              <a:gd name="connsiteY4" fmla="*/ 0 h 65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2005" h="657952">
                <a:moveTo>
                  <a:pt x="1622005" y="0"/>
                </a:moveTo>
                <a:lnTo>
                  <a:pt x="1622005" y="600647"/>
                </a:lnTo>
                <a:lnTo>
                  <a:pt x="0" y="657952"/>
                </a:lnTo>
                <a:lnTo>
                  <a:pt x="43543" y="54925"/>
                </a:lnTo>
                <a:lnTo>
                  <a:pt x="1622005" y="0"/>
                </a:lnTo>
                <a:close/>
              </a:path>
            </a:pathLst>
          </a:custGeom>
          <a:solidFill>
            <a:srgbClr val="76B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EC91026-E5B5-42C6-A4DD-5F859D58086D}"/>
              </a:ext>
            </a:extLst>
          </p:cNvPr>
          <p:cNvSpPr/>
          <p:nvPr/>
        </p:nvSpPr>
        <p:spPr>
          <a:xfrm>
            <a:off x="-12810" y="6186767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8797FA77-E802-4CA6-B673-276DC499C6D7}"/>
              </a:ext>
            </a:extLst>
          </p:cNvPr>
          <p:cNvSpPr/>
          <p:nvPr/>
        </p:nvSpPr>
        <p:spPr>
          <a:xfrm>
            <a:off x="1565651" y="4736563"/>
            <a:ext cx="3200400" cy="826643"/>
          </a:xfrm>
          <a:prstGeom prst="rightArrow">
            <a:avLst/>
          </a:prstGeom>
          <a:solidFill>
            <a:srgbClr val="00B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consumer.ftc.gov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6F0375A-1D01-4C5C-9C38-67C2E61FB4E3}"/>
              </a:ext>
            </a:extLst>
          </p:cNvPr>
          <p:cNvSpPr/>
          <p:nvPr/>
        </p:nvSpPr>
        <p:spPr>
          <a:xfrm>
            <a:off x="-12812" y="4944080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008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6" descr="Submit a complaint | Consumer Financial Protection Bureau">
            <a:extLst>
              <a:ext uri="{FF2B5EF4-FFF2-40B4-BE49-F238E27FC236}">
                <a16:creationId xmlns:a16="http://schemas.microsoft.com/office/drawing/2014/main" id="{E4FD37D8-B096-4A7C-B4DC-5E8BB6563F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" t="28681" r="6000" b="30586"/>
          <a:stretch/>
        </p:blipFill>
        <p:spPr bwMode="auto">
          <a:xfrm>
            <a:off x="5448207" y="3689525"/>
            <a:ext cx="3692838" cy="876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Federal Trade Commission | Protecting America's Consumers">
            <a:extLst>
              <a:ext uri="{FF2B5EF4-FFF2-40B4-BE49-F238E27FC236}">
                <a16:creationId xmlns:a16="http://schemas.microsoft.com/office/drawing/2014/main" id="{AD5A229E-6CFF-4098-893E-C044773B9C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3" t="28639" r="6911" b="33588"/>
          <a:stretch/>
        </p:blipFill>
        <p:spPr bwMode="auto">
          <a:xfrm>
            <a:off x="5448207" y="4858664"/>
            <a:ext cx="3750782" cy="876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0EE0F24-05A2-426C-B3C3-14BC18B968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7573" b="43436"/>
          <a:stretch/>
        </p:blipFill>
        <p:spPr>
          <a:xfrm>
            <a:off x="5448207" y="981509"/>
            <a:ext cx="2838344" cy="106152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F39CCB7-F256-4A65-9C2E-29AF6A550DCE}"/>
              </a:ext>
            </a:extLst>
          </p:cNvPr>
          <p:cNvPicPr/>
          <p:nvPr/>
        </p:nvPicPr>
        <p:blipFill>
          <a:blip r:embed="rId6"/>
          <a:srcRect l="49974" t="10511" r="24772" b="74127"/>
          <a:stretch>
            <a:fillRect/>
          </a:stretch>
        </p:blipFill>
        <p:spPr bwMode="auto">
          <a:xfrm>
            <a:off x="5448207" y="2335517"/>
            <a:ext cx="3672257" cy="106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0" descr="FDIC: Federal Deposit Insurance Corporation">
            <a:extLst>
              <a:ext uri="{FF2B5EF4-FFF2-40B4-BE49-F238E27FC236}">
                <a16:creationId xmlns:a16="http://schemas.microsoft.com/office/drawing/2014/main" id="{72DB25A2-5693-4D90-A3EE-03C992FA7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175" r="-11878" b="15400"/>
          <a:stretch/>
        </p:blipFill>
        <p:spPr bwMode="auto">
          <a:xfrm>
            <a:off x="5448207" y="6027802"/>
            <a:ext cx="4110642" cy="826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04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3" grpId="0" animBg="1"/>
      <p:bldP spid="44" grpId="0" animBg="1"/>
      <p:bldP spid="36" grpId="0" animBg="1"/>
      <p:bldP spid="35" grpId="0" animBg="1"/>
      <p:bldP spid="33" grpId="0" animBg="1"/>
      <p:bldP spid="32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Arrow: Right 45">
            <a:extLst>
              <a:ext uri="{FF2B5EF4-FFF2-40B4-BE49-F238E27FC236}">
                <a16:creationId xmlns:a16="http://schemas.microsoft.com/office/drawing/2014/main" id="{50072D5C-BFAE-4C4E-8AE3-9E14B0D421F9}"/>
              </a:ext>
            </a:extLst>
          </p:cNvPr>
          <p:cNvSpPr/>
          <p:nvPr/>
        </p:nvSpPr>
        <p:spPr>
          <a:xfrm>
            <a:off x="1565651" y="3468501"/>
            <a:ext cx="3200400" cy="826643"/>
          </a:xfrm>
          <a:prstGeom prst="rightArrow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patreasury.gov</a:t>
            </a: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D7A484CA-36FC-4B49-8668-C52C9CAF8ED4}"/>
              </a:ext>
            </a:extLst>
          </p:cNvPr>
          <p:cNvSpPr/>
          <p:nvPr/>
        </p:nvSpPr>
        <p:spPr>
          <a:xfrm>
            <a:off x="1565651" y="5984099"/>
            <a:ext cx="3200400" cy="82664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dobs.pa.gov</a:t>
            </a: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099899"/>
            <a:ext cx="3200400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attorneygeneral.gov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201371"/>
            <a:ext cx="3200400" cy="83154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insurance.pa.gov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Pennsylvania Resources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057318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26836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FC02979-501E-443A-B6B6-E52411DE008C}"/>
              </a:ext>
            </a:extLst>
          </p:cNvPr>
          <p:cNvSpPr/>
          <p:nvPr/>
        </p:nvSpPr>
        <p:spPr>
          <a:xfrm>
            <a:off x="-56354" y="3676018"/>
            <a:ext cx="1622005" cy="4553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54925 h 804743"/>
              <a:gd name="connsiteX4" fmla="*/ 1578462 w 1578462"/>
              <a:gd name="connsiteY4" fmla="*/ 0 h 804743"/>
              <a:gd name="connsiteX0" fmla="*/ 1622005 w 1622005"/>
              <a:gd name="connsiteY0" fmla="*/ 0 h 657952"/>
              <a:gd name="connsiteX1" fmla="*/ 1622005 w 1622005"/>
              <a:gd name="connsiteY1" fmla="*/ 600647 h 657952"/>
              <a:gd name="connsiteX2" fmla="*/ 0 w 1622005"/>
              <a:gd name="connsiteY2" fmla="*/ 657952 h 657952"/>
              <a:gd name="connsiteX3" fmla="*/ 43543 w 1622005"/>
              <a:gd name="connsiteY3" fmla="*/ 54925 h 657952"/>
              <a:gd name="connsiteX4" fmla="*/ 1622005 w 1622005"/>
              <a:gd name="connsiteY4" fmla="*/ 0 h 65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2005" h="657952">
                <a:moveTo>
                  <a:pt x="1622005" y="0"/>
                </a:moveTo>
                <a:lnTo>
                  <a:pt x="1622005" y="600647"/>
                </a:lnTo>
                <a:lnTo>
                  <a:pt x="0" y="657952"/>
                </a:lnTo>
                <a:lnTo>
                  <a:pt x="43543" y="54925"/>
                </a:lnTo>
                <a:lnTo>
                  <a:pt x="1622005" y="0"/>
                </a:lnTo>
                <a:close/>
              </a:path>
            </a:pathLst>
          </a:custGeom>
          <a:solidFill>
            <a:srgbClr val="005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EC91026-E5B5-42C6-A4DD-5F859D58086D}"/>
              </a:ext>
            </a:extLst>
          </p:cNvPr>
          <p:cNvSpPr/>
          <p:nvPr/>
        </p:nvSpPr>
        <p:spPr>
          <a:xfrm>
            <a:off x="-12810" y="6186767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8797FA77-E802-4CA6-B673-276DC499C6D7}"/>
              </a:ext>
            </a:extLst>
          </p:cNvPr>
          <p:cNvSpPr/>
          <p:nvPr/>
        </p:nvSpPr>
        <p:spPr>
          <a:xfrm>
            <a:off x="1565651" y="4693021"/>
            <a:ext cx="3200400" cy="826643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dos.pa.gov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6F0375A-1D01-4C5C-9C38-67C2E61FB4E3}"/>
              </a:ext>
            </a:extLst>
          </p:cNvPr>
          <p:cNvSpPr/>
          <p:nvPr/>
        </p:nvSpPr>
        <p:spPr>
          <a:xfrm>
            <a:off x="-12812" y="4900538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8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418D0F1-C464-4928-A47C-9F748ECABD0A}"/>
              </a:ext>
            </a:extLst>
          </p:cNvPr>
          <p:cNvGrpSpPr/>
          <p:nvPr/>
        </p:nvGrpSpPr>
        <p:grpSpPr>
          <a:xfrm>
            <a:off x="4867650" y="3271303"/>
            <a:ext cx="3873871" cy="1267853"/>
            <a:chOff x="4867650" y="3300331"/>
            <a:chExt cx="3873871" cy="126785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5259282-9EA0-4C96-A136-2FF95B48BAD4}"/>
                </a:ext>
              </a:extLst>
            </p:cNvPr>
            <p:cNvGrpSpPr/>
            <p:nvPr/>
          </p:nvGrpSpPr>
          <p:grpSpPr>
            <a:xfrm>
              <a:off x="4867650" y="3300331"/>
              <a:ext cx="3873871" cy="1219200"/>
              <a:chOff x="4867650" y="3372901"/>
              <a:chExt cx="3873871" cy="121920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667D897-864C-4864-8B60-84A55FACBE39}"/>
                  </a:ext>
                </a:extLst>
              </p:cNvPr>
              <p:cNvSpPr/>
              <p:nvPr/>
            </p:nvSpPr>
            <p:spPr>
              <a:xfrm>
                <a:off x="4867650" y="3372901"/>
                <a:ext cx="3520440" cy="12192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2" name="Picture 2" descr="PA Treasury's Pennsylvania Sustainable Energy Finance (PennSEF) Program for  the Public Sector - Green Building Alliance">
                <a:extLst>
                  <a:ext uri="{FF2B5EF4-FFF2-40B4-BE49-F238E27FC236}">
                    <a16:creationId xmlns:a16="http://schemas.microsoft.com/office/drawing/2014/main" id="{4964FA07-CBA0-4619-90DB-F4E9039478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1819"/>
              <a:stretch/>
            </p:blipFill>
            <p:spPr bwMode="auto">
              <a:xfrm>
                <a:off x="5005167" y="3573064"/>
                <a:ext cx="936378" cy="8292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Title 1">
                <a:extLst>
                  <a:ext uri="{FF2B5EF4-FFF2-40B4-BE49-F238E27FC236}">
                    <a16:creationId xmlns:a16="http://schemas.microsoft.com/office/drawing/2014/main" id="{15B4A40E-5A74-441D-88D8-A36A2FFE37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82509" y="3786742"/>
                <a:ext cx="3259012" cy="6474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91440" tIns="45720" rIns="91440" bIns="45720" rtlCol="0" anchor="ctr">
                <a:normAutofit fontScale="77500" lnSpcReduction="20000"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3200" kern="120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+mj-cs"/>
                  </a:defRPr>
                </a:lvl1pPr>
              </a:lstStyle>
              <a:p>
                <a:pPr algn="ctr"/>
                <a:r>
                  <a:rPr lang="en-US" sz="5400" spc="-100" dirty="0">
                    <a:solidFill>
                      <a:schemeClr val="tx1"/>
                    </a:solidFill>
                    <a:latin typeface="Perpetua" panose="02020502060401020303" pitchFamily="18" charset="0"/>
                  </a:rPr>
                  <a:t>TREASURY</a:t>
                </a:r>
                <a:endParaRPr lang="en-US" sz="5400" spc="-100" dirty="0">
                  <a:solidFill>
                    <a:schemeClr val="tx1"/>
                  </a:solidFill>
                  <a:latin typeface="Perpetua" panose="02020502060401020303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Title 1">
                <a:extLst>
                  <a:ext uri="{FF2B5EF4-FFF2-40B4-BE49-F238E27FC236}">
                    <a16:creationId xmlns:a16="http://schemas.microsoft.com/office/drawing/2014/main" id="{9AB1BFE0-9E20-4EF7-8F08-D5D68AD6DF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42053" y="3548043"/>
                <a:ext cx="3259012" cy="4454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3200" kern="120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+mj-cs"/>
                  </a:defRPr>
                </a:lvl1pPr>
              </a:lstStyle>
              <a:p>
                <a:pPr algn="ctr"/>
                <a:r>
                  <a:rPr lang="en-US" sz="1600" spc="400" dirty="0">
                    <a:solidFill>
                      <a:schemeClr val="tx1"/>
                    </a:solidFill>
                    <a:latin typeface="Perpetua" panose="02020502060401020303" pitchFamily="18" charset="0"/>
                  </a:rPr>
                  <a:t>PENNSYLVANIA</a:t>
                </a:r>
              </a:p>
            </p:txBody>
          </p:sp>
        </p:grpSp>
        <p:sp>
          <p:nvSpPr>
            <p:cNvPr id="25" name="Title 1">
              <a:extLst>
                <a:ext uri="{FF2B5EF4-FFF2-40B4-BE49-F238E27FC236}">
                  <a16:creationId xmlns:a16="http://schemas.microsoft.com/office/drawing/2014/main" id="{1023E3A3-6C1B-445B-8F9A-BBBD0D0A9251}"/>
                </a:ext>
              </a:extLst>
            </p:cNvPr>
            <p:cNvSpPr txBox="1">
              <a:spLocks/>
            </p:cNvSpPr>
            <p:nvPr/>
          </p:nvSpPr>
          <p:spPr>
            <a:xfrm>
              <a:off x="5464203" y="4122692"/>
              <a:ext cx="3259012" cy="445492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kern="120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  <a:cs typeface="+mj-cs"/>
                </a:defRPr>
              </a:lvl1pPr>
            </a:lstStyle>
            <a:p>
              <a:pPr algn="ctr"/>
              <a:r>
                <a:rPr lang="en-US" sz="2400" dirty="0">
                  <a:solidFill>
                    <a:srgbClr val="006600"/>
                  </a:solidFill>
                  <a:latin typeface="Perpetua" panose="02020502060401020303" pitchFamily="18" charset="0"/>
                </a:rPr>
                <a:t>Earn.  Learn.  Invest.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E18F5BA-E961-4B03-A6CA-BC7D485FCAD7}"/>
              </a:ext>
            </a:extLst>
          </p:cNvPr>
          <p:cNvGrpSpPr/>
          <p:nvPr/>
        </p:nvGrpSpPr>
        <p:grpSpPr>
          <a:xfrm>
            <a:off x="4867650" y="4628529"/>
            <a:ext cx="3520440" cy="1041213"/>
            <a:chOff x="4867650" y="4672071"/>
            <a:chExt cx="3520440" cy="104121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F952B9C-CFB0-4DBE-99C7-25F518CAD5E7}"/>
                </a:ext>
              </a:extLst>
            </p:cNvPr>
            <p:cNvSpPr/>
            <p:nvPr/>
          </p:nvSpPr>
          <p:spPr>
            <a:xfrm>
              <a:off x="4867650" y="4672071"/>
              <a:ext cx="3520440" cy="1041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Picture 4" descr="Pa Department of State">
              <a:extLst>
                <a:ext uri="{FF2B5EF4-FFF2-40B4-BE49-F238E27FC236}">
                  <a16:creationId xmlns:a16="http://schemas.microsoft.com/office/drawing/2014/main" id="{6F719406-B679-4B69-AFE5-88A546F7F1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1230" y="4805029"/>
              <a:ext cx="2748967" cy="7562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467FC26-5E11-489E-B6C4-8E30A2FF4B94}"/>
              </a:ext>
            </a:extLst>
          </p:cNvPr>
          <p:cNvGrpSpPr/>
          <p:nvPr/>
        </p:nvGrpSpPr>
        <p:grpSpPr>
          <a:xfrm>
            <a:off x="4867650" y="2124100"/>
            <a:ext cx="3520440" cy="987060"/>
            <a:chOff x="4867650" y="2298270"/>
            <a:chExt cx="3520440" cy="98706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B58423A-5757-4B06-8AE3-8C438F0EA489}"/>
                </a:ext>
              </a:extLst>
            </p:cNvPr>
            <p:cNvSpPr/>
            <p:nvPr/>
          </p:nvSpPr>
          <p:spPr>
            <a:xfrm>
              <a:off x="4867650" y="2298270"/>
              <a:ext cx="3520440" cy="9870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7" name="Picture 6" descr="Pennsylvania Insurance Department Home">
              <a:extLst>
                <a:ext uri="{FF2B5EF4-FFF2-40B4-BE49-F238E27FC236}">
                  <a16:creationId xmlns:a16="http://schemas.microsoft.com/office/drawing/2014/main" id="{ED6BA013-7D7B-491D-A643-DF5CA657F0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7455" y="2398290"/>
              <a:ext cx="2656925" cy="8367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DCDE910-BACB-479D-B5D9-CED2603F7254}"/>
              </a:ext>
            </a:extLst>
          </p:cNvPr>
          <p:cNvGrpSpPr/>
          <p:nvPr/>
        </p:nvGrpSpPr>
        <p:grpSpPr>
          <a:xfrm>
            <a:off x="4867650" y="5791500"/>
            <a:ext cx="3520440" cy="1066500"/>
            <a:chOff x="4867650" y="5791500"/>
            <a:chExt cx="3520440" cy="10665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56539AD-D02F-4180-B3A9-572FA8D77A89}"/>
                </a:ext>
              </a:extLst>
            </p:cNvPr>
            <p:cNvSpPr/>
            <p:nvPr/>
          </p:nvSpPr>
          <p:spPr>
            <a:xfrm>
              <a:off x="4867650" y="5791500"/>
              <a:ext cx="3520440" cy="1066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0" name="Picture 2" descr="DOBS Home">
              <a:extLst>
                <a:ext uri="{FF2B5EF4-FFF2-40B4-BE49-F238E27FC236}">
                  <a16:creationId xmlns:a16="http://schemas.microsoft.com/office/drawing/2014/main" id="{AF7E82AA-110E-4ABB-B220-A7CA49248E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0390" y="5930241"/>
              <a:ext cx="2642459" cy="7415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A4C90130-F54F-44A3-8261-156BBC2BE1C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6201" b="27543"/>
          <a:stretch/>
        </p:blipFill>
        <p:spPr>
          <a:xfrm>
            <a:off x="4867650" y="1054350"/>
            <a:ext cx="3520440" cy="90855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2256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3" grpId="0" animBg="1"/>
      <p:bldP spid="44" grpId="0" animBg="1"/>
      <p:bldP spid="36" grpId="0" animBg="1"/>
      <p:bldP spid="35" grpId="0" animBg="1"/>
      <p:bldP spid="33" grpId="0" animBg="1"/>
      <p:bldP spid="32" grpId="0" animBg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1763913" y="542922"/>
            <a:ext cx="5616174" cy="5772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5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865491772"/>
              </p:ext>
            </p:extLst>
          </p:nvPr>
        </p:nvGraphicFramePr>
        <p:xfrm>
          <a:off x="3276600" y="155987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150592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2518913" y="1024774"/>
            <a:ext cx="6320287" cy="505312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Establish an emergency savings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Identify reentry risks and establish a plan to manage them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Identify health insurance needs upon release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Identify other types of insurance needed upon release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Establish or review medical directive and will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Order C.L.U.E. report and review for errors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98B0889A-3567-4179-8E2F-76C8D48D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70"/>
          <a:stretch/>
        </p:blipFill>
        <p:spPr>
          <a:xfrm>
            <a:off x="304800" y="2218204"/>
            <a:ext cx="2024332" cy="24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8EBAF5-BBD3-4032-9750-5FD16B81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Today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9962C4-ADA5-4B9B-B124-1D1EE5FD3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948" y="1031965"/>
            <a:ext cx="371773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E5D119-1072-49C9-A130-23E40A143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298" y="1031965"/>
            <a:ext cx="374975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08174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1783080" y="1490036"/>
            <a:ext cx="5577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the Post-Session Questionnaire and the Session Evaluation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7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049C3D-D8A5-4687-A68F-90A1A1D54253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268B6C-A03F-444B-A60B-9AC835C44A6B}"/>
              </a:ext>
            </a:extLst>
          </p:cNvPr>
          <p:cNvSpPr txBox="1">
            <a:spLocks/>
          </p:cNvSpPr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Now, it’s your turn!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4DA0A73-E764-4217-9E3E-DFEF2BEBA3A4}"/>
              </a:ext>
            </a:extLst>
          </p:cNvPr>
          <p:cNvSpPr txBox="1">
            <a:spLocks/>
          </p:cNvSpPr>
          <p:nvPr/>
        </p:nvSpPr>
        <p:spPr>
          <a:xfrm>
            <a:off x="-369061" y="5723911"/>
            <a:ext cx="4382814" cy="7054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lvl="0">
              <a:spcBef>
                <a:spcPts val="300"/>
              </a:spcBef>
              <a:tabLst>
                <a:tab pos="1143000" algn="l"/>
              </a:tabLst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Note:  For best results, view in Adobe Reader DC or Nuance.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830604-A579-4FF2-8EA9-9CCF24B00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809897"/>
            <a:ext cx="389566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5240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608CEE-8D90-4029-BD4D-87246B008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653" y="992253"/>
            <a:ext cx="373750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C8CB6CD-24D8-4F97-9F6C-9C1E7CB8C77B}"/>
              </a:ext>
            </a:extLst>
          </p:cNvPr>
          <p:cNvSpPr/>
          <p:nvPr/>
        </p:nvSpPr>
        <p:spPr>
          <a:xfrm>
            <a:off x="4795880" y="953064"/>
            <a:ext cx="3895985" cy="5486400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371CC46-3AD1-43E0-9D26-F028FAB17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091" y="992253"/>
            <a:ext cx="377925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F651D4-8E3A-4B67-9DF4-C1A31AFDCFB6}"/>
              </a:ext>
            </a:extLst>
          </p:cNvPr>
          <p:cNvSpPr/>
          <p:nvPr/>
        </p:nvSpPr>
        <p:spPr>
          <a:xfrm>
            <a:off x="710387" y="3060450"/>
            <a:ext cx="3382641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710387" y="4122445"/>
            <a:ext cx="1728013" cy="141620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C1536D-8B23-4CAE-839D-DAF64D55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6ECEB-2081-434E-9244-3395A10CE43D}"/>
              </a:ext>
            </a:extLst>
          </p:cNvPr>
          <p:cNvSpPr/>
          <p:nvPr/>
        </p:nvSpPr>
        <p:spPr>
          <a:xfrm>
            <a:off x="710387" y="1863571"/>
            <a:ext cx="3382642" cy="11753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65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-0.45643 1.11111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5D97E9-64FD-4489-9A2E-93BDCFF16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10" y="822960"/>
            <a:ext cx="376021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D2F867-49F9-401C-8CB1-9E589832F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219" y="822960"/>
            <a:ext cx="375557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07895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E7DC4-884B-4C55-A99A-453C8581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Your Affairs in Order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2CB448A-01DA-49B0-A052-614103AD4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005765" y="4166675"/>
            <a:ext cx="2059049" cy="136775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4F32881D-8310-4B4A-9C2C-E41513D4AE74}"/>
              </a:ext>
            </a:extLst>
          </p:cNvPr>
          <p:cNvSpPr/>
          <p:nvPr/>
        </p:nvSpPr>
        <p:spPr>
          <a:xfrm>
            <a:off x="4856741" y="5540028"/>
            <a:ext cx="3719983" cy="76723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>
              <a:lnSpc>
                <a:spcPct val="15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Property Transfer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0F4703-4ECD-48F7-87D5-B3D7788C9DD3}"/>
              </a:ext>
            </a:extLst>
          </p:cNvPr>
          <p:cNvSpPr/>
          <p:nvPr/>
        </p:nvSpPr>
        <p:spPr>
          <a:xfrm>
            <a:off x="4499808" y="3115579"/>
            <a:ext cx="3719983" cy="76723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>
              <a:lnSpc>
                <a:spcPct val="15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Medical Directives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2C6FCF-A723-4EB9-B83A-F93EC81F95D6}"/>
              </a:ext>
            </a:extLst>
          </p:cNvPr>
          <p:cNvSpPr/>
          <p:nvPr/>
        </p:nvSpPr>
        <p:spPr>
          <a:xfrm>
            <a:off x="273686" y="4620163"/>
            <a:ext cx="3575599" cy="111847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Final Arrangements</a:t>
            </a:r>
          </a:p>
        </p:txBody>
      </p:sp>
      <p:pic>
        <p:nvPicPr>
          <p:cNvPr id="4" name="Picture 3" descr="A picture containing grass, flower, plant, garden&#10;&#10;Description automatically generated">
            <a:extLst>
              <a:ext uri="{FF2B5EF4-FFF2-40B4-BE49-F238E27FC236}">
                <a16:creationId xmlns:a16="http://schemas.microsoft.com/office/drawing/2014/main" id="{6E8D8634-F077-43A5-BDDD-4D85EBD612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84620" y="2237836"/>
            <a:ext cx="3176436" cy="2382327"/>
          </a:xfrm>
          <a:prstGeom prst="rect">
            <a:avLst/>
          </a:prstGeom>
        </p:spPr>
      </p:pic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7B6257C1-6826-4742-AE10-0DC21D90DD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856741" y="916661"/>
            <a:ext cx="3032443" cy="24188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19D6D9F-90DF-4E4D-B9A7-9A10CFE5E25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568" b="49216"/>
          <a:stretch/>
        </p:blipFill>
        <p:spPr>
          <a:xfrm>
            <a:off x="3952577" y="3115579"/>
            <a:ext cx="3064200" cy="241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2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9C221C-01DE-4E96-924D-3ED10B17E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784" y="992777"/>
            <a:ext cx="3841573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968A4E-AF47-436D-82F6-635CCD28A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2645" y="992777"/>
            <a:ext cx="3769530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27776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3ADB78-5634-4B2D-9064-B2891A5D6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19" y="888274"/>
            <a:ext cx="369006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F768D6D-3A56-438F-BDFC-90FB5158E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419" y="888274"/>
            <a:ext cx="385921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86234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A8798E-1156-4E8F-BF80-FD516F1B6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06" y="685800"/>
            <a:ext cx="370880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9FD5E9-DD4B-4A20-86E8-7EFAC6D49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890" y="685800"/>
            <a:ext cx="371074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28319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CDAD83-A2D6-415F-87A1-3EF9F82ED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91" y="992253"/>
            <a:ext cx="377925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2449286" y="4105366"/>
            <a:ext cx="1643743" cy="14496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4978400" y="160179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PRIOR TO NEXT SESSION,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email completed homework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Next Time:</a:t>
            </a:r>
          </a:p>
          <a:p>
            <a:pPr algn="ctr"/>
            <a:r>
              <a:rPr lang="en-US" sz="5400" dirty="0">
                <a:solidFill>
                  <a:srgbClr val="1F497D"/>
                </a:solidFill>
              </a:rPr>
              <a:t>Borrow to Grow</a:t>
            </a:r>
          </a:p>
        </p:txBody>
      </p:sp>
    </p:spTree>
    <p:extLst>
      <p:ext uri="{BB962C8B-B14F-4D97-AF65-F5344CB8AC3E}">
        <p14:creationId xmlns:p14="http://schemas.microsoft.com/office/powerpoint/2010/main" val="377256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Borrow to Grow Pre-Session Questionnaire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CBB798-AF14-4801-8F25-453863CAA059}"/>
              </a:ext>
            </a:extLst>
          </p:cNvPr>
          <p:cNvSpPr txBox="1">
            <a:spLocks/>
          </p:cNvSpPr>
          <p:nvPr/>
        </p:nvSpPr>
        <p:spPr>
          <a:xfrm>
            <a:off x="4728635" y="174403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Spend Sensibly Pre-Session Questionnaire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C2F551-A12D-4719-83B3-C98392187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36" y="1099457"/>
            <a:ext cx="3754130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1736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8076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E7DC4-884B-4C55-A99A-453C8581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Property Transfer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2DA3B8-D901-4562-A471-1375C55F82CA}"/>
              </a:ext>
            </a:extLst>
          </p:cNvPr>
          <p:cNvSpPr txBox="1"/>
          <p:nvPr/>
        </p:nvSpPr>
        <p:spPr>
          <a:xfrm>
            <a:off x="3952577" y="2367171"/>
            <a:ext cx="5191424" cy="21236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Will – Who gets your stuff?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Guardianship – Who gets your kids?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Trust – Protect assets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884C3F-7AFB-4E15-BD3A-4375F9CC6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005765" y="4166675"/>
            <a:ext cx="2059049" cy="1367759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D46FF4E-679D-4054-BAD9-8226A28797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568" b="49216"/>
          <a:stretch/>
        </p:blipFill>
        <p:spPr>
          <a:xfrm>
            <a:off x="3952577" y="3115579"/>
            <a:ext cx="3064200" cy="241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9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07407E-6 L -0.68733 -0.384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75" y="-192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4444E-6 L -0.3915 0.003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83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E7DC4-884B-4C55-A99A-453C8581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Directives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2DA3B8-D901-4562-A471-1375C55F82CA}"/>
              </a:ext>
            </a:extLst>
          </p:cNvPr>
          <p:cNvSpPr txBox="1"/>
          <p:nvPr/>
        </p:nvSpPr>
        <p:spPr>
          <a:xfrm>
            <a:off x="4572000" y="2871684"/>
            <a:ext cx="4572000" cy="15388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Living Will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Healthcare Power of Attorney (POA)</a:t>
            </a:r>
          </a:p>
        </p:txBody>
      </p:sp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B61651B4-214A-47E6-93F0-DFA8BE038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11001" y="2431699"/>
            <a:ext cx="3032443" cy="241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6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4" name="Picture 3" descr="A picture containing grass, flower, plant, garden&#10;&#10;Description automatically generated">
            <a:extLst>
              <a:ext uri="{FF2B5EF4-FFF2-40B4-BE49-F238E27FC236}">
                <a16:creationId xmlns:a16="http://schemas.microsoft.com/office/drawing/2014/main" id="{6E8D8634-F077-43A5-BDDD-4D85EBD61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84620" y="2237836"/>
            <a:ext cx="3176436" cy="238232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1C6E78B-9BE9-45AA-A909-1B09F937B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Arrangements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6A594F-686F-4755-87C3-2704744A2B0C}"/>
              </a:ext>
            </a:extLst>
          </p:cNvPr>
          <p:cNvSpPr txBox="1"/>
          <p:nvPr/>
        </p:nvSpPr>
        <p:spPr>
          <a:xfrm>
            <a:off x="4767943" y="2875001"/>
            <a:ext cx="5191424" cy="1107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Disposition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Funeral/memorial</a:t>
            </a:r>
          </a:p>
        </p:txBody>
      </p:sp>
    </p:spTree>
    <p:extLst>
      <p:ext uri="{BB962C8B-B14F-4D97-AF65-F5344CB8AC3E}">
        <p14:creationId xmlns:p14="http://schemas.microsoft.com/office/powerpoint/2010/main" val="4677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7D496E1-9209-4407-9E34-8186395D9635}"/>
              </a:ext>
            </a:extLst>
          </p:cNvPr>
          <p:cNvSpPr txBox="1">
            <a:spLocks/>
          </p:cNvSpPr>
          <p:nvPr/>
        </p:nvSpPr>
        <p:spPr>
          <a:xfrm>
            <a:off x="0" y="3765298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/>
              <a:t>Why is this so important?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0BD3800-D73D-40C2-BF75-30AC8BA9C484}"/>
              </a:ext>
            </a:extLst>
          </p:cNvPr>
          <p:cNvSpPr txBox="1">
            <a:spLocks/>
          </p:cNvSpPr>
          <p:nvPr/>
        </p:nvSpPr>
        <p:spPr>
          <a:xfrm>
            <a:off x="0" y="2648755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/>
              <a:t>Consumer Protection</a:t>
            </a:r>
          </a:p>
        </p:txBody>
      </p:sp>
    </p:spTree>
    <p:extLst>
      <p:ext uri="{BB962C8B-B14F-4D97-AF65-F5344CB8AC3E}">
        <p14:creationId xmlns:p14="http://schemas.microsoft.com/office/powerpoint/2010/main" val="258546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t1.gstatic.com/images?q=tbn:ANd9GcQ5wvqyCvzpHgjVSh3X19m9cOcqA2UG-ORMrbHkov28-VWyd7R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5778" r="96444">
                        <a14:foregroundMark x1="9778" y1="25333" x2="5778" y2="44889"/>
                        <a14:foregroundMark x1="9778" y1="51111" x2="8444" y2="60889"/>
                        <a14:foregroundMark x1="90667" y1="53333" x2="88444" y2="65333"/>
                        <a14:foregroundMark x1="93333" y1="60889" x2="96444" y2="65333"/>
                        <a14:foregroundMark x1="95111" y1="65333" x2="95111" y2="65333"/>
                        <a14:foregroundMark x1="40889" y1="44444" x2="40889" y2="44444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97653" y="560906"/>
            <a:ext cx="2954723" cy="2954723"/>
          </a:xfrm>
          <a:prstGeom prst="rect">
            <a:avLst/>
          </a:prstGeom>
          <a:noFill/>
          <a:ln w="12700">
            <a:noFill/>
          </a:ln>
          <a:effectLst/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5015" y="4058831"/>
            <a:ext cx="3360793" cy="438325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30188" indent="-230188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brown food coloring</a:t>
            </a:r>
          </a:p>
          <a:p>
            <a:pPr marL="230188" indent="-230188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tweezers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Superglue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paintbrush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waterproof spray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glycerin and water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341095" y="4058831"/>
            <a:ext cx="3231493" cy="391721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3 lbs ground beef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100 hamburger buns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2 cases of lettuce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a dozen tomatoes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Vegetable oil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1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uLnTx/>
              <a:uFillTx/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9044" y="6477434"/>
            <a:ext cx="3360793" cy="53750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Source:  PBSKids.org</a:t>
            </a:r>
          </a:p>
          <a:p>
            <a:pPr marL="9144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8D360D-3958-4BA8-9B64-A8CA8D1B78D1}"/>
              </a:ext>
            </a:extLst>
          </p:cNvPr>
          <p:cNvSpPr txBox="1"/>
          <p:nvPr/>
        </p:nvSpPr>
        <p:spPr>
          <a:xfrm>
            <a:off x="-3014" y="325652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Too Good To Be True…</a:t>
            </a:r>
          </a:p>
          <a:p>
            <a:endParaRPr lang="en-US" sz="3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3CACA-CBA3-4232-867C-515678DEF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Perfect Burger?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62619" y="1226967"/>
            <a:ext cx="5581381" cy="50290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47663" lvl="0" indent="-288925" defTabSz="914400">
              <a:spcBef>
                <a:spcPct val="20000"/>
              </a:spcBef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Ask yourself </a:t>
            </a:r>
            <a:r>
              <a:rPr lang="en-US" sz="28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before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you buy…</a:t>
            </a:r>
          </a:p>
          <a:p>
            <a:pPr marL="515938" lvl="2" indent="-4572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Who is this ad targeting?</a:t>
            </a:r>
          </a:p>
          <a:p>
            <a:pPr marL="515938" lvl="2" indent="-4572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are they using to grab my attention?</a:t>
            </a:r>
          </a:p>
          <a:p>
            <a:pPr marL="515938" lvl="2" indent="-4572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tactics are they using to make me want buy the product, i.e., emotions, bandwagon, endorsements?</a:t>
            </a:r>
          </a:p>
          <a:p>
            <a:pPr marL="515938" lvl="2" indent="-4572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Do I need it?</a:t>
            </a:r>
          </a:p>
          <a:p>
            <a:pPr marL="515938" lvl="2" indent="-4572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Have I done my homework?</a:t>
            </a:r>
          </a:p>
          <a:p>
            <a:pPr marL="515938" lvl="2" indent="-4572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Have I shopped around to at least three places?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7285F9-1E2E-45F9-8B0A-C1E015BCF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Advertising and Commercialism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CB346DC0-A5C8-48C0-9277-51CBC8726F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89964" y="1996224"/>
            <a:ext cx="3097369" cy="309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7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onsumermediallc.files.wordpress.com/2012/06/usedcarsalesman.jpg">
            <a:extLst>
              <a:ext uri="{FF2B5EF4-FFF2-40B4-BE49-F238E27FC236}">
                <a16:creationId xmlns:a16="http://schemas.microsoft.com/office/drawing/2014/main" id="{EE59F4B0-9BAE-428A-AAC4-18E16030F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111" y="2060732"/>
            <a:ext cx="3881097" cy="308159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CAA482-F260-4E0C-801C-78D769861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Consumer Protection</a:t>
            </a:r>
          </a:p>
        </p:txBody>
      </p:sp>
      <p:sp>
        <p:nvSpPr>
          <p:cNvPr id="785411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1135063"/>
            <a:ext cx="9144000" cy="57229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914400" indent="-457200" algn="l">
              <a:buNone/>
            </a:pPr>
            <a:endParaRPr lang="en-US" sz="1200" dirty="0"/>
          </a:p>
          <a:p>
            <a:pPr marL="914400" indent="-457200" algn="l">
              <a:buNone/>
            </a:pP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yellow lemon fruit on white surface">
            <a:extLst>
              <a:ext uri="{FF2B5EF4-FFF2-40B4-BE49-F238E27FC236}">
                <a16:creationId xmlns:a16="http://schemas.microsoft.com/office/drawing/2014/main" id="{D98F7ABB-1334-407B-8B64-A178ADB03B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2"/>
          <a:stretch/>
        </p:blipFill>
        <p:spPr bwMode="auto">
          <a:xfrm>
            <a:off x="4559501" y="1751123"/>
            <a:ext cx="4584499" cy="3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5128</TotalTime>
  <Words>396</Words>
  <Application>Microsoft Office PowerPoint</Application>
  <PresentationFormat>On-screen Show (4:3)</PresentationFormat>
  <Paragraphs>110</Paragraphs>
  <Slides>27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Gadugi</vt:lpstr>
      <vt:lpstr>Perpetua</vt:lpstr>
      <vt:lpstr>2_Office Theme</vt:lpstr>
      <vt:lpstr>Office Theme</vt:lpstr>
      <vt:lpstr>PowerPoint Presentation</vt:lpstr>
      <vt:lpstr>Getting Your Affairs in Order</vt:lpstr>
      <vt:lpstr>Property Transfer</vt:lpstr>
      <vt:lpstr>Medical Directives</vt:lpstr>
      <vt:lpstr>Final Arrangements</vt:lpstr>
      <vt:lpstr>PowerPoint Presentation</vt:lpstr>
      <vt:lpstr>The Perfect Burger?</vt:lpstr>
      <vt:lpstr>Advertising and Commercialism</vt:lpstr>
      <vt:lpstr>Consumer Protection</vt:lpstr>
      <vt:lpstr>National Resources</vt:lpstr>
      <vt:lpstr>Pennsylvania Resources</vt:lpstr>
      <vt:lpstr>PowerPoint Presentation</vt:lpstr>
      <vt:lpstr>PowerPoint Presentation</vt:lpstr>
      <vt:lpstr>PowerPoint Presentation</vt:lpstr>
      <vt:lpstr>Complete Today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Borrow to Grow Pre-Session Questionnaire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434</cp:revision>
  <dcterms:created xsi:type="dcterms:W3CDTF">2021-03-12T16:17:16Z</dcterms:created>
  <dcterms:modified xsi:type="dcterms:W3CDTF">2022-05-20T15:20:59Z</dcterms:modified>
</cp:coreProperties>
</file>