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62"/>
  </p:notesMasterIdLst>
  <p:handoutMasterIdLst>
    <p:handoutMasterId r:id="rId63"/>
  </p:handoutMasterIdLst>
  <p:sldIdLst>
    <p:sldId id="1081" r:id="rId3"/>
    <p:sldId id="868" r:id="rId4"/>
    <p:sldId id="1327" r:id="rId5"/>
    <p:sldId id="1313" r:id="rId6"/>
    <p:sldId id="1319" r:id="rId7"/>
    <p:sldId id="1231" r:id="rId8"/>
    <p:sldId id="1239" r:id="rId9"/>
    <p:sldId id="1173" r:id="rId10"/>
    <p:sldId id="1203" r:id="rId11"/>
    <p:sldId id="1204" r:id="rId12"/>
    <p:sldId id="1241" r:id="rId13"/>
    <p:sldId id="1242" r:id="rId14"/>
    <p:sldId id="1244" r:id="rId15"/>
    <p:sldId id="1240" r:id="rId16"/>
    <p:sldId id="1246" r:id="rId17"/>
    <p:sldId id="1247" r:id="rId18"/>
    <p:sldId id="1207" r:id="rId19"/>
    <p:sldId id="1210" r:id="rId20"/>
    <p:sldId id="1211" r:id="rId21"/>
    <p:sldId id="1212" r:id="rId22"/>
    <p:sldId id="1213" r:id="rId23"/>
    <p:sldId id="1214" r:id="rId24"/>
    <p:sldId id="1225" r:id="rId25"/>
    <p:sldId id="1215" r:id="rId26"/>
    <p:sldId id="1222" r:id="rId27"/>
    <p:sldId id="1220" r:id="rId28"/>
    <p:sldId id="1224" r:id="rId29"/>
    <p:sldId id="1223" r:id="rId30"/>
    <p:sldId id="1227" r:id="rId31"/>
    <p:sldId id="1250" r:id="rId32"/>
    <p:sldId id="1251" r:id="rId33"/>
    <p:sldId id="1229" r:id="rId34"/>
    <p:sldId id="1217" r:id="rId35"/>
    <p:sldId id="1233" r:id="rId36"/>
    <p:sldId id="1234" r:id="rId37"/>
    <p:sldId id="818" r:id="rId38"/>
    <p:sldId id="1306" r:id="rId39"/>
    <p:sldId id="1308" r:id="rId40"/>
    <p:sldId id="1309" r:id="rId41"/>
    <p:sldId id="324" r:id="rId42"/>
    <p:sldId id="1304" r:id="rId43"/>
    <p:sldId id="1305" r:id="rId44"/>
    <p:sldId id="1053" r:id="rId45"/>
    <p:sldId id="1259" r:id="rId46"/>
    <p:sldId id="1230" r:id="rId47"/>
    <p:sldId id="1245" r:id="rId48"/>
    <p:sldId id="1314" r:id="rId49"/>
    <p:sldId id="1321" r:id="rId50"/>
    <p:sldId id="1216" r:id="rId51"/>
    <p:sldId id="1238" r:id="rId52"/>
    <p:sldId id="1232" r:id="rId53"/>
    <p:sldId id="1315" r:id="rId54"/>
    <p:sldId id="1317" r:id="rId55"/>
    <p:sldId id="1316" r:id="rId56"/>
    <p:sldId id="1318" r:id="rId57"/>
    <p:sldId id="1328" r:id="rId58"/>
    <p:sldId id="1323" r:id="rId59"/>
    <p:sldId id="1235" r:id="rId60"/>
    <p:sldId id="1104" r:id="rId6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6600"/>
    <a:srgbClr val="FFFFAF"/>
    <a:srgbClr val="BE4946"/>
    <a:srgbClr val="C35855"/>
    <a:srgbClr val="CD7371"/>
    <a:srgbClr val="FFFFCC"/>
    <a:srgbClr val="FFFFFF"/>
    <a:srgbClr val="FF99F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 autoAdjust="0"/>
    <p:restoredTop sz="91655" autoAdjust="0"/>
  </p:normalViewPr>
  <p:slideViewPr>
    <p:cSldViewPr snapToGrid="0" snapToObjects="1">
      <p:cViewPr>
        <p:scale>
          <a:sx n="100" d="100"/>
          <a:sy n="100" d="100"/>
        </p:scale>
        <p:origin x="-684" y="72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84871E48-42FE-47B0-A5E9-2DADA44F417E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gm:t>
    </dgm:pt>
    <dgm:pt modelId="{B486EE01-B8C5-4E3E-BA7C-5667081D5BF3}" type="parTrans" cxnId="{81D92D63-5894-4B7E-A26A-DA53847BDE30}">
      <dgm:prSet/>
      <dgm:spPr/>
    </dgm:pt>
    <dgm:pt modelId="{D14C241D-A29E-46D1-B63B-40DC40F25943}" type="sibTrans" cxnId="{81D92D63-5894-4B7E-A26A-DA53847BDE30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AB756FE4-AFD0-4CD1-87F7-DC2A4F4049CC}" type="pres">
      <dgm:prSet presAssocID="{84871E48-42FE-47B0-A5E9-2DADA44F417E}" presName="text_2" presStyleLbl="node1" presStyleIdx="1" presStyleCnt="6">
        <dgm:presLayoutVars>
          <dgm:bulletEnabled val="1"/>
        </dgm:presLayoutVars>
      </dgm:prSet>
      <dgm:spPr/>
    </dgm:pt>
    <dgm:pt modelId="{4FA72C7A-FA08-49E8-8F3B-EC2E9BE3E7B8}" type="pres">
      <dgm:prSet presAssocID="{84871E48-42FE-47B0-A5E9-2DADA44F417E}" presName="accent_2" presStyleCnt="0"/>
      <dgm:spPr/>
    </dgm:pt>
    <dgm:pt modelId="{AC1C566F-352B-4A6D-A401-44DD719AECD4}" type="pres">
      <dgm:prSet presAssocID="{84871E48-42FE-47B0-A5E9-2DADA44F417E}" presName="accentRepeatNode" presStyleLbl="solidFgAcc1" presStyleIdx="1" presStyleCnt="6"/>
      <dgm:spPr/>
    </dgm:pt>
    <dgm:pt modelId="{A6D25DFB-5652-481F-B1C7-ADA78DF33811}" type="pres">
      <dgm:prSet presAssocID="{75A8888F-3750-4432-BD04-DA110F723CD8}" presName="text_3" presStyleLbl="node1" presStyleIdx="2" presStyleCnt="6">
        <dgm:presLayoutVars>
          <dgm:bulletEnabled val="1"/>
        </dgm:presLayoutVars>
      </dgm:prSet>
      <dgm:spPr/>
    </dgm:pt>
    <dgm:pt modelId="{389BCE59-1F88-487E-96D3-5AC6D230E666}" type="pres">
      <dgm:prSet presAssocID="{75A8888F-3750-4432-BD04-DA110F723CD8}" presName="accent_3" presStyleCnt="0"/>
      <dgm:spPr/>
    </dgm:pt>
    <dgm:pt modelId="{1C2D38C8-A65A-4BB4-B586-A30041ECEC83}" type="pres">
      <dgm:prSet presAssocID="{75A8888F-3750-4432-BD04-DA110F723CD8}" presName="accentRepeatNode" presStyleLbl="solidFgAcc1" presStyleIdx="2" presStyleCnt="6"/>
      <dgm:spPr/>
    </dgm:pt>
    <dgm:pt modelId="{05A42618-9A2A-461B-868B-9AB007B29758}" type="pres">
      <dgm:prSet presAssocID="{D6D4FE4A-9F97-479C-B7FB-3E9E2C66C027}" presName="text_4" presStyleLbl="node1" presStyleIdx="3" presStyleCnt="6">
        <dgm:presLayoutVars>
          <dgm:bulletEnabled val="1"/>
        </dgm:presLayoutVars>
      </dgm:prSet>
      <dgm:spPr/>
    </dgm:pt>
    <dgm:pt modelId="{0A812676-2802-4928-8C4C-A30CB416E022}" type="pres">
      <dgm:prSet presAssocID="{D6D4FE4A-9F97-479C-B7FB-3E9E2C66C027}" presName="accent_4" presStyleCnt="0"/>
      <dgm:spPr/>
    </dgm:pt>
    <dgm:pt modelId="{FA87F67A-18D6-4B97-9F32-EC0549BDE808}" type="pres">
      <dgm:prSet presAssocID="{D6D4FE4A-9F97-479C-B7FB-3E9E2C66C027}" presName="accentRepeatNode" presStyleLbl="solidFgAcc1" presStyleIdx="3" presStyleCnt="6"/>
      <dgm:spPr/>
    </dgm:pt>
    <dgm:pt modelId="{79C79BAF-A565-446C-9E02-03C19BDA0839}" type="pres">
      <dgm:prSet presAssocID="{F78708D7-57E1-4F45-B932-1A01D7E17604}" presName="text_5" presStyleLbl="node1" presStyleIdx="4" presStyleCnt="6">
        <dgm:presLayoutVars>
          <dgm:bulletEnabled val="1"/>
        </dgm:presLayoutVars>
      </dgm:prSet>
      <dgm:spPr/>
    </dgm:pt>
    <dgm:pt modelId="{F412DBED-5D64-411D-AC6A-BFA82C087BC3}" type="pres">
      <dgm:prSet presAssocID="{F78708D7-57E1-4F45-B932-1A01D7E17604}" presName="accent_5" presStyleCnt="0"/>
      <dgm:spPr/>
    </dgm:pt>
    <dgm:pt modelId="{6B629F65-7FD1-4E98-B520-256BF3A0AF00}" type="pres">
      <dgm:prSet presAssocID="{F78708D7-57E1-4F45-B932-1A01D7E17604}" presName="accentRepeatNode" presStyleLbl="solidFgAcc1" presStyleIdx="4" presStyleCnt="6"/>
      <dgm:spPr/>
    </dgm:pt>
    <dgm:pt modelId="{9E550838-3A50-4090-BDF5-19F06F86D53C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1EDA8EE9-C3F9-4E69-85C8-E6A04F669E24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2" destOrd="0" parTransId="{EC4557C1-CA4E-4580-B086-E369D2EBE3AE}" sibTransId="{1E3B3B07-6FF5-40CF-B5DB-59772FF41F16}"/>
    <dgm:cxn modelId="{22FF1538-0C73-42E3-9E2B-69E70E6428C9}" type="presOf" srcId="{F78708D7-57E1-4F45-B932-1A01D7E17604}" destId="{79C79BAF-A565-446C-9E02-03C19BDA0839}" srcOrd="0" destOrd="0" presId="urn:microsoft.com/office/officeart/2008/layout/VerticalCurvedList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81D92D63-5894-4B7E-A26A-DA53847BDE30}" srcId="{3F844B72-C1BD-4B3A-8111-6E1A8E820D26}" destId="{84871E48-42FE-47B0-A5E9-2DADA44F417E}" srcOrd="1" destOrd="0" parTransId="{B486EE01-B8C5-4E3E-BA7C-5667081D5BF3}" sibTransId="{D14C241D-A29E-46D1-B63B-40DC40F25943}"/>
    <dgm:cxn modelId="{03E5CF66-08A9-42AD-A90E-23FE039F4084}" type="presOf" srcId="{84871E48-42FE-47B0-A5E9-2DADA44F417E}" destId="{AB756FE4-AFD0-4CD1-87F7-DC2A4F4049CC}" srcOrd="0" destOrd="0" presId="urn:microsoft.com/office/officeart/2008/layout/VerticalCurvedList"/>
    <dgm:cxn modelId="{06AD0968-6853-409A-BCEA-0D489EC5CBAA}" type="presOf" srcId="{75A8888F-3750-4432-BD04-DA110F723CD8}" destId="{A6D25DFB-5652-481F-B1C7-ADA78DF33811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3" destOrd="0" parTransId="{C369B0D9-572C-4BA5-832C-DEB41A3608BB}" sibTransId="{938B1ECF-CF4E-4E24-9F69-29893BCB4FB0}"/>
    <dgm:cxn modelId="{B7E0E87C-0E70-4EE1-84B6-9ED3CB512060}" type="presOf" srcId="{FB63864E-F53E-447D-BD75-EDD960FE4039}" destId="{9E550838-3A50-4090-BDF5-19F06F86D53C}" srcOrd="0" destOrd="0" presId="urn:microsoft.com/office/officeart/2008/layout/VerticalCurvedList"/>
    <dgm:cxn modelId="{0CEA43A8-C981-45E8-87E6-5F12C2F2B92B}" type="presOf" srcId="{D6D4FE4A-9F97-479C-B7FB-3E9E2C66C027}" destId="{05A42618-9A2A-461B-868B-9AB007B29758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4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E90D1E55-2103-4E7C-9793-D36F2FDC656E}" type="presParOf" srcId="{65C30473-74A8-4770-BBFE-90797AC357B8}" destId="{AB756FE4-AFD0-4CD1-87F7-DC2A4F4049CC}" srcOrd="3" destOrd="0" presId="urn:microsoft.com/office/officeart/2008/layout/VerticalCurvedList"/>
    <dgm:cxn modelId="{1ACBB5F0-64C5-42E4-9F8C-2CFD16C48701}" type="presParOf" srcId="{65C30473-74A8-4770-BBFE-90797AC357B8}" destId="{4FA72C7A-FA08-49E8-8F3B-EC2E9BE3E7B8}" srcOrd="4" destOrd="0" presId="urn:microsoft.com/office/officeart/2008/layout/VerticalCurvedList"/>
    <dgm:cxn modelId="{F29E1F2D-E004-4583-B5B2-3E0DC9F68800}" type="presParOf" srcId="{4FA72C7A-FA08-49E8-8F3B-EC2E9BE3E7B8}" destId="{AC1C566F-352B-4A6D-A401-44DD719AECD4}" srcOrd="0" destOrd="0" presId="urn:microsoft.com/office/officeart/2008/layout/VerticalCurvedList"/>
    <dgm:cxn modelId="{7622C4A6-C657-4B3B-8E3A-1C79D64D469C}" type="presParOf" srcId="{65C30473-74A8-4770-BBFE-90797AC357B8}" destId="{A6D25DFB-5652-481F-B1C7-ADA78DF33811}" srcOrd="5" destOrd="0" presId="urn:microsoft.com/office/officeart/2008/layout/VerticalCurvedList"/>
    <dgm:cxn modelId="{84AF08EC-1361-4359-88C8-C4334CA9AA1A}" type="presParOf" srcId="{65C30473-74A8-4770-BBFE-90797AC357B8}" destId="{389BCE59-1F88-487E-96D3-5AC6D230E666}" srcOrd="6" destOrd="0" presId="urn:microsoft.com/office/officeart/2008/layout/VerticalCurvedList"/>
    <dgm:cxn modelId="{007D856E-A6F4-4E9F-BEE2-A594816A6279}" type="presParOf" srcId="{389BCE59-1F88-487E-96D3-5AC6D230E666}" destId="{1C2D38C8-A65A-4BB4-B586-A30041ECEC83}" srcOrd="0" destOrd="0" presId="urn:microsoft.com/office/officeart/2008/layout/VerticalCurvedList"/>
    <dgm:cxn modelId="{E681CA1F-8A78-4BEB-91F3-645D1F6480C4}" type="presParOf" srcId="{65C30473-74A8-4770-BBFE-90797AC357B8}" destId="{05A42618-9A2A-461B-868B-9AB007B29758}" srcOrd="7" destOrd="0" presId="urn:microsoft.com/office/officeart/2008/layout/VerticalCurvedList"/>
    <dgm:cxn modelId="{D8A2554F-1BCF-448A-BC97-47ED8CAE70F0}" type="presParOf" srcId="{65C30473-74A8-4770-BBFE-90797AC357B8}" destId="{0A812676-2802-4928-8C4C-A30CB416E022}" srcOrd="8" destOrd="0" presId="urn:microsoft.com/office/officeart/2008/layout/VerticalCurvedList"/>
    <dgm:cxn modelId="{4B3FC2D3-ED2F-4309-9542-3F217C569774}" type="presParOf" srcId="{0A812676-2802-4928-8C4C-A30CB416E022}" destId="{FA87F67A-18D6-4B97-9F32-EC0549BDE808}" srcOrd="0" destOrd="0" presId="urn:microsoft.com/office/officeart/2008/layout/VerticalCurvedList"/>
    <dgm:cxn modelId="{9F3838BB-281E-41A3-B47F-4EBE1248A34B}" type="presParOf" srcId="{65C30473-74A8-4770-BBFE-90797AC357B8}" destId="{79C79BAF-A565-446C-9E02-03C19BDA0839}" srcOrd="9" destOrd="0" presId="urn:microsoft.com/office/officeart/2008/layout/VerticalCurvedList"/>
    <dgm:cxn modelId="{6CA7B074-4E60-4E0F-9B57-04FF4A8B5CB1}" type="presParOf" srcId="{65C30473-74A8-4770-BBFE-90797AC357B8}" destId="{F412DBED-5D64-411D-AC6A-BFA82C087BC3}" srcOrd="10" destOrd="0" presId="urn:microsoft.com/office/officeart/2008/layout/VerticalCurvedList"/>
    <dgm:cxn modelId="{6A6CF42B-90CA-4BBE-A44B-9195CD54BA0D}" type="presParOf" srcId="{F412DBED-5D64-411D-AC6A-BFA82C087BC3}" destId="{6B629F65-7FD1-4E98-B520-256BF3A0AF00}" srcOrd="0" destOrd="0" presId="urn:microsoft.com/office/officeart/2008/layout/VerticalCurvedList"/>
    <dgm:cxn modelId="{E1370DBB-6A9B-4C64-A491-15E327F02C60}" type="presParOf" srcId="{65C30473-74A8-4770-BBFE-90797AC357B8}" destId="{9E550838-3A50-4090-BDF5-19F06F86D53C}" srcOrd="11" destOrd="0" presId="urn:microsoft.com/office/officeart/2008/layout/VerticalCurvedList"/>
    <dgm:cxn modelId="{918241ED-CF7D-4B22-AE3C-418F497CB02E}" type="presParOf" srcId="{65C30473-74A8-4770-BBFE-90797AC357B8}" destId="{1EDA8EE9-C3F9-4E69-85C8-E6A04F669E24}" srcOrd="12" destOrd="0" presId="urn:microsoft.com/office/officeart/2008/layout/VerticalCurvedList"/>
    <dgm:cxn modelId="{E200298D-8F0B-483D-9DA5-E6B1D54299F7}" type="presParOf" srcId="{1EDA8EE9-C3F9-4E69-85C8-E6A04F669E24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B52577C5-268F-4CDE-ABB3-860766AFA007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gm:t>
    </dgm:pt>
    <dgm:pt modelId="{FD82EE6E-7E21-4534-86DE-4CCD15E088B8}" type="parTrans" cxnId="{80748D81-1367-489C-8C08-F56104AE659F}">
      <dgm:prSet/>
      <dgm:spPr/>
    </dgm:pt>
    <dgm:pt modelId="{4922B081-FF74-44A6-AFBF-7F6B776EF7AC}" type="sibTrans" cxnId="{80748D81-1367-489C-8C08-F56104AE659F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FCAC9CCA-C49A-4F25-9319-24EE547487FE}" type="pres">
      <dgm:prSet presAssocID="{B52577C5-268F-4CDE-ABB3-860766AFA007}" presName="text_2" presStyleLbl="node1" presStyleIdx="1" presStyleCnt="6">
        <dgm:presLayoutVars>
          <dgm:bulletEnabled val="1"/>
        </dgm:presLayoutVars>
      </dgm:prSet>
      <dgm:spPr/>
    </dgm:pt>
    <dgm:pt modelId="{A5714D63-A749-4CA3-85F4-B9BB0E9C1079}" type="pres">
      <dgm:prSet presAssocID="{B52577C5-268F-4CDE-ABB3-860766AFA007}" presName="accent_2" presStyleCnt="0"/>
      <dgm:spPr/>
    </dgm:pt>
    <dgm:pt modelId="{B2DBC6CF-5B15-495C-9399-0DF27E0CDF17}" type="pres">
      <dgm:prSet presAssocID="{B52577C5-268F-4CDE-ABB3-860766AFA007}" presName="accentRepeatNode" presStyleLbl="solidFgAcc1" presStyleIdx="1" presStyleCnt="6"/>
      <dgm:spPr/>
    </dgm:pt>
    <dgm:pt modelId="{6E36AD10-CD60-466A-B19D-E1A55B4A812B}" type="pres">
      <dgm:prSet presAssocID="{75A8888F-3750-4432-BD04-DA110F723CD8}" presName="text_3" presStyleLbl="node1" presStyleIdx="2" presStyleCnt="6">
        <dgm:presLayoutVars>
          <dgm:bulletEnabled val="1"/>
        </dgm:presLayoutVars>
      </dgm:prSet>
      <dgm:spPr/>
    </dgm:pt>
    <dgm:pt modelId="{15544461-C04A-49CC-B501-B37B9F581D5D}" type="pres">
      <dgm:prSet presAssocID="{75A8888F-3750-4432-BD04-DA110F723CD8}" presName="accent_3" presStyleCnt="0"/>
      <dgm:spPr/>
    </dgm:pt>
    <dgm:pt modelId="{1C2D38C8-A65A-4BB4-B586-A30041ECEC83}" type="pres">
      <dgm:prSet presAssocID="{75A8888F-3750-4432-BD04-DA110F723CD8}" presName="accentRepeatNode" presStyleLbl="solidFgAcc1" presStyleIdx="2" presStyleCnt="6"/>
      <dgm:spPr/>
    </dgm:pt>
    <dgm:pt modelId="{69DF346B-7350-447F-B927-2CB73714B151}" type="pres">
      <dgm:prSet presAssocID="{D6D4FE4A-9F97-479C-B7FB-3E9E2C66C027}" presName="text_4" presStyleLbl="node1" presStyleIdx="3" presStyleCnt="6">
        <dgm:presLayoutVars>
          <dgm:bulletEnabled val="1"/>
        </dgm:presLayoutVars>
      </dgm:prSet>
      <dgm:spPr/>
    </dgm:pt>
    <dgm:pt modelId="{F7C67A5D-A6BE-4867-8EA7-5FB0684190BC}" type="pres">
      <dgm:prSet presAssocID="{D6D4FE4A-9F97-479C-B7FB-3E9E2C66C027}" presName="accent_4" presStyleCnt="0"/>
      <dgm:spPr/>
    </dgm:pt>
    <dgm:pt modelId="{FA87F67A-18D6-4B97-9F32-EC0549BDE808}" type="pres">
      <dgm:prSet presAssocID="{D6D4FE4A-9F97-479C-B7FB-3E9E2C66C027}" presName="accentRepeatNode" presStyleLbl="solidFgAcc1" presStyleIdx="3" presStyleCnt="6"/>
      <dgm:spPr/>
    </dgm:pt>
    <dgm:pt modelId="{E19B63B4-A0B7-4869-AD2C-93C80242944B}" type="pres">
      <dgm:prSet presAssocID="{F78708D7-57E1-4F45-B932-1A01D7E17604}" presName="text_5" presStyleLbl="node1" presStyleIdx="4" presStyleCnt="6">
        <dgm:presLayoutVars>
          <dgm:bulletEnabled val="1"/>
        </dgm:presLayoutVars>
      </dgm:prSet>
      <dgm:spPr/>
    </dgm:pt>
    <dgm:pt modelId="{B751E5CE-3E9F-41BD-AE2D-CB9A048C0B52}" type="pres">
      <dgm:prSet presAssocID="{F78708D7-57E1-4F45-B932-1A01D7E17604}" presName="accent_5" presStyleCnt="0"/>
      <dgm:spPr/>
    </dgm:pt>
    <dgm:pt modelId="{6B629F65-7FD1-4E98-B520-256BF3A0AF00}" type="pres">
      <dgm:prSet presAssocID="{F78708D7-57E1-4F45-B932-1A01D7E17604}" presName="accentRepeatNode" presStyleLbl="solidFgAcc1" presStyleIdx="4" presStyleCnt="6"/>
      <dgm:spPr/>
    </dgm:pt>
    <dgm:pt modelId="{BD7C8916-DF5C-44C0-8B78-1642BDB379D9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2ED5BE0A-9D87-4963-B652-C8AA47B7CA26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2" destOrd="0" parTransId="{EC4557C1-CA4E-4580-B086-E369D2EBE3AE}" sibTransId="{1E3B3B07-6FF5-40CF-B5DB-59772FF41F16}"/>
    <dgm:cxn modelId="{95224937-3304-47DE-951B-A917080BE9DB}" type="presOf" srcId="{D6D4FE4A-9F97-479C-B7FB-3E9E2C66C027}" destId="{69DF346B-7350-447F-B927-2CB73714B151}" srcOrd="0" destOrd="0" presId="urn:microsoft.com/office/officeart/2008/layout/VerticalCurvedList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C440CC62-B07E-4965-AD38-FA1A910E5E5A}" type="presOf" srcId="{FB63864E-F53E-447D-BD75-EDD960FE4039}" destId="{BD7C8916-DF5C-44C0-8B78-1642BDB379D9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3" destOrd="0" parTransId="{C369B0D9-572C-4BA5-832C-DEB41A3608BB}" sibTransId="{938B1ECF-CF4E-4E24-9F69-29893BCB4FB0}"/>
    <dgm:cxn modelId="{80748D81-1367-489C-8C08-F56104AE659F}" srcId="{3F844B72-C1BD-4B3A-8111-6E1A8E820D26}" destId="{B52577C5-268F-4CDE-ABB3-860766AFA007}" srcOrd="1" destOrd="0" parTransId="{FD82EE6E-7E21-4534-86DE-4CCD15E088B8}" sibTransId="{4922B081-FF74-44A6-AFBF-7F6B776EF7AC}"/>
    <dgm:cxn modelId="{DD308B97-C30A-40E9-AF53-7C12A6B0A9DF}" type="presOf" srcId="{F78708D7-57E1-4F45-B932-1A01D7E17604}" destId="{E19B63B4-A0B7-4869-AD2C-93C80242944B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AF10CEAF-31E1-4C38-810E-72D32ABAC647}" type="presOf" srcId="{75A8888F-3750-4432-BD04-DA110F723CD8}" destId="{6E36AD10-CD60-466A-B19D-E1A55B4A812B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4" destOrd="0" parTransId="{D1F964E2-D4D0-44B5-B228-B6B88ABE7506}" sibTransId="{992426EB-910E-4903-898E-4737CDEB394B}"/>
    <dgm:cxn modelId="{5756F6EB-ACA7-4C2F-BC22-22FB4BD76E90}" type="presOf" srcId="{B52577C5-268F-4CDE-ABB3-860766AFA007}" destId="{FCAC9CCA-C49A-4F25-9319-24EE547487FE}" srcOrd="0" destOrd="0" presId="urn:microsoft.com/office/officeart/2008/layout/VerticalCurvedList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8312646C-46F7-4709-995F-5C9886A3FA89}" type="presParOf" srcId="{65C30473-74A8-4770-BBFE-90797AC357B8}" destId="{FCAC9CCA-C49A-4F25-9319-24EE547487FE}" srcOrd="3" destOrd="0" presId="urn:microsoft.com/office/officeart/2008/layout/VerticalCurvedList"/>
    <dgm:cxn modelId="{B1C86C05-62F1-49A1-8F05-FD319F3C4606}" type="presParOf" srcId="{65C30473-74A8-4770-BBFE-90797AC357B8}" destId="{A5714D63-A749-4CA3-85F4-B9BB0E9C1079}" srcOrd="4" destOrd="0" presId="urn:microsoft.com/office/officeart/2008/layout/VerticalCurvedList"/>
    <dgm:cxn modelId="{0A28E7D5-67C4-4583-9CF5-358232904346}" type="presParOf" srcId="{A5714D63-A749-4CA3-85F4-B9BB0E9C1079}" destId="{B2DBC6CF-5B15-495C-9399-0DF27E0CDF17}" srcOrd="0" destOrd="0" presId="urn:microsoft.com/office/officeart/2008/layout/VerticalCurvedList"/>
    <dgm:cxn modelId="{B0850FA5-5126-49D4-815B-A52CB2EEADDA}" type="presParOf" srcId="{65C30473-74A8-4770-BBFE-90797AC357B8}" destId="{6E36AD10-CD60-466A-B19D-E1A55B4A812B}" srcOrd="5" destOrd="0" presId="urn:microsoft.com/office/officeart/2008/layout/VerticalCurvedList"/>
    <dgm:cxn modelId="{03CFF264-AAB9-483E-B2A0-20C1E0830000}" type="presParOf" srcId="{65C30473-74A8-4770-BBFE-90797AC357B8}" destId="{15544461-C04A-49CC-B501-B37B9F581D5D}" srcOrd="6" destOrd="0" presId="urn:microsoft.com/office/officeart/2008/layout/VerticalCurvedList"/>
    <dgm:cxn modelId="{8820402D-E312-4645-ACA1-7FF9FF5773E1}" type="presParOf" srcId="{15544461-C04A-49CC-B501-B37B9F581D5D}" destId="{1C2D38C8-A65A-4BB4-B586-A30041ECEC83}" srcOrd="0" destOrd="0" presId="urn:microsoft.com/office/officeart/2008/layout/VerticalCurvedList"/>
    <dgm:cxn modelId="{F0EB19B6-A4F2-464B-BC7D-C9A3C8A719EF}" type="presParOf" srcId="{65C30473-74A8-4770-BBFE-90797AC357B8}" destId="{69DF346B-7350-447F-B927-2CB73714B151}" srcOrd="7" destOrd="0" presId="urn:microsoft.com/office/officeart/2008/layout/VerticalCurvedList"/>
    <dgm:cxn modelId="{8FB80218-B9A4-4E56-9DAB-E8676430D14E}" type="presParOf" srcId="{65C30473-74A8-4770-BBFE-90797AC357B8}" destId="{F7C67A5D-A6BE-4867-8EA7-5FB0684190BC}" srcOrd="8" destOrd="0" presId="urn:microsoft.com/office/officeart/2008/layout/VerticalCurvedList"/>
    <dgm:cxn modelId="{6A61BB3E-4A89-4756-B3D2-4D870531048A}" type="presParOf" srcId="{F7C67A5D-A6BE-4867-8EA7-5FB0684190BC}" destId="{FA87F67A-18D6-4B97-9F32-EC0549BDE808}" srcOrd="0" destOrd="0" presId="urn:microsoft.com/office/officeart/2008/layout/VerticalCurvedList"/>
    <dgm:cxn modelId="{EDB979FE-EB49-4D36-96E0-17E4C8E29C1C}" type="presParOf" srcId="{65C30473-74A8-4770-BBFE-90797AC357B8}" destId="{E19B63B4-A0B7-4869-AD2C-93C80242944B}" srcOrd="9" destOrd="0" presId="urn:microsoft.com/office/officeart/2008/layout/VerticalCurvedList"/>
    <dgm:cxn modelId="{1C8D869D-8F17-409B-911C-DCF5DF2B2AE9}" type="presParOf" srcId="{65C30473-74A8-4770-BBFE-90797AC357B8}" destId="{B751E5CE-3E9F-41BD-AE2D-CB9A048C0B52}" srcOrd="10" destOrd="0" presId="urn:microsoft.com/office/officeart/2008/layout/VerticalCurvedList"/>
    <dgm:cxn modelId="{E53F3C9B-CAEB-49C1-B384-CFD3252ECC18}" type="presParOf" srcId="{B751E5CE-3E9F-41BD-AE2D-CB9A048C0B52}" destId="{6B629F65-7FD1-4E98-B520-256BF3A0AF00}" srcOrd="0" destOrd="0" presId="urn:microsoft.com/office/officeart/2008/layout/VerticalCurvedList"/>
    <dgm:cxn modelId="{A88EAB18-6220-4AD3-A4FD-A95D056812C5}" type="presParOf" srcId="{65C30473-74A8-4770-BBFE-90797AC357B8}" destId="{BD7C8916-DF5C-44C0-8B78-1642BDB379D9}" srcOrd="11" destOrd="0" presId="urn:microsoft.com/office/officeart/2008/layout/VerticalCurvedList"/>
    <dgm:cxn modelId="{673E149B-0AA8-4F1A-8A37-4BEA04AE14B4}" type="presParOf" srcId="{65C30473-74A8-4770-BBFE-90797AC357B8}" destId="{2ED5BE0A-9D87-4963-B652-C8AA47B7CA26}" srcOrd="12" destOrd="0" presId="urn:microsoft.com/office/officeart/2008/layout/VerticalCurvedList"/>
    <dgm:cxn modelId="{DEB4D28A-340D-47A5-A62C-0ACB9C1F102B}" type="presParOf" srcId="{2ED5BE0A-9D87-4963-B652-C8AA47B7CA2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What is Financial Capability?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Personal Assets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Job Paths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6044996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756FE4-AFD0-4CD1-87F7-DC2A4F4049CC}">
      <dsp:nvSpPr>
        <dsp:cNvPr id="0" name=""/>
        <dsp:cNvSpPr/>
      </dsp:nvSpPr>
      <dsp:spPr>
        <a:xfrm>
          <a:off x="679991" y="855715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sp:txBody>
      <dsp:txXfrm>
        <a:off x="679991" y="855715"/>
        <a:ext cx="5693054" cy="427857"/>
      </dsp:txXfrm>
    </dsp:sp>
    <dsp:sp modelId="{AC1C566F-352B-4A6D-A401-44DD719AECD4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D25DFB-5652-481F-B1C7-ADA78DF33811}">
      <dsp:nvSpPr>
        <dsp:cNvPr id="0" name=""/>
        <dsp:cNvSpPr/>
      </dsp:nvSpPr>
      <dsp:spPr>
        <a:xfrm>
          <a:off x="840925" y="1497421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sp:txBody>
      <dsp:txXfrm>
        <a:off x="840925" y="1497421"/>
        <a:ext cx="5532120" cy="427857"/>
      </dsp:txXfrm>
    </dsp:sp>
    <dsp:sp modelId="{1C2D38C8-A65A-4BB4-B586-A30041ECEC8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A42618-9A2A-461B-868B-9AB007B29758}">
      <dsp:nvSpPr>
        <dsp:cNvPr id="0" name=""/>
        <dsp:cNvSpPr/>
      </dsp:nvSpPr>
      <dsp:spPr>
        <a:xfrm>
          <a:off x="840925" y="2138720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sp:txBody>
      <dsp:txXfrm>
        <a:off x="840925" y="2138720"/>
        <a:ext cx="5532120" cy="427857"/>
      </dsp:txXfrm>
    </dsp:sp>
    <dsp:sp modelId="{FA87F67A-18D6-4B97-9F32-EC0549BDE80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C79BAF-A565-446C-9E02-03C19BDA0839}">
      <dsp:nvSpPr>
        <dsp:cNvPr id="0" name=""/>
        <dsp:cNvSpPr/>
      </dsp:nvSpPr>
      <dsp:spPr>
        <a:xfrm>
          <a:off x="679991" y="2780426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679991" y="2780426"/>
        <a:ext cx="5693054" cy="427857"/>
      </dsp:txXfrm>
    </dsp:sp>
    <dsp:sp modelId="{6B629F65-7FD1-4E98-B520-256BF3A0AF00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550838-3A50-4090-BDF5-19F06F86D53C}">
      <dsp:nvSpPr>
        <dsp:cNvPr id="0" name=""/>
        <dsp:cNvSpPr/>
      </dsp:nvSpPr>
      <dsp:spPr>
        <a:xfrm>
          <a:off x="328048" y="3422131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28048" y="3422131"/>
        <a:ext cx="6044996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Program Introduction and Objectives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6044996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AC9CCA-C49A-4F25-9319-24EE547487FE}">
      <dsp:nvSpPr>
        <dsp:cNvPr id="0" name=""/>
        <dsp:cNvSpPr/>
      </dsp:nvSpPr>
      <dsp:spPr>
        <a:xfrm>
          <a:off x="679991" y="855715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Framework</a:t>
          </a:r>
        </a:p>
      </dsp:txBody>
      <dsp:txXfrm>
        <a:off x="679991" y="855715"/>
        <a:ext cx="5693054" cy="427857"/>
      </dsp:txXfrm>
    </dsp:sp>
    <dsp:sp modelId="{B2DBC6CF-5B15-495C-9399-0DF27E0CDF17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36AD10-CD60-466A-B19D-E1A55B4A812B}">
      <dsp:nvSpPr>
        <dsp:cNvPr id="0" name=""/>
        <dsp:cNvSpPr/>
      </dsp:nvSpPr>
      <dsp:spPr>
        <a:xfrm>
          <a:off x="840925" y="1497421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What is Success</a:t>
          </a:r>
        </a:p>
      </dsp:txBody>
      <dsp:txXfrm>
        <a:off x="840925" y="1497421"/>
        <a:ext cx="5532120" cy="427857"/>
      </dsp:txXfrm>
    </dsp:sp>
    <dsp:sp modelId="{1C2D38C8-A65A-4BB4-B586-A30041ECEC83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DF346B-7350-447F-B927-2CB73714B151}">
      <dsp:nvSpPr>
        <dsp:cNvPr id="0" name=""/>
        <dsp:cNvSpPr/>
      </dsp:nvSpPr>
      <dsp:spPr>
        <a:xfrm>
          <a:off x="840925" y="2138720"/>
          <a:ext cx="5532120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 and Opportunities</a:t>
          </a:r>
        </a:p>
      </dsp:txBody>
      <dsp:txXfrm>
        <a:off x="840925" y="2138720"/>
        <a:ext cx="5532120" cy="427857"/>
      </dsp:txXfrm>
    </dsp:sp>
    <dsp:sp modelId="{FA87F67A-18D6-4B97-9F32-EC0549BDE80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9B63B4-A0B7-4869-AD2C-93C80242944B}">
      <dsp:nvSpPr>
        <dsp:cNvPr id="0" name=""/>
        <dsp:cNvSpPr/>
      </dsp:nvSpPr>
      <dsp:spPr>
        <a:xfrm>
          <a:off x="679991" y="2780426"/>
          <a:ext cx="569305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679991" y="2780426"/>
        <a:ext cx="5693054" cy="427857"/>
      </dsp:txXfrm>
    </dsp:sp>
    <dsp:sp modelId="{6B629F65-7FD1-4E98-B520-256BF3A0AF00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7C8916-DF5C-44C0-8B78-1642BDB379D9}">
      <dsp:nvSpPr>
        <dsp:cNvPr id="0" name=""/>
        <dsp:cNvSpPr/>
      </dsp:nvSpPr>
      <dsp:spPr>
        <a:xfrm>
          <a:off x="328048" y="3422131"/>
          <a:ext cx="6044996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28048" y="3422131"/>
        <a:ext cx="6044996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What is Financial Capability?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Personal Assets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Learning = Earning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Job Paths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adugi" panose="020B0502040204020203" pitchFamily="34" charset="0"/>
              <a:ea typeface="Gadugi" panose="020B0502040204020203" pitchFamily="34" charset="0"/>
            </a:rPr>
            <a:t>Setting Your Destination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8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41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2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7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6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1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8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9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48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Housekeeper wages:  $23,700</a:t>
            </a:r>
            <a:r>
              <a:rPr lang="en-US" baseline="0" dirty="0"/>
              <a:t> or $11.50/hour</a:t>
            </a:r>
            <a:endParaRPr lang="en-US" dirty="0"/>
          </a:p>
          <a:p>
            <a:r>
              <a:rPr lang="en-US" dirty="0"/>
              <a:t>Banquet</a:t>
            </a:r>
            <a:r>
              <a:rPr lang="en-US" baseline="0" dirty="0"/>
              <a:t> server wages:  $25,670 or $12.35/hour</a:t>
            </a:r>
          </a:p>
          <a:p>
            <a:r>
              <a:rPr lang="en-US" baseline="0" dirty="0"/>
              <a:t>Prep cook wages: lateral move:  $13/hour</a:t>
            </a:r>
          </a:p>
          <a:p>
            <a:r>
              <a:rPr lang="en-US" baseline="0" dirty="0"/>
              <a:t>Assistant kitchen manager wages: $36,000 or $17.34/hour</a:t>
            </a:r>
          </a:p>
          <a:p>
            <a:r>
              <a:rPr lang="en-US" baseline="0" dirty="0"/>
              <a:t>Event Planner $45,850</a:t>
            </a:r>
          </a:p>
          <a:p>
            <a:r>
              <a:rPr lang="en-US" baseline="0" dirty="0"/>
              <a:t>Banquet Director $72,000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94B72-6EAC-4A2A-99A7-4BC622CEA6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50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4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</a:t>
            </a:r>
            <a:r>
              <a:rPr lang="en-US" baseline="0" dirty="0"/>
              <a:t> you know that if you shoot at nothing, you’ll hit it every time!</a:t>
            </a:r>
          </a:p>
          <a:p>
            <a:endParaRPr lang="en-US" baseline="0" dirty="0"/>
          </a:p>
          <a:p>
            <a:r>
              <a:rPr lang="en-US" baseline="0" dirty="0"/>
              <a:t>That’s why it’s important to set goals and our values influence our goals.</a:t>
            </a:r>
          </a:p>
          <a:p>
            <a:endParaRPr lang="en-US" baseline="0" dirty="0"/>
          </a:p>
          <a:p>
            <a:r>
              <a:rPr lang="en-US" baseline="0" dirty="0"/>
              <a:t>So let’s get SMART about goals.  Set SMART goals.  Does that mean there are stupid goals?</a:t>
            </a:r>
          </a:p>
          <a:p>
            <a:endParaRPr lang="en-US" baseline="0" dirty="0"/>
          </a:p>
          <a:p>
            <a:r>
              <a:rPr lang="en-US" baseline="0" dirty="0"/>
              <a:t>No, SMART is simply a way of framing a goal to increase the chance of reaching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0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1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0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75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0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3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3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t C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5E3F8-9944-4340-AA10-836495291C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9000"/>
          </a:blip>
          <a:srcRect/>
          <a:stretch>
            <a:fillRect/>
          </a:stretch>
        </p:blipFill>
        <p:spPr bwMode="auto">
          <a:xfrm>
            <a:off x="2598588" y="1226634"/>
            <a:ext cx="3946824" cy="52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54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6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k/knowledg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68751915@N05/635535176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://www.openeducation.net/2010/12/27/college-graduation-rates-a-bigger-problem-as-college-acces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pasbdc.org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http://www.sxc.hu/pic/l/s/sv/svilen001/1388612_58676202.jpg">
            <a:extLst>
              <a:ext uri="{FF2B5EF4-FFF2-40B4-BE49-F238E27FC236}">
                <a16:creationId xmlns:a16="http://schemas.microsoft.com/office/drawing/2014/main" id="{C63F2F0F-6E35-4117-99C5-06320901D52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770" y="4096384"/>
            <a:ext cx="1559718" cy="127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D1B17A-4A92-4AAB-A064-EE857B97E944}"/>
              </a:ext>
            </a:extLst>
          </p:cNvPr>
          <p:cNvGrpSpPr/>
          <p:nvPr/>
        </p:nvGrpSpPr>
        <p:grpSpPr>
          <a:xfrm>
            <a:off x="2947890" y="5032988"/>
            <a:ext cx="5679881" cy="795728"/>
            <a:chOff x="3570020" y="2403815"/>
            <a:chExt cx="4422901" cy="795728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ED8FB7F9-15E1-4057-849E-DDBC3DF83C17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34000">
                  <a:schemeClr val="accent3">
                    <a:lumMod val="75000"/>
                  </a:schemeClr>
                </a:gs>
                <a:gs pos="76000">
                  <a:schemeClr val="accent3">
                    <a:lumMod val="50000"/>
                  </a:schemeClr>
                </a:gs>
              </a:gsLst>
              <a:lin ang="5400000" scaled="1"/>
            </a:gra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096E13-9779-4A40-98BE-995571DEF398}"/>
                </a:ext>
              </a:extLst>
            </p:cNvPr>
            <p:cNvSpPr txBox="1"/>
            <p:nvPr/>
          </p:nvSpPr>
          <p:spPr>
            <a:xfrm>
              <a:off x="3570020" y="2555505"/>
              <a:ext cx="4422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Knowledge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DCA77D-09BB-48F3-8561-ECE53F902F7E}"/>
              </a:ext>
            </a:extLst>
          </p:cNvPr>
          <p:cNvGrpSpPr/>
          <p:nvPr/>
        </p:nvGrpSpPr>
        <p:grpSpPr>
          <a:xfrm>
            <a:off x="3542860" y="4372846"/>
            <a:ext cx="4477190" cy="795728"/>
            <a:chOff x="3570020" y="2403815"/>
            <a:chExt cx="4512298" cy="795728"/>
          </a:xfrm>
          <a:gradFill>
            <a:gsLst>
              <a:gs pos="0">
                <a:schemeClr val="bg1">
                  <a:lumMod val="95000"/>
                </a:schemeClr>
              </a:gs>
              <a:gs pos="19000">
                <a:schemeClr val="accent1">
                  <a:lumMod val="20000"/>
                  <a:lumOff val="80000"/>
                </a:schemeClr>
              </a:gs>
              <a:gs pos="60000">
                <a:schemeClr val="tx2">
                  <a:lumMod val="75000"/>
                </a:schemeClr>
              </a:gs>
            </a:gsLst>
            <a:lin ang="2700000" scaled="1"/>
          </a:gradFill>
        </p:grpSpPr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7BECBAB8-638E-4BDD-9EEB-933E2F545DD9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 flip="none" rotWithShape="1">
              <a:gsLst>
                <a:gs pos="19000">
                  <a:schemeClr val="accent1">
                    <a:lumMod val="20000"/>
                    <a:lumOff val="80000"/>
                  </a:schemeClr>
                </a:gs>
                <a:gs pos="60000">
                  <a:schemeClr val="tx2">
                    <a:lumMod val="7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75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760F9C-63E2-4EE2-8B41-C2151DC5A75F}"/>
                </a:ext>
              </a:extLst>
            </p:cNvPr>
            <p:cNvSpPr txBox="1"/>
            <p:nvPr/>
          </p:nvSpPr>
          <p:spPr>
            <a:xfrm>
              <a:off x="3659417" y="2587132"/>
              <a:ext cx="4422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Skills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82024F-4546-4FFC-A21E-FB3E8D9C08E2}"/>
              </a:ext>
            </a:extLst>
          </p:cNvPr>
          <p:cNvGrpSpPr/>
          <p:nvPr/>
        </p:nvGrpSpPr>
        <p:grpSpPr>
          <a:xfrm>
            <a:off x="4218914" y="3684590"/>
            <a:ext cx="3213431" cy="795728"/>
            <a:chOff x="3570020" y="2403815"/>
            <a:chExt cx="4422901" cy="795728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696DD03B-786B-41D2-94C4-C7967863DFC5}"/>
                </a:ext>
              </a:extLst>
            </p:cNvPr>
            <p:cNvSpPr/>
            <p:nvPr/>
          </p:nvSpPr>
          <p:spPr>
            <a:xfrm>
              <a:off x="3570020" y="2403815"/>
              <a:ext cx="4422901" cy="795728"/>
            </a:xfrm>
            <a:prstGeom prst="can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4000">
                  <a:schemeClr val="accent2">
                    <a:lumMod val="60000"/>
                    <a:lumOff val="40000"/>
                  </a:schemeClr>
                </a:gs>
                <a:gs pos="76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F531C5-DD05-461B-B2FC-7BA5F8D0E295}"/>
                </a:ext>
              </a:extLst>
            </p:cNvPr>
            <p:cNvSpPr txBox="1"/>
            <p:nvPr/>
          </p:nvSpPr>
          <p:spPr>
            <a:xfrm>
              <a:off x="3570020" y="2532214"/>
              <a:ext cx="4422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Confidence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43159DF-D5E8-4892-B52E-1A52EDBB4340}"/>
              </a:ext>
            </a:extLst>
          </p:cNvPr>
          <p:cNvSpPr txBox="1">
            <a:spLocks/>
          </p:cNvSpPr>
          <p:nvPr/>
        </p:nvSpPr>
        <p:spPr>
          <a:xfrm>
            <a:off x="552230" y="1807501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Financial Education!</a:t>
            </a:r>
          </a:p>
        </p:txBody>
      </p:sp>
    </p:spTree>
    <p:extLst>
      <p:ext uri="{BB962C8B-B14F-4D97-AF65-F5344CB8AC3E}">
        <p14:creationId xmlns:p14="http://schemas.microsoft.com/office/powerpoint/2010/main" val="24235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156 -0.245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1267968" y="1508761"/>
            <a:ext cx="6608064" cy="427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A98413A-61D7-46ED-BA2D-2AC8B1541E53}"/>
              </a:ext>
            </a:extLst>
          </p:cNvPr>
          <p:cNvSpPr txBox="1">
            <a:spLocks/>
          </p:cNvSpPr>
          <p:nvPr/>
        </p:nvSpPr>
        <p:spPr>
          <a:xfrm>
            <a:off x="800371" y="1866900"/>
            <a:ext cx="7543258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The Framework</a:t>
            </a:r>
          </a:p>
        </p:txBody>
      </p:sp>
    </p:spTree>
    <p:extLst>
      <p:ext uri="{BB962C8B-B14F-4D97-AF65-F5344CB8AC3E}">
        <p14:creationId xmlns:p14="http://schemas.microsoft.com/office/powerpoint/2010/main" val="37955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825360" y="1783650"/>
            <a:ext cx="5493279" cy="278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well-built financial house starts with a strong foundation of investing in yourself, developing new skills, and recognizing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304800" y="786487"/>
            <a:ext cx="8534400" cy="40703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Define what success means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four categories of personal assets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education-to-income relationship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opportunities for advancement using personal assets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priorities and SMART financial goals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1482" y="4789945"/>
            <a:ext cx="2668985" cy="17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E3224-CFDE-403C-AE8F-98B1C61668D3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t1.gstatic.com/images?q=tbn:ANd9GcRlAHnQMMEu27UYiH3LSl0SsbgxxkC4KyYYXh_FXrhVtV6Mdeiq">
            <a:extLst>
              <a:ext uri="{FF2B5EF4-FFF2-40B4-BE49-F238E27FC236}">
                <a16:creationId xmlns:a16="http://schemas.microsoft.com/office/drawing/2014/main" id="{65F45987-1A35-427C-BED7-422E1863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3365" y="1694793"/>
            <a:ext cx="2229694" cy="346841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7F1491-C95D-4BD4-A651-4019B624F86F}"/>
              </a:ext>
            </a:extLst>
          </p:cNvPr>
          <p:cNvSpPr txBox="1">
            <a:spLocks/>
          </p:cNvSpPr>
          <p:nvPr/>
        </p:nvSpPr>
        <p:spPr>
          <a:xfrm>
            <a:off x="870656" y="2098838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is   Success?</a:t>
            </a:r>
          </a:p>
        </p:txBody>
      </p:sp>
    </p:spTree>
    <p:extLst>
      <p:ext uri="{BB962C8B-B14F-4D97-AF65-F5344CB8AC3E}">
        <p14:creationId xmlns:p14="http://schemas.microsoft.com/office/powerpoint/2010/main" val="20549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E3224-CFDE-403C-AE8F-98B1C61668D3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t1.gstatic.com/images?q=tbn:ANd9GcRlAHnQMMEu27UYiH3LSl0SsbgxxkC4KyYYXh_FXrhVtV6Mdeiq">
            <a:extLst>
              <a:ext uri="{FF2B5EF4-FFF2-40B4-BE49-F238E27FC236}">
                <a16:creationId xmlns:a16="http://schemas.microsoft.com/office/drawing/2014/main" id="{65F45987-1A35-427C-BED7-422E1863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3365" y="1694793"/>
            <a:ext cx="2229694" cy="346841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7F1491-C95D-4BD4-A651-4019B624F86F}"/>
              </a:ext>
            </a:extLst>
          </p:cNvPr>
          <p:cNvSpPr txBox="1">
            <a:spLocks/>
          </p:cNvSpPr>
          <p:nvPr/>
        </p:nvSpPr>
        <p:spPr>
          <a:xfrm>
            <a:off x="3841631" y="1381536"/>
            <a:ext cx="5078082" cy="40949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What we think of ourselves.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What we value and 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have control of in our lives.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Decisions we make.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How we talk and relate to others.</a:t>
            </a:r>
          </a:p>
          <a:p>
            <a:pPr marL="457200" indent="-457200" algn="ctr"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 How we use our personal assets.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17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4305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5136331-181A-4DC9-9DBF-BDC02DDBC9C6}"/>
              </a:ext>
            </a:extLst>
          </p:cNvPr>
          <p:cNvSpPr txBox="1">
            <a:spLocks/>
          </p:cNvSpPr>
          <p:nvPr/>
        </p:nvSpPr>
        <p:spPr>
          <a:xfrm>
            <a:off x="473841" y="2295986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is   an asset?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CC78383-01DE-4DB1-ADB5-228FD0C51F27}"/>
              </a:ext>
            </a:extLst>
          </p:cNvPr>
          <p:cNvSpPr txBox="1">
            <a:spLocks/>
          </p:cNvSpPr>
          <p:nvPr/>
        </p:nvSpPr>
        <p:spPr>
          <a:xfrm>
            <a:off x="3940941" y="1847020"/>
            <a:ext cx="4729218" cy="28922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Something of value as in a possession or quality</a:t>
            </a: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40ECB484-9C4E-409B-9C84-08118771A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40941" y="1886263"/>
            <a:ext cx="4639693" cy="3479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3127E-98B2-4ACF-91A2-622B264AD161}"/>
              </a:ext>
            </a:extLst>
          </p:cNvPr>
          <p:cNvSpPr txBox="1"/>
          <p:nvPr/>
        </p:nvSpPr>
        <p:spPr>
          <a:xfrm>
            <a:off x="0" y="6835716"/>
            <a:ext cx="4201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68751915@N05/635535176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549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975DD-637E-4CE7-8C7F-D0995C95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92840" y="1533525"/>
            <a:ext cx="2993151" cy="2215918"/>
          </a:xfrm>
          <a:prstGeom prst="rect">
            <a:avLst/>
          </a:prstGeom>
        </p:spPr>
      </p:pic>
      <p:pic>
        <p:nvPicPr>
          <p:cNvPr id="15" name="Picture 8" descr="http://t2.gstatic.com/images?q=tbn:ANd9GcTgKtA30LnqHpQaG4uV17vAGOZ3St55EdNbxkJbZzNeLVbyO3w&amp;t=1&amp;usg=__47tx1HFHDFtMWhsnaWlQwJ1DUTY=">
            <a:extLst>
              <a:ext uri="{FF2B5EF4-FFF2-40B4-BE49-F238E27FC236}">
                <a16:creationId xmlns:a16="http://schemas.microsoft.com/office/drawing/2014/main" id="{6ECB484F-F841-4F30-9011-12881CD25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8666" r="1" b="9392"/>
          <a:stretch/>
        </p:blipFill>
        <p:spPr bwMode="auto">
          <a:xfrm>
            <a:off x="5059976" y="3655768"/>
            <a:ext cx="3078834" cy="2410744"/>
          </a:xfrm>
          <a:prstGeom prst="rect">
            <a:avLst/>
          </a:prstGeom>
          <a:noFill/>
        </p:spPr>
      </p:pic>
      <p:pic>
        <p:nvPicPr>
          <p:cNvPr id="17" name="Picture 4" descr="http://t3.gstatic.com/images?q=tbn:U4Hrjgdar8YRkM:http://www.whiterockconstruction.co.uk/carpentry.jpg&amp;t=1">
            <a:extLst>
              <a:ext uri="{FF2B5EF4-FFF2-40B4-BE49-F238E27FC236}">
                <a16:creationId xmlns:a16="http://schemas.microsoft.com/office/drawing/2014/main" id="{7B794494-B531-4340-A9DF-B26F7AC28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7985"/>
          <a:stretch/>
        </p:blipFill>
        <p:spPr bwMode="auto">
          <a:xfrm>
            <a:off x="3149640" y="1552575"/>
            <a:ext cx="2844720" cy="261912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pic>
        <p:nvPicPr>
          <p:cNvPr id="27" name="Picture 10" descr="http://t1.gstatic.com/images?q=tbn:ANd9GcR2M66BLO1iOTQrbX9SVoJWeyTawf3dm6eudYKoM6yNYlSNDXk&amp;t=1&amp;usg=__eJW2FTeZnfPM-6hEsMPGdx5h9oI=">
            <a:extLst>
              <a:ext uri="{FF2B5EF4-FFF2-40B4-BE49-F238E27FC236}">
                <a16:creationId xmlns:a16="http://schemas.microsoft.com/office/drawing/2014/main" id="{33D217FB-E215-4782-B2D2-F4DB30475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1" b="42199"/>
          <a:stretch/>
        </p:blipFill>
        <p:spPr bwMode="auto">
          <a:xfrm>
            <a:off x="2537982" y="4217754"/>
            <a:ext cx="2521994" cy="1877424"/>
          </a:xfrm>
          <a:prstGeom prst="rect">
            <a:avLst/>
          </a:prstGeom>
          <a:noFill/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86EE16D-E66D-4110-BDDD-A61B54058F33}"/>
              </a:ext>
            </a:extLst>
          </p:cNvPr>
          <p:cNvSpPr txBox="1">
            <a:spLocks/>
          </p:cNvSpPr>
          <p:nvPr/>
        </p:nvSpPr>
        <p:spPr>
          <a:xfrm>
            <a:off x="406440" y="2341738"/>
            <a:ext cx="2743200" cy="26603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What are personal   assets?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71422-A184-411F-AC6F-68F11B8E08FB}"/>
              </a:ext>
            </a:extLst>
          </p:cNvPr>
          <p:cNvSpPr txBox="1"/>
          <p:nvPr/>
        </p:nvSpPr>
        <p:spPr>
          <a:xfrm>
            <a:off x="0" y="6882696"/>
            <a:ext cx="285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openeducation.net/2010/12/27/college-graduation-rates-a-bigger-problem-as-college-acces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377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954677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Diplomas and degrees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Apprenticeships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Career certificates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Workplace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Personal enrichment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Self-study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D191E-823D-406E-872E-D7B58FEB617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01" y="2009246"/>
            <a:ext cx="2324781" cy="33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41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and Talents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954677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Physical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Strength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Endurance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Academic</a:t>
            </a:r>
          </a:p>
          <a:p>
            <a:pPr marL="914400" lvl="1" indent="-4572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Problem solving</a:t>
            </a:r>
          </a:p>
          <a:p>
            <a:pPr marL="914400" lvl="1" indent="-4572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Communications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Practical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Crafts</a:t>
            </a:r>
          </a:p>
          <a:p>
            <a:pPr marL="1028700" lvl="1" indent="-571500">
              <a:buFont typeface="Gadugi" panose="020B0502040204020203" pitchFamily="34" charset="0"/>
              <a:buChar char="−"/>
            </a:pPr>
            <a:r>
              <a:rPr lang="en-US" sz="2800" dirty="0">
                <a:solidFill>
                  <a:srgbClr val="1F49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pic>
        <p:nvPicPr>
          <p:cNvPr id="7" name="Picture 4" descr="http://t3.gstatic.com/images?q=tbn:U4Hrjgdar8YRkM:http://www.whiterockconstruction.co.uk/carpentry.jpg&amp;t=1">
            <a:extLst>
              <a:ext uri="{FF2B5EF4-FFF2-40B4-BE49-F238E27FC236}">
                <a16:creationId xmlns:a16="http://schemas.microsoft.com/office/drawing/2014/main" id="{2F669800-BA76-4618-9A79-04C0E4A0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688" y="4779667"/>
            <a:ext cx="1633744" cy="16337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 descr="M:\DPI 2014\Securing Your Financial House - Online Delinquency Program\Module 1-You Are Here\SYFH Online Module 1 - Files\SYFH Online Module 1 - Images\iStock Lumberjack.jpg">
            <a:extLst>
              <a:ext uri="{FF2B5EF4-FFF2-40B4-BE49-F238E27FC236}">
                <a16:creationId xmlns:a16="http://schemas.microsoft.com/office/drawing/2014/main" id="{349811A4-2723-4F8D-B408-6E4EB696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49" y="1324443"/>
            <a:ext cx="2292623" cy="1578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5" descr="M:\DPI 2014\Securing Your Financial House - Online Delinquency Program\Module 1-You Are Here\SYFH Online Module 1 - Files\SYFH Online Module 1 - Images\iStock Kids Talking in Cansl.jpg">
            <a:extLst>
              <a:ext uri="{FF2B5EF4-FFF2-40B4-BE49-F238E27FC236}">
                <a16:creationId xmlns:a16="http://schemas.microsoft.com/office/drawing/2014/main" id="{8481B835-13A3-4087-AC6E-BEF418E6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49" y="3073799"/>
            <a:ext cx="2292623" cy="15347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880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8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Describe yourself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How would a friend, co-worker or family member describe you?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brings you joy?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is your biggest fear?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What is your biggest dream?</a:t>
            </a:r>
          </a:p>
        </p:txBody>
      </p:sp>
      <p:pic>
        <p:nvPicPr>
          <p:cNvPr id="10" name="Picture 10" descr="http://t1.gstatic.com/images?q=tbn:ANd9GcR2M66BLO1iOTQrbX9SVoJWeyTawf3dm6eudYKoM6yNYlSNDXk&amp;t=1&amp;usg=__eJW2FTeZnfPM-6hEsMPGdx5h9oI=">
            <a:extLst>
              <a:ext uri="{FF2B5EF4-FFF2-40B4-BE49-F238E27FC236}">
                <a16:creationId xmlns:a16="http://schemas.microsoft.com/office/drawing/2014/main" id="{A7131A88-2DC0-4FB0-835C-0249E770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41" b="98039" l="9596" r="89899">
                        <a14:foregroundMark x1="60101" y1="13725" x2="47475" y2="13333"/>
                        <a14:foregroundMark x1="25758" y1="79608" x2="18182" y2="88627"/>
                        <a14:foregroundMark x1="18182" y1="88627" x2="20202" y2="98039"/>
                        <a14:foregroundMark x1="20202" y1="98039" x2="20707" y2="97255"/>
                      </a14:backgroundRemoval>
                    </a14:imgEffect>
                  </a14:imgLayer>
                </a14:imgProps>
              </a:ext>
            </a:extLst>
          </a:blip>
          <a:srcRect t="5091" b="7720"/>
          <a:stretch>
            <a:fillRect/>
          </a:stretch>
        </p:blipFill>
        <p:spPr bwMode="auto">
          <a:xfrm>
            <a:off x="91044" y="2034362"/>
            <a:ext cx="3140973" cy="309577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260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B1E2E-ADB3-439B-8BCA-099FCB2E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8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Circle of influence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do you respect and why?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Do you have a mentor?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could you call if your car broke down?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Who has helped you along the way?</a:t>
            </a:r>
          </a:p>
        </p:txBody>
      </p:sp>
      <p:pic>
        <p:nvPicPr>
          <p:cNvPr id="6" name="Picture 8" descr="http://t2.gstatic.com/images?q=tbn:ANd9GcTgKtA30LnqHpQaG4uV17vAGOZ3St55EdNbxkJbZzNeLVbyO3w&amp;t=1&amp;usg=__47tx1HFHDFtMWhsnaWlQwJ1DUTY=">
            <a:extLst>
              <a:ext uri="{FF2B5EF4-FFF2-40B4-BE49-F238E27FC236}">
                <a16:creationId xmlns:a16="http://schemas.microsoft.com/office/drawing/2014/main" id="{BBC271F3-1E7A-4F88-A9EE-3FA7069C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79" y="2684663"/>
            <a:ext cx="2699150" cy="250246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832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593557" y="1909010"/>
            <a:ext cx="3544031" cy="3642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CE525A-78BD-46D2-8955-667416F4DBDC}"/>
              </a:ext>
            </a:extLst>
          </p:cNvPr>
          <p:cNvSpPr txBox="1">
            <a:spLocks/>
          </p:cNvSpPr>
          <p:nvPr/>
        </p:nvSpPr>
        <p:spPr>
          <a:xfrm>
            <a:off x="4495800" y="1997693"/>
            <a:ext cx="3985188" cy="3465095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/>
              <a:t>Personal Assets</a:t>
            </a:r>
          </a:p>
          <a:p>
            <a:endParaRPr lang="en-US" dirty="0"/>
          </a:p>
          <a:p>
            <a:pPr algn="ctr"/>
            <a:r>
              <a:rPr lang="en-US" dirty="0"/>
              <a:t>Things that nobody can take away      from you!	</a:t>
            </a:r>
          </a:p>
        </p:txBody>
      </p:sp>
    </p:spTree>
    <p:extLst>
      <p:ext uri="{BB962C8B-B14F-4D97-AF65-F5344CB8AC3E}">
        <p14:creationId xmlns:p14="http://schemas.microsoft.com/office/powerpoint/2010/main" val="24909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25204" y="840629"/>
            <a:ext cx="6283388" cy="546873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1914602" y="452292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509468" y="420994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700931" y="1317026"/>
            <a:ext cx="5293890" cy="403022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share:  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Something you like to do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Something that comes naturally to you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last compliment you received</a:t>
            </a:r>
          </a:p>
          <a:p>
            <a:pPr marL="233363" indent="-233363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 accomplishment that made you proud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Share</a:t>
            </a:r>
          </a:p>
        </p:txBody>
      </p:sp>
    </p:spTree>
    <p:extLst>
      <p:ext uri="{BB962C8B-B14F-4D97-AF65-F5344CB8AC3E}">
        <p14:creationId xmlns:p14="http://schemas.microsoft.com/office/powerpoint/2010/main" val="39240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EA655A-E053-438F-96C0-E9EE9ED50748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704635" y="4032250"/>
            <a:ext cx="396885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strong</a:t>
            </a: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work</a:t>
            </a: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ethic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Assets Employers Want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E54989E-9AF3-4BFC-B0B7-6751944708E5}"/>
              </a:ext>
            </a:extLst>
          </p:cNvPr>
          <p:cNvSpPr txBox="1">
            <a:spLocks/>
          </p:cNvSpPr>
          <p:nvPr/>
        </p:nvSpPr>
        <p:spPr>
          <a:xfrm>
            <a:off x="3084014" y="2210209"/>
            <a:ext cx="590649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time management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902469B-52B0-4FB2-9D8C-418BC458689B}"/>
              </a:ext>
            </a:extLst>
          </p:cNvPr>
          <p:cNvSpPr txBox="1">
            <a:spLocks/>
          </p:cNvSpPr>
          <p:nvPr/>
        </p:nvSpPr>
        <p:spPr>
          <a:xfrm>
            <a:off x="2127841" y="4564694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problem-solver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E93520-9E6C-4A44-BAE4-B8B13A6F2E7D}"/>
              </a:ext>
            </a:extLst>
          </p:cNvPr>
          <p:cNvSpPr txBox="1">
            <a:spLocks/>
          </p:cNvSpPr>
          <p:nvPr/>
        </p:nvSpPr>
        <p:spPr>
          <a:xfrm>
            <a:off x="851393" y="3374476"/>
            <a:ext cx="7592524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good communication skills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C9E690E-E18B-495E-9369-53268BD50AC8}"/>
              </a:ext>
            </a:extLst>
          </p:cNvPr>
          <p:cNvSpPr txBox="1">
            <a:spLocks/>
          </p:cNvSpPr>
          <p:nvPr/>
        </p:nvSpPr>
        <p:spPr>
          <a:xfrm>
            <a:off x="1212248" y="3977843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focused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446490-36D8-4981-A03D-DACB2E5A5A73}"/>
              </a:ext>
            </a:extLst>
          </p:cNvPr>
          <p:cNvSpPr txBox="1">
            <a:spLocks/>
          </p:cNvSpPr>
          <p:nvPr/>
        </p:nvSpPr>
        <p:spPr>
          <a:xfrm>
            <a:off x="3284035" y="1550966"/>
            <a:ext cx="5506453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work well under pressure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10C178A-A28A-46D6-8903-1F0F43D320E2}"/>
              </a:ext>
            </a:extLst>
          </p:cNvPr>
          <p:cNvSpPr txBox="1">
            <a:spLocks/>
          </p:cNvSpPr>
          <p:nvPr/>
        </p:nvSpPr>
        <p:spPr>
          <a:xfrm>
            <a:off x="4448908" y="2854820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team player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A3720A0-77C9-450D-B4E4-7F3E3C669D20}"/>
              </a:ext>
            </a:extLst>
          </p:cNvPr>
          <p:cNvSpPr txBox="1">
            <a:spLocks/>
          </p:cNvSpPr>
          <p:nvPr/>
        </p:nvSpPr>
        <p:spPr>
          <a:xfrm>
            <a:off x="609154" y="2847305"/>
            <a:ext cx="39628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positive attitude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668879-41B8-4926-8714-5EE56D9BBFA9}"/>
              </a:ext>
            </a:extLst>
          </p:cNvPr>
          <p:cNvSpPr txBox="1">
            <a:spLocks/>
          </p:cNvSpPr>
          <p:nvPr/>
        </p:nvSpPr>
        <p:spPr>
          <a:xfrm>
            <a:off x="726262" y="2195197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flexible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0CCA4C0-F62F-499E-8E6A-551D3B997D30}"/>
              </a:ext>
            </a:extLst>
          </p:cNvPr>
          <p:cNvSpPr txBox="1">
            <a:spLocks/>
          </p:cNvSpPr>
          <p:nvPr/>
        </p:nvSpPr>
        <p:spPr>
          <a:xfrm>
            <a:off x="254906" y="1485878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self-starter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B2D8D6B-E851-488A-B1E5-E6A751D335CA}"/>
              </a:ext>
            </a:extLst>
          </p:cNvPr>
          <p:cNvSpPr txBox="1">
            <a:spLocks/>
          </p:cNvSpPr>
          <p:nvPr/>
        </p:nvSpPr>
        <p:spPr>
          <a:xfrm>
            <a:off x="308102" y="5099394"/>
            <a:ext cx="853440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get along with people of different backgrounds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831A6C6-2724-4247-9058-0160530E12FE}"/>
              </a:ext>
            </a:extLst>
          </p:cNvPr>
          <p:cNvSpPr txBox="1">
            <a:spLocks/>
          </p:cNvSpPr>
          <p:nvPr/>
        </p:nvSpPr>
        <p:spPr>
          <a:xfrm>
            <a:off x="3614657" y="5557789"/>
            <a:ext cx="4058835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organizational skills</a:t>
            </a:r>
          </a:p>
        </p:txBody>
      </p:sp>
    </p:spTree>
    <p:extLst>
      <p:ext uri="{BB962C8B-B14F-4D97-AF65-F5344CB8AC3E}">
        <p14:creationId xmlns:p14="http://schemas.microsoft.com/office/powerpoint/2010/main" val="11121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400"/>
            <a:ext cx="5522091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rgbClr val="1F497D"/>
                </a:solidFill>
              </a:rPr>
              <a:t>I am the go-to person for planning family events (weddings, anniversaries, etc.).  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If I can coordinate details of major life events, I know I will be able to meet the organizational demands of the job.</a:t>
            </a:r>
          </a:p>
          <a:p>
            <a:pPr algn="ctr"/>
            <a:endParaRPr lang="en-US" sz="1400" dirty="0">
              <a:solidFill>
                <a:srgbClr val="1F49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Time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Organizational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Meet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Work with difficult people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pic>
        <p:nvPicPr>
          <p:cNvPr id="6" name="Picture 4" descr="clear long-stem wine glasses on table">
            <a:extLst>
              <a:ext uri="{FF2B5EF4-FFF2-40B4-BE49-F238E27FC236}">
                <a16:creationId xmlns:a16="http://schemas.microsoft.com/office/drawing/2014/main" id="{FED0723C-37CD-49C5-8EC5-E6DFA132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8" y="1768930"/>
            <a:ext cx="2804051" cy="42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287422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know how to throw a good party!</a:t>
            </a:r>
          </a:p>
        </p:txBody>
      </p:sp>
    </p:spTree>
    <p:extLst>
      <p:ext uri="{BB962C8B-B14F-4D97-AF65-F5344CB8AC3E}">
        <p14:creationId xmlns:p14="http://schemas.microsoft.com/office/powerpoint/2010/main" val="42866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2C0E49-8E34-43D4-A0A1-7FBFE64B9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r="30577" b="699"/>
          <a:stretch/>
        </p:blipFill>
        <p:spPr bwMode="auto">
          <a:xfrm>
            <a:off x="499727" y="2340107"/>
            <a:ext cx="2865882" cy="33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400"/>
            <a:ext cx="5659868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When the dishwasher broke, I downloaded the user manual, looked up how-to videos, and fixed it on my own.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My ability to research  and solve mechanical problems will help me keep the company’s equipment in peak operating condition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Self-starter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Problem-solver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Focused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287422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figure out how to fix things.</a:t>
            </a:r>
          </a:p>
        </p:txBody>
      </p:sp>
    </p:spTree>
    <p:extLst>
      <p:ext uri="{BB962C8B-B14F-4D97-AF65-F5344CB8AC3E}">
        <p14:creationId xmlns:p14="http://schemas.microsoft.com/office/powerpoint/2010/main" val="19219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oman sitting on the chair">
            <a:extLst>
              <a:ext uri="{FF2B5EF4-FFF2-40B4-BE49-F238E27FC236}">
                <a16:creationId xmlns:a16="http://schemas.microsoft.com/office/drawing/2014/main" id="{62B8F850-60EB-46B3-A0B9-960D0E03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6" y="1810581"/>
            <a:ext cx="2581834" cy="38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rgbClr val="1F497D"/>
                </a:solidFill>
              </a:rPr>
              <a:t>My friends know that wherever we go, I will strike up a conversation with someone new.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If I can talk to complete strangers, I will be good at the reception desk, greeting customers, suppliers, and management from the home office. </a:t>
            </a:r>
          </a:p>
          <a:p>
            <a:pPr algn="ctr"/>
            <a:endParaRPr lang="en-US" sz="1400" dirty="0">
              <a:solidFill>
                <a:srgbClr val="1F497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Get along with people of different backgrounds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Positive attitude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Work well under pressure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Personal Assets to Job Skills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8F462BD-001F-4663-8DF3-0DA46CACC8D7}"/>
              </a:ext>
            </a:extLst>
          </p:cNvPr>
          <p:cNvSpPr txBox="1">
            <a:spLocks/>
          </p:cNvSpPr>
          <p:nvPr/>
        </p:nvSpPr>
        <p:spPr>
          <a:xfrm>
            <a:off x="624166" y="2637744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/>
              <a:t>I can talk to anyone!</a:t>
            </a:r>
          </a:p>
        </p:txBody>
      </p:sp>
    </p:spTree>
    <p:extLst>
      <p:ext uri="{BB962C8B-B14F-4D97-AF65-F5344CB8AC3E}">
        <p14:creationId xmlns:p14="http://schemas.microsoft.com/office/powerpoint/2010/main" val="3884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B009FC37-EACC-43B5-A356-0E2555CDCF68}"/>
              </a:ext>
            </a:extLst>
          </p:cNvPr>
          <p:cNvSpPr txBox="1">
            <a:spLocks/>
          </p:cNvSpPr>
          <p:nvPr/>
        </p:nvSpPr>
        <p:spPr>
          <a:xfrm>
            <a:off x="1565651" y="1836718"/>
            <a:ext cx="6012698" cy="2378167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The more you learn, </a:t>
            </a:r>
          </a:p>
          <a:p>
            <a:pPr algn="ctr"/>
            <a:r>
              <a:rPr lang="en-US" sz="4000" dirty="0"/>
              <a:t>the more you earn.</a:t>
            </a: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AF881B19-192E-4D6C-92C1-133200DCB690}"/>
              </a:ext>
            </a:extLst>
          </p:cNvPr>
          <p:cNvSpPr txBox="1">
            <a:spLocks/>
          </p:cNvSpPr>
          <p:nvPr/>
        </p:nvSpPr>
        <p:spPr>
          <a:xfrm>
            <a:off x="2055777" y="5131079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$32,188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= Earning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E285B6B6-0F79-4B8C-B365-DA6D28BE99D1}"/>
              </a:ext>
            </a:extLst>
          </p:cNvPr>
          <p:cNvSpPr txBox="1">
            <a:spLocks/>
          </p:cNvSpPr>
          <p:nvPr/>
        </p:nvSpPr>
        <p:spPr>
          <a:xfrm>
            <a:off x="5569397" y="1819295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$98,436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EBD0345-3896-4C3F-A40C-D6398EA03D45}"/>
              </a:ext>
            </a:extLst>
          </p:cNvPr>
          <p:cNvSpPr txBox="1">
            <a:spLocks/>
          </p:cNvSpPr>
          <p:nvPr/>
        </p:nvSpPr>
        <p:spPr>
          <a:xfrm>
            <a:off x="-12810" y="6415985"/>
            <a:ext cx="4870560" cy="433039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1400" dirty="0"/>
              <a:t>Source: bls.gov, 2020 Median annual wages by education</a:t>
            </a:r>
          </a:p>
        </p:txBody>
      </p:sp>
      <p:sp>
        <p:nvSpPr>
          <p:cNvPr id="54" name="Title 6">
            <a:extLst>
              <a:ext uri="{FF2B5EF4-FFF2-40B4-BE49-F238E27FC236}">
                <a16:creationId xmlns:a16="http://schemas.microsoft.com/office/drawing/2014/main" id="{6244A3DC-7330-46D9-93C7-56A7C3AC80A8}"/>
              </a:ext>
            </a:extLst>
          </p:cNvPr>
          <p:cNvSpPr txBox="1">
            <a:spLocks/>
          </p:cNvSpPr>
          <p:nvPr/>
        </p:nvSpPr>
        <p:spPr>
          <a:xfrm>
            <a:off x="4757996" y="2619449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$67,860</a:t>
            </a:r>
          </a:p>
        </p:txBody>
      </p:sp>
      <p:sp>
        <p:nvSpPr>
          <p:cNvPr id="55" name="Title 6">
            <a:extLst>
              <a:ext uri="{FF2B5EF4-FFF2-40B4-BE49-F238E27FC236}">
                <a16:creationId xmlns:a16="http://schemas.microsoft.com/office/drawing/2014/main" id="{124A4C50-9813-447E-8183-1EF718050256}"/>
              </a:ext>
            </a:extLst>
          </p:cNvPr>
          <p:cNvSpPr txBox="1">
            <a:spLocks/>
          </p:cNvSpPr>
          <p:nvPr/>
        </p:nvSpPr>
        <p:spPr>
          <a:xfrm>
            <a:off x="3752850" y="3464714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$48,776</a:t>
            </a: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099E0217-6313-463B-8F32-E1FA55523521}"/>
              </a:ext>
            </a:extLst>
          </p:cNvPr>
          <p:cNvSpPr txBox="1">
            <a:spLocks/>
          </p:cNvSpPr>
          <p:nvPr/>
        </p:nvSpPr>
        <p:spPr>
          <a:xfrm>
            <a:off x="2906900" y="4311365"/>
            <a:ext cx="1816547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$40,612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No Diploma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4863723" cy="83154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Bachelor’s Degree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2" y="3397031"/>
            <a:ext cx="3911223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Associates Degree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2" y="4252270"/>
            <a:ext cx="3006348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High School Diploma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5740024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Professional Degree</a:t>
            </a:r>
          </a:p>
        </p:txBody>
      </p:sp>
    </p:spTree>
    <p:extLst>
      <p:ext uri="{BB962C8B-B14F-4D97-AF65-F5344CB8AC3E}">
        <p14:creationId xmlns:p14="http://schemas.microsoft.com/office/powerpoint/2010/main" val="6430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18837 0.0057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9861 0.000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9115 -0.0002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-4.07407E-6 L 0.2092 -0.0002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0105 0.0002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2" grpId="0" animBg="1"/>
      <p:bldP spid="52" grpId="1" animBg="1"/>
      <p:bldP spid="36" grpId="0" animBg="1"/>
      <p:bldP spid="35" grpId="0" animBg="1"/>
      <p:bldP spid="34" grpId="0" animBg="1"/>
      <p:bldP spid="33" grpId="0" animBg="1"/>
      <p:bldP spid="32" grpId="0" animBg="1"/>
      <p:bldP spid="50" grpId="0" animBg="1"/>
      <p:bldP spid="50" grpId="1" animBg="1"/>
      <p:bldP spid="51" grpId="0" animBg="1"/>
      <p:bldP spid="54" grpId="0" animBg="1"/>
      <p:bldP spid="54" grpId="1" animBg="1"/>
      <p:bldP spid="55" grpId="0" animBg="1"/>
      <p:bldP spid="55" grpId="1" animBg="1"/>
      <p:bldP spid="53" grpId="0" animBg="1"/>
      <p:bldP spid="53" grpId="1" animBg="1"/>
      <p:bldP spid="47" grpId="0" animBg="1"/>
      <p:bldP spid="44" grpId="0" animBg="1"/>
      <p:bldP spid="45" grpId="0" animBg="1"/>
      <p:bldP spid="46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F6CE89ED-E882-420D-994F-1D2D89F3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081" y="2243552"/>
            <a:ext cx="25749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Users\chase\Downloads\iStock_000034757640Small.jpg">
            <a:extLst>
              <a:ext uri="{FF2B5EF4-FFF2-40B4-BE49-F238E27FC236}">
                <a16:creationId xmlns:a16="http://schemas.microsoft.com/office/drawing/2014/main" id="{5504186F-D43E-42D9-8C33-A8A97E95D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650" r="9221"/>
          <a:stretch/>
        </p:blipFill>
        <p:spPr bwMode="auto">
          <a:xfrm>
            <a:off x="3833907" y="4141489"/>
            <a:ext cx="2574926" cy="2174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 descr="C:\Users\chase\AppData\Local\Microsoft\Windows\Temporary Internet Files\Content.IE5\8MXNR15C\iStock_000034987280Small.jpg">
            <a:extLst>
              <a:ext uri="{FF2B5EF4-FFF2-40B4-BE49-F238E27FC236}">
                <a16:creationId xmlns:a16="http://schemas.microsoft.com/office/drawing/2014/main" id="{905E16D0-FFFD-45DB-9DC4-C74F44F4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34036"/>
          <a:stretch/>
        </p:blipFill>
        <p:spPr bwMode="auto">
          <a:xfrm>
            <a:off x="6578921" y="4141490"/>
            <a:ext cx="2200675" cy="21749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C:\Users\chase\AppData\Local\Microsoft\Windows\Temporary Internet Files\Content.IE5\YSPRML10\iStock_000017091142Small.jpg">
            <a:extLst>
              <a:ext uri="{FF2B5EF4-FFF2-40B4-BE49-F238E27FC236}">
                <a16:creationId xmlns:a16="http://schemas.microsoft.com/office/drawing/2014/main" id="{3D3B91BE-564A-4944-A220-43141BB3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081" y="355459"/>
            <a:ext cx="2587752" cy="1722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86E41EE-EFC2-4A52-B308-E529BC5D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46654"/>
          <a:stretch/>
        </p:blipFill>
        <p:spPr bwMode="auto">
          <a:xfrm>
            <a:off x="6574303" y="2210853"/>
            <a:ext cx="2205293" cy="17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232E82A-C83D-432C-9C88-F12D7F615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3924"/>
          <a:stretch/>
        </p:blipFill>
        <p:spPr bwMode="auto">
          <a:xfrm>
            <a:off x="6559918" y="355459"/>
            <a:ext cx="2230071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70BDCEF-36BF-4364-B2CD-D13A76595E0D}"/>
              </a:ext>
            </a:extLst>
          </p:cNvPr>
          <p:cNvSpPr txBox="1">
            <a:spLocks/>
          </p:cNvSpPr>
          <p:nvPr/>
        </p:nvSpPr>
        <p:spPr>
          <a:xfrm>
            <a:off x="556089" y="1779371"/>
            <a:ext cx="2743200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College at Any Age</a:t>
            </a:r>
          </a:p>
        </p:txBody>
      </p:sp>
    </p:spTree>
    <p:extLst>
      <p:ext uri="{BB962C8B-B14F-4D97-AF65-F5344CB8AC3E}">
        <p14:creationId xmlns:p14="http://schemas.microsoft.com/office/powerpoint/2010/main" val="15697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47FC-ECDE-41B7-ACE8-C6FEF8A505C9}"/>
              </a:ext>
            </a:extLst>
          </p:cNvPr>
          <p:cNvSpPr txBox="1">
            <a:spLocks/>
          </p:cNvSpPr>
          <p:nvPr/>
        </p:nvSpPr>
        <p:spPr>
          <a:xfrm>
            <a:off x="139319" y="2098838"/>
            <a:ext cx="3230109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Other Learning Opportunities</a:t>
            </a:r>
          </a:p>
        </p:txBody>
      </p:sp>
      <p:pic>
        <p:nvPicPr>
          <p:cNvPr id="3" name="Picture 2" descr="PA CareerLink | Employment Services | Lemont Furnace, PA |  heraldstandard.com">
            <a:extLst>
              <a:ext uri="{FF2B5EF4-FFF2-40B4-BE49-F238E27FC236}">
                <a16:creationId xmlns:a16="http://schemas.microsoft.com/office/drawing/2014/main" id="{CF142BA6-6D33-4740-81A9-13C1D950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00" y="5360247"/>
            <a:ext cx="2810824" cy="10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1033F3-C00C-4F3C-AFBA-8F60F9160472}"/>
              </a:ext>
            </a:extLst>
          </p:cNvPr>
          <p:cNvGrpSpPr/>
          <p:nvPr/>
        </p:nvGrpSpPr>
        <p:grpSpPr>
          <a:xfrm>
            <a:off x="3713514" y="1588362"/>
            <a:ext cx="2912671" cy="1958027"/>
            <a:chOff x="164162" y="327568"/>
            <a:chExt cx="3369741" cy="2211132"/>
          </a:xfrm>
        </p:grpSpPr>
        <p:pic>
          <p:nvPicPr>
            <p:cNvPr id="5" name="Picture 8" descr="PA Department of Education (@PADeptofEd) | Twitter">
              <a:extLst>
                <a:ext uri="{FF2B5EF4-FFF2-40B4-BE49-F238E27FC236}">
                  <a16:creationId xmlns:a16="http://schemas.microsoft.com/office/drawing/2014/main" id="{775FC856-CDDE-4420-A3D5-AB3559BB0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564" y="327568"/>
              <a:ext cx="1718936" cy="171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6DDD858-7A78-462C-985B-9221EA4C3187}"/>
                </a:ext>
              </a:extLst>
            </p:cNvPr>
            <p:cNvSpPr txBox="1">
              <a:spLocks/>
            </p:cNvSpPr>
            <p:nvPr/>
          </p:nvSpPr>
          <p:spPr>
            <a:xfrm>
              <a:off x="164162" y="1676290"/>
              <a:ext cx="3369741" cy="8624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bg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  <a:cs typeface="+mj-cs"/>
                </a:defRPr>
              </a:lvl1pPr>
            </a:lstStyle>
            <a:p>
              <a:pPr algn="ctr"/>
              <a:r>
                <a:rPr lang="en-US" sz="2800" b="1" spc="160" dirty="0" err="1">
                  <a:solidFill>
                    <a:srgbClr val="1F497D"/>
                  </a:solidFill>
                  <a:latin typeface="Daytona" panose="020B0604030500040204" pitchFamily="34" charset="0"/>
                  <a:ea typeface="Verdana" panose="020B0604030504040204" pitchFamily="34" charset="0"/>
                </a:rPr>
                <a:t>pennsylvania</a:t>
              </a:r>
              <a:endParaRPr lang="en-US" sz="2800" b="1" spc="160" dirty="0">
                <a:solidFill>
                  <a:srgbClr val="1F497D"/>
                </a:solidFill>
                <a:latin typeface="Daytona" panose="020B0604030500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1F497D"/>
                  </a:solidFill>
                  <a:latin typeface="Daytona" panose="020B0604030500040204" pitchFamily="34" charset="0"/>
                  <a:ea typeface="Verdana" panose="020B0604030504040204" pitchFamily="34" charset="0"/>
                </a:rPr>
                <a:t>DEPARTMENT OF EDUCATION </a:t>
              </a:r>
            </a:p>
          </p:txBody>
        </p:sp>
      </p:grpSp>
      <p:pic>
        <p:nvPicPr>
          <p:cNvPr id="7" name="Picture 10" descr="Pennsylvania Commission for Community Colleges">
            <a:extLst>
              <a:ext uri="{FF2B5EF4-FFF2-40B4-BE49-F238E27FC236}">
                <a16:creationId xmlns:a16="http://schemas.microsoft.com/office/drawing/2014/main" id="{576BCC35-6A55-4E26-96CC-56BBC446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96" y="493352"/>
            <a:ext cx="3931577" cy="8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Pennsylvania Council on the Arts Hires New Executive Director | Pennsylvania  Rural Arts Alliance The Pennsylvania Council on the Arts (PCA) announces  the hiring of Karl Blischke">
            <a:extLst>
              <a:ext uri="{FF2B5EF4-FFF2-40B4-BE49-F238E27FC236}">
                <a16:creationId xmlns:a16="http://schemas.microsoft.com/office/drawing/2014/main" id="{807129D1-3A78-49B5-BCA1-65408FEA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68" y="1907337"/>
            <a:ext cx="2293185" cy="15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Wharton University Small Business Development Center (SBDC) to Close,  Reallocate Funding to Region | BCTV">
            <a:extLst>
              <a:ext uri="{FF2B5EF4-FFF2-40B4-BE49-F238E27FC236}">
                <a16:creationId xmlns:a16="http://schemas.microsoft.com/office/drawing/2014/main" id="{E053B3F1-2CFE-406C-B9D7-3045749B6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8"/>
          <a:stretch/>
        </p:blipFill>
        <p:spPr bwMode="auto">
          <a:xfrm>
            <a:off x="6884953" y="5176967"/>
            <a:ext cx="1956434" cy="14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PennSERVE Home">
            <a:extLst>
              <a:ext uri="{FF2B5EF4-FFF2-40B4-BE49-F238E27FC236}">
                <a16:creationId xmlns:a16="http://schemas.microsoft.com/office/drawing/2014/main" id="{26882C17-C9D7-45FD-8524-1B5A9AE3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55" y="3682942"/>
            <a:ext cx="416242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E3CB79-B5C1-4DE2-B674-96F879E0C120}"/>
              </a:ext>
            </a:extLst>
          </p:cNvPr>
          <p:cNvGrpSpPr/>
          <p:nvPr/>
        </p:nvGrpSpPr>
        <p:grpSpPr>
          <a:xfrm>
            <a:off x="5143627" y="1376204"/>
            <a:ext cx="2606040" cy="795528"/>
            <a:chOff x="1639659" y="6088303"/>
            <a:chExt cx="2606040" cy="795528"/>
          </a:xfrm>
        </p:grpSpPr>
        <p:sp>
          <p:nvSpPr>
            <p:cNvPr id="2" name="Cylinder 1">
              <a:extLst>
                <a:ext uri="{FF2B5EF4-FFF2-40B4-BE49-F238E27FC236}">
                  <a16:creationId xmlns:a16="http://schemas.microsoft.com/office/drawing/2014/main" id="{F6222B8E-D421-4D38-9FDF-5E64DBF07C37}"/>
                </a:ext>
              </a:extLst>
            </p:cNvPr>
            <p:cNvSpPr/>
            <p:nvPr/>
          </p:nvSpPr>
          <p:spPr>
            <a:xfrm>
              <a:off x="1639659" y="6088303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C81787-0E1A-4481-9736-F40B2A177205}"/>
                </a:ext>
              </a:extLst>
            </p:cNvPr>
            <p:cNvSpPr txBox="1"/>
            <p:nvPr/>
          </p:nvSpPr>
          <p:spPr>
            <a:xfrm>
              <a:off x="1639659" y="6410433"/>
              <a:ext cx="260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Housekeeping - $24k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B8778C-EFF6-4B37-9540-485CCFD57A5A}"/>
              </a:ext>
            </a:extLst>
          </p:cNvPr>
          <p:cNvGrpSpPr/>
          <p:nvPr/>
        </p:nvGrpSpPr>
        <p:grpSpPr>
          <a:xfrm>
            <a:off x="5143627" y="1377552"/>
            <a:ext cx="2606040" cy="795528"/>
            <a:chOff x="6322265" y="2293541"/>
            <a:chExt cx="2606040" cy="795528"/>
          </a:xfrm>
        </p:grpSpPr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id="{85C9E164-87B9-4B9E-ACA4-24E06F67885E}"/>
                </a:ext>
              </a:extLst>
            </p:cNvPr>
            <p:cNvSpPr/>
            <p:nvPr/>
          </p:nvSpPr>
          <p:spPr>
            <a:xfrm>
              <a:off x="6322265" y="2293541"/>
              <a:ext cx="2606040" cy="795528"/>
            </a:xfrm>
            <a:prstGeom prst="can">
              <a:avLst/>
            </a:prstGeom>
            <a:gradFill>
              <a:gsLst>
                <a:gs pos="7900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2F6AF4-1511-46C7-919D-017452512B0D}"/>
                </a:ext>
              </a:extLst>
            </p:cNvPr>
            <p:cNvSpPr txBox="1"/>
            <p:nvPr/>
          </p:nvSpPr>
          <p:spPr>
            <a:xfrm>
              <a:off x="6322265" y="2495449"/>
              <a:ext cx="260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Director - $70k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003BBD-58EB-4943-9D69-1143E5812A36}"/>
              </a:ext>
            </a:extLst>
          </p:cNvPr>
          <p:cNvGrpSpPr/>
          <p:nvPr/>
        </p:nvGrpSpPr>
        <p:grpSpPr>
          <a:xfrm>
            <a:off x="2537586" y="5655637"/>
            <a:ext cx="2606041" cy="795728"/>
            <a:chOff x="4893664" y="5454917"/>
            <a:chExt cx="2606041" cy="795728"/>
          </a:xfrm>
        </p:grpSpPr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4BCFC049-B43D-452D-AF59-21AB879CECE6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D9165B-A19D-4966-8B8C-2C49A179C343}"/>
                </a:ext>
              </a:extLst>
            </p:cNvPr>
            <p:cNvSpPr txBox="1"/>
            <p:nvPr/>
          </p:nvSpPr>
          <p:spPr>
            <a:xfrm>
              <a:off x="4893664" y="5625699"/>
              <a:ext cx="26060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i="1" dirty="0" err="1">
                  <a:solidFill>
                    <a:schemeClr val="tx2">
                      <a:lumMod val="50000"/>
                    </a:schemeClr>
                  </a:solidFill>
                </a:rPr>
                <a:t>ServSafe</a:t>
              </a:r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 Certification</a:t>
              </a:r>
            </a:p>
            <a:p>
              <a:pPr algn="ctr"/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Banquet Server Training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0892815A-AAB0-4F5F-AD8E-8F259961E423}"/>
              </a:ext>
            </a:extLst>
          </p:cNvPr>
          <p:cNvSpPr txBox="1">
            <a:spLocks/>
          </p:cNvSpPr>
          <p:nvPr/>
        </p:nvSpPr>
        <p:spPr>
          <a:xfrm>
            <a:off x="451214" y="581020"/>
            <a:ext cx="2743200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Job Paths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1F4B1D-A8C9-4D40-A092-D96AA6D68F52}"/>
              </a:ext>
            </a:extLst>
          </p:cNvPr>
          <p:cNvGrpSpPr/>
          <p:nvPr/>
        </p:nvGrpSpPr>
        <p:grpSpPr>
          <a:xfrm>
            <a:off x="6224372" y="2172907"/>
            <a:ext cx="2639019" cy="795728"/>
            <a:chOff x="4860686" y="5454917"/>
            <a:chExt cx="2639019" cy="795728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5AE9642F-C1CE-499E-8170-876ED5A0407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CF80CF-5D93-4666-A187-23124F9EC24B}"/>
                </a:ext>
              </a:extLst>
            </p:cNvPr>
            <p:cNvSpPr txBox="1"/>
            <p:nvPr/>
          </p:nvSpPr>
          <p:spPr>
            <a:xfrm>
              <a:off x="4860686" y="5745923"/>
              <a:ext cx="260604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Bachelor’s Degree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F306C5-E85C-489A-B7A0-76593D21C7B5}"/>
              </a:ext>
            </a:extLst>
          </p:cNvPr>
          <p:cNvGrpSpPr/>
          <p:nvPr/>
        </p:nvGrpSpPr>
        <p:grpSpPr>
          <a:xfrm>
            <a:off x="3955782" y="2501186"/>
            <a:ext cx="2606040" cy="795528"/>
            <a:chOff x="5609666" y="3246503"/>
            <a:chExt cx="2606040" cy="795528"/>
          </a:xfrm>
        </p:grpSpPr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B7A1FC68-D6D3-4A06-BC5F-B86C05FD86BE}"/>
                </a:ext>
              </a:extLst>
            </p:cNvPr>
            <p:cNvSpPr/>
            <p:nvPr/>
          </p:nvSpPr>
          <p:spPr>
            <a:xfrm>
              <a:off x="5609666" y="3246503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D478DD-F68C-42FE-80BE-5E9E0C8F1E10}"/>
                </a:ext>
              </a:extLst>
            </p:cNvPr>
            <p:cNvSpPr txBox="1"/>
            <p:nvPr/>
          </p:nvSpPr>
          <p:spPr>
            <a:xfrm>
              <a:off x="5609666" y="3555941"/>
              <a:ext cx="2606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Event Planner - $51k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302CDA-D5EC-4A55-9339-138B39B5C78F}"/>
              </a:ext>
            </a:extLst>
          </p:cNvPr>
          <p:cNvGrpSpPr/>
          <p:nvPr/>
        </p:nvGrpSpPr>
        <p:grpSpPr>
          <a:xfrm>
            <a:off x="5221471" y="3310068"/>
            <a:ext cx="2606040" cy="795728"/>
            <a:chOff x="4893665" y="5454917"/>
            <a:chExt cx="2606040" cy="795728"/>
          </a:xfrm>
        </p:grpSpPr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70CC1B0F-D3AC-47AD-8A09-F25272F8C2E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7A13EE-5E2D-45F9-AE08-B0B43991125F}"/>
                </a:ext>
              </a:extLst>
            </p:cNvPr>
            <p:cNvSpPr txBox="1"/>
            <p:nvPr/>
          </p:nvSpPr>
          <p:spPr>
            <a:xfrm>
              <a:off x="4893665" y="5564486"/>
              <a:ext cx="26060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Associates Degree</a:t>
              </a:r>
            </a:p>
            <a:p>
              <a:pPr algn="ctr"/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Public Speaking Course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556479-A4A4-49BF-AF5E-BB1F821621CB}"/>
              </a:ext>
            </a:extLst>
          </p:cNvPr>
          <p:cNvGrpSpPr/>
          <p:nvPr/>
        </p:nvGrpSpPr>
        <p:grpSpPr>
          <a:xfrm>
            <a:off x="2879495" y="3701104"/>
            <a:ext cx="2616018" cy="795528"/>
            <a:chOff x="5086202" y="3901572"/>
            <a:chExt cx="2616018" cy="795528"/>
          </a:xfrm>
        </p:grpSpPr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C96DF8DC-C1E0-4BC0-9B03-1BE090D65A59}"/>
                </a:ext>
              </a:extLst>
            </p:cNvPr>
            <p:cNvSpPr/>
            <p:nvPr/>
          </p:nvSpPr>
          <p:spPr>
            <a:xfrm>
              <a:off x="5086202" y="3901572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1ED52E-A4E2-437E-9B1E-6218B396F54A}"/>
                </a:ext>
              </a:extLst>
            </p:cNvPr>
            <p:cNvSpPr txBox="1"/>
            <p:nvPr/>
          </p:nvSpPr>
          <p:spPr>
            <a:xfrm>
              <a:off x="5096180" y="4162068"/>
              <a:ext cx="260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Kitchen Manager - $39k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3CFE89-A717-48B2-82C1-CB7AC437502D}"/>
              </a:ext>
            </a:extLst>
          </p:cNvPr>
          <p:cNvGrpSpPr/>
          <p:nvPr/>
        </p:nvGrpSpPr>
        <p:grpSpPr>
          <a:xfrm>
            <a:off x="3618332" y="4523136"/>
            <a:ext cx="2606041" cy="795728"/>
            <a:chOff x="4893664" y="5454917"/>
            <a:chExt cx="2606041" cy="795728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BFB6D37E-D5FD-4096-8C54-5E3981020D18}"/>
                </a:ext>
              </a:extLst>
            </p:cNvPr>
            <p:cNvSpPr/>
            <p:nvPr/>
          </p:nvSpPr>
          <p:spPr>
            <a:xfrm>
              <a:off x="4893665" y="5454917"/>
              <a:ext cx="2606040" cy="795728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4856BB-3885-42C9-A0E4-973CBBE85713}"/>
                </a:ext>
              </a:extLst>
            </p:cNvPr>
            <p:cNvSpPr txBox="1"/>
            <p:nvPr/>
          </p:nvSpPr>
          <p:spPr>
            <a:xfrm>
              <a:off x="4893664" y="5625699"/>
              <a:ext cx="26060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i="1" dirty="0" err="1">
                  <a:solidFill>
                    <a:schemeClr val="tx2">
                      <a:lumMod val="50000"/>
                    </a:schemeClr>
                  </a:solidFill>
                </a:rPr>
                <a:t>ServSafe</a:t>
              </a:r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 Food Manager</a:t>
              </a:r>
            </a:p>
            <a:p>
              <a:pPr algn="ctr"/>
              <a:r>
                <a:rPr lang="en-US" sz="1700" i="1" dirty="0">
                  <a:solidFill>
                    <a:schemeClr val="tx2">
                      <a:lumMod val="50000"/>
                    </a:schemeClr>
                  </a:solidFill>
                </a:rPr>
                <a:t>Microsoft Office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8AA23-391C-4C6E-A16C-1FF6F8FD5A0E}"/>
              </a:ext>
            </a:extLst>
          </p:cNvPr>
          <p:cNvGrpSpPr/>
          <p:nvPr/>
        </p:nvGrpSpPr>
        <p:grpSpPr>
          <a:xfrm>
            <a:off x="1213162" y="4849370"/>
            <a:ext cx="2648847" cy="795528"/>
            <a:chOff x="4724233" y="4543295"/>
            <a:chExt cx="2648847" cy="795528"/>
          </a:xfrm>
        </p:grpSpPr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52CC3AEE-BFCB-40CF-8724-81B7291B7184}"/>
                </a:ext>
              </a:extLst>
            </p:cNvPr>
            <p:cNvSpPr/>
            <p:nvPr/>
          </p:nvSpPr>
          <p:spPr>
            <a:xfrm>
              <a:off x="4724233" y="4543295"/>
              <a:ext cx="2606040" cy="795528"/>
            </a:xfrm>
            <a:prstGeom prst="can">
              <a:avLst/>
            </a:prstGeom>
            <a:gradFill flip="none" rotWithShape="1">
              <a:gsLst>
                <a:gs pos="0">
                  <a:srgbClr val="FF9900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53C20B-FA47-4FE8-9A29-A3474C29E8CD}"/>
                </a:ext>
              </a:extLst>
            </p:cNvPr>
            <p:cNvSpPr txBox="1"/>
            <p:nvPr/>
          </p:nvSpPr>
          <p:spPr>
            <a:xfrm>
              <a:off x="4767040" y="4798709"/>
              <a:ext cx="260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Banquet Server - $26k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D7D1B7-CF38-456C-86C1-926D63E2BAA8}"/>
              </a:ext>
            </a:extLst>
          </p:cNvPr>
          <p:cNvGrpSpPr/>
          <p:nvPr/>
        </p:nvGrpSpPr>
        <p:grpSpPr>
          <a:xfrm>
            <a:off x="5143626" y="-188163"/>
            <a:ext cx="4000374" cy="2690329"/>
            <a:chOff x="5143626" y="-188163"/>
            <a:chExt cx="4000374" cy="2690329"/>
          </a:xfrm>
        </p:grpSpPr>
        <p:pic>
          <p:nvPicPr>
            <p:cNvPr id="48" name="Picture 2" descr="white wooden cube organizer near wooden desk">
              <a:extLst>
                <a:ext uri="{FF2B5EF4-FFF2-40B4-BE49-F238E27FC236}">
                  <a16:creationId xmlns:a16="http://schemas.microsoft.com/office/drawing/2014/main" id="{1C08FEAE-1BAE-4923-B77F-E31D0661C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24035" r="33118" b="32568"/>
            <a:stretch/>
          </p:blipFill>
          <p:spPr bwMode="auto">
            <a:xfrm>
              <a:off x="5143626" y="-15757"/>
              <a:ext cx="4000374" cy="251792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woman on focus photography">
              <a:extLst>
                <a:ext uri="{FF2B5EF4-FFF2-40B4-BE49-F238E27FC236}">
                  <a16:creationId xmlns:a16="http://schemas.microsoft.com/office/drawing/2014/main" id="{95941030-6D2D-4A70-8DD5-276AD5393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8667" l="3900" r="99700">
                          <a14:foregroundMark x1="25200" y1="49133" x2="3900" y2="97400"/>
                          <a14:foregroundMark x1="26600" y1="49333" x2="79000" y2="56067"/>
                          <a14:foregroundMark x1="29300" y1="49000" x2="42400" y2="46400"/>
                          <a14:foregroundMark x1="59600" y1="47000" x2="80100" y2="57333"/>
                          <a14:foregroundMark x1="82000" y1="57733" x2="99700" y2="85933"/>
                          <a14:foregroundMark x1="98900" y1="98667" x2="41600" y2="98267"/>
                          <a14:foregroundMark x1="17600" y1="64133" x2="9900" y2="85000"/>
                          <a14:foregroundMark x1="28400" y1="47867" x2="18000" y2="65667"/>
                          <a14:foregroundMark x1="18800" y1="58467" x2="15700" y2="73400"/>
                          <a14:foregroundMark x1="30400" y1="50733" x2="28400" y2="51467"/>
                          <a14:foregroundMark x1="21500" y1="56933" x2="16400" y2="74200"/>
                          <a14:foregroundMark x1="12600" y1="69267" x2="11800" y2="82933"/>
                          <a14:backgroundMark x1="63400" y1="46800" x2="63400" y2="46800"/>
                          <a14:backgroundMark x1="62600" y1="47133" x2="62600" y2="47133"/>
                          <a14:backgroundMark x1="37500" y1="46067" x2="37500" y2="4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225">
              <a:off x="6839161" y="-188163"/>
              <a:ext cx="1469663" cy="2204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5526 0.66713 " pathEditMode="relative" rAng="0" ptsTypes="AA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9" y="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14536" y="897121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:\iStock Photos-Financial Education\BYFH Module I - IIY Images\Freeimages Money Out the Door.jpg">
            <a:extLst>
              <a:ext uri="{FF2B5EF4-FFF2-40B4-BE49-F238E27FC236}">
                <a16:creationId xmlns:a16="http://schemas.microsoft.com/office/drawing/2014/main" id="{596DAB22-F460-4806-AB79-D2FB16C72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744" r="30769"/>
          <a:stretch/>
        </p:blipFill>
        <p:spPr bwMode="auto">
          <a:xfrm>
            <a:off x="314536" y="1667428"/>
            <a:ext cx="2745187" cy="38539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3591022" y="1149179"/>
            <a:ext cx="4986513" cy="518663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6600"/>
                </a:solidFill>
              </a:rPr>
              <a:t>CREATE OPPORTUNITIES!</a:t>
            </a:r>
          </a:p>
          <a:p>
            <a:pPr algn="ctr"/>
            <a:endParaRPr lang="en-US" sz="28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Update and send your resume and send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Current employer’s HR department*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Connections</a:t>
            </a:r>
          </a:p>
          <a:p>
            <a:pPr marL="0" lvl="2" indent="0" algn="ctr">
              <a:buNone/>
            </a:pPr>
            <a:endParaRPr lang="en-US" sz="1600" b="1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endParaRPr lang="en-US" sz="1600" b="1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endParaRPr lang="en-US" sz="1600" i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indent="0" algn="ctr">
              <a:buNone/>
            </a:pPr>
            <a:r>
              <a:rPr lang="en-US" sz="1600" i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*Don’t be afraid to sit down with your HR department and talk about job openings and training opportunities within your organization.</a:t>
            </a:r>
            <a:endParaRPr lang="en-US" sz="16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377C7C-91EA-4168-A331-D9E82B7A8400}"/>
              </a:ext>
            </a:extLst>
          </p:cNvPr>
          <p:cNvSpPr txBox="1"/>
          <p:nvPr/>
        </p:nvSpPr>
        <p:spPr>
          <a:xfrm>
            <a:off x="6286500" y="6900862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://www.pngall.com/thinking-man-p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507217" y="2007326"/>
            <a:ext cx="4348322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Your Own Boss</a:t>
            </a:r>
          </a:p>
        </p:txBody>
      </p:sp>
    </p:spTree>
    <p:extLst>
      <p:ext uri="{BB962C8B-B14F-4D97-AF65-F5344CB8AC3E}">
        <p14:creationId xmlns:p14="http://schemas.microsoft.com/office/powerpoint/2010/main" val="2354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EA655A-E053-438F-96C0-E9EE9ED50748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404890" y="4030375"/>
            <a:ext cx="396885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uses money well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Traits of Successful Business Owners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E54989E-9AF3-4BFC-B0B7-6751944708E5}"/>
              </a:ext>
            </a:extLst>
          </p:cNvPr>
          <p:cNvSpPr txBox="1">
            <a:spLocks/>
          </p:cNvSpPr>
          <p:nvPr/>
        </p:nvSpPr>
        <p:spPr>
          <a:xfrm>
            <a:off x="3775598" y="1581817"/>
            <a:ext cx="590649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resourceful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902469B-52B0-4FB2-9D8C-418BC458689B}"/>
              </a:ext>
            </a:extLst>
          </p:cNvPr>
          <p:cNvSpPr txBox="1">
            <a:spLocks/>
          </p:cNvSpPr>
          <p:nvPr/>
        </p:nvSpPr>
        <p:spPr>
          <a:xfrm>
            <a:off x="3790616" y="4533900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92D05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a leader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E93520-9E6C-4A44-BAE4-B8B13A6F2E7D}"/>
              </a:ext>
            </a:extLst>
          </p:cNvPr>
          <p:cNvSpPr txBox="1">
            <a:spLocks/>
          </p:cNvSpPr>
          <p:nvPr/>
        </p:nvSpPr>
        <p:spPr>
          <a:xfrm>
            <a:off x="942322" y="3281578"/>
            <a:ext cx="7592524" cy="117518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good communicator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C9E690E-E18B-495E-9369-53268BD50AC8}"/>
              </a:ext>
            </a:extLst>
          </p:cNvPr>
          <p:cNvSpPr txBox="1">
            <a:spLocks/>
          </p:cNvSpPr>
          <p:nvPr/>
        </p:nvSpPr>
        <p:spPr>
          <a:xfrm>
            <a:off x="1378831" y="1636330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driven to achieve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446490-36D8-4981-A03D-DACB2E5A5A73}"/>
              </a:ext>
            </a:extLst>
          </p:cNvPr>
          <p:cNvSpPr txBox="1">
            <a:spLocks/>
          </p:cNvSpPr>
          <p:nvPr/>
        </p:nvSpPr>
        <p:spPr>
          <a:xfrm>
            <a:off x="4630554" y="4007881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persistent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10C178A-A28A-46D6-8903-1F0F43D320E2}"/>
              </a:ext>
            </a:extLst>
          </p:cNvPr>
          <p:cNvSpPr txBox="1">
            <a:spLocks/>
          </p:cNvSpPr>
          <p:nvPr/>
        </p:nvSpPr>
        <p:spPr>
          <a:xfrm>
            <a:off x="5544301" y="2819473"/>
            <a:ext cx="3359752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takes initiative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A3720A0-77C9-450D-B4E4-7F3E3C669D20}"/>
              </a:ext>
            </a:extLst>
          </p:cNvPr>
          <p:cNvSpPr txBox="1">
            <a:spLocks/>
          </p:cNvSpPr>
          <p:nvPr/>
        </p:nvSpPr>
        <p:spPr>
          <a:xfrm>
            <a:off x="254906" y="2829859"/>
            <a:ext cx="57154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objective and realistic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668879-41B8-4926-8714-5EE56D9BBFA9}"/>
              </a:ext>
            </a:extLst>
          </p:cNvPr>
          <p:cNvSpPr txBox="1">
            <a:spLocks/>
          </p:cNvSpPr>
          <p:nvPr/>
        </p:nvSpPr>
        <p:spPr>
          <a:xfrm>
            <a:off x="726262" y="2195197"/>
            <a:ext cx="7808584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sets goals and plans ahead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0CCA4C0-F62F-499E-8E6A-551D3B997D30}"/>
              </a:ext>
            </a:extLst>
          </p:cNvPr>
          <p:cNvSpPr txBox="1">
            <a:spLocks/>
          </p:cNvSpPr>
          <p:nvPr/>
        </p:nvSpPr>
        <p:spPr>
          <a:xfrm>
            <a:off x="1583709" y="992806"/>
            <a:ext cx="5715446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99FF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positive mental attitude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B2D8D6B-E851-488A-B1E5-E6A751D335CA}"/>
              </a:ext>
            </a:extLst>
          </p:cNvPr>
          <p:cNvSpPr txBox="1">
            <a:spLocks/>
          </p:cNvSpPr>
          <p:nvPr/>
        </p:nvSpPr>
        <p:spPr>
          <a:xfrm>
            <a:off x="-426450" y="5099394"/>
            <a:ext cx="8534400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willing to work 50 hours or more per week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831A6C6-2724-4247-9058-0160530E12FE}"/>
              </a:ext>
            </a:extLst>
          </p:cNvPr>
          <p:cNvSpPr txBox="1">
            <a:spLocks/>
          </p:cNvSpPr>
          <p:nvPr/>
        </p:nvSpPr>
        <p:spPr>
          <a:xfrm>
            <a:off x="1227703" y="5637274"/>
            <a:ext cx="6930141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73E87">
                    <a:lumMod val="75000"/>
                  </a:srgbClr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leverages and improves skills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98EF133-C5FC-40DC-A856-DB158580AB4E}"/>
              </a:ext>
            </a:extLst>
          </p:cNvPr>
          <p:cNvSpPr txBox="1">
            <a:spLocks/>
          </p:cNvSpPr>
          <p:nvPr/>
        </p:nvSpPr>
        <p:spPr>
          <a:xfrm>
            <a:off x="61850" y="4565931"/>
            <a:ext cx="5039628" cy="1039312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  <a:ea typeface="Gadugi" panose="020B0502040204020203" pitchFamily="34" charset="0"/>
              </a:rPr>
              <a:t>technical knowledge</a:t>
            </a:r>
          </a:p>
        </p:txBody>
      </p:sp>
    </p:spTree>
    <p:extLst>
      <p:ext uri="{BB962C8B-B14F-4D97-AF65-F5344CB8AC3E}">
        <p14:creationId xmlns:p14="http://schemas.microsoft.com/office/powerpoint/2010/main" val="4149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Jump In with Both Feet</a:t>
            </a:r>
          </a:p>
        </p:txBody>
      </p:sp>
      <p:sp>
        <p:nvSpPr>
          <p:cNvPr id="12" name="Text Box 56"/>
          <p:cNvSpPr txBox="1"/>
          <p:nvPr/>
        </p:nvSpPr>
        <p:spPr>
          <a:xfrm>
            <a:off x="5432837" y="1311057"/>
            <a:ext cx="3687337" cy="89662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Business purpose and goals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Products and services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Customers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Text Box 72"/>
          <p:cNvSpPr txBox="1"/>
          <p:nvPr/>
        </p:nvSpPr>
        <p:spPr>
          <a:xfrm>
            <a:off x="5432836" y="4532631"/>
            <a:ext cx="3322543" cy="89662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Market analysis/strategy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Competition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Start-up costs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4" name="Text Box 74"/>
          <p:cNvSpPr txBox="1"/>
          <p:nvPr/>
        </p:nvSpPr>
        <p:spPr>
          <a:xfrm>
            <a:off x="602723" y="1311057"/>
            <a:ext cx="3490331" cy="121920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Management team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Employee benefits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Cash flow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Disaster preparedness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5" name="Text Box 73"/>
          <p:cNvSpPr txBox="1"/>
          <p:nvPr/>
        </p:nvSpPr>
        <p:spPr>
          <a:xfrm>
            <a:off x="602722" y="4532631"/>
            <a:ext cx="3390281" cy="1398104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Business structure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State registration/licenses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Tax ID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Calibri"/>
                <a:cs typeface="Times New Roman"/>
              </a:rPr>
              <a:t>Zoning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ea typeface="Calibri"/>
                <a:cs typeface="Times New Roman"/>
              </a:rPr>
              <a:t>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787FB6-C51A-4CD9-AED1-E9A76BF75E8B}"/>
              </a:ext>
            </a:extLst>
          </p:cNvPr>
          <p:cNvGrpSpPr/>
          <p:nvPr/>
        </p:nvGrpSpPr>
        <p:grpSpPr>
          <a:xfrm>
            <a:off x="3610556" y="2123835"/>
            <a:ext cx="1918510" cy="1556596"/>
            <a:chOff x="416043" y="1326380"/>
            <a:chExt cx="3265492" cy="2517026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8702B6F-D760-4168-8205-80647BD439A2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49AB44-1D4E-4101-9C59-89333CF127F5}"/>
                </a:ext>
              </a:extLst>
            </p:cNvPr>
            <p:cNvSpPr txBox="1"/>
            <p:nvPr/>
          </p:nvSpPr>
          <p:spPr>
            <a:xfrm>
              <a:off x="848703" y="1927446"/>
              <a:ext cx="2344958" cy="114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Formalize Your Idea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5F0186-B865-456C-9692-01B9D078FED9}"/>
              </a:ext>
            </a:extLst>
          </p:cNvPr>
          <p:cNvGrpSpPr/>
          <p:nvPr/>
        </p:nvGrpSpPr>
        <p:grpSpPr>
          <a:xfrm>
            <a:off x="5150995" y="2907291"/>
            <a:ext cx="1918510" cy="1556596"/>
            <a:chOff x="416043" y="1326380"/>
            <a:chExt cx="3265492" cy="2517026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B93065D-8169-4C2C-8A9B-88B50ABDDBB6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7A29EC-47B0-474C-8B89-4551ECCCD51D}"/>
                </a:ext>
              </a:extLst>
            </p:cNvPr>
            <p:cNvSpPr txBox="1"/>
            <p:nvPr/>
          </p:nvSpPr>
          <p:spPr>
            <a:xfrm>
              <a:off x="895766" y="1763725"/>
              <a:ext cx="2344957" cy="164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Research and Planning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A93DEE-F162-4A22-860B-C50CEBD709B0}"/>
              </a:ext>
            </a:extLst>
          </p:cNvPr>
          <p:cNvGrpSpPr/>
          <p:nvPr/>
        </p:nvGrpSpPr>
        <p:grpSpPr>
          <a:xfrm>
            <a:off x="3617749" y="3700155"/>
            <a:ext cx="1918510" cy="1556596"/>
            <a:chOff x="3211696" y="3781214"/>
            <a:chExt cx="1918510" cy="1556596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5AD5539-632C-4206-8DED-57C146AE651D}"/>
                </a:ext>
              </a:extLst>
            </p:cNvPr>
            <p:cNvSpPr/>
            <p:nvPr/>
          </p:nvSpPr>
          <p:spPr>
            <a:xfrm>
              <a:off x="3211696" y="3781214"/>
              <a:ext cx="1918510" cy="155659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F11D3-E99A-48D6-9F17-88A93F424A58}"/>
                </a:ext>
              </a:extLst>
            </p:cNvPr>
            <p:cNvSpPr txBox="1"/>
            <p:nvPr/>
          </p:nvSpPr>
          <p:spPr>
            <a:xfrm>
              <a:off x="3512642" y="4386413"/>
              <a:ext cx="1377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Legal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DF60AE-739B-45EB-98AD-588480868F10}"/>
              </a:ext>
            </a:extLst>
          </p:cNvPr>
          <p:cNvGrpSpPr/>
          <p:nvPr/>
        </p:nvGrpSpPr>
        <p:grpSpPr>
          <a:xfrm>
            <a:off x="2074494" y="2912822"/>
            <a:ext cx="1918510" cy="1556596"/>
            <a:chOff x="1266455" y="2818275"/>
            <a:chExt cx="1918510" cy="1556596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76972A5-47F9-4FF0-B87A-F84E56B5E58D}"/>
                </a:ext>
              </a:extLst>
            </p:cNvPr>
            <p:cNvSpPr/>
            <p:nvPr/>
          </p:nvSpPr>
          <p:spPr>
            <a:xfrm>
              <a:off x="1266455" y="2818275"/>
              <a:ext cx="1918510" cy="155659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E684C7-2DF3-4CF4-8C27-5853306D378F}"/>
                </a:ext>
              </a:extLst>
            </p:cNvPr>
            <p:cNvSpPr txBox="1"/>
            <p:nvPr/>
          </p:nvSpPr>
          <p:spPr>
            <a:xfrm>
              <a:off x="1382325" y="3399868"/>
              <a:ext cx="1627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Operations</a:t>
              </a:r>
            </a:p>
          </p:txBody>
        </p:sp>
      </p:grpSp>
      <p:pic>
        <p:nvPicPr>
          <p:cNvPr id="29" name="Picture 28">
            <a:hlinkClick r:id="rId2"/>
            <a:extLst>
              <a:ext uri="{FF2B5EF4-FFF2-40B4-BE49-F238E27FC236}">
                <a16:creationId xmlns:a16="http://schemas.microsoft.com/office/drawing/2014/main" id="{D1866E77-BE58-4471-AD9D-167E53DAD06D}"/>
              </a:ext>
            </a:extLst>
          </p:cNvPr>
          <p:cNvPicPr/>
          <p:nvPr/>
        </p:nvPicPr>
        <p:blipFill rotWithShape="1">
          <a:blip r:embed="rId3" cstate="print"/>
          <a:srcRect t="22093" b="16349"/>
          <a:stretch/>
        </p:blipFill>
        <p:spPr bwMode="auto">
          <a:xfrm>
            <a:off x="3464184" y="5653927"/>
            <a:ext cx="2178814" cy="108373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1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Meet Anna</a:t>
            </a:r>
          </a:p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What are Anna’s personal assets?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Mother, kids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Co-workers, neighbors,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Good cook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Photography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Social media</a:t>
            </a:r>
          </a:p>
          <a:p>
            <a:pPr marL="568325" indent="-2222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Animated and outgoing</a:t>
            </a:r>
          </a:p>
        </p:txBody>
      </p:sp>
    </p:spTree>
    <p:extLst>
      <p:ext uri="{BB962C8B-B14F-4D97-AF65-F5344CB8AC3E}">
        <p14:creationId xmlns:p14="http://schemas.microsoft.com/office/powerpoint/2010/main" val="18324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A0B60C2-E0C9-4EFE-99B6-417AAE132D4F}"/>
              </a:ext>
            </a:extLst>
          </p:cNvPr>
          <p:cNvSpPr txBox="1">
            <a:spLocks/>
          </p:cNvSpPr>
          <p:nvPr/>
        </p:nvSpPr>
        <p:spPr>
          <a:xfrm>
            <a:off x="6231916" y="4170936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Free, online GED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B4A45B-D67F-4D31-A778-408434AC729D}"/>
              </a:ext>
            </a:extLst>
          </p:cNvPr>
          <p:cNvSpPr txBox="1">
            <a:spLocks/>
          </p:cNvSpPr>
          <p:nvPr/>
        </p:nvSpPr>
        <p:spPr>
          <a:xfrm>
            <a:off x="2849053" y="4170936"/>
            <a:ext cx="3476371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Children/boyfriend/time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0B91BE-AB61-480F-A2D7-5249FBE0B8E2}"/>
              </a:ext>
            </a:extLst>
          </p:cNvPr>
          <p:cNvSpPr txBox="1">
            <a:spLocks/>
          </p:cNvSpPr>
          <p:nvPr/>
        </p:nvSpPr>
        <p:spPr>
          <a:xfrm>
            <a:off x="6215444" y="3345239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Needs a GED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050DB3-20B1-45BC-B0F2-A787803B9F84}"/>
              </a:ext>
            </a:extLst>
          </p:cNvPr>
          <p:cNvSpPr txBox="1">
            <a:spLocks/>
          </p:cNvSpPr>
          <p:nvPr/>
        </p:nvSpPr>
        <p:spPr>
          <a:xfrm>
            <a:off x="2960267" y="3345239"/>
            <a:ext cx="3253945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Education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E3AE9D-B984-497B-85CB-30E074E6B077}"/>
              </a:ext>
            </a:extLst>
          </p:cNvPr>
          <p:cNvSpPr txBox="1">
            <a:spLocks/>
          </p:cNvSpPr>
          <p:nvPr/>
        </p:nvSpPr>
        <p:spPr>
          <a:xfrm>
            <a:off x="6215444" y="2519542"/>
            <a:ext cx="2817344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6600"/>
                </a:solidFill>
              </a:rPr>
              <a:t>Needs a better job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1AA148-612D-407B-8F49-6816105E1439}"/>
              </a:ext>
            </a:extLst>
          </p:cNvPr>
          <p:cNvSpPr txBox="1">
            <a:spLocks/>
          </p:cNvSpPr>
          <p:nvPr/>
        </p:nvSpPr>
        <p:spPr>
          <a:xfrm>
            <a:off x="2960267" y="2519542"/>
            <a:ext cx="3253945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No savings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7D37-97C3-4F73-8757-8D9DF352B8FA}"/>
              </a:ext>
            </a:extLst>
          </p:cNvPr>
          <p:cNvSpPr txBox="1">
            <a:spLocks/>
          </p:cNvSpPr>
          <p:nvPr/>
        </p:nvSpPr>
        <p:spPr>
          <a:xfrm>
            <a:off x="6058930" y="1961867"/>
            <a:ext cx="2973858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Detours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11211" y="2519542"/>
            <a:ext cx="2973859" cy="7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Own a home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20DA9A-5DEC-4EF0-9698-F6EADA3B0C66}"/>
              </a:ext>
            </a:extLst>
          </p:cNvPr>
          <p:cNvSpPr txBox="1">
            <a:spLocks/>
          </p:cNvSpPr>
          <p:nvPr/>
        </p:nvSpPr>
        <p:spPr>
          <a:xfrm>
            <a:off x="111212" y="1961866"/>
            <a:ext cx="2973859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What’s important?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45DE7E-F049-4663-8FBF-D4C32EAAE34F}"/>
              </a:ext>
            </a:extLst>
          </p:cNvPr>
          <p:cNvSpPr txBox="1">
            <a:spLocks/>
          </p:cNvSpPr>
          <p:nvPr/>
        </p:nvSpPr>
        <p:spPr>
          <a:xfrm>
            <a:off x="3085071" y="1961867"/>
            <a:ext cx="2973859" cy="557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Roadblocks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352B7C-2445-4C9C-9187-CA4C5D38A1B0}"/>
              </a:ext>
            </a:extLst>
          </p:cNvPr>
          <p:cNvSpPr txBox="1">
            <a:spLocks/>
          </p:cNvSpPr>
          <p:nvPr/>
        </p:nvSpPr>
        <p:spPr>
          <a:xfrm>
            <a:off x="111211" y="3345239"/>
            <a:ext cx="2973859" cy="71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Better job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D84F20-7F67-4027-8834-20262E0F99CB}"/>
              </a:ext>
            </a:extLst>
          </p:cNvPr>
          <p:cNvSpPr txBox="1">
            <a:spLocks/>
          </p:cNvSpPr>
          <p:nvPr/>
        </p:nvSpPr>
        <p:spPr>
          <a:xfrm>
            <a:off x="127684" y="4170936"/>
            <a:ext cx="2832584" cy="71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6B5D43-3720-40CC-904B-6D1DC01C2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21" b="51413"/>
          <a:stretch/>
        </p:blipFill>
        <p:spPr>
          <a:xfrm>
            <a:off x="2733292" y="127547"/>
            <a:ext cx="3707892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 animBg="1"/>
      <p:bldP spid="11" grpId="0" animBg="1"/>
      <p:bldP spid="9" grpId="0" animBg="1"/>
      <p:bldP spid="8" grpId="0" animBg="1"/>
      <p:bldP spid="4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0C982-9A4C-4AC0-9F69-80A64817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5" y="685800"/>
            <a:ext cx="3817421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714E1-4619-4538-8B44-092E8B08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566" y="1228072"/>
            <a:ext cx="396486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6EF8E-C814-49D5-90C6-85A0E4724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140" y="1770344"/>
            <a:ext cx="3895985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47" y="464284"/>
            <a:ext cx="4184905" cy="6305968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Importance of Setting Goals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3738">
            <a:off x="-2831276" y="33836"/>
            <a:ext cx="2842659" cy="3553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3738">
            <a:off x="-2830783" y="-5761"/>
            <a:ext cx="2842659" cy="35533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008">
            <a:off x="-2818417" y="1594492"/>
            <a:ext cx="2842659" cy="3553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73091" l="25152" r="60455">
                        <a14:foregroundMark x1="45909" y1="44424" x2="45909" y2="44424"/>
                        <a14:foregroundMark x1="49545" y1="60667" x2="49545" y2="60667"/>
                        <a14:foregroundMark x1="53636" y1="70121" x2="53636" y2="70121"/>
                        <a14:backgroundMark x1="54848" y1="61333" x2="54848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6242">
            <a:off x="-2240154" y="3748875"/>
            <a:ext cx="2842659" cy="35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278 L 1.46667 0.6166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25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1.32778 -0.33588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89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1.31441 -0.30532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12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52709 0.1879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050071-8025-47B4-BACB-4A00F5B8D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9547" y="464284"/>
            <a:ext cx="4184905" cy="630596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564"/>
            <a:ext cx="9144000" cy="665160"/>
          </a:xfrm>
        </p:spPr>
        <p:txBody>
          <a:bodyPr/>
          <a:lstStyle/>
          <a:p>
            <a:r>
              <a:rPr lang="en-US" dirty="0"/>
              <a:t>SMART Financial Goals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815447" y="1107760"/>
            <a:ext cx="4569039" cy="486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pecific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easurable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ction-oriented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ealistic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imely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ours)</a:t>
            </a:r>
          </a:p>
        </p:txBody>
      </p:sp>
    </p:spTree>
    <p:extLst>
      <p:ext uri="{BB962C8B-B14F-4D97-AF65-F5344CB8AC3E}">
        <p14:creationId xmlns:p14="http://schemas.microsoft.com/office/powerpoint/2010/main" val="39045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5417 -0.00231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17085D-DF75-4868-AB9C-900F4262CA83}"/>
              </a:ext>
            </a:extLst>
          </p:cNvPr>
          <p:cNvSpPr txBox="1"/>
          <p:nvPr/>
        </p:nvSpPr>
        <p:spPr>
          <a:xfrm>
            <a:off x="158502" y="5880786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I will feel more secure having an emergency savings!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564"/>
            <a:ext cx="9144000" cy="665160"/>
          </a:xfrm>
        </p:spPr>
        <p:txBody>
          <a:bodyPr/>
          <a:lstStyle/>
          <a:p>
            <a:r>
              <a:rPr lang="en-US" dirty="0"/>
              <a:t>SMART Financial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0E9C8-F8D4-4F3E-B43D-1477495301DA}"/>
              </a:ext>
            </a:extLst>
          </p:cNvPr>
          <p:cNvSpPr txBox="1"/>
          <p:nvPr/>
        </p:nvSpPr>
        <p:spPr>
          <a:xfrm>
            <a:off x="155761" y="930355"/>
            <a:ext cx="436463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Save a reserve of one month’s rent ($1,000) within two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626D5-5A6F-4E54-961E-65B2219233EB}"/>
              </a:ext>
            </a:extLst>
          </p:cNvPr>
          <p:cNvSpPr txBox="1"/>
          <p:nvPr/>
        </p:nvSpPr>
        <p:spPr>
          <a:xfrm>
            <a:off x="155762" y="1856602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$1,000 broken down to $50 per month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B266-0A3F-41F1-B6D8-C3A0E7A30178}"/>
              </a:ext>
            </a:extLst>
          </p:cNvPr>
          <p:cNvSpPr txBox="1"/>
          <p:nvPr/>
        </p:nvSpPr>
        <p:spPr>
          <a:xfrm>
            <a:off x="155762" y="2669528"/>
            <a:ext cx="412712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Open savings account, set-up auto-transfer from checking, stick to grocery list and limit eating 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EF51D-3E3D-47AB-9EDB-6401629A546A}"/>
              </a:ext>
            </a:extLst>
          </p:cNvPr>
          <p:cNvSpPr txBox="1"/>
          <p:nvPr/>
        </p:nvSpPr>
        <p:spPr>
          <a:xfrm>
            <a:off x="177674" y="4209649"/>
            <a:ext cx="412712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Yes, given my situation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A3641-DF5F-49CC-981A-E90A54E4F58F}"/>
              </a:ext>
            </a:extLst>
          </p:cNvPr>
          <p:cNvSpPr txBox="1"/>
          <p:nvPr/>
        </p:nvSpPr>
        <p:spPr>
          <a:xfrm>
            <a:off x="155762" y="4759905"/>
            <a:ext cx="412712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20 months, starting 2/1/2022 ending 10/1/2023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439D5C-657E-4885-9331-0C0311CA2210}"/>
              </a:ext>
            </a:extLst>
          </p:cNvPr>
          <p:cNvSpPr/>
          <p:nvPr/>
        </p:nvSpPr>
        <p:spPr>
          <a:xfrm>
            <a:off x="4815447" y="1107760"/>
            <a:ext cx="4569039" cy="486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pecific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easurable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ction-oriented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ealistic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imely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0"/>
              </a:spcAft>
              <a:tabLst>
                <a:tab pos="804863" algn="l"/>
                <a:tab pos="2336800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ours)</a:t>
            </a:r>
          </a:p>
        </p:txBody>
      </p:sp>
    </p:spTree>
    <p:extLst>
      <p:ext uri="{BB962C8B-B14F-4D97-AF65-F5344CB8AC3E}">
        <p14:creationId xmlns:p14="http://schemas.microsoft.com/office/powerpoint/2010/main" val="39244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ear black concrete road under white and blue sk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/>
        </p:blipFill>
        <p:spPr bwMode="auto">
          <a:xfrm>
            <a:off x="-1380250" y="1154637"/>
            <a:ext cx="10969320" cy="56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gold-bars">
            <a:extLst>
              <a:ext uri="{FF2B5EF4-FFF2-40B4-BE49-F238E27FC236}">
                <a16:creationId xmlns:a16="http://schemas.microsoft.com/office/drawing/2014/main" id="{07A01E92-49E4-4A0B-A231-9A810B65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50" r="94250">
                        <a14:foregroundMark x1="9000" y1="56333" x2="7750" y2="69333"/>
                        <a14:foregroundMark x1="42500" y1="26333" x2="33500" y2="18667"/>
                        <a14:foregroundMark x1="89250" y1="46000" x2="94250" y2="59667"/>
                        <a14:backgroundMark x1="55250" y1="58333" x2="24500" y2="82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49593" y="4258372"/>
            <a:ext cx="827172" cy="5000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32BA985B-F9A3-4BE1-81ED-EBBB550D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Set Your Destination	</a:t>
            </a:r>
          </a:p>
        </p:txBody>
      </p:sp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AC1A0954-7333-4EE2-A689-901094BF4359}"/>
              </a:ext>
            </a:extLst>
          </p:cNvPr>
          <p:cNvSpPr/>
          <p:nvPr/>
        </p:nvSpPr>
        <p:spPr>
          <a:xfrm rot="16200000">
            <a:off x="3930520" y="5454715"/>
            <a:ext cx="475488" cy="624990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Arrow: Chevron 68">
            <a:extLst>
              <a:ext uri="{FF2B5EF4-FFF2-40B4-BE49-F238E27FC236}">
                <a16:creationId xmlns:a16="http://schemas.microsoft.com/office/drawing/2014/main" id="{20143670-77ED-42F5-BFA1-8A8F24C96A2F}"/>
              </a:ext>
            </a:extLst>
          </p:cNvPr>
          <p:cNvSpPr/>
          <p:nvPr/>
        </p:nvSpPr>
        <p:spPr>
          <a:xfrm rot="16200000">
            <a:off x="4011505" y="5119343"/>
            <a:ext cx="313518" cy="509112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Arrow: Chevron 69">
            <a:extLst>
              <a:ext uri="{FF2B5EF4-FFF2-40B4-BE49-F238E27FC236}">
                <a16:creationId xmlns:a16="http://schemas.microsoft.com/office/drawing/2014/main" id="{87754057-459A-4D07-8557-1BDD7C0DE757}"/>
              </a:ext>
            </a:extLst>
          </p:cNvPr>
          <p:cNvSpPr/>
          <p:nvPr/>
        </p:nvSpPr>
        <p:spPr>
          <a:xfrm rot="16200000">
            <a:off x="3995465" y="4859585"/>
            <a:ext cx="313516" cy="401591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Arrow: Chevron 70">
            <a:extLst>
              <a:ext uri="{FF2B5EF4-FFF2-40B4-BE49-F238E27FC236}">
                <a16:creationId xmlns:a16="http://schemas.microsoft.com/office/drawing/2014/main" id="{C9A4A938-CA2B-4AF0-82E8-F6DAB0F69250}"/>
              </a:ext>
            </a:extLst>
          </p:cNvPr>
          <p:cNvSpPr/>
          <p:nvPr/>
        </p:nvSpPr>
        <p:spPr>
          <a:xfrm rot="16200000">
            <a:off x="4026842" y="4617599"/>
            <a:ext cx="218683" cy="289207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A3D227EA-B575-49F9-A92C-EF8666247FB8}"/>
              </a:ext>
            </a:extLst>
          </p:cNvPr>
          <p:cNvSpPr/>
          <p:nvPr/>
        </p:nvSpPr>
        <p:spPr>
          <a:xfrm rot="16200000">
            <a:off x="3946563" y="5897434"/>
            <a:ext cx="475488" cy="624990"/>
          </a:xfrm>
          <a:prstGeom prst="chevro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7EA10F1-E3EE-4249-A6C8-6211F5CCB125}"/>
              </a:ext>
            </a:extLst>
          </p:cNvPr>
          <p:cNvGrpSpPr/>
          <p:nvPr/>
        </p:nvGrpSpPr>
        <p:grpSpPr>
          <a:xfrm>
            <a:off x="2070370" y="4171374"/>
            <a:ext cx="4227874" cy="2735996"/>
            <a:chOff x="2388017" y="3063619"/>
            <a:chExt cx="4227874" cy="2735996"/>
          </a:xfrm>
        </p:grpSpPr>
        <p:sp>
          <p:nvSpPr>
            <p:cNvPr id="11" name="Rectangle 10"/>
            <p:cNvSpPr/>
            <p:nvPr/>
          </p:nvSpPr>
          <p:spPr>
            <a:xfrm>
              <a:off x="2669458" y="3153953"/>
              <a:ext cx="132735" cy="264566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chilly" dir="t"/>
            </a:scene3d>
            <a:sp3d contourW="12700" prstMaterial="dkEdge">
              <a:bevelT w="127000" h="63500"/>
              <a:contourClr>
                <a:schemeClr val="tx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94052" y="3153953"/>
              <a:ext cx="132735" cy="26456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chilly" dir="t"/>
            </a:scene3d>
            <a:sp3d prstMaterial="dkEdg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DCFD08-C282-4792-A32B-2F99FDDA349E}"/>
                </a:ext>
              </a:extLst>
            </p:cNvPr>
            <p:cNvGrpSpPr/>
            <p:nvPr/>
          </p:nvGrpSpPr>
          <p:grpSpPr>
            <a:xfrm>
              <a:off x="2388017" y="4659013"/>
              <a:ext cx="4227874" cy="521208"/>
              <a:chOff x="2423654" y="4659013"/>
              <a:chExt cx="4227874" cy="52120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1" name="Parallelogram 40"/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2" name="Parallelogram 41"/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" name="Parallelogram 42"/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Parallelogram 43"/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0434497-D8A2-46FD-A878-83C93656C39A}"/>
                </a:ext>
              </a:extLst>
            </p:cNvPr>
            <p:cNvGrpSpPr/>
            <p:nvPr/>
          </p:nvGrpSpPr>
          <p:grpSpPr>
            <a:xfrm>
              <a:off x="2388017" y="3861316"/>
              <a:ext cx="4227874" cy="521208"/>
              <a:chOff x="2423654" y="4659013"/>
              <a:chExt cx="4227874" cy="52120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10AFBFF-E15E-45A2-8698-8694F3AE1B2E}"/>
                  </a:ext>
                </a:extLst>
              </p:cNvPr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6" name="Parallelogram 55">
                <a:extLst>
                  <a:ext uri="{FF2B5EF4-FFF2-40B4-BE49-F238E27FC236}">
                    <a16:creationId xmlns:a16="http://schemas.microsoft.com/office/drawing/2014/main" id="{0472E8F3-A646-43FA-ABB6-FB470C8C8FA1}"/>
                  </a:ext>
                </a:extLst>
              </p:cNvPr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Parallelogram 56">
                <a:extLst>
                  <a:ext uri="{FF2B5EF4-FFF2-40B4-BE49-F238E27FC236}">
                    <a16:creationId xmlns:a16="http://schemas.microsoft.com/office/drawing/2014/main" id="{1E10F237-798F-4D35-84F0-1528230DC1BF}"/>
                  </a:ext>
                </a:extLst>
              </p:cNvPr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Parallelogram 57">
                <a:extLst>
                  <a:ext uri="{FF2B5EF4-FFF2-40B4-BE49-F238E27FC236}">
                    <a16:creationId xmlns:a16="http://schemas.microsoft.com/office/drawing/2014/main" id="{0586747B-6783-4FBD-8934-1BA3107FEBC7}"/>
                  </a:ext>
                </a:extLst>
              </p:cNvPr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9" name="Parallelogram 58">
                <a:extLst>
                  <a:ext uri="{FF2B5EF4-FFF2-40B4-BE49-F238E27FC236}">
                    <a16:creationId xmlns:a16="http://schemas.microsoft.com/office/drawing/2014/main" id="{6B69C2E0-22A7-48AE-9688-29CDEFB0ECCA}"/>
                  </a:ext>
                </a:extLst>
              </p:cNvPr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580EA96-745B-45F3-931A-98E18DD35A7A}"/>
                </a:ext>
              </a:extLst>
            </p:cNvPr>
            <p:cNvGrpSpPr/>
            <p:nvPr/>
          </p:nvGrpSpPr>
          <p:grpSpPr>
            <a:xfrm>
              <a:off x="2388017" y="3063619"/>
              <a:ext cx="4227874" cy="521208"/>
              <a:chOff x="2423654" y="4659013"/>
              <a:chExt cx="4227874" cy="52120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518148D-23C7-45B2-A086-78F81393EC5E}"/>
                  </a:ext>
                </a:extLst>
              </p:cNvPr>
              <p:cNvSpPr/>
              <p:nvPr/>
            </p:nvSpPr>
            <p:spPr>
              <a:xfrm>
                <a:off x="2423654" y="4659013"/>
                <a:ext cx="4227874" cy="521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2" name="Parallelogram 61">
                <a:extLst>
                  <a:ext uri="{FF2B5EF4-FFF2-40B4-BE49-F238E27FC236}">
                    <a16:creationId xmlns:a16="http://schemas.microsoft.com/office/drawing/2014/main" id="{6B45D886-4944-4C32-B1CE-5EDD287AE001}"/>
                  </a:ext>
                </a:extLst>
              </p:cNvPr>
              <p:cNvSpPr/>
              <p:nvPr/>
            </p:nvSpPr>
            <p:spPr>
              <a:xfrm>
                <a:off x="2546564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3" name="Parallelogram 62">
                <a:extLst>
                  <a:ext uri="{FF2B5EF4-FFF2-40B4-BE49-F238E27FC236}">
                    <a16:creationId xmlns:a16="http://schemas.microsoft.com/office/drawing/2014/main" id="{AC3E2252-D458-4FB4-A599-D2EADC9117D4}"/>
                  </a:ext>
                </a:extLst>
              </p:cNvPr>
              <p:cNvSpPr/>
              <p:nvPr/>
            </p:nvSpPr>
            <p:spPr>
              <a:xfrm>
                <a:off x="3574035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93086BDB-3323-4092-B470-8956815203C7}"/>
                  </a:ext>
                </a:extLst>
              </p:cNvPr>
              <p:cNvSpPr/>
              <p:nvPr/>
            </p:nvSpPr>
            <p:spPr>
              <a:xfrm>
                <a:off x="4601506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5" name="Parallelogram 64">
                <a:extLst>
                  <a:ext uri="{FF2B5EF4-FFF2-40B4-BE49-F238E27FC236}">
                    <a16:creationId xmlns:a16="http://schemas.microsoft.com/office/drawing/2014/main" id="{BABCCD42-030E-4832-8F5F-2CA0686FCFB4}"/>
                  </a:ext>
                </a:extLst>
              </p:cNvPr>
              <p:cNvSpPr/>
              <p:nvPr/>
            </p:nvSpPr>
            <p:spPr>
              <a:xfrm>
                <a:off x="5628977" y="4671477"/>
                <a:ext cx="737419" cy="503730"/>
              </a:xfrm>
              <a:prstGeom prst="parallelogram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50800" dist="38100" dir="16200000" rotWithShape="0">
                  <a:srgbClr val="FF99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2BAB00B-0187-4472-933E-501F5856F3AA}"/>
              </a:ext>
            </a:extLst>
          </p:cNvPr>
          <p:cNvGrpSpPr/>
          <p:nvPr/>
        </p:nvGrpSpPr>
        <p:grpSpPr>
          <a:xfrm>
            <a:off x="2460446" y="2639087"/>
            <a:ext cx="3474720" cy="3471437"/>
            <a:chOff x="4306538" y="6198720"/>
            <a:chExt cx="3474720" cy="3471437"/>
          </a:xfrm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4660DE83-F5EE-484F-B371-518F41B56981}"/>
                </a:ext>
              </a:extLst>
            </p:cNvPr>
            <p:cNvSpPr/>
            <p:nvPr/>
          </p:nvSpPr>
          <p:spPr>
            <a:xfrm>
              <a:off x="4306538" y="6198720"/>
              <a:ext cx="3474720" cy="3471437"/>
            </a:xfrm>
            <a:prstGeom prst="diamond">
              <a:avLst/>
            </a:prstGeom>
            <a:solidFill>
              <a:srgbClr val="FF9900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012780-9860-4F3C-B1B8-B47F129C8923}"/>
                </a:ext>
              </a:extLst>
            </p:cNvPr>
            <p:cNvGrpSpPr/>
            <p:nvPr/>
          </p:nvGrpSpPr>
          <p:grpSpPr>
            <a:xfrm>
              <a:off x="4402042" y="6285833"/>
              <a:ext cx="3335528" cy="3291840"/>
              <a:chOff x="3206680" y="6136436"/>
              <a:chExt cx="3335528" cy="32918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E31DBB-290F-4BBC-9D02-A3F192A0D4D6}"/>
                  </a:ext>
                </a:extLst>
              </p:cNvPr>
              <p:cNvSpPr txBox="1"/>
              <p:nvPr/>
            </p:nvSpPr>
            <p:spPr>
              <a:xfrm>
                <a:off x="3250368" y="7331593"/>
                <a:ext cx="32918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Gadugi" panose="020B0502040204020203" pitchFamily="34" charset="0"/>
                    <a:ea typeface="Gadugi" panose="020B0502040204020203" pitchFamily="34" charset="0"/>
                  </a:rPr>
                  <a:t>DETOUR</a:t>
                </a:r>
              </a:p>
            </p:txBody>
          </p:sp>
          <p:sp>
            <p:nvSpPr>
              <p:cNvPr id="51" name="Diamond 50">
                <a:extLst>
                  <a:ext uri="{FF2B5EF4-FFF2-40B4-BE49-F238E27FC236}">
                    <a16:creationId xmlns:a16="http://schemas.microsoft.com/office/drawing/2014/main" id="{7205DBA1-0F7D-4E28-AA34-83D34DB82DD9}"/>
                  </a:ext>
                </a:extLst>
              </p:cNvPr>
              <p:cNvSpPr/>
              <p:nvPr/>
            </p:nvSpPr>
            <p:spPr>
              <a:xfrm>
                <a:off x="3206680" y="6136436"/>
                <a:ext cx="3291840" cy="329184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BCB2B5FB-C316-47BC-A6AA-465C93C6EA58}"/>
              </a:ext>
            </a:extLst>
          </p:cNvPr>
          <p:cNvSpPr txBox="1">
            <a:spLocks/>
          </p:cNvSpPr>
          <p:nvPr/>
        </p:nvSpPr>
        <p:spPr>
          <a:xfrm>
            <a:off x="288496" y="2478065"/>
            <a:ext cx="8656870" cy="1291005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/>
              <a:t>What are you willing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31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30457809"/>
              </p:ext>
            </p:extLst>
          </p:nvPr>
        </p:nvGraphicFramePr>
        <p:xfrm>
          <a:off x="3276600" y="13647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614644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Session Recap</a:t>
            </a:r>
          </a:p>
        </p:txBody>
      </p:sp>
    </p:spTree>
    <p:extLst>
      <p:ext uri="{BB962C8B-B14F-4D97-AF65-F5344CB8AC3E}">
        <p14:creationId xmlns:p14="http://schemas.microsoft.com/office/powerpoint/2010/main" val="28258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41759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Establish a plan to achieve your success including roadblocks and detours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 an inventory of your personal assets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Establish the connection between personal assets and job skills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job paths to help identify skills and experiences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 or update your resume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Seek education and training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Set written financial goals according to your priorities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F7FEE-72DF-440E-9504-0CCBAE49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69" y="995680"/>
            <a:ext cx="3832529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1971F-8CE9-4AE8-9324-67FE13CEC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98" y="995680"/>
            <a:ext cx="383833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dirty="0">
              <a:solidFill>
                <a:srgbClr val="1F497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80E95B-3226-4162-9F9D-1175D7D30C98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Note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A54A84-C146-4CD9-82B1-6D1246CA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33505"/>
            <a:ext cx="4382814" cy="57030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2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243840" y="162464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62792050"/>
              </p:ext>
            </p:extLst>
          </p:nvPr>
        </p:nvGraphicFramePr>
        <p:xfrm>
          <a:off x="1610360" y="7086600"/>
          <a:ext cx="6428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243840" y="1728470"/>
            <a:ext cx="29718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10275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640E96-8E2B-4DFC-B981-2F0F866A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43" y="995680"/>
            <a:ext cx="4145517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90255-B358-4317-BF86-655A2D361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42" y="995680"/>
            <a:ext cx="4022287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31520" y="3007360"/>
            <a:ext cx="3393440" cy="1026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39238" y="4033520"/>
            <a:ext cx="1638202" cy="1391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33D07-6B16-482B-992B-1B36D05EDB2B}"/>
              </a:ext>
            </a:extLst>
          </p:cNvPr>
          <p:cNvSpPr/>
          <p:nvPr/>
        </p:nvSpPr>
        <p:spPr>
          <a:xfrm>
            <a:off x="3214419" y="1181100"/>
            <a:ext cx="1244600" cy="36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31520" y="1981200"/>
            <a:ext cx="3393440" cy="1026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972 L -0.46771 -0.003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728E3-8DEB-4286-AE27-3A946DF7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7" y="934720"/>
            <a:ext cx="385113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DF01A-27BE-41A9-9B55-1848F21A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2" y="934720"/>
            <a:ext cx="3782045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100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9D67-D620-40F2-961E-CB26AA3DE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8" y="975360"/>
            <a:ext cx="4014439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35EE5A-8826-49B9-B59A-D1ABEC843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735" y="975360"/>
            <a:ext cx="386259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772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20D61-A6E3-40FA-8BB1-47CC8778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86" y="1066800"/>
            <a:ext cx="3794582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3E213-0F3C-45C3-9536-8CC17240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034" y="1066800"/>
            <a:ext cx="3833615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29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E65E-59E1-4E0D-B339-88EE0134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207F7-DB7A-4564-9303-D783E6BA0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92" y="1026160"/>
            <a:ext cx="3860664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B0873-DAAE-4A60-BE1B-9EE7C5ED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346" y="1026160"/>
            <a:ext cx="390625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640E96-8E2B-4DFC-B981-2F0F866A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43" y="995680"/>
            <a:ext cx="4145517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374998" y="4033520"/>
            <a:ext cx="1739802" cy="1391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Maximize Earnings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Maximize Earnings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Maximize Earnings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E44E6-0024-4E89-BC3C-899728111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5" y="1151418"/>
            <a:ext cx="409798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889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04880649"/>
              </p:ext>
            </p:extLst>
          </p:nvPr>
        </p:nvGraphicFramePr>
        <p:xfrm>
          <a:off x="2974342" y="1419225"/>
          <a:ext cx="6428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172720" y="1809750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52373-85F2-4DE1-9F8C-42925828C56E}"/>
              </a:ext>
            </a:extLst>
          </p:cNvPr>
          <p:cNvSpPr txBox="1"/>
          <p:nvPr/>
        </p:nvSpPr>
        <p:spPr>
          <a:xfrm>
            <a:off x="807339" y="1271016"/>
            <a:ext cx="77152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Become more comfortable talking about money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Framework for Building Your Financial House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Get facts and skills needed to build your own financial house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Gain confidence to make good money choices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in a better position for long-term financial stability and success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9F872D-7CFC-4BA9-AAE5-C3742E81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Objectives</a:t>
            </a:r>
          </a:p>
        </p:txBody>
      </p:sp>
    </p:spTree>
    <p:extLst>
      <p:ext uri="{BB962C8B-B14F-4D97-AF65-F5344CB8AC3E}">
        <p14:creationId xmlns:p14="http://schemas.microsoft.com/office/powerpoint/2010/main" val="3746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363727" y="1318285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best $50 you’ve ever spent?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EFC4B29-1CC8-4CAC-863A-CC70CE9EE882}"/>
              </a:ext>
            </a:extLst>
          </p:cNvPr>
          <p:cNvSpPr txBox="1">
            <a:spLocks/>
          </p:cNvSpPr>
          <p:nvPr/>
        </p:nvSpPr>
        <p:spPr>
          <a:xfrm>
            <a:off x="3363727" y="2419092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worst $50 you’ve ever spent?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219199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8AA623-9021-4999-97FA-73E5219CE18A}"/>
              </a:ext>
            </a:extLst>
          </p:cNvPr>
          <p:cNvSpPr txBox="1">
            <a:spLocks/>
          </p:cNvSpPr>
          <p:nvPr/>
        </p:nvSpPr>
        <p:spPr>
          <a:xfrm>
            <a:off x="552230" y="2122366"/>
            <a:ext cx="2743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How Do We Learn About Money?</a:t>
            </a:r>
          </a:p>
        </p:txBody>
      </p:sp>
      <p:pic>
        <p:nvPicPr>
          <p:cNvPr id="13" name="Picture 3" descr="C:\Users\chase\AppData\Local\Microsoft\Windows\Temporary Internet Files\Content.IE5\NEJI0KQ9\iStock_000010429281XSmall.jpg">
            <a:extLst>
              <a:ext uri="{FF2B5EF4-FFF2-40B4-BE49-F238E27FC236}">
                <a16:creationId xmlns:a16="http://schemas.microsoft.com/office/drawing/2014/main" id="{B63B5975-B573-4A48-BEB4-8AEB1850F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198" r="953" b="4"/>
          <a:stretch/>
        </p:blipFill>
        <p:spPr bwMode="auto">
          <a:xfrm>
            <a:off x="6048974" y="2692234"/>
            <a:ext cx="2458715" cy="2436578"/>
          </a:xfrm>
          <a:prstGeom prst="rect">
            <a:avLst/>
          </a:prstGeom>
          <a:noFill/>
        </p:spPr>
      </p:pic>
      <p:pic>
        <p:nvPicPr>
          <p:cNvPr id="15" name="Picture 14" descr="C:\Users\chase\AppData\Local\Microsoft\Windows\Temporary Internet Files\Content.IE5\87UIWGEA\iStock_000015934185Large.jpg">
            <a:extLst>
              <a:ext uri="{FF2B5EF4-FFF2-40B4-BE49-F238E27FC236}">
                <a16:creationId xmlns:a16="http://schemas.microsoft.com/office/drawing/2014/main" id="{34E04613-74FD-4268-AF9C-FD21EA7E272F}"/>
              </a:ext>
            </a:extLst>
          </p:cNvPr>
          <p:cNvPicPr/>
          <p:nvPr/>
        </p:nvPicPr>
        <p:blipFill rotWithShape="1">
          <a:blip r:embed="rId3" cstate="print"/>
          <a:srcRect t="7300" r="-3" b="26797"/>
          <a:stretch/>
        </p:blipFill>
        <p:spPr bwMode="auto">
          <a:xfrm>
            <a:off x="3442845" y="1422771"/>
            <a:ext cx="2458715" cy="2436578"/>
          </a:xfrm>
          <a:prstGeom prst="rect">
            <a:avLst/>
          </a:prstGeom>
          <a:noFill/>
        </p:spPr>
      </p:pic>
      <p:pic>
        <p:nvPicPr>
          <p:cNvPr id="17" name="Picture 13" descr="parents_and_their_677f">
            <a:extLst>
              <a:ext uri="{FF2B5EF4-FFF2-40B4-BE49-F238E27FC236}">
                <a16:creationId xmlns:a16="http://schemas.microsoft.com/office/drawing/2014/main" id="{10794DD4-D277-44E0-B1F6-5B399CFCA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329" r="12484" b="-2"/>
          <a:stretch/>
        </p:blipFill>
        <p:spPr bwMode="auto">
          <a:xfrm>
            <a:off x="3442845" y="4046860"/>
            <a:ext cx="2458714" cy="2436578"/>
          </a:xfrm>
          <a:prstGeom prst="rect">
            <a:avLst/>
          </a:prstGeom>
          <a:noFill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FD73708-4E5D-4ECE-81B5-EDDD63A4EC3C}"/>
              </a:ext>
            </a:extLst>
          </p:cNvPr>
          <p:cNvSpPr txBox="1">
            <a:spLocks/>
          </p:cNvSpPr>
          <p:nvPr/>
        </p:nvSpPr>
        <p:spPr>
          <a:xfrm>
            <a:off x="3550730" y="2023662"/>
            <a:ext cx="4755069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You Are Here!</a:t>
            </a:r>
          </a:p>
        </p:txBody>
      </p:sp>
      <p:pic>
        <p:nvPicPr>
          <p:cNvPr id="14" name="Picture 2" descr="C:\Users\chase\AppData\Local\Microsoft\Windows\Temporary Internet Files\Content.IE5\POL5TSX0\iStock_000007735296XSmall.jpg">
            <a:extLst>
              <a:ext uri="{FF2B5EF4-FFF2-40B4-BE49-F238E27FC236}">
                <a16:creationId xmlns:a16="http://schemas.microsoft.com/office/drawing/2014/main" id="{EBE917A0-5DDE-46B8-B670-D76D3B799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950" r="21201" b="4"/>
          <a:stretch/>
        </p:blipFill>
        <p:spPr bwMode="auto">
          <a:xfrm>
            <a:off x="3798381" y="1962617"/>
            <a:ext cx="4206355" cy="4168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6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1635</Words>
  <Application>Microsoft Office PowerPoint</Application>
  <PresentationFormat>On-screen Show (4:3)</PresentationFormat>
  <Paragraphs>405</Paragraphs>
  <Slides>59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Century Gothic</vt:lpstr>
      <vt:lpstr>Courier New</vt:lpstr>
      <vt:lpstr>Daytona</vt:lpstr>
      <vt:lpstr>Gadugi</vt:lpstr>
      <vt:lpstr>Ink Free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Program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</vt:lpstr>
      <vt:lpstr>Skills and Talents</vt:lpstr>
      <vt:lpstr>Personality</vt:lpstr>
      <vt:lpstr>Connections</vt:lpstr>
      <vt:lpstr>PowerPoint Presentation</vt:lpstr>
      <vt:lpstr>Chat Share</vt:lpstr>
      <vt:lpstr>Assets Employers Want</vt:lpstr>
      <vt:lpstr>Connect Personal Assets to Job Skills</vt:lpstr>
      <vt:lpstr>Connect Personal Assets to Job Skills</vt:lpstr>
      <vt:lpstr>Connect Personal Assets to Job Skills</vt:lpstr>
      <vt:lpstr>Learning = 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Traits of Successful Business Owners</vt:lpstr>
      <vt:lpstr>Before You Jump In with Both Feet</vt:lpstr>
      <vt:lpstr>PowerPoint Presentation</vt:lpstr>
      <vt:lpstr>PowerPoint Presentation</vt:lpstr>
      <vt:lpstr>PowerPoint Presentation</vt:lpstr>
      <vt:lpstr>PowerPoint Presentation</vt:lpstr>
      <vt:lpstr>SMART Financial Goals</vt:lpstr>
      <vt:lpstr>SMART Financial Goals</vt:lpstr>
      <vt:lpstr>Set Your Destination 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Optional!!</vt:lpstr>
      <vt:lpstr>PowerPoint Presentation</vt:lpstr>
      <vt:lpstr>PowerPoint Presentation</vt:lpstr>
      <vt:lpstr>Maximize Earnings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31</cp:revision>
  <dcterms:created xsi:type="dcterms:W3CDTF">2021-09-13T20:15:28Z</dcterms:created>
  <dcterms:modified xsi:type="dcterms:W3CDTF">2022-01-28T20:51:18Z</dcterms:modified>
</cp:coreProperties>
</file>