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3" r:id="rId1"/>
    <p:sldMasterId id="2147483850" r:id="rId2"/>
  </p:sldMasterIdLst>
  <p:notesMasterIdLst>
    <p:notesMasterId r:id="rId48"/>
  </p:notesMasterIdLst>
  <p:handoutMasterIdLst>
    <p:handoutMasterId r:id="rId49"/>
  </p:handoutMasterIdLst>
  <p:sldIdLst>
    <p:sldId id="1081" r:id="rId3"/>
    <p:sldId id="1298" r:id="rId4"/>
    <p:sldId id="1424" r:id="rId5"/>
    <p:sldId id="1313" r:id="rId6"/>
    <p:sldId id="1231" r:id="rId7"/>
    <p:sldId id="1300" r:id="rId8"/>
    <p:sldId id="1244" r:id="rId9"/>
    <p:sldId id="1240" r:id="rId10"/>
    <p:sldId id="1425" r:id="rId11"/>
    <p:sldId id="1426" r:id="rId12"/>
    <p:sldId id="1391" r:id="rId13"/>
    <p:sldId id="1331" r:id="rId14"/>
    <p:sldId id="1392" r:id="rId15"/>
    <p:sldId id="1083" r:id="rId16"/>
    <p:sldId id="1380" r:id="rId17"/>
    <p:sldId id="1053" r:id="rId18"/>
    <p:sldId id="1422" r:id="rId19"/>
    <p:sldId id="1393" r:id="rId20"/>
    <p:sldId id="1339" r:id="rId21"/>
    <p:sldId id="1394" r:id="rId22"/>
    <p:sldId id="1137" r:id="rId23"/>
    <p:sldId id="1338" r:id="rId24"/>
    <p:sldId id="1306" r:id="rId25"/>
    <p:sldId id="1341" r:id="rId26"/>
    <p:sldId id="1342" r:id="rId27"/>
    <p:sldId id="1343" r:id="rId28"/>
    <p:sldId id="1344" r:id="rId29"/>
    <p:sldId id="1345" r:id="rId30"/>
    <p:sldId id="1346" r:id="rId31"/>
    <p:sldId id="1347" r:id="rId32"/>
    <p:sldId id="1348" r:id="rId33"/>
    <p:sldId id="1349" r:id="rId34"/>
    <p:sldId id="1350" r:id="rId35"/>
    <p:sldId id="1351" r:id="rId36"/>
    <p:sldId id="1352" r:id="rId37"/>
    <p:sldId id="1354" r:id="rId38"/>
    <p:sldId id="1173" r:id="rId39"/>
    <p:sldId id="1133" r:id="rId40"/>
    <p:sldId id="1397" r:id="rId41"/>
    <p:sldId id="1142" r:id="rId42"/>
    <p:sldId id="875" r:id="rId43"/>
    <p:sldId id="1398" r:id="rId44"/>
    <p:sldId id="1143" r:id="rId45"/>
    <p:sldId id="1399" r:id="rId46"/>
    <p:sldId id="1104" r:id="rId47"/>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3">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FFFF00"/>
    <a:srgbClr val="006600"/>
    <a:srgbClr val="CD7371"/>
    <a:srgbClr val="FFFFAF"/>
    <a:srgbClr val="BE4946"/>
    <a:srgbClr val="C35855"/>
    <a:srgbClr val="FFFFCC"/>
    <a:srgbClr val="FFFF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59" autoAdjust="0"/>
    <p:restoredTop sz="96139" autoAdjust="0"/>
  </p:normalViewPr>
  <p:slideViewPr>
    <p:cSldViewPr snapToGrid="0" snapToObjects="1">
      <p:cViewPr varScale="1">
        <p:scale>
          <a:sx n="77" d="100"/>
          <a:sy n="77" d="100"/>
        </p:scale>
        <p:origin x="90" y="150"/>
      </p:cViewPr>
      <p:guideLst>
        <p:guide orient="horz" pos="3313"/>
        <p:guide/>
      </p:guideLst>
    </p:cSldViewPr>
  </p:slideViewPr>
  <p:outlineViewPr>
    <p:cViewPr>
      <p:scale>
        <a:sx n="33" d="100"/>
        <a:sy n="33" d="100"/>
      </p:scale>
      <p:origin x="0" y="-4866"/>
    </p:cViewPr>
  </p:outlineViewPr>
  <p:notesTextViewPr>
    <p:cViewPr>
      <p:scale>
        <a:sx n="100" d="100"/>
        <a:sy n="100" d="100"/>
      </p:scale>
      <p:origin x="0" y="0"/>
    </p:cViewPr>
  </p:notesTextViewPr>
  <p:sorterViewPr>
    <p:cViewPr varScale="1">
      <p:scale>
        <a:sx n="1" d="1"/>
        <a:sy n="1" d="1"/>
      </p:scale>
      <p:origin x="0" y="-234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hollychase\Documents\Time%20Value%20of%20Mone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Sheet1!$B$11</c:f>
              <c:strCache>
                <c:ptCount val="1"/>
                <c:pt idx="0">
                  <c:v>$100/mo</c:v>
                </c:pt>
              </c:strCache>
            </c:strRef>
          </c:tx>
          <c:spPr>
            <a:ln>
              <a:solidFill>
                <a:srgbClr val="117D60"/>
              </a:solidFill>
            </a:ln>
          </c:spPr>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Sheet1!$B$12:$B$52</c:f>
              <c:numCache>
                <c:formatCode>"$"#,##0</c:formatCode>
                <c:ptCount val="41"/>
                <c:pt idx="0">
                  <c:v>1200</c:v>
                </c:pt>
                <c:pt idx="1">
                  <c:v>2484</c:v>
                </c:pt>
                <c:pt idx="2">
                  <c:v>3857.88</c:v>
                </c:pt>
                <c:pt idx="3">
                  <c:v>5327.9316000000008</c:v>
                </c:pt>
                <c:pt idx="4">
                  <c:v>6900.8868120000016</c:v>
                </c:pt>
                <c:pt idx="5">
                  <c:v>8583.9488888400028</c:v>
                </c:pt>
                <c:pt idx="6">
                  <c:v>10384.825311058787</c:v>
                </c:pt>
                <c:pt idx="7">
                  <c:v>12311.763082833038</c:v>
                </c:pt>
                <c:pt idx="8">
                  <c:v>14373.586498631224</c:v>
                </c:pt>
                <c:pt idx="9">
                  <c:v>16579.737553534997</c:v>
                </c:pt>
                <c:pt idx="10">
                  <c:v>18940.319182282899</c:v>
                </c:pt>
                <c:pt idx="11">
                  <c:v>21466.141525042698</c:v>
                </c:pt>
                <c:pt idx="12">
                  <c:v>24168.7714317957</c:v>
                </c:pt>
                <c:pt idx="13">
                  <c:v>27060.585432021569</c:v>
                </c:pt>
                <c:pt idx="14">
                  <c:v>30154.826412263326</c:v>
                </c:pt>
                <c:pt idx="15">
                  <c:v>33465.664261121194</c:v>
                </c:pt>
                <c:pt idx="16">
                  <c:v>37008.260759399782</c:v>
                </c:pt>
                <c:pt idx="17">
                  <c:v>40798.839012557757</c:v>
                </c:pt>
                <c:pt idx="18">
                  <c:v>44854.757743436807</c:v>
                </c:pt>
                <c:pt idx="19">
                  <c:v>49194.590785477376</c:v>
                </c:pt>
                <c:pt idx="20">
                  <c:v>53838.212140460775</c:v>
                </c:pt>
                <c:pt idx="21">
                  <c:v>58806.886990293213</c:v>
                </c:pt>
                <c:pt idx="22">
                  <c:v>64123.369079613585</c:v>
                </c:pt>
                <c:pt idx="23">
                  <c:v>69812.004915186539</c:v>
                </c:pt>
                <c:pt idx="24">
                  <c:v>75898.84525924937</c:v>
                </c:pt>
                <c:pt idx="25">
                  <c:v>82411.76442739708</c:v>
                </c:pt>
                <c:pt idx="26">
                  <c:v>89380.587937314849</c:v>
                </c:pt>
                <c:pt idx="27">
                  <c:v>96837.229092926922</c:v>
                </c:pt>
                <c:pt idx="28">
                  <c:v>104815.83512943242</c:v>
                </c:pt>
                <c:pt idx="29">
                  <c:v>113352.94358849197</c:v>
                </c:pt>
                <c:pt idx="30">
                  <c:v>122487.6496396865</c:v>
                </c:pt>
                <c:pt idx="31">
                  <c:v>132261.78511446461</c:v>
                </c:pt>
                <c:pt idx="32">
                  <c:v>142720.11007247711</c:v>
                </c:pt>
                <c:pt idx="33">
                  <c:v>153910.51777755111</c:v>
                </c:pt>
                <c:pt idx="34">
                  <c:v>165884.254021979</c:v>
                </c:pt>
                <c:pt idx="35">
                  <c:v>178696.15180351771</c:v>
                </c:pt>
                <c:pt idx="36">
                  <c:v>192404.88242976379</c:v>
                </c:pt>
                <c:pt idx="37">
                  <c:v>207073.22419984729</c:v>
                </c:pt>
                <c:pt idx="38">
                  <c:v>222768.3498938366</c:v>
                </c:pt>
                <c:pt idx="39">
                  <c:v>239562.1343864052</c:v>
                </c:pt>
                <c:pt idx="40">
                  <c:v>257531.48379345037</c:v>
                </c:pt>
              </c:numCache>
            </c:numRef>
          </c:val>
          <c:smooth val="0"/>
          <c:extLst>
            <c:ext xmlns:c16="http://schemas.microsoft.com/office/drawing/2014/chart" uri="{C3380CC4-5D6E-409C-BE32-E72D297353CC}">
              <c16:uniqueId val="{00000000-AFC7-4F0C-A523-23086EE3119D}"/>
            </c:ext>
          </c:extLst>
        </c:ser>
        <c:ser>
          <c:idx val="1"/>
          <c:order val="1"/>
          <c:tx>
            <c:strRef>
              <c:f>Sheet1!$C$11</c:f>
              <c:strCache>
                <c:ptCount val="1"/>
                <c:pt idx="0">
                  <c:v>$205/mo</c:v>
                </c:pt>
              </c:strCache>
            </c:strRef>
          </c:tx>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Sheet1!$C$12:$C$52</c:f>
              <c:numCache>
                <c:formatCode>General</c:formatCode>
                <c:ptCount val="41"/>
                <c:pt idx="10" formatCode="&quot;$&quot;#,##0">
                  <c:v>2460</c:v>
                </c:pt>
                <c:pt idx="11" formatCode="&quot;$&quot;#,##0">
                  <c:v>5092.2000000000007</c:v>
                </c:pt>
                <c:pt idx="12" formatCode="&quot;$&quot;#,##0">
                  <c:v>7908.6540000000014</c:v>
                </c:pt>
                <c:pt idx="13" formatCode="&quot;$&quot;#,##0">
                  <c:v>10922.25978</c:v>
                </c:pt>
                <c:pt idx="14" formatCode="&quot;$&quot;#,##0">
                  <c:v>14146.817964599963</c:v>
                </c:pt>
                <c:pt idx="15" formatCode="&quot;$&quot;#,##0">
                  <c:v>17597.095222122021</c:v>
                </c:pt>
                <c:pt idx="16" formatCode="&quot;$&quot;#,##0">
                  <c:v>21288.891887670536</c:v>
                </c:pt>
                <c:pt idx="17" formatCode="&quot;$&quot;#,##0">
                  <c:v>25239.114319806919</c:v>
                </c:pt>
                <c:pt idx="18" formatCode="&quot;$&quot;#,##0">
                  <c:v>29465.85232219402</c:v>
                </c:pt>
                <c:pt idx="19" formatCode="&quot;$&quot;#,##0">
                  <c:v>33988.461984747577</c:v>
                </c:pt>
                <c:pt idx="20" formatCode="&quot;$&quot;#,##0">
                  <c:v>38827.654323679933</c:v>
                </c:pt>
                <c:pt idx="21" formatCode="&quot;$&quot;#,##0">
                  <c:v>44005.59012633752</c:v>
                </c:pt>
                <c:pt idx="22" formatCode="&quot;$&quot;#,##0">
                  <c:v>49545.981435181151</c:v>
                </c:pt>
                <c:pt idx="23" formatCode="&quot;$&quot;#,##0">
                  <c:v>55474.200135643827</c:v>
                </c:pt>
                <c:pt idx="24" formatCode="&quot;$&quot;#,##0">
                  <c:v>61817.394145138911</c:v>
                </c:pt>
                <c:pt idx="25" formatCode="&quot;$&quot;#,##0">
                  <c:v>68604.611735298633</c:v>
                </c:pt>
                <c:pt idx="26" formatCode="&quot;$&quot;#,##0">
                  <c:v>75866.934556769338</c:v>
                </c:pt>
                <c:pt idx="27" formatCode="&quot;$&quot;#,##0">
                  <c:v>83637.619975743408</c:v>
                </c:pt>
                <c:pt idx="28" formatCode="&quot;$&quot;#,##0">
                  <c:v>91952.253374045438</c:v>
                </c:pt>
                <c:pt idx="29" formatCode="&quot;$&quot;#,##0">
                  <c:v>100848.9111102286</c:v>
                </c:pt>
                <c:pt idx="30" formatCode="&quot;$&quot;#,##0">
                  <c:v>110368.3348879447</c:v>
                </c:pt>
                <c:pt idx="31" formatCode="&quot;$&quot;#,##0">
                  <c:v>120554.1183301008</c:v>
                </c:pt>
                <c:pt idx="32" formatCode="&quot;$&quot;#,##0">
                  <c:v>131452.90661320768</c:v>
                </c:pt>
                <c:pt idx="33" formatCode="&quot;$&quot;#,##0">
                  <c:v>143114.61007613281</c:v>
                </c:pt>
                <c:pt idx="34" formatCode="&quot;$&quot;#,##0">
                  <c:v>155592.63278146181</c:v>
                </c:pt>
                <c:pt idx="35" formatCode="&quot;$&quot;#,##0">
                  <c:v>168944.11707616411</c:v>
                </c:pt>
                <c:pt idx="36" formatCode="&quot;$&quot;#,##0">
                  <c:v>183230.20527149684</c:v>
                </c:pt>
                <c:pt idx="37" formatCode="&quot;$&quot;#,##0">
                  <c:v>198516.31964050021</c:v>
                </c:pt>
                <c:pt idx="38" formatCode="&quot;$&quot;#,##0">
                  <c:v>214872.46201533524</c:v>
                </c:pt>
                <c:pt idx="39" formatCode="&quot;$&quot;#,##0">
                  <c:v>232373.53435640869</c:v>
                </c:pt>
                <c:pt idx="40" formatCode="&quot;$&quot;#,##0">
                  <c:v>251099.68176135729</c:v>
                </c:pt>
              </c:numCache>
            </c:numRef>
          </c:val>
          <c:smooth val="0"/>
          <c:extLst>
            <c:ext xmlns:c16="http://schemas.microsoft.com/office/drawing/2014/chart" uri="{C3380CC4-5D6E-409C-BE32-E72D297353CC}">
              <c16:uniqueId val="{00000001-AFC7-4F0C-A523-23086EE3119D}"/>
            </c:ext>
          </c:extLst>
        </c:ser>
        <c:ser>
          <c:idx val="2"/>
          <c:order val="2"/>
          <c:tx>
            <c:strRef>
              <c:f>Sheet1!$D$11</c:f>
              <c:strCache>
                <c:ptCount val="1"/>
                <c:pt idx="0">
                  <c:v>$465/mo</c:v>
                </c:pt>
              </c:strCache>
            </c:strRef>
          </c:tx>
          <c:spPr>
            <a:ln>
              <a:solidFill>
                <a:srgbClr val="FFFF00"/>
              </a:solidFill>
            </a:ln>
          </c:spPr>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Sheet1!$D$12:$D$52</c:f>
              <c:numCache>
                <c:formatCode>General</c:formatCode>
                <c:ptCount val="41"/>
                <c:pt idx="20" formatCode="&quot;$&quot;#,##0">
                  <c:v>5580</c:v>
                </c:pt>
                <c:pt idx="21" formatCode="&quot;$&quot;#,##0">
                  <c:v>11550.6</c:v>
                </c:pt>
                <c:pt idx="22" formatCode="&quot;$&quot;#,##0">
                  <c:v>17939.142</c:v>
                </c:pt>
                <c:pt idx="23" formatCode="&quot;$&quot;#,##0">
                  <c:v>24774.881939999996</c:v>
                </c:pt>
                <c:pt idx="24" formatCode="&quot;$&quot;#,##0">
                  <c:v>32089.123675799998</c:v>
                </c:pt>
                <c:pt idx="25" formatCode="&quot;$&quot;#,##0">
                  <c:v>39915.362333106212</c:v>
                </c:pt>
                <c:pt idx="26" formatCode="&quot;$&quot;#,##0">
                  <c:v>48289.437696423432</c:v>
                </c:pt>
                <c:pt idx="27" formatCode="&quot;$&quot;#,##0">
                  <c:v>57249.698335173081</c:v>
                </c:pt>
                <c:pt idx="28" formatCode="&quot;$&quot;#,##0">
                  <c:v>66837.177218636425</c:v>
                </c:pt>
                <c:pt idx="29" formatCode="&quot;$&quot;#,##0">
                  <c:v>77095.779623939656</c:v>
                </c:pt>
                <c:pt idx="30" formatCode="&quot;$&quot;#,##0">
                  <c:v>88072.484197615442</c:v>
                </c:pt>
                <c:pt idx="31" formatCode="&quot;$&quot;#,##0">
                  <c:v>99817.558091448533</c:v>
                </c:pt>
                <c:pt idx="32" formatCode="&quot;$&quot;#,##0">
                  <c:v>112384.78715785002</c:v>
                </c:pt>
                <c:pt idx="33" formatCode="&quot;$&quot;#,##0">
                  <c:v>125831.72225889939</c:v>
                </c:pt>
                <c:pt idx="34" formatCode="&quot;$&quot;#,##0">
                  <c:v>140219.94281702241</c:v>
                </c:pt>
                <c:pt idx="35" formatCode="&quot;$&quot;#,##0">
                  <c:v>155615.33881421399</c:v>
                </c:pt>
                <c:pt idx="36" formatCode="&quot;$&quot;#,##0">
                  <c:v>172088.412531209</c:v>
                </c:pt>
                <c:pt idx="37" formatCode="&quot;$&quot;#,##0">
                  <c:v>189714.60140839298</c:v>
                </c:pt>
                <c:pt idx="38" formatCode="&quot;$&quot;#,##0">
                  <c:v>208574.62350698098</c:v>
                </c:pt>
                <c:pt idx="39" formatCode="&quot;$&quot;#,##0">
                  <c:v>228754.84715247</c:v>
                </c:pt>
                <c:pt idx="40" formatCode="&quot;$&quot;#,##0">
                  <c:v>250347.68645313947</c:v>
                </c:pt>
              </c:numCache>
            </c:numRef>
          </c:val>
          <c:smooth val="0"/>
          <c:extLst>
            <c:ext xmlns:c16="http://schemas.microsoft.com/office/drawing/2014/chart" uri="{C3380CC4-5D6E-409C-BE32-E72D297353CC}">
              <c16:uniqueId val="{00000002-AFC7-4F0C-A523-23086EE3119D}"/>
            </c:ext>
          </c:extLst>
        </c:ser>
        <c:ser>
          <c:idx val="3"/>
          <c:order val="3"/>
          <c:tx>
            <c:strRef>
              <c:f>Sheet1!$E$11</c:f>
              <c:strCache>
                <c:ptCount val="1"/>
                <c:pt idx="0">
                  <c:v>$1325/mo</c:v>
                </c:pt>
              </c:strCache>
            </c:strRef>
          </c:tx>
          <c:spPr>
            <a:ln>
              <a:solidFill>
                <a:srgbClr val="FF0000"/>
              </a:solidFill>
            </a:ln>
          </c:spPr>
          <c:marker>
            <c:symbol val="none"/>
          </c:marker>
          <c:cat>
            <c:numRef>
              <c:f>Sheet1!$A$12:$A$52</c:f>
              <c:numCache>
                <c:formatCode>General</c:formatCode>
                <c:ptCount val="41"/>
                <c:pt idx="0">
                  <c:v>25</c:v>
                </c:pt>
                <c:pt idx="1">
                  <c:v>26</c:v>
                </c:pt>
                <c:pt idx="2">
                  <c:v>27</c:v>
                </c:pt>
                <c:pt idx="3">
                  <c:v>28</c:v>
                </c:pt>
                <c:pt idx="4">
                  <c:v>29</c:v>
                </c:pt>
                <c:pt idx="5">
                  <c:v>30</c:v>
                </c:pt>
                <c:pt idx="6">
                  <c:v>31</c:v>
                </c:pt>
                <c:pt idx="7">
                  <c:v>32</c:v>
                </c:pt>
                <c:pt idx="8">
                  <c:v>33</c:v>
                </c:pt>
                <c:pt idx="9">
                  <c:v>34</c:v>
                </c:pt>
                <c:pt idx="10">
                  <c:v>35</c:v>
                </c:pt>
                <c:pt idx="11">
                  <c:v>36</c:v>
                </c:pt>
                <c:pt idx="12">
                  <c:v>37</c:v>
                </c:pt>
                <c:pt idx="13">
                  <c:v>38</c:v>
                </c:pt>
                <c:pt idx="14">
                  <c:v>39</c:v>
                </c:pt>
                <c:pt idx="15">
                  <c:v>40</c:v>
                </c:pt>
                <c:pt idx="16">
                  <c:v>41</c:v>
                </c:pt>
                <c:pt idx="17">
                  <c:v>42</c:v>
                </c:pt>
                <c:pt idx="18">
                  <c:v>43</c:v>
                </c:pt>
                <c:pt idx="19">
                  <c:v>44</c:v>
                </c:pt>
                <c:pt idx="20">
                  <c:v>45</c:v>
                </c:pt>
                <c:pt idx="21">
                  <c:v>46</c:v>
                </c:pt>
                <c:pt idx="22">
                  <c:v>47</c:v>
                </c:pt>
                <c:pt idx="23">
                  <c:v>48</c:v>
                </c:pt>
                <c:pt idx="24">
                  <c:v>49</c:v>
                </c:pt>
                <c:pt idx="25">
                  <c:v>50</c:v>
                </c:pt>
                <c:pt idx="26">
                  <c:v>51</c:v>
                </c:pt>
                <c:pt idx="27">
                  <c:v>52</c:v>
                </c:pt>
                <c:pt idx="28">
                  <c:v>53</c:v>
                </c:pt>
                <c:pt idx="29">
                  <c:v>54</c:v>
                </c:pt>
                <c:pt idx="30">
                  <c:v>55</c:v>
                </c:pt>
                <c:pt idx="31">
                  <c:v>56</c:v>
                </c:pt>
                <c:pt idx="32">
                  <c:v>57</c:v>
                </c:pt>
                <c:pt idx="33">
                  <c:v>58</c:v>
                </c:pt>
                <c:pt idx="34">
                  <c:v>59</c:v>
                </c:pt>
                <c:pt idx="35">
                  <c:v>60</c:v>
                </c:pt>
                <c:pt idx="36">
                  <c:v>61</c:v>
                </c:pt>
                <c:pt idx="37">
                  <c:v>62</c:v>
                </c:pt>
                <c:pt idx="38">
                  <c:v>63</c:v>
                </c:pt>
                <c:pt idx="39">
                  <c:v>64</c:v>
                </c:pt>
                <c:pt idx="40">
                  <c:v>65</c:v>
                </c:pt>
              </c:numCache>
            </c:numRef>
          </c:cat>
          <c:val>
            <c:numRef>
              <c:f>Sheet1!$E$12:$E$52</c:f>
              <c:numCache>
                <c:formatCode>General</c:formatCode>
                <c:ptCount val="41"/>
                <c:pt idx="30" formatCode="&quot;$&quot;#,##0">
                  <c:v>15900</c:v>
                </c:pt>
                <c:pt idx="31" formatCode="&quot;$&quot;#,##0">
                  <c:v>32913</c:v>
                </c:pt>
                <c:pt idx="32" formatCode="&quot;$&quot;#,##0">
                  <c:v>51116.91</c:v>
                </c:pt>
                <c:pt idx="33" formatCode="&quot;$&quot;#,##0">
                  <c:v>70595.093699999998</c:v>
                </c:pt>
                <c:pt idx="34" formatCode="&quot;$&quot;#,##0">
                  <c:v>91436.750259000008</c:v>
                </c:pt>
                <c:pt idx="35" formatCode="&quot;$&quot;#,##0">
                  <c:v>113737.32277713</c:v>
                </c:pt>
                <c:pt idx="36" formatCode="&quot;$&quot;#,##0">
                  <c:v>137598.93537152911</c:v>
                </c:pt>
                <c:pt idx="37" formatCode="&quot;$&quot;#,##0">
                  <c:v>163130.86084753621</c:v>
                </c:pt>
                <c:pt idx="38" formatCode="&quot;$&quot;#,##0">
                  <c:v>190450.02110686369</c:v>
                </c:pt>
                <c:pt idx="39" formatCode="&quot;$&quot;#,##0">
                  <c:v>219681.52258434368</c:v>
                </c:pt>
                <c:pt idx="40" formatCode="&quot;$&quot;#,##0">
                  <c:v>250959.22916524828</c:v>
                </c:pt>
              </c:numCache>
            </c:numRef>
          </c:val>
          <c:smooth val="0"/>
          <c:extLst>
            <c:ext xmlns:c16="http://schemas.microsoft.com/office/drawing/2014/chart" uri="{C3380CC4-5D6E-409C-BE32-E72D297353CC}">
              <c16:uniqueId val="{00000003-AFC7-4F0C-A523-23086EE3119D}"/>
            </c:ext>
          </c:extLst>
        </c:ser>
        <c:dLbls>
          <c:showLegendKey val="0"/>
          <c:showVal val="0"/>
          <c:showCatName val="0"/>
          <c:showSerName val="0"/>
          <c:showPercent val="0"/>
          <c:showBubbleSize val="0"/>
        </c:dLbls>
        <c:smooth val="0"/>
        <c:axId val="150558208"/>
        <c:axId val="150559744"/>
      </c:lineChart>
      <c:catAx>
        <c:axId val="150558208"/>
        <c:scaling>
          <c:orientation val="minMax"/>
        </c:scaling>
        <c:delete val="0"/>
        <c:axPos val="b"/>
        <c:numFmt formatCode="General" sourceLinked="1"/>
        <c:majorTickMark val="none"/>
        <c:minorTickMark val="none"/>
        <c:tickLblPos val="nextTo"/>
        <c:crossAx val="150559744"/>
        <c:crosses val="autoZero"/>
        <c:auto val="1"/>
        <c:lblAlgn val="ctr"/>
        <c:lblOffset val="100"/>
        <c:noMultiLvlLbl val="0"/>
      </c:catAx>
      <c:valAx>
        <c:axId val="150559744"/>
        <c:scaling>
          <c:orientation val="minMax"/>
        </c:scaling>
        <c:delete val="0"/>
        <c:axPos val="l"/>
        <c:majorGridlines/>
        <c:numFmt formatCode="&quot;$&quot;#,##0" sourceLinked="1"/>
        <c:majorTickMark val="none"/>
        <c:minorTickMark val="none"/>
        <c:tickLblPos val="nextTo"/>
        <c:spPr>
          <a:ln w="9525">
            <a:noFill/>
          </a:ln>
        </c:spPr>
        <c:crossAx val="150558208"/>
        <c:crosses val="autoZero"/>
        <c:crossBetween val="between"/>
      </c:valAx>
    </c:plotArea>
    <c:legend>
      <c:legendPos val="b"/>
      <c:layout>
        <c:manualLayout>
          <c:xMode val="edge"/>
          <c:yMode val="edge"/>
          <c:x val="1.1833333333333558E-2"/>
          <c:y val="0.93630701920338855"/>
          <c:w val="0.96175000000000865"/>
          <c:h val="4.7122972511617504E-2"/>
        </c:manualLayout>
      </c:layout>
      <c:overlay val="0"/>
    </c:legend>
    <c:plotVisOnly val="1"/>
    <c:dispBlanksAs val="gap"/>
    <c:showDLblsOverMax val="0"/>
  </c:chart>
  <c:spPr>
    <a:ln>
      <a:solidFill>
        <a:schemeClr val="accent2">
          <a:lumMod val="20000"/>
          <a:lumOff val="80000"/>
        </a:schemeClr>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844B72-C1BD-4B3A-8111-6E1A8E820D26}" type="doc">
      <dgm:prSet loTypeId="urn:microsoft.com/office/officeart/2008/layout/VerticalCurvedList" loCatId="list" qsTypeId="urn:microsoft.com/office/officeart/2005/8/quickstyle/simple5" qsCatId="simple" csTypeId="urn:microsoft.com/office/officeart/2005/8/colors/accent0_2" csCatId="mainScheme" phldr="1"/>
      <dgm:spPr/>
      <dgm:t>
        <a:bodyPr/>
        <a:lstStyle/>
        <a:p>
          <a:endParaRPr lang="en-US"/>
        </a:p>
      </dgm:t>
    </dgm:pt>
    <dgm:pt modelId="{EBADA70D-2CF3-43F6-99F8-C25B1405657D}">
      <dgm:prSet phldrT="[Text]" custT="1"/>
      <dgm:spPr/>
      <dgm:t>
        <a:bodyPr/>
        <a:lstStyle/>
        <a:p>
          <a:r>
            <a:rPr lang="en-US" sz="2600" dirty="0">
              <a:latin typeface="Gadugi" panose="020B0502040204020203" pitchFamily="34" charset="0"/>
              <a:ea typeface="Gadugi" panose="020B0502040204020203" pitchFamily="34" charset="0"/>
            </a:rPr>
            <a:t>Working vs. Wealth</a:t>
          </a:r>
        </a:p>
      </dgm:t>
    </dgm:pt>
    <dgm:pt modelId="{BD53AA60-565B-43E3-8641-F42FB785A2FF}" type="parTrans" cxnId="{E4542BC2-FF55-4951-96CA-958EB2933540}">
      <dgm:prSet/>
      <dgm:spPr/>
      <dgm:t>
        <a:bodyPr/>
        <a:lstStyle/>
        <a:p>
          <a:endParaRPr lang="en-US"/>
        </a:p>
      </dgm:t>
    </dgm:pt>
    <dgm:pt modelId="{EC9F0B89-7157-44F4-A0AC-33AD4AFAE8D0}" type="sibTrans" cxnId="{E4542BC2-FF55-4951-96CA-958EB2933540}">
      <dgm:prSet/>
      <dgm:spPr/>
      <dgm:t>
        <a:bodyPr/>
        <a:lstStyle/>
        <a:p>
          <a:endParaRPr lang="en-US"/>
        </a:p>
      </dgm:t>
    </dgm:pt>
    <dgm:pt modelId="{75A8888F-3750-4432-BD04-DA110F723CD8}">
      <dgm:prSet phldrT="[Text]" custT="1"/>
      <dgm:spPr/>
      <dgm:t>
        <a:bodyPr/>
        <a:lstStyle/>
        <a:p>
          <a:r>
            <a:rPr lang="en-US" sz="2600" dirty="0">
              <a:latin typeface="Gadugi" panose="020B0502040204020203" pitchFamily="34" charset="0"/>
              <a:ea typeface="Gadugi" panose="020B0502040204020203" pitchFamily="34" charset="0"/>
            </a:rPr>
            <a:t>Saving vs. Investing</a:t>
          </a:r>
        </a:p>
      </dgm:t>
    </dgm:pt>
    <dgm:pt modelId="{EC4557C1-CA4E-4580-B086-E369D2EBE3AE}" type="parTrans" cxnId="{6C9B212C-5A1D-4F50-A6F3-88A05F7E8598}">
      <dgm:prSet/>
      <dgm:spPr/>
      <dgm:t>
        <a:bodyPr/>
        <a:lstStyle/>
        <a:p>
          <a:endParaRPr lang="en-US"/>
        </a:p>
      </dgm:t>
    </dgm:pt>
    <dgm:pt modelId="{1E3B3B07-6FF5-40CF-B5DB-59772FF41F16}" type="sibTrans" cxnId="{6C9B212C-5A1D-4F50-A6F3-88A05F7E8598}">
      <dgm:prSet/>
      <dgm:spPr/>
      <dgm:t>
        <a:bodyPr/>
        <a:lstStyle/>
        <a:p>
          <a:endParaRPr lang="en-US"/>
        </a:p>
      </dgm:t>
    </dgm:pt>
    <dgm:pt modelId="{D6D4FE4A-9F97-479C-B7FB-3E9E2C66C027}">
      <dgm:prSet phldrT="[Text]" custT="1"/>
      <dgm:spPr/>
      <dgm:t>
        <a:bodyPr/>
        <a:lstStyle/>
        <a:p>
          <a:r>
            <a:rPr lang="en-US" sz="2600" dirty="0">
              <a:latin typeface="Gadugi" panose="020B0502040204020203" pitchFamily="34" charset="0"/>
              <a:ea typeface="Gadugi" panose="020B0502040204020203" pitchFamily="34" charset="0"/>
            </a:rPr>
            <a:t>Time Value of Money</a:t>
          </a:r>
        </a:p>
      </dgm:t>
    </dgm:pt>
    <dgm:pt modelId="{C369B0D9-572C-4BA5-832C-DEB41A3608BB}" type="parTrans" cxnId="{BA45B669-24BC-4B98-92AA-9D54067869E7}">
      <dgm:prSet/>
      <dgm:spPr/>
      <dgm:t>
        <a:bodyPr/>
        <a:lstStyle/>
        <a:p>
          <a:endParaRPr lang="en-US"/>
        </a:p>
      </dgm:t>
    </dgm:pt>
    <dgm:pt modelId="{938B1ECF-CF4E-4E24-9F69-29893BCB4FB0}" type="sibTrans" cxnId="{BA45B669-24BC-4B98-92AA-9D54067869E7}">
      <dgm:prSet/>
      <dgm:spPr/>
      <dgm:t>
        <a:bodyPr/>
        <a:lstStyle/>
        <a:p>
          <a:endParaRPr lang="en-US"/>
        </a:p>
      </dgm:t>
    </dgm:pt>
    <dgm:pt modelId="{F78708D7-57E1-4F45-B932-1A01D7E17604}">
      <dgm:prSet custT="1"/>
      <dgm:spPr/>
      <dgm:t>
        <a:bodyPr/>
        <a:lstStyle/>
        <a:p>
          <a:r>
            <a:rPr lang="en-US" sz="2600" dirty="0">
              <a:latin typeface="Gadugi" panose="020B0502040204020203" pitchFamily="34" charset="0"/>
              <a:ea typeface="Gadugi" panose="020B0502040204020203" pitchFamily="34" charset="0"/>
            </a:rPr>
            <a:t>Types of Assets, Uses, Risk, and Costs</a:t>
          </a:r>
        </a:p>
      </dgm:t>
    </dgm:pt>
    <dgm:pt modelId="{D1F964E2-D4D0-44B5-B228-B6B88ABE7506}" type="parTrans" cxnId="{CF5043C4-AC64-4CA7-8B8C-D2579B87E038}">
      <dgm:prSet/>
      <dgm:spPr/>
      <dgm:t>
        <a:bodyPr/>
        <a:lstStyle/>
        <a:p>
          <a:endParaRPr lang="en-US"/>
        </a:p>
      </dgm:t>
    </dgm:pt>
    <dgm:pt modelId="{992426EB-910E-4903-898E-4737CDEB394B}" type="sibTrans" cxnId="{CF5043C4-AC64-4CA7-8B8C-D2579B87E038}">
      <dgm:prSet/>
      <dgm:spPr/>
      <dgm:t>
        <a:bodyPr/>
        <a:lstStyle/>
        <a:p>
          <a:endParaRPr lang="en-US"/>
        </a:p>
      </dgm:t>
    </dgm:pt>
    <dgm:pt modelId="{FB63864E-F53E-447D-BD75-EDD960FE4039}">
      <dgm:prSet custT="1"/>
      <dgm:spPr/>
      <dgm:t>
        <a:bodyPr/>
        <a:lstStyle/>
        <a:p>
          <a:r>
            <a:rPr lang="en-US" sz="2600" dirty="0">
              <a:latin typeface="Gadugi" panose="020B0502040204020203" pitchFamily="34" charset="0"/>
              <a:ea typeface="Gadugi" panose="020B0502040204020203" pitchFamily="34" charset="0"/>
            </a:rPr>
            <a:t>Net Worth</a:t>
          </a:r>
        </a:p>
      </dgm:t>
    </dgm:pt>
    <dgm:pt modelId="{5082B982-6EC7-4787-9333-22E98C0CE548}" type="parTrans" cxnId="{047C1BA9-5062-4259-A982-0307F480774F}">
      <dgm:prSet/>
      <dgm:spPr/>
      <dgm:t>
        <a:bodyPr/>
        <a:lstStyle/>
        <a:p>
          <a:endParaRPr lang="en-US"/>
        </a:p>
      </dgm:t>
    </dgm:pt>
    <dgm:pt modelId="{847392C5-2894-46AF-91E5-658D2776E948}" type="sibTrans" cxnId="{047C1BA9-5062-4259-A982-0307F480774F}">
      <dgm:prSet/>
      <dgm:spPr/>
      <dgm:t>
        <a:bodyPr/>
        <a:lstStyle/>
        <a:p>
          <a:endParaRPr lang="en-US"/>
        </a:p>
      </dgm:t>
    </dgm:pt>
    <dgm:pt modelId="{7F29F854-0F13-400D-876C-6FFD658B3355}">
      <dgm:prSet custT="1"/>
      <dgm:spPr/>
      <dgm:t>
        <a:bodyPr/>
        <a:lstStyle/>
        <a:p>
          <a:r>
            <a:rPr lang="en-US" sz="2600" dirty="0">
              <a:latin typeface="Gadugi" panose="020B0502040204020203" pitchFamily="34" charset="0"/>
              <a:ea typeface="Gadugi" panose="020B0502040204020203" pitchFamily="34" charset="0"/>
            </a:rPr>
            <a:t>Investing Strategies and Accessibility</a:t>
          </a:r>
        </a:p>
      </dgm:t>
    </dgm:pt>
    <dgm:pt modelId="{37FDF092-4592-42CB-9A60-4C6A8689A8F9}" type="parTrans" cxnId="{F0B87DE1-BFB6-404E-9A6F-42C1EC3406E5}">
      <dgm:prSet/>
      <dgm:spPr/>
      <dgm:t>
        <a:bodyPr/>
        <a:lstStyle/>
        <a:p>
          <a:endParaRPr lang="en-US"/>
        </a:p>
      </dgm:t>
    </dgm:pt>
    <dgm:pt modelId="{68BE34DD-FF69-42B5-AE76-6B0E3AC370D2}" type="sibTrans" cxnId="{F0B87DE1-BFB6-404E-9A6F-42C1EC3406E5}">
      <dgm:prSet/>
      <dgm:spPr/>
      <dgm:t>
        <a:bodyPr/>
        <a:lstStyle/>
        <a:p>
          <a:endParaRPr lang="en-US"/>
        </a:p>
      </dgm:t>
    </dgm:pt>
    <dgm:pt modelId="{470B26AD-BDA3-48E0-9853-92B31F792C4B}" type="pres">
      <dgm:prSet presAssocID="{3F844B72-C1BD-4B3A-8111-6E1A8E820D26}" presName="Name0" presStyleCnt="0">
        <dgm:presLayoutVars>
          <dgm:chMax val="7"/>
          <dgm:chPref val="7"/>
          <dgm:dir/>
        </dgm:presLayoutVars>
      </dgm:prSet>
      <dgm:spPr/>
    </dgm:pt>
    <dgm:pt modelId="{65C30473-74A8-4770-BBFE-90797AC357B8}" type="pres">
      <dgm:prSet presAssocID="{3F844B72-C1BD-4B3A-8111-6E1A8E820D26}" presName="Name1" presStyleCnt="0"/>
      <dgm:spPr/>
    </dgm:pt>
    <dgm:pt modelId="{49E99F9C-7284-45FB-98AC-387BCB7469A8}" type="pres">
      <dgm:prSet presAssocID="{3F844B72-C1BD-4B3A-8111-6E1A8E820D26}" presName="cycle" presStyleCnt="0"/>
      <dgm:spPr/>
    </dgm:pt>
    <dgm:pt modelId="{2CFB3EDD-322E-42BE-924B-90DF3517FF63}" type="pres">
      <dgm:prSet presAssocID="{3F844B72-C1BD-4B3A-8111-6E1A8E820D26}" presName="srcNode" presStyleLbl="node1" presStyleIdx="0" presStyleCnt="6"/>
      <dgm:spPr/>
    </dgm:pt>
    <dgm:pt modelId="{ABFA18F0-2B9D-4C82-AEEC-CFB0AD9DCDB3}" type="pres">
      <dgm:prSet presAssocID="{3F844B72-C1BD-4B3A-8111-6E1A8E820D26}" presName="conn" presStyleLbl="parChTrans1D2" presStyleIdx="0" presStyleCnt="1"/>
      <dgm:spPr/>
    </dgm:pt>
    <dgm:pt modelId="{33595094-FE33-473E-8F7B-3DB9A5D4E394}" type="pres">
      <dgm:prSet presAssocID="{3F844B72-C1BD-4B3A-8111-6E1A8E820D26}" presName="extraNode" presStyleLbl="node1" presStyleIdx="0" presStyleCnt="6"/>
      <dgm:spPr/>
    </dgm:pt>
    <dgm:pt modelId="{50FFA3EB-A1E5-4D9D-8A47-A41B9DE37A26}" type="pres">
      <dgm:prSet presAssocID="{3F844B72-C1BD-4B3A-8111-6E1A8E820D26}" presName="dstNode" presStyleLbl="node1" presStyleIdx="0" presStyleCnt="6"/>
      <dgm:spPr/>
    </dgm:pt>
    <dgm:pt modelId="{C0328019-A711-417C-A4F7-8901D734B656}" type="pres">
      <dgm:prSet presAssocID="{EBADA70D-2CF3-43F6-99F8-C25B1405657D}" presName="text_1" presStyleLbl="node1" presStyleIdx="0" presStyleCnt="6">
        <dgm:presLayoutVars>
          <dgm:bulletEnabled val="1"/>
        </dgm:presLayoutVars>
      </dgm:prSet>
      <dgm:spPr/>
    </dgm:pt>
    <dgm:pt modelId="{67B0C910-CD03-4BF3-B170-EDE0975B8B59}" type="pres">
      <dgm:prSet presAssocID="{EBADA70D-2CF3-43F6-99F8-C25B1405657D}" presName="accent_1" presStyleCnt="0"/>
      <dgm:spPr/>
    </dgm:pt>
    <dgm:pt modelId="{D9007465-8C0B-463D-BAD7-86C439777ECF}" type="pres">
      <dgm:prSet presAssocID="{EBADA70D-2CF3-43F6-99F8-C25B1405657D}" presName="accentRepeatNode" presStyleLbl="solidFgAcc1" presStyleIdx="0" presStyleCnt="6"/>
      <dgm:spPr/>
    </dgm:pt>
    <dgm:pt modelId="{2AA67FDF-0CD0-42AA-9CD8-C6FC7740D63F}" type="pres">
      <dgm:prSet presAssocID="{75A8888F-3750-4432-BD04-DA110F723CD8}" presName="text_2" presStyleLbl="node1" presStyleIdx="1" presStyleCnt="6">
        <dgm:presLayoutVars>
          <dgm:bulletEnabled val="1"/>
        </dgm:presLayoutVars>
      </dgm:prSet>
      <dgm:spPr/>
    </dgm:pt>
    <dgm:pt modelId="{657D3C62-C7DD-4B4F-B9CA-B5C20F339098}" type="pres">
      <dgm:prSet presAssocID="{75A8888F-3750-4432-BD04-DA110F723CD8}" presName="accent_2" presStyleCnt="0"/>
      <dgm:spPr/>
    </dgm:pt>
    <dgm:pt modelId="{1C2D38C8-A65A-4BB4-B586-A30041ECEC83}" type="pres">
      <dgm:prSet presAssocID="{75A8888F-3750-4432-BD04-DA110F723CD8}" presName="accentRepeatNode" presStyleLbl="solidFgAcc1" presStyleIdx="1" presStyleCnt="6"/>
      <dgm:spPr/>
    </dgm:pt>
    <dgm:pt modelId="{A7B34250-F36E-4A59-8547-5D1BB912A569}" type="pres">
      <dgm:prSet presAssocID="{D6D4FE4A-9F97-479C-B7FB-3E9E2C66C027}" presName="text_3" presStyleLbl="node1" presStyleIdx="2" presStyleCnt="6">
        <dgm:presLayoutVars>
          <dgm:bulletEnabled val="1"/>
        </dgm:presLayoutVars>
      </dgm:prSet>
      <dgm:spPr/>
    </dgm:pt>
    <dgm:pt modelId="{783C7B99-6005-4A0E-A7AC-CD53AB48449C}" type="pres">
      <dgm:prSet presAssocID="{D6D4FE4A-9F97-479C-B7FB-3E9E2C66C027}" presName="accent_3" presStyleCnt="0"/>
      <dgm:spPr/>
    </dgm:pt>
    <dgm:pt modelId="{FA87F67A-18D6-4B97-9F32-EC0549BDE808}" type="pres">
      <dgm:prSet presAssocID="{D6D4FE4A-9F97-479C-B7FB-3E9E2C66C027}" presName="accentRepeatNode" presStyleLbl="solidFgAcc1" presStyleIdx="2" presStyleCnt="6"/>
      <dgm:spPr/>
    </dgm:pt>
    <dgm:pt modelId="{52BCA3A9-5465-42EE-B8AE-2DC36CBD9BF0}" type="pres">
      <dgm:prSet presAssocID="{F78708D7-57E1-4F45-B932-1A01D7E17604}" presName="text_4" presStyleLbl="node1" presStyleIdx="3" presStyleCnt="6">
        <dgm:presLayoutVars>
          <dgm:bulletEnabled val="1"/>
        </dgm:presLayoutVars>
      </dgm:prSet>
      <dgm:spPr/>
    </dgm:pt>
    <dgm:pt modelId="{5B841054-B2ED-40BF-AD8D-1F143BAEF545}" type="pres">
      <dgm:prSet presAssocID="{F78708D7-57E1-4F45-B932-1A01D7E17604}" presName="accent_4" presStyleCnt="0"/>
      <dgm:spPr/>
    </dgm:pt>
    <dgm:pt modelId="{6B629F65-7FD1-4E98-B520-256BF3A0AF00}" type="pres">
      <dgm:prSet presAssocID="{F78708D7-57E1-4F45-B932-1A01D7E17604}" presName="accentRepeatNode" presStyleLbl="solidFgAcc1" presStyleIdx="3" presStyleCnt="6"/>
      <dgm:spPr/>
    </dgm:pt>
    <dgm:pt modelId="{4997A8A4-B1B0-409F-A12A-07C8E0E5CC18}" type="pres">
      <dgm:prSet presAssocID="{7F29F854-0F13-400D-876C-6FFD658B3355}" presName="text_5" presStyleLbl="node1" presStyleIdx="4" presStyleCnt="6">
        <dgm:presLayoutVars>
          <dgm:bulletEnabled val="1"/>
        </dgm:presLayoutVars>
      </dgm:prSet>
      <dgm:spPr/>
    </dgm:pt>
    <dgm:pt modelId="{332C348F-6B59-43BF-83F2-CB16F5834C9D}" type="pres">
      <dgm:prSet presAssocID="{7F29F854-0F13-400D-876C-6FFD658B3355}" presName="accent_5" presStyleCnt="0"/>
      <dgm:spPr/>
    </dgm:pt>
    <dgm:pt modelId="{BE649763-8741-4916-AC4C-DF248DC363E3}" type="pres">
      <dgm:prSet presAssocID="{7F29F854-0F13-400D-876C-6FFD658B3355}" presName="accentRepeatNode" presStyleLbl="solidFgAcc1" presStyleIdx="4" presStyleCnt="6"/>
      <dgm:spPr/>
    </dgm:pt>
    <dgm:pt modelId="{0EDA7FFE-D11A-42DA-BA5A-8321E4D95548}" type="pres">
      <dgm:prSet presAssocID="{FB63864E-F53E-447D-BD75-EDD960FE4039}" presName="text_6" presStyleLbl="node1" presStyleIdx="5" presStyleCnt="6">
        <dgm:presLayoutVars>
          <dgm:bulletEnabled val="1"/>
        </dgm:presLayoutVars>
      </dgm:prSet>
      <dgm:spPr/>
    </dgm:pt>
    <dgm:pt modelId="{8B2C98D8-7664-4FE8-804F-C7A1949E7C58}" type="pres">
      <dgm:prSet presAssocID="{FB63864E-F53E-447D-BD75-EDD960FE4039}" presName="accent_6" presStyleCnt="0"/>
      <dgm:spPr/>
    </dgm:pt>
    <dgm:pt modelId="{035C6233-2143-42AC-8E19-18A8CB759C76}" type="pres">
      <dgm:prSet presAssocID="{FB63864E-F53E-447D-BD75-EDD960FE4039}" presName="accentRepeatNode" presStyleLbl="solidFgAcc1" presStyleIdx="5" presStyleCnt="6"/>
      <dgm:spPr/>
    </dgm:pt>
  </dgm:ptLst>
  <dgm:cxnLst>
    <dgm:cxn modelId="{CF17DA01-087C-49B4-A5FD-24A285F36B07}" type="presOf" srcId="{EC9F0B89-7157-44F4-A0AC-33AD4AFAE8D0}" destId="{ABFA18F0-2B9D-4C82-AEEC-CFB0AD9DCDB3}" srcOrd="0" destOrd="0" presId="urn:microsoft.com/office/officeart/2008/layout/VerticalCurvedList"/>
    <dgm:cxn modelId="{7B550F1E-BDE9-4BF0-BCD5-03BB9832AC9A}" type="presOf" srcId="{FB63864E-F53E-447D-BD75-EDD960FE4039}" destId="{0EDA7FFE-D11A-42DA-BA5A-8321E4D95548}" srcOrd="0" destOrd="0" presId="urn:microsoft.com/office/officeart/2008/layout/VerticalCurvedList"/>
    <dgm:cxn modelId="{6C9B212C-5A1D-4F50-A6F3-88A05F7E8598}" srcId="{3F844B72-C1BD-4B3A-8111-6E1A8E820D26}" destId="{75A8888F-3750-4432-BD04-DA110F723CD8}" srcOrd="1" destOrd="0" parTransId="{EC4557C1-CA4E-4580-B086-E369D2EBE3AE}" sibTransId="{1E3B3B07-6FF5-40CF-B5DB-59772FF41F16}"/>
    <dgm:cxn modelId="{B8E4D63A-7DF8-4742-8CC8-E8BC60E2C618}" type="presOf" srcId="{3F844B72-C1BD-4B3A-8111-6E1A8E820D26}" destId="{470B26AD-BDA3-48E0-9853-92B31F792C4B}" srcOrd="0" destOrd="0" presId="urn:microsoft.com/office/officeart/2008/layout/VerticalCurvedList"/>
    <dgm:cxn modelId="{618FF63F-53B8-4A4F-9B1B-9BC61076BFC5}" type="presOf" srcId="{75A8888F-3750-4432-BD04-DA110F723CD8}" destId="{2AA67FDF-0CD0-42AA-9CD8-C6FC7740D63F}" srcOrd="0" destOrd="0" presId="urn:microsoft.com/office/officeart/2008/layout/VerticalCurvedList"/>
    <dgm:cxn modelId="{F41D9568-2914-4C92-B6F1-697F23B9251D}" type="presOf" srcId="{EBADA70D-2CF3-43F6-99F8-C25B1405657D}" destId="{C0328019-A711-417C-A4F7-8901D734B656}" srcOrd="0" destOrd="0" presId="urn:microsoft.com/office/officeart/2008/layout/VerticalCurvedList"/>
    <dgm:cxn modelId="{BA45B669-24BC-4B98-92AA-9D54067869E7}" srcId="{3F844B72-C1BD-4B3A-8111-6E1A8E820D26}" destId="{D6D4FE4A-9F97-479C-B7FB-3E9E2C66C027}" srcOrd="2" destOrd="0" parTransId="{C369B0D9-572C-4BA5-832C-DEB41A3608BB}" sibTransId="{938B1ECF-CF4E-4E24-9F69-29893BCB4FB0}"/>
    <dgm:cxn modelId="{C8E00A53-ED7F-4A74-BF98-74B5FC747619}" type="presOf" srcId="{F78708D7-57E1-4F45-B932-1A01D7E17604}" destId="{52BCA3A9-5465-42EE-B8AE-2DC36CBD9BF0}" srcOrd="0" destOrd="0" presId="urn:microsoft.com/office/officeart/2008/layout/VerticalCurvedList"/>
    <dgm:cxn modelId="{D2E57573-8D02-4817-AC5A-1484070E3FC5}" type="presOf" srcId="{7F29F854-0F13-400D-876C-6FFD658B3355}" destId="{4997A8A4-B1B0-409F-A12A-07C8E0E5CC18}" srcOrd="0" destOrd="0" presId="urn:microsoft.com/office/officeart/2008/layout/VerticalCurvedList"/>
    <dgm:cxn modelId="{2DEDB79C-CBD5-489B-87A9-F49D621EF422}" type="presOf" srcId="{D6D4FE4A-9F97-479C-B7FB-3E9E2C66C027}" destId="{A7B34250-F36E-4A59-8547-5D1BB912A569}" srcOrd="0" destOrd="0" presId="urn:microsoft.com/office/officeart/2008/layout/VerticalCurvedList"/>
    <dgm:cxn modelId="{047C1BA9-5062-4259-A982-0307F480774F}" srcId="{3F844B72-C1BD-4B3A-8111-6E1A8E820D26}" destId="{FB63864E-F53E-447D-BD75-EDD960FE4039}" srcOrd="5" destOrd="0" parTransId="{5082B982-6EC7-4787-9333-22E98C0CE548}" sibTransId="{847392C5-2894-46AF-91E5-658D2776E948}"/>
    <dgm:cxn modelId="{E4542BC2-FF55-4951-96CA-958EB2933540}" srcId="{3F844B72-C1BD-4B3A-8111-6E1A8E820D26}" destId="{EBADA70D-2CF3-43F6-99F8-C25B1405657D}" srcOrd="0" destOrd="0" parTransId="{BD53AA60-565B-43E3-8641-F42FB785A2FF}" sibTransId="{EC9F0B89-7157-44F4-A0AC-33AD4AFAE8D0}"/>
    <dgm:cxn modelId="{CF5043C4-AC64-4CA7-8B8C-D2579B87E038}" srcId="{3F844B72-C1BD-4B3A-8111-6E1A8E820D26}" destId="{F78708D7-57E1-4F45-B932-1A01D7E17604}" srcOrd="3" destOrd="0" parTransId="{D1F964E2-D4D0-44B5-B228-B6B88ABE7506}" sibTransId="{992426EB-910E-4903-898E-4737CDEB394B}"/>
    <dgm:cxn modelId="{F0B87DE1-BFB6-404E-9A6F-42C1EC3406E5}" srcId="{3F844B72-C1BD-4B3A-8111-6E1A8E820D26}" destId="{7F29F854-0F13-400D-876C-6FFD658B3355}" srcOrd="4" destOrd="0" parTransId="{37FDF092-4592-42CB-9A60-4C6A8689A8F9}" sibTransId="{68BE34DD-FF69-42B5-AE76-6B0E3AC370D2}"/>
    <dgm:cxn modelId="{1D0144A0-39B1-41DE-9352-78A8499C9D2C}" type="presParOf" srcId="{470B26AD-BDA3-48E0-9853-92B31F792C4B}" destId="{65C30473-74A8-4770-BBFE-90797AC357B8}" srcOrd="0" destOrd="0" presId="urn:microsoft.com/office/officeart/2008/layout/VerticalCurvedList"/>
    <dgm:cxn modelId="{F7BBE60C-6896-4E0A-82C4-12B1B7A4A3F4}" type="presParOf" srcId="{65C30473-74A8-4770-BBFE-90797AC357B8}" destId="{49E99F9C-7284-45FB-98AC-387BCB7469A8}" srcOrd="0" destOrd="0" presId="urn:microsoft.com/office/officeart/2008/layout/VerticalCurvedList"/>
    <dgm:cxn modelId="{640F3C31-D841-400C-9765-74BB678DC5CB}" type="presParOf" srcId="{49E99F9C-7284-45FB-98AC-387BCB7469A8}" destId="{2CFB3EDD-322E-42BE-924B-90DF3517FF63}" srcOrd="0" destOrd="0" presId="urn:microsoft.com/office/officeart/2008/layout/VerticalCurvedList"/>
    <dgm:cxn modelId="{D180A6AF-5B20-439A-9A8D-4797D5E15DA2}" type="presParOf" srcId="{49E99F9C-7284-45FB-98AC-387BCB7469A8}" destId="{ABFA18F0-2B9D-4C82-AEEC-CFB0AD9DCDB3}" srcOrd="1" destOrd="0" presId="urn:microsoft.com/office/officeart/2008/layout/VerticalCurvedList"/>
    <dgm:cxn modelId="{C80FB37C-AF58-425E-BC4F-2DD64B9C5BCC}" type="presParOf" srcId="{49E99F9C-7284-45FB-98AC-387BCB7469A8}" destId="{33595094-FE33-473E-8F7B-3DB9A5D4E394}" srcOrd="2" destOrd="0" presId="urn:microsoft.com/office/officeart/2008/layout/VerticalCurvedList"/>
    <dgm:cxn modelId="{8B1F1547-C0DF-4E4D-A16A-2FB06C816DC3}" type="presParOf" srcId="{49E99F9C-7284-45FB-98AC-387BCB7469A8}" destId="{50FFA3EB-A1E5-4D9D-8A47-A41B9DE37A26}" srcOrd="3" destOrd="0" presId="urn:microsoft.com/office/officeart/2008/layout/VerticalCurvedList"/>
    <dgm:cxn modelId="{ECAD7F99-7D2E-4CCF-9CFF-1256EFB978A1}" type="presParOf" srcId="{65C30473-74A8-4770-BBFE-90797AC357B8}" destId="{C0328019-A711-417C-A4F7-8901D734B656}" srcOrd="1" destOrd="0" presId="urn:microsoft.com/office/officeart/2008/layout/VerticalCurvedList"/>
    <dgm:cxn modelId="{97860DB3-6332-4FEF-A613-F095083C97E7}" type="presParOf" srcId="{65C30473-74A8-4770-BBFE-90797AC357B8}" destId="{67B0C910-CD03-4BF3-B170-EDE0975B8B59}" srcOrd="2" destOrd="0" presId="urn:microsoft.com/office/officeart/2008/layout/VerticalCurvedList"/>
    <dgm:cxn modelId="{39D71F88-3E72-4FE0-91CF-9FD4D0F53803}" type="presParOf" srcId="{67B0C910-CD03-4BF3-B170-EDE0975B8B59}" destId="{D9007465-8C0B-463D-BAD7-86C439777ECF}" srcOrd="0" destOrd="0" presId="urn:microsoft.com/office/officeart/2008/layout/VerticalCurvedList"/>
    <dgm:cxn modelId="{AEC4B4F4-FE03-417F-AF63-0CD465D1477F}" type="presParOf" srcId="{65C30473-74A8-4770-BBFE-90797AC357B8}" destId="{2AA67FDF-0CD0-42AA-9CD8-C6FC7740D63F}" srcOrd="3" destOrd="0" presId="urn:microsoft.com/office/officeart/2008/layout/VerticalCurvedList"/>
    <dgm:cxn modelId="{4550A935-770F-48C2-9A26-8B0B8CD1B68F}" type="presParOf" srcId="{65C30473-74A8-4770-BBFE-90797AC357B8}" destId="{657D3C62-C7DD-4B4F-B9CA-B5C20F339098}" srcOrd="4" destOrd="0" presId="urn:microsoft.com/office/officeart/2008/layout/VerticalCurvedList"/>
    <dgm:cxn modelId="{7FCAC77A-FA91-4345-A62C-CCE411CF90DC}" type="presParOf" srcId="{657D3C62-C7DD-4B4F-B9CA-B5C20F339098}" destId="{1C2D38C8-A65A-4BB4-B586-A30041ECEC83}" srcOrd="0" destOrd="0" presId="urn:microsoft.com/office/officeart/2008/layout/VerticalCurvedList"/>
    <dgm:cxn modelId="{D5A2A090-E641-4AED-BE8F-FBC483207F3C}" type="presParOf" srcId="{65C30473-74A8-4770-BBFE-90797AC357B8}" destId="{A7B34250-F36E-4A59-8547-5D1BB912A569}" srcOrd="5" destOrd="0" presId="urn:microsoft.com/office/officeart/2008/layout/VerticalCurvedList"/>
    <dgm:cxn modelId="{4ED3239E-ABC2-49D8-8FC2-30BEB6FA7327}" type="presParOf" srcId="{65C30473-74A8-4770-BBFE-90797AC357B8}" destId="{783C7B99-6005-4A0E-A7AC-CD53AB48449C}" srcOrd="6" destOrd="0" presId="urn:microsoft.com/office/officeart/2008/layout/VerticalCurvedList"/>
    <dgm:cxn modelId="{F1718372-4114-4B84-B9B5-628E6862E53C}" type="presParOf" srcId="{783C7B99-6005-4A0E-A7AC-CD53AB48449C}" destId="{FA87F67A-18D6-4B97-9F32-EC0549BDE808}" srcOrd="0" destOrd="0" presId="urn:microsoft.com/office/officeart/2008/layout/VerticalCurvedList"/>
    <dgm:cxn modelId="{6EFFF974-9CD3-4B5D-BBFF-D19F8094D8DF}" type="presParOf" srcId="{65C30473-74A8-4770-BBFE-90797AC357B8}" destId="{52BCA3A9-5465-42EE-B8AE-2DC36CBD9BF0}" srcOrd="7" destOrd="0" presId="urn:microsoft.com/office/officeart/2008/layout/VerticalCurvedList"/>
    <dgm:cxn modelId="{F6596FCF-4221-410E-92EA-BC38B74FDBEB}" type="presParOf" srcId="{65C30473-74A8-4770-BBFE-90797AC357B8}" destId="{5B841054-B2ED-40BF-AD8D-1F143BAEF545}" srcOrd="8" destOrd="0" presId="urn:microsoft.com/office/officeart/2008/layout/VerticalCurvedList"/>
    <dgm:cxn modelId="{315EDE0A-7A14-4A7B-9F87-2435EDCD340A}" type="presParOf" srcId="{5B841054-B2ED-40BF-AD8D-1F143BAEF545}" destId="{6B629F65-7FD1-4E98-B520-256BF3A0AF00}" srcOrd="0" destOrd="0" presId="urn:microsoft.com/office/officeart/2008/layout/VerticalCurvedList"/>
    <dgm:cxn modelId="{F6E88D12-58F0-42AC-B8BF-A46744A861FD}" type="presParOf" srcId="{65C30473-74A8-4770-BBFE-90797AC357B8}" destId="{4997A8A4-B1B0-409F-A12A-07C8E0E5CC18}" srcOrd="9" destOrd="0" presId="urn:microsoft.com/office/officeart/2008/layout/VerticalCurvedList"/>
    <dgm:cxn modelId="{74075AC1-DF30-4BA4-883F-C992B02CF79C}" type="presParOf" srcId="{65C30473-74A8-4770-BBFE-90797AC357B8}" destId="{332C348F-6B59-43BF-83F2-CB16F5834C9D}" srcOrd="10" destOrd="0" presId="urn:microsoft.com/office/officeart/2008/layout/VerticalCurvedList"/>
    <dgm:cxn modelId="{8B930E20-C315-42D0-85D8-1FDC5A3D9D46}" type="presParOf" srcId="{332C348F-6B59-43BF-83F2-CB16F5834C9D}" destId="{BE649763-8741-4916-AC4C-DF248DC363E3}" srcOrd="0" destOrd="0" presId="urn:microsoft.com/office/officeart/2008/layout/VerticalCurvedList"/>
    <dgm:cxn modelId="{23843ECB-4FFF-452D-B74D-7FB9302FDACD}" type="presParOf" srcId="{65C30473-74A8-4770-BBFE-90797AC357B8}" destId="{0EDA7FFE-D11A-42DA-BA5A-8321E4D95548}" srcOrd="11" destOrd="0" presId="urn:microsoft.com/office/officeart/2008/layout/VerticalCurvedList"/>
    <dgm:cxn modelId="{2BD0446C-DBFA-4CA3-BA83-03354ED524CF}" type="presParOf" srcId="{65C30473-74A8-4770-BBFE-90797AC357B8}" destId="{8B2C98D8-7664-4FE8-804F-C7A1949E7C58}" srcOrd="12" destOrd="0" presId="urn:microsoft.com/office/officeart/2008/layout/VerticalCurvedList"/>
    <dgm:cxn modelId="{3FA61760-78D8-4CA2-AC8B-72034B74EC39}" type="presParOf" srcId="{8B2C98D8-7664-4FE8-804F-C7A1949E7C58}" destId="{035C6233-2143-42AC-8E19-18A8CB759C7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74C922-9178-496D-A80D-2FD0BC8688FE}" type="doc">
      <dgm:prSet loTypeId="urn:microsoft.com/office/officeart/2005/8/layout/cycle3" loCatId="cycle" qsTypeId="urn:microsoft.com/office/officeart/2005/8/quickstyle/simple1" qsCatId="simple" csTypeId="urn:microsoft.com/office/officeart/2005/8/colors/accent1_1" csCatId="accent1" phldr="1"/>
      <dgm:spPr/>
      <dgm:t>
        <a:bodyPr/>
        <a:lstStyle/>
        <a:p>
          <a:endParaRPr lang="en-US"/>
        </a:p>
      </dgm:t>
    </dgm:pt>
    <dgm:pt modelId="{D848A8F4-79B4-4EC2-B6C4-5DCF968C2236}">
      <dgm:prSet phldrT="[Text]"/>
      <dgm:spPr>
        <a:solidFill>
          <a:srgbClr val="D1E5FE"/>
        </a:solidFill>
      </dgm:spPr>
      <dgm:t>
        <a:bodyPr/>
        <a:lstStyle/>
        <a:p>
          <a:r>
            <a:rPr lang="en-US" b="1" dirty="0">
              <a:latin typeface="Ebrima" panose="02000000000000000000" pitchFamily="2" charset="0"/>
              <a:ea typeface="Ebrima" panose="02000000000000000000" pitchFamily="2" charset="0"/>
              <a:cs typeface="Ebrima" panose="02000000000000000000" pitchFamily="2" charset="0"/>
            </a:rPr>
            <a:t>Take your reentry seriously; the difference between success and failure is a choice.</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B5A259E3-85B9-4CE6-ABB6-D6B8EED149AE}" type="parTrans" cxnId="{9B0EAE43-FA14-4697-8318-224C373686F4}">
      <dgm:prSet/>
      <dgm:spPr/>
      <dgm:t>
        <a:bodyPr/>
        <a:lstStyle/>
        <a:p>
          <a:endParaRPr lang="en-US"/>
        </a:p>
      </dgm:t>
    </dgm:pt>
    <dgm:pt modelId="{E73F1E39-C903-4505-B242-63ECD280E1BF}" type="sibTrans" cxnId="{9B0EAE43-FA14-4697-8318-224C373686F4}">
      <dgm:prSet/>
      <dgm:spPr>
        <a:solidFill>
          <a:srgbClr val="D1E5FE"/>
        </a:solidFill>
      </dgm:spPr>
      <dgm:t>
        <a:bodyPr/>
        <a:lstStyle/>
        <a:p>
          <a:endParaRPr lang="en-US"/>
        </a:p>
      </dgm:t>
    </dgm:pt>
    <dgm:pt modelId="{2E53A716-2F9C-463F-B5C8-99D5CFD29360}">
      <dgm:prSet phldrT="[Text]"/>
      <dgm:spPr>
        <a:solidFill>
          <a:srgbClr val="D1E5FE"/>
        </a:solidFill>
      </dgm:spPr>
      <dgm:t>
        <a:bodyPr/>
        <a:lstStyle/>
        <a:p>
          <a:r>
            <a:rPr lang="en-US" b="1">
              <a:latin typeface="Ebrima" panose="02000000000000000000" pitchFamily="2" charset="0"/>
              <a:ea typeface="Ebrima" panose="02000000000000000000" pitchFamily="2" charset="0"/>
              <a:cs typeface="Ebrima" panose="02000000000000000000" pitchFamily="2" charset="0"/>
            </a:rPr>
            <a:t>Ask for help; there are many resources available to you.</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78548A4C-D83C-44DA-B7D6-B17E7252634C}" type="parTrans" cxnId="{0D8416D5-F282-4624-943F-1E07BC665692}">
      <dgm:prSet/>
      <dgm:spPr/>
      <dgm:t>
        <a:bodyPr/>
        <a:lstStyle/>
        <a:p>
          <a:endParaRPr lang="en-US"/>
        </a:p>
      </dgm:t>
    </dgm:pt>
    <dgm:pt modelId="{CF88F789-370E-4835-9A42-3BC462A3EBCB}" type="sibTrans" cxnId="{0D8416D5-F282-4624-943F-1E07BC665692}">
      <dgm:prSet/>
      <dgm:spPr/>
      <dgm:t>
        <a:bodyPr/>
        <a:lstStyle/>
        <a:p>
          <a:endParaRPr lang="en-US"/>
        </a:p>
      </dgm:t>
    </dgm:pt>
    <dgm:pt modelId="{51ACD83F-3169-4EF1-8AD7-EEB9E36F52F4}">
      <dgm:prSet/>
      <dgm:spPr>
        <a:solidFill>
          <a:srgbClr val="D1E5FE"/>
        </a:solidFill>
      </dgm:spPr>
      <dgm:t>
        <a:bodyPr/>
        <a:lstStyle/>
        <a:p>
          <a:r>
            <a:rPr lang="en-US" b="1">
              <a:latin typeface="Ebrima" panose="02000000000000000000" pitchFamily="2" charset="0"/>
              <a:ea typeface="Ebrima" panose="02000000000000000000" pitchFamily="2" charset="0"/>
              <a:cs typeface="Ebrima" panose="02000000000000000000" pitchFamily="2" charset="0"/>
            </a:rPr>
            <a:t>Work hard, stay focused, and don’t be distracted by the nay-sayers.</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D64419A7-26F6-4DBD-8E91-BA7AC7BCDB49}" type="parTrans" cxnId="{3CD02702-D124-49D0-9DBA-572480BC207C}">
      <dgm:prSet/>
      <dgm:spPr/>
      <dgm:t>
        <a:bodyPr/>
        <a:lstStyle/>
        <a:p>
          <a:endParaRPr lang="en-US"/>
        </a:p>
      </dgm:t>
    </dgm:pt>
    <dgm:pt modelId="{C2D8D1AA-5FE0-4482-B693-4BEAAA715522}" type="sibTrans" cxnId="{3CD02702-D124-49D0-9DBA-572480BC207C}">
      <dgm:prSet/>
      <dgm:spPr/>
      <dgm:t>
        <a:bodyPr/>
        <a:lstStyle/>
        <a:p>
          <a:endParaRPr lang="en-US"/>
        </a:p>
      </dgm:t>
    </dgm:pt>
    <dgm:pt modelId="{DE0151F0-6AC3-4288-9FBA-7051EF4B4377}">
      <dgm:prSet/>
      <dgm:spPr>
        <a:solidFill>
          <a:srgbClr val="D1E5FE"/>
        </a:solidFill>
      </dgm:spPr>
      <dgm:t>
        <a:bodyPr/>
        <a:lstStyle/>
        <a:p>
          <a:r>
            <a:rPr lang="en-US" b="1">
              <a:latin typeface="Ebrima" panose="02000000000000000000" pitchFamily="2" charset="0"/>
              <a:ea typeface="Ebrima" panose="02000000000000000000" pitchFamily="2" charset="0"/>
              <a:cs typeface="Ebrima" panose="02000000000000000000" pitchFamily="2" charset="0"/>
            </a:rPr>
            <a:t>Have realistic expectations.</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AF3B37B9-6EB2-4369-BF23-BEA805CC10C0}" type="parTrans" cxnId="{BBE2A5A0-F7E6-4A1C-B453-DF0C4C59FC2B}">
      <dgm:prSet/>
      <dgm:spPr/>
      <dgm:t>
        <a:bodyPr/>
        <a:lstStyle/>
        <a:p>
          <a:endParaRPr lang="en-US"/>
        </a:p>
      </dgm:t>
    </dgm:pt>
    <dgm:pt modelId="{5E9183C4-9B2A-4FD7-B25E-4639FEF57BD8}" type="sibTrans" cxnId="{BBE2A5A0-F7E6-4A1C-B453-DF0C4C59FC2B}">
      <dgm:prSet/>
      <dgm:spPr/>
      <dgm:t>
        <a:bodyPr/>
        <a:lstStyle/>
        <a:p>
          <a:endParaRPr lang="en-US"/>
        </a:p>
      </dgm:t>
    </dgm:pt>
    <dgm:pt modelId="{6D3BD08D-65CA-4118-A983-05795ADEA5EA}">
      <dgm:prSet/>
      <dgm:spPr>
        <a:solidFill>
          <a:srgbClr val="D1E5FE"/>
        </a:solidFill>
      </dgm:spPr>
      <dgm:t>
        <a:bodyPr/>
        <a:lstStyle/>
        <a:p>
          <a:r>
            <a:rPr lang="en-US" b="1">
              <a:latin typeface="Gadugi" panose="020B0502040204020203" pitchFamily="34" charset="0"/>
            </a:rPr>
            <a:t>Stay flexible and be patient; the first steps you make are only transitions to something better.</a:t>
          </a:r>
          <a:endParaRPr lang="en-US" dirty="0">
            <a:latin typeface="Gadugi" panose="020B0502040204020203" pitchFamily="34" charset="0"/>
          </a:endParaRPr>
        </a:p>
      </dgm:t>
    </dgm:pt>
    <dgm:pt modelId="{961E38EF-1CD7-4A7E-A36F-8F3EEDE4C57C}" type="parTrans" cxnId="{F4D2B562-29AB-4C90-83E4-21606622AFA3}">
      <dgm:prSet/>
      <dgm:spPr/>
      <dgm:t>
        <a:bodyPr/>
        <a:lstStyle/>
        <a:p>
          <a:endParaRPr lang="en-US"/>
        </a:p>
      </dgm:t>
    </dgm:pt>
    <dgm:pt modelId="{6D97C524-7D80-4255-8AD6-C012E18C3449}" type="sibTrans" cxnId="{F4D2B562-29AB-4C90-83E4-21606622AFA3}">
      <dgm:prSet/>
      <dgm:spPr/>
      <dgm:t>
        <a:bodyPr/>
        <a:lstStyle/>
        <a:p>
          <a:endParaRPr lang="en-US"/>
        </a:p>
      </dgm:t>
    </dgm:pt>
    <dgm:pt modelId="{709F0BB5-3F4E-480C-9332-476BBA58FC5C}">
      <dgm:prSet/>
      <dgm:spPr>
        <a:solidFill>
          <a:srgbClr val="D1E5FE"/>
        </a:solidFill>
      </dgm:spPr>
      <dgm:t>
        <a:bodyPr/>
        <a:lstStyle/>
        <a:p>
          <a:r>
            <a:rPr lang="en-US" b="1" dirty="0">
              <a:latin typeface="Ebrima" panose="02000000000000000000" pitchFamily="2" charset="0"/>
              <a:ea typeface="Ebrima" panose="02000000000000000000" pitchFamily="2" charset="0"/>
              <a:cs typeface="Ebrima" panose="02000000000000000000" pitchFamily="2" charset="0"/>
            </a:rPr>
            <a:t>Do whatever it takes, including getting right with yourself and being in the right place with the right people.</a:t>
          </a:r>
          <a:endParaRPr lang="en-US" dirty="0">
            <a:latin typeface="Ebrima" panose="02000000000000000000" pitchFamily="2" charset="0"/>
            <a:ea typeface="Ebrima" panose="02000000000000000000" pitchFamily="2" charset="0"/>
            <a:cs typeface="Ebrima" panose="02000000000000000000" pitchFamily="2" charset="0"/>
          </a:endParaRPr>
        </a:p>
      </dgm:t>
    </dgm:pt>
    <dgm:pt modelId="{FE417338-C2E8-4245-B40F-F034BF371172}" type="sibTrans" cxnId="{227D4C40-9874-44EF-9CE6-06FCE490E3EF}">
      <dgm:prSet/>
      <dgm:spPr/>
      <dgm:t>
        <a:bodyPr/>
        <a:lstStyle/>
        <a:p>
          <a:endParaRPr lang="en-US"/>
        </a:p>
      </dgm:t>
    </dgm:pt>
    <dgm:pt modelId="{1511E9C8-27BB-4764-A856-5193D44F9035}" type="parTrans" cxnId="{227D4C40-9874-44EF-9CE6-06FCE490E3EF}">
      <dgm:prSet/>
      <dgm:spPr/>
      <dgm:t>
        <a:bodyPr/>
        <a:lstStyle/>
        <a:p>
          <a:endParaRPr lang="en-US"/>
        </a:p>
      </dgm:t>
    </dgm:pt>
    <dgm:pt modelId="{D48C4C75-3E01-427B-A3A8-0C97BB7730CF}" type="pres">
      <dgm:prSet presAssocID="{3F74C922-9178-496D-A80D-2FD0BC8688FE}" presName="Name0" presStyleCnt="0">
        <dgm:presLayoutVars>
          <dgm:dir/>
          <dgm:resizeHandles val="exact"/>
        </dgm:presLayoutVars>
      </dgm:prSet>
      <dgm:spPr/>
    </dgm:pt>
    <dgm:pt modelId="{C6031086-0382-42A9-B535-93D35E93FF52}" type="pres">
      <dgm:prSet presAssocID="{3F74C922-9178-496D-A80D-2FD0BC8688FE}" presName="cycle" presStyleCnt="0"/>
      <dgm:spPr/>
    </dgm:pt>
    <dgm:pt modelId="{857D08F3-1DF7-48B4-AED6-672528D008FA}" type="pres">
      <dgm:prSet presAssocID="{D848A8F4-79B4-4EC2-B6C4-5DCF968C2236}" presName="nodeFirstNode" presStyleLbl="node1" presStyleIdx="0" presStyleCnt="6">
        <dgm:presLayoutVars>
          <dgm:bulletEnabled val="1"/>
        </dgm:presLayoutVars>
      </dgm:prSet>
      <dgm:spPr/>
    </dgm:pt>
    <dgm:pt modelId="{BADD80AD-4D28-422A-8034-38FF5F7DF35E}" type="pres">
      <dgm:prSet presAssocID="{E73F1E39-C903-4505-B242-63ECD280E1BF}" presName="sibTransFirstNode" presStyleLbl="bgShp" presStyleIdx="0" presStyleCnt="1" custScaleX="89588"/>
      <dgm:spPr/>
    </dgm:pt>
    <dgm:pt modelId="{624384DA-8B18-4B3E-AA48-E7C66AE90435}" type="pres">
      <dgm:prSet presAssocID="{DE0151F0-6AC3-4288-9FBA-7051EF4B4377}" presName="nodeFollowingNodes" presStyleLbl="node1" presStyleIdx="1" presStyleCnt="6">
        <dgm:presLayoutVars>
          <dgm:bulletEnabled val="1"/>
        </dgm:presLayoutVars>
      </dgm:prSet>
      <dgm:spPr/>
    </dgm:pt>
    <dgm:pt modelId="{7EB4FF6D-F527-4D55-BF48-2809DFE950BD}" type="pres">
      <dgm:prSet presAssocID="{51ACD83F-3169-4EF1-8AD7-EEB9E36F52F4}" presName="nodeFollowingNodes" presStyleLbl="node1" presStyleIdx="2" presStyleCnt="6">
        <dgm:presLayoutVars>
          <dgm:bulletEnabled val="1"/>
        </dgm:presLayoutVars>
      </dgm:prSet>
      <dgm:spPr/>
    </dgm:pt>
    <dgm:pt modelId="{ECE9D54B-3DAC-4576-AC61-DF6AC66004C9}" type="pres">
      <dgm:prSet presAssocID="{2E53A716-2F9C-463F-B5C8-99D5CFD29360}" presName="nodeFollowingNodes" presStyleLbl="node1" presStyleIdx="3" presStyleCnt="6">
        <dgm:presLayoutVars>
          <dgm:bulletEnabled val="1"/>
        </dgm:presLayoutVars>
      </dgm:prSet>
      <dgm:spPr/>
    </dgm:pt>
    <dgm:pt modelId="{A365C1E9-DDDC-4C45-83CA-21CAED97C2EE}" type="pres">
      <dgm:prSet presAssocID="{6D3BD08D-65CA-4118-A983-05795ADEA5EA}" presName="nodeFollowingNodes" presStyleLbl="node1" presStyleIdx="4" presStyleCnt="6">
        <dgm:presLayoutVars>
          <dgm:bulletEnabled val="1"/>
        </dgm:presLayoutVars>
      </dgm:prSet>
      <dgm:spPr/>
    </dgm:pt>
    <dgm:pt modelId="{C5735C20-9D82-47DF-AC0B-CCD4C4A35F7D}" type="pres">
      <dgm:prSet presAssocID="{709F0BB5-3F4E-480C-9332-476BBA58FC5C}" presName="nodeFollowingNodes" presStyleLbl="node1" presStyleIdx="5" presStyleCnt="6">
        <dgm:presLayoutVars>
          <dgm:bulletEnabled val="1"/>
        </dgm:presLayoutVars>
      </dgm:prSet>
      <dgm:spPr/>
    </dgm:pt>
  </dgm:ptLst>
  <dgm:cxnLst>
    <dgm:cxn modelId="{1A390E00-F5CB-4B1F-AE51-0E98573C872B}" type="presOf" srcId="{3F74C922-9178-496D-A80D-2FD0BC8688FE}" destId="{D48C4C75-3E01-427B-A3A8-0C97BB7730CF}" srcOrd="0" destOrd="0" presId="urn:microsoft.com/office/officeart/2005/8/layout/cycle3"/>
    <dgm:cxn modelId="{3CD02702-D124-49D0-9DBA-572480BC207C}" srcId="{3F74C922-9178-496D-A80D-2FD0BC8688FE}" destId="{51ACD83F-3169-4EF1-8AD7-EEB9E36F52F4}" srcOrd="2" destOrd="0" parTransId="{D64419A7-26F6-4DBD-8E91-BA7AC7BCDB49}" sibTransId="{C2D8D1AA-5FE0-4482-B693-4BEAAA715522}"/>
    <dgm:cxn modelId="{FA56FA22-080A-43BB-97A5-4BCD21824903}" type="presOf" srcId="{2E53A716-2F9C-463F-B5C8-99D5CFD29360}" destId="{ECE9D54B-3DAC-4576-AC61-DF6AC66004C9}" srcOrd="0" destOrd="0" presId="urn:microsoft.com/office/officeart/2005/8/layout/cycle3"/>
    <dgm:cxn modelId="{227D4C40-9874-44EF-9CE6-06FCE490E3EF}" srcId="{3F74C922-9178-496D-A80D-2FD0BC8688FE}" destId="{709F0BB5-3F4E-480C-9332-476BBA58FC5C}" srcOrd="5" destOrd="0" parTransId="{1511E9C8-27BB-4764-A856-5193D44F9035}" sibTransId="{FE417338-C2E8-4245-B40F-F034BF371172}"/>
    <dgm:cxn modelId="{F4D2B562-29AB-4C90-83E4-21606622AFA3}" srcId="{3F74C922-9178-496D-A80D-2FD0BC8688FE}" destId="{6D3BD08D-65CA-4118-A983-05795ADEA5EA}" srcOrd="4" destOrd="0" parTransId="{961E38EF-1CD7-4A7E-A36F-8F3EEDE4C57C}" sibTransId="{6D97C524-7D80-4255-8AD6-C012E18C3449}"/>
    <dgm:cxn modelId="{9B0EAE43-FA14-4697-8318-224C373686F4}" srcId="{3F74C922-9178-496D-A80D-2FD0BC8688FE}" destId="{D848A8F4-79B4-4EC2-B6C4-5DCF968C2236}" srcOrd="0" destOrd="0" parTransId="{B5A259E3-85B9-4CE6-ABB6-D6B8EED149AE}" sibTransId="{E73F1E39-C903-4505-B242-63ECD280E1BF}"/>
    <dgm:cxn modelId="{A6975246-E243-4455-9258-32F19C747E33}" type="presOf" srcId="{DE0151F0-6AC3-4288-9FBA-7051EF4B4377}" destId="{624384DA-8B18-4B3E-AA48-E7C66AE90435}" srcOrd="0" destOrd="0" presId="urn:microsoft.com/office/officeart/2005/8/layout/cycle3"/>
    <dgm:cxn modelId="{0D446149-F2F1-42D9-9DE1-B57F4E7A34AC}" type="presOf" srcId="{6D3BD08D-65CA-4118-A983-05795ADEA5EA}" destId="{A365C1E9-DDDC-4C45-83CA-21CAED97C2EE}" srcOrd="0" destOrd="0" presId="urn:microsoft.com/office/officeart/2005/8/layout/cycle3"/>
    <dgm:cxn modelId="{26E60D8C-D21B-4323-AF20-C977894F19DD}" type="presOf" srcId="{51ACD83F-3169-4EF1-8AD7-EEB9E36F52F4}" destId="{7EB4FF6D-F527-4D55-BF48-2809DFE950BD}" srcOrd="0" destOrd="0" presId="urn:microsoft.com/office/officeart/2005/8/layout/cycle3"/>
    <dgm:cxn modelId="{BBE2A5A0-F7E6-4A1C-B453-DF0C4C59FC2B}" srcId="{3F74C922-9178-496D-A80D-2FD0BC8688FE}" destId="{DE0151F0-6AC3-4288-9FBA-7051EF4B4377}" srcOrd="1" destOrd="0" parTransId="{AF3B37B9-6EB2-4369-BF23-BEA805CC10C0}" sibTransId="{5E9183C4-9B2A-4FD7-B25E-4639FEF57BD8}"/>
    <dgm:cxn modelId="{F5F20FAA-5594-45FF-8DF9-332328B7E494}" type="presOf" srcId="{E73F1E39-C903-4505-B242-63ECD280E1BF}" destId="{BADD80AD-4D28-422A-8034-38FF5F7DF35E}" srcOrd="0" destOrd="0" presId="urn:microsoft.com/office/officeart/2005/8/layout/cycle3"/>
    <dgm:cxn modelId="{205A46C6-35FF-4E69-8443-EC6B79516928}" type="presOf" srcId="{D848A8F4-79B4-4EC2-B6C4-5DCF968C2236}" destId="{857D08F3-1DF7-48B4-AED6-672528D008FA}" srcOrd="0" destOrd="0" presId="urn:microsoft.com/office/officeart/2005/8/layout/cycle3"/>
    <dgm:cxn modelId="{0D8416D5-F282-4624-943F-1E07BC665692}" srcId="{3F74C922-9178-496D-A80D-2FD0BC8688FE}" destId="{2E53A716-2F9C-463F-B5C8-99D5CFD29360}" srcOrd="3" destOrd="0" parTransId="{78548A4C-D83C-44DA-B7D6-B17E7252634C}" sibTransId="{CF88F789-370E-4835-9A42-3BC462A3EBCB}"/>
    <dgm:cxn modelId="{620BACED-5DE3-4646-B037-84EC292D7C16}" type="presOf" srcId="{709F0BB5-3F4E-480C-9332-476BBA58FC5C}" destId="{C5735C20-9D82-47DF-AC0B-CCD4C4A35F7D}" srcOrd="0" destOrd="0" presId="urn:microsoft.com/office/officeart/2005/8/layout/cycle3"/>
    <dgm:cxn modelId="{FBECA514-980B-42CB-B3E4-FAE1CE38F709}" type="presParOf" srcId="{D48C4C75-3E01-427B-A3A8-0C97BB7730CF}" destId="{C6031086-0382-42A9-B535-93D35E93FF52}" srcOrd="0" destOrd="0" presId="urn:microsoft.com/office/officeart/2005/8/layout/cycle3"/>
    <dgm:cxn modelId="{09F1D0CA-3B6E-4D17-AE3B-AC4B847547A7}" type="presParOf" srcId="{C6031086-0382-42A9-B535-93D35E93FF52}" destId="{857D08F3-1DF7-48B4-AED6-672528D008FA}" srcOrd="0" destOrd="0" presId="urn:microsoft.com/office/officeart/2005/8/layout/cycle3"/>
    <dgm:cxn modelId="{75B6C636-D63C-44E8-874F-895005EF1EEE}" type="presParOf" srcId="{C6031086-0382-42A9-B535-93D35E93FF52}" destId="{BADD80AD-4D28-422A-8034-38FF5F7DF35E}" srcOrd="1" destOrd="0" presId="urn:microsoft.com/office/officeart/2005/8/layout/cycle3"/>
    <dgm:cxn modelId="{50271E06-14E3-40D9-B304-2986CA32B3E9}" type="presParOf" srcId="{C6031086-0382-42A9-B535-93D35E93FF52}" destId="{624384DA-8B18-4B3E-AA48-E7C66AE90435}" srcOrd="2" destOrd="0" presId="urn:microsoft.com/office/officeart/2005/8/layout/cycle3"/>
    <dgm:cxn modelId="{D801521E-81BB-4CB5-86EB-90BB8584F8DB}" type="presParOf" srcId="{C6031086-0382-42A9-B535-93D35E93FF52}" destId="{7EB4FF6D-F527-4D55-BF48-2809DFE950BD}" srcOrd="3" destOrd="0" presId="urn:microsoft.com/office/officeart/2005/8/layout/cycle3"/>
    <dgm:cxn modelId="{DAEE8761-639B-4A79-A48F-F36FFE17AB15}" type="presParOf" srcId="{C6031086-0382-42A9-B535-93D35E93FF52}" destId="{ECE9D54B-3DAC-4576-AC61-DF6AC66004C9}" srcOrd="4" destOrd="0" presId="urn:microsoft.com/office/officeart/2005/8/layout/cycle3"/>
    <dgm:cxn modelId="{E20D0536-C1CF-419C-9621-9103CF594A67}" type="presParOf" srcId="{C6031086-0382-42A9-B535-93D35E93FF52}" destId="{A365C1E9-DDDC-4C45-83CA-21CAED97C2EE}" srcOrd="5" destOrd="0" presId="urn:microsoft.com/office/officeart/2005/8/layout/cycle3"/>
    <dgm:cxn modelId="{344C08B8-4BAF-48F7-9A6F-009704448302}" type="presParOf" srcId="{C6031086-0382-42A9-B535-93D35E93FF52}" destId="{C5735C20-9D82-47DF-AC0B-CCD4C4A35F7D}"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A18F0-2B9D-4C82-AEEC-CFB0AD9DCDB3}">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328019-A711-417C-A4F7-8901D734B656}">
      <dsp:nvSpPr>
        <dsp:cNvPr id="0" name=""/>
        <dsp:cNvSpPr/>
      </dsp:nvSpPr>
      <dsp:spPr>
        <a:xfrm>
          <a:off x="328048" y="214010"/>
          <a:ext cx="6703365"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Working vs. Wealth</a:t>
          </a:r>
        </a:p>
      </dsp:txBody>
      <dsp:txXfrm>
        <a:off x="328048" y="214010"/>
        <a:ext cx="6703365" cy="427857"/>
      </dsp:txXfrm>
    </dsp:sp>
    <dsp:sp modelId="{D9007465-8C0B-463D-BAD7-86C439777ECF}">
      <dsp:nvSpPr>
        <dsp:cNvPr id="0" name=""/>
        <dsp:cNvSpPr/>
      </dsp:nvSpPr>
      <dsp:spPr>
        <a:xfrm>
          <a:off x="60637" y="160528"/>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AA67FDF-0CD0-42AA-9CD8-C6FC7740D63F}">
      <dsp:nvSpPr>
        <dsp:cNvPr id="0" name=""/>
        <dsp:cNvSpPr/>
      </dsp:nvSpPr>
      <dsp:spPr>
        <a:xfrm>
          <a:off x="679991" y="855715"/>
          <a:ext cx="6351423"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Saving vs. Investing</a:t>
          </a:r>
        </a:p>
      </dsp:txBody>
      <dsp:txXfrm>
        <a:off x="679991" y="855715"/>
        <a:ext cx="6351423" cy="427857"/>
      </dsp:txXfrm>
    </dsp:sp>
    <dsp:sp modelId="{1C2D38C8-A65A-4BB4-B586-A30041ECEC83}">
      <dsp:nvSpPr>
        <dsp:cNvPr id="0" name=""/>
        <dsp:cNvSpPr/>
      </dsp:nvSpPr>
      <dsp:spPr>
        <a:xfrm>
          <a:off x="412579" y="802233"/>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7B34250-F36E-4A59-8547-5D1BB912A569}">
      <dsp:nvSpPr>
        <dsp:cNvPr id="0" name=""/>
        <dsp:cNvSpPr/>
      </dsp:nvSpPr>
      <dsp:spPr>
        <a:xfrm>
          <a:off x="840925" y="1497421"/>
          <a:ext cx="6190489"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Time Value of Money</a:t>
          </a:r>
        </a:p>
      </dsp:txBody>
      <dsp:txXfrm>
        <a:off x="840925" y="1497421"/>
        <a:ext cx="6190489" cy="427857"/>
      </dsp:txXfrm>
    </dsp:sp>
    <dsp:sp modelId="{FA87F67A-18D6-4B97-9F32-EC0549BDE808}">
      <dsp:nvSpPr>
        <dsp:cNvPr id="0" name=""/>
        <dsp:cNvSpPr/>
      </dsp:nvSpPr>
      <dsp:spPr>
        <a:xfrm>
          <a:off x="573514" y="1443939"/>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52BCA3A9-5465-42EE-B8AE-2DC36CBD9BF0}">
      <dsp:nvSpPr>
        <dsp:cNvPr id="0" name=""/>
        <dsp:cNvSpPr/>
      </dsp:nvSpPr>
      <dsp:spPr>
        <a:xfrm>
          <a:off x="840925" y="2138720"/>
          <a:ext cx="6190489"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Types of Assets, Uses, Risk, and Costs</a:t>
          </a:r>
        </a:p>
      </dsp:txBody>
      <dsp:txXfrm>
        <a:off x="840925" y="2138720"/>
        <a:ext cx="6190489" cy="427857"/>
      </dsp:txXfrm>
    </dsp:sp>
    <dsp:sp modelId="{6B629F65-7FD1-4E98-B520-256BF3A0AF00}">
      <dsp:nvSpPr>
        <dsp:cNvPr id="0" name=""/>
        <dsp:cNvSpPr/>
      </dsp:nvSpPr>
      <dsp:spPr>
        <a:xfrm>
          <a:off x="573514" y="2085238"/>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997A8A4-B1B0-409F-A12A-07C8E0E5CC18}">
      <dsp:nvSpPr>
        <dsp:cNvPr id="0" name=""/>
        <dsp:cNvSpPr/>
      </dsp:nvSpPr>
      <dsp:spPr>
        <a:xfrm>
          <a:off x="679991" y="2780426"/>
          <a:ext cx="6351423"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Investing Strategies and Accessibility</a:t>
          </a:r>
        </a:p>
      </dsp:txBody>
      <dsp:txXfrm>
        <a:off x="679991" y="2780426"/>
        <a:ext cx="6351423" cy="427857"/>
      </dsp:txXfrm>
    </dsp:sp>
    <dsp:sp modelId="{BE649763-8741-4916-AC4C-DF248DC363E3}">
      <dsp:nvSpPr>
        <dsp:cNvPr id="0" name=""/>
        <dsp:cNvSpPr/>
      </dsp:nvSpPr>
      <dsp:spPr>
        <a:xfrm>
          <a:off x="412579" y="2726944"/>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0EDA7FFE-D11A-42DA-BA5A-8321E4D95548}">
      <dsp:nvSpPr>
        <dsp:cNvPr id="0" name=""/>
        <dsp:cNvSpPr/>
      </dsp:nvSpPr>
      <dsp:spPr>
        <a:xfrm>
          <a:off x="328048" y="3422131"/>
          <a:ext cx="6703365" cy="427857"/>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39612"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Gadugi" panose="020B0502040204020203" pitchFamily="34" charset="0"/>
              <a:ea typeface="Gadugi" panose="020B0502040204020203" pitchFamily="34" charset="0"/>
            </a:rPr>
            <a:t>Net Worth</a:t>
          </a:r>
        </a:p>
      </dsp:txBody>
      <dsp:txXfrm>
        <a:off x="328048" y="3422131"/>
        <a:ext cx="6703365" cy="427857"/>
      </dsp:txXfrm>
    </dsp:sp>
    <dsp:sp modelId="{035C6233-2143-42AC-8E19-18A8CB759C76}">
      <dsp:nvSpPr>
        <dsp:cNvPr id="0" name=""/>
        <dsp:cNvSpPr/>
      </dsp:nvSpPr>
      <dsp:spPr>
        <a:xfrm>
          <a:off x="60637" y="3368649"/>
          <a:ext cx="534822" cy="534822"/>
        </a:xfrm>
        <a:prstGeom prst="ellipse">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DD80AD-4D28-422A-8034-38FF5F7DF35E}">
      <dsp:nvSpPr>
        <dsp:cNvPr id="0" name=""/>
        <dsp:cNvSpPr/>
      </dsp:nvSpPr>
      <dsp:spPr>
        <a:xfrm>
          <a:off x="503626" y="-6052"/>
          <a:ext cx="4860146" cy="5424997"/>
        </a:xfrm>
        <a:prstGeom prst="circularArrow">
          <a:avLst>
            <a:gd name="adj1" fmla="val 5274"/>
            <a:gd name="adj2" fmla="val 312630"/>
            <a:gd name="adj3" fmla="val 14271970"/>
            <a:gd name="adj4" fmla="val 17101411"/>
            <a:gd name="adj5" fmla="val 5477"/>
          </a:avLst>
        </a:prstGeom>
        <a:solidFill>
          <a:srgbClr val="D1E5FE"/>
        </a:solidFill>
        <a:ln>
          <a:noFill/>
        </a:ln>
        <a:effectLst/>
      </dsp:spPr>
      <dsp:style>
        <a:lnRef idx="0">
          <a:scrgbClr r="0" g="0" b="0"/>
        </a:lnRef>
        <a:fillRef idx="1">
          <a:scrgbClr r="0" g="0" b="0"/>
        </a:fillRef>
        <a:effectRef idx="0">
          <a:scrgbClr r="0" g="0" b="0"/>
        </a:effectRef>
        <a:fontRef idx="minor"/>
      </dsp:style>
    </dsp:sp>
    <dsp:sp modelId="{857D08F3-1DF7-48B4-AED6-672528D008FA}">
      <dsp:nvSpPr>
        <dsp:cNvPr id="0" name=""/>
        <dsp:cNvSpPr/>
      </dsp:nvSpPr>
      <dsp:spPr>
        <a:xfrm>
          <a:off x="1928105" y="1492"/>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Ebrima" panose="02000000000000000000" pitchFamily="2" charset="0"/>
              <a:ea typeface="Ebrima" panose="02000000000000000000" pitchFamily="2" charset="0"/>
              <a:cs typeface="Ebrima" panose="02000000000000000000" pitchFamily="2" charset="0"/>
            </a:rPr>
            <a:t>Take your reentry seriously; the difference between success and failure is a choice.</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1977194" y="50581"/>
        <a:ext cx="1913010" cy="907416"/>
      </dsp:txXfrm>
    </dsp:sp>
    <dsp:sp modelId="{624384DA-8B18-4B3E-AA48-E7C66AE90435}">
      <dsp:nvSpPr>
        <dsp:cNvPr id="0" name=""/>
        <dsp:cNvSpPr/>
      </dsp:nvSpPr>
      <dsp:spPr>
        <a:xfrm>
          <a:off x="3834063" y="110189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Ebrima" panose="02000000000000000000" pitchFamily="2" charset="0"/>
              <a:ea typeface="Ebrima" panose="02000000000000000000" pitchFamily="2" charset="0"/>
              <a:cs typeface="Ebrima" panose="02000000000000000000" pitchFamily="2" charset="0"/>
            </a:rPr>
            <a:t>Have realistic expectations.</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3883152" y="1150986"/>
        <a:ext cx="1913010" cy="907416"/>
      </dsp:txXfrm>
    </dsp:sp>
    <dsp:sp modelId="{7EB4FF6D-F527-4D55-BF48-2809DFE950BD}">
      <dsp:nvSpPr>
        <dsp:cNvPr id="0" name=""/>
        <dsp:cNvSpPr/>
      </dsp:nvSpPr>
      <dsp:spPr>
        <a:xfrm>
          <a:off x="3834063" y="330270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Ebrima" panose="02000000000000000000" pitchFamily="2" charset="0"/>
              <a:ea typeface="Ebrima" panose="02000000000000000000" pitchFamily="2" charset="0"/>
              <a:cs typeface="Ebrima" panose="02000000000000000000" pitchFamily="2" charset="0"/>
            </a:rPr>
            <a:t>Work hard, stay focused, and don’t be distracted by the nay-sayers.</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3883152" y="3351796"/>
        <a:ext cx="1913010" cy="907416"/>
      </dsp:txXfrm>
    </dsp:sp>
    <dsp:sp modelId="{ECE9D54B-3DAC-4576-AC61-DF6AC66004C9}">
      <dsp:nvSpPr>
        <dsp:cNvPr id="0" name=""/>
        <dsp:cNvSpPr/>
      </dsp:nvSpPr>
      <dsp:spPr>
        <a:xfrm>
          <a:off x="1928105" y="4403113"/>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Ebrima" panose="02000000000000000000" pitchFamily="2" charset="0"/>
              <a:ea typeface="Ebrima" panose="02000000000000000000" pitchFamily="2" charset="0"/>
              <a:cs typeface="Ebrima" panose="02000000000000000000" pitchFamily="2" charset="0"/>
            </a:rPr>
            <a:t>Ask for help; there are many resources available to you.</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1977194" y="4452202"/>
        <a:ext cx="1913010" cy="907416"/>
      </dsp:txXfrm>
    </dsp:sp>
    <dsp:sp modelId="{A365C1E9-DDDC-4C45-83CA-21CAED97C2EE}">
      <dsp:nvSpPr>
        <dsp:cNvPr id="0" name=""/>
        <dsp:cNvSpPr/>
      </dsp:nvSpPr>
      <dsp:spPr>
        <a:xfrm>
          <a:off x="22147" y="330270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a:latin typeface="Gadugi" panose="020B0502040204020203" pitchFamily="34" charset="0"/>
            </a:rPr>
            <a:t>Stay flexible and be patient; the first steps you make are only transitions to something better.</a:t>
          </a:r>
          <a:endParaRPr lang="en-US" sz="1100" kern="1200" dirty="0">
            <a:latin typeface="Gadugi" panose="020B0502040204020203" pitchFamily="34" charset="0"/>
          </a:endParaRPr>
        </a:p>
      </dsp:txBody>
      <dsp:txXfrm>
        <a:off x="71236" y="3351796"/>
        <a:ext cx="1913010" cy="907416"/>
      </dsp:txXfrm>
    </dsp:sp>
    <dsp:sp modelId="{C5735C20-9D82-47DF-AC0B-CCD4C4A35F7D}">
      <dsp:nvSpPr>
        <dsp:cNvPr id="0" name=""/>
        <dsp:cNvSpPr/>
      </dsp:nvSpPr>
      <dsp:spPr>
        <a:xfrm>
          <a:off x="22147" y="1101897"/>
          <a:ext cx="2011188" cy="1005594"/>
        </a:xfrm>
        <a:prstGeom prst="roundRect">
          <a:avLst/>
        </a:prstGeom>
        <a:solidFill>
          <a:srgbClr val="D1E5FE"/>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atin typeface="Ebrima" panose="02000000000000000000" pitchFamily="2" charset="0"/>
              <a:ea typeface="Ebrima" panose="02000000000000000000" pitchFamily="2" charset="0"/>
              <a:cs typeface="Ebrima" panose="02000000000000000000" pitchFamily="2" charset="0"/>
            </a:rPr>
            <a:t>Do whatever it takes, including getting right with yourself and being in the right place with the right people.</a:t>
          </a:r>
          <a:endParaRPr lang="en-US" sz="1100" kern="1200" dirty="0">
            <a:latin typeface="Ebrima" panose="02000000000000000000" pitchFamily="2" charset="0"/>
            <a:ea typeface="Ebrima" panose="02000000000000000000" pitchFamily="2" charset="0"/>
            <a:cs typeface="Ebrima" panose="02000000000000000000" pitchFamily="2" charset="0"/>
          </a:endParaRPr>
        </a:p>
      </dsp:txBody>
      <dsp:txXfrm>
        <a:off x="71236" y="1150986"/>
        <a:ext cx="1913010" cy="90741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70582" cy="480388"/>
          </a:xfrm>
          <a:prstGeom prst="rect">
            <a:avLst/>
          </a:prstGeom>
        </p:spPr>
        <p:txBody>
          <a:bodyPr vert="horz" lIns="94843" tIns="47422" rIns="94843" bIns="47422" rtlCol="0"/>
          <a:lstStyle>
            <a:lvl1pPr algn="l">
              <a:defRPr sz="1300"/>
            </a:lvl1pPr>
          </a:lstStyle>
          <a:p>
            <a:endParaRPr lang="en-US"/>
          </a:p>
        </p:txBody>
      </p:sp>
      <p:sp>
        <p:nvSpPr>
          <p:cNvPr id="3" name="Date Placeholder 2"/>
          <p:cNvSpPr>
            <a:spLocks noGrp="1"/>
          </p:cNvSpPr>
          <p:nvPr>
            <p:ph type="dt" sz="quarter" idx="1"/>
          </p:nvPr>
        </p:nvSpPr>
        <p:spPr>
          <a:xfrm>
            <a:off x="4142963" y="0"/>
            <a:ext cx="3170582" cy="480388"/>
          </a:xfrm>
          <a:prstGeom prst="rect">
            <a:avLst/>
          </a:prstGeom>
        </p:spPr>
        <p:txBody>
          <a:bodyPr vert="horz" lIns="94843" tIns="47422" rIns="94843" bIns="47422" rtlCol="0"/>
          <a:lstStyle>
            <a:lvl1pPr algn="r">
              <a:defRPr sz="1300"/>
            </a:lvl1pPr>
          </a:lstStyle>
          <a:p>
            <a:fld id="{314B95DC-6F98-490A-ABD8-174091D6D8F6}" type="datetimeFigureOut">
              <a:rPr lang="en-US" smtClean="0"/>
              <a:pPr/>
              <a:t>5/20/2022</a:t>
            </a:fld>
            <a:endParaRPr lang="en-US"/>
          </a:p>
        </p:txBody>
      </p:sp>
      <p:sp>
        <p:nvSpPr>
          <p:cNvPr id="4" name="Footer Placeholder 3"/>
          <p:cNvSpPr>
            <a:spLocks noGrp="1"/>
          </p:cNvSpPr>
          <p:nvPr>
            <p:ph type="ftr" sz="quarter" idx="2"/>
          </p:nvPr>
        </p:nvSpPr>
        <p:spPr>
          <a:xfrm>
            <a:off x="1" y="9119174"/>
            <a:ext cx="3170582" cy="480388"/>
          </a:xfrm>
          <a:prstGeom prst="rect">
            <a:avLst/>
          </a:prstGeom>
        </p:spPr>
        <p:txBody>
          <a:bodyPr vert="horz" lIns="94843" tIns="47422" rIns="94843" bIns="47422" rtlCol="0" anchor="b"/>
          <a:lstStyle>
            <a:lvl1pPr algn="l">
              <a:defRPr sz="1300"/>
            </a:lvl1pPr>
          </a:lstStyle>
          <a:p>
            <a:endParaRPr lang="en-US"/>
          </a:p>
        </p:txBody>
      </p:sp>
      <p:sp>
        <p:nvSpPr>
          <p:cNvPr id="5" name="Slide Number Placeholder 4"/>
          <p:cNvSpPr>
            <a:spLocks noGrp="1"/>
          </p:cNvSpPr>
          <p:nvPr>
            <p:ph type="sldNum" sz="quarter" idx="3"/>
          </p:nvPr>
        </p:nvSpPr>
        <p:spPr>
          <a:xfrm>
            <a:off x="4142963" y="9119174"/>
            <a:ext cx="3170582" cy="480388"/>
          </a:xfrm>
          <a:prstGeom prst="rect">
            <a:avLst/>
          </a:prstGeom>
        </p:spPr>
        <p:txBody>
          <a:bodyPr vert="horz" lIns="94843" tIns="47422" rIns="94843" bIns="47422" rtlCol="0" anchor="b"/>
          <a:lstStyle>
            <a:lvl1pPr algn="r">
              <a:defRPr sz="1300"/>
            </a:lvl1pPr>
          </a:lstStyle>
          <a:p>
            <a:fld id="{AE839DF7-E361-4FDC-9E28-315F6FF2F6A6}" type="slidenum">
              <a:rPr lang="en-US" smtClean="0"/>
              <a:pPr/>
              <a:t>‹#›</a:t>
            </a:fld>
            <a:endParaRPr lang="en-US"/>
          </a:p>
        </p:txBody>
      </p:sp>
    </p:spTree>
    <p:extLst>
      <p:ext uri="{BB962C8B-B14F-4D97-AF65-F5344CB8AC3E}">
        <p14:creationId xmlns:p14="http://schemas.microsoft.com/office/powerpoint/2010/main" val="2001406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20" cy="480060"/>
          </a:xfrm>
          <a:prstGeom prst="rect">
            <a:avLst/>
          </a:prstGeom>
        </p:spPr>
        <p:txBody>
          <a:bodyPr vert="horz" lIns="96636" tIns="48318" rIns="96636" bIns="48318" rtlCol="0"/>
          <a:lstStyle>
            <a:lvl1pPr algn="l">
              <a:defRPr sz="1300"/>
            </a:lvl1pPr>
          </a:lstStyle>
          <a:p>
            <a:endParaRPr lang="en-US"/>
          </a:p>
        </p:txBody>
      </p:sp>
      <p:sp>
        <p:nvSpPr>
          <p:cNvPr id="3" name="Date Placeholder 2"/>
          <p:cNvSpPr>
            <a:spLocks noGrp="1"/>
          </p:cNvSpPr>
          <p:nvPr>
            <p:ph type="dt" idx="1"/>
          </p:nvPr>
        </p:nvSpPr>
        <p:spPr>
          <a:xfrm>
            <a:off x="4143588" y="1"/>
            <a:ext cx="3169920" cy="480060"/>
          </a:xfrm>
          <a:prstGeom prst="rect">
            <a:avLst/>
          </a:prstGeom>
        </p:spPr>
        <p:txBody>
          <a:bodyPr vert="horz" lIns="96636" tIns="48318" rIns="96636" bIns="48318" rtlCol="0"/>
          <a:lstStyle>
            <a:lvl1pPr algn="r">
              <a:defRPr sz="1300"/>
            </a:lvl1pPr>
          </a:lstStyle>
          <a:p>
            <a:fld id="{F4F27919-B2FD-4AC1-B915-E07292CBF559}" type="datetimeFigureOut">
              <a:rPr lang="en-US" smtClean="0"/>
              <a:pPr/>
              <a:t>5/20/2022</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6" tIns="48318" rIns="96636" bIns="48318" rtlCol="0" anchor="ctr"/>
          <a:lstStyle/>
          <a:p>
            <a:endParaRPr lang="en-US"/>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6636" tIns="48318" rIns="96636" bIns="483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5"/>
            <a:ext cx="3169920" cy="480060"/>
          </a:xfrm>
          <a:prstGeom prst="rect">
            <a:avLst/>
          </a:prstGeom>
        </p:spPr>
        <p:txBody>
          <a:bodyPr vert="horz" lIns="96636" tIns="48318" rIns="96636" bIns="48318" rtlCol="0" anchor="b"/>
          <a:lstStyle>
            <a:lvl1pPr algn="l">
              <a:defRPr sz="1300"/>
            </a:lvl1pPr>
          </a:lstStyle>
          <a:p>
            <a:endParaRPr lang="en-US"/>
          </a:p>
        </p:txBody>
      </p:sp>
      <p:sp>
        <p:nvSpPr>
          <p:cNvPr id="7" name="Slide Number Placeholder 6"/>
          <p:cNvSpPr>
            <a:spLocks noGrp="1"/>
          </p:cNvSpPr>
          <p:nvPr>
            <p:ph type="sldNum" sz="quarter" idx="5"/>
          </p:nvPr>
        </p:nvSpPr>
        <p:spPr>
          <a:xfrm>
            <a:off x="4143588" y="9119475"/>
            <a:ext cx="3169920" cy="480060"/>
          </a:xfrm>
          <a:prstGeom prst="rect">
            <a:avLst/>
          </a:prstGeom>
        </p:spPr>
        <p:txBody>
          <a:bodyPr vert="horz" lIns="96636" tIns="48318" rIns="96636" bIns="48318" rtlCol="0" anchor="b"/>
          <a:lstStyle>
            <a:lvl1pPr algn="r">
              <a:defRPr sz="1300"/>
            </a:lvl1pPr>
          </a:lstStyle>
          <a:p>
            <a:fld id="{11689924-04B1-45C6-99C1-3F4725B7D61B}" type="slidenum">
              <a:rPr lang="en-US" smtClean="0"/>
              <a:pPr/>
              <a:t>‹#›</a:t>
            </a:fld>
            <a:endParaRPr lang="en-US"/>
          </a:p>
        </p:txBody>
      </p:sp>
    </p:spTree>
    <p:extLst>
      <p:ext uri="{BB962C8B-B14F-4D97-AF65-F5344CB8AC3E}">
        <p14:creationId xmlns:p14="http://schemas.microsoft.com/office/powerpoint/2010/main" val="30792159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60714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Why aren’t we saving?</a:t>
            </a:r>
          </a:p>
        </p:txBody>
      </p:sp>
      <p:sp>
        <p:nvSpPr>
          <p:cNvPr id="4" name="Slide Number Placeholder 3"/>
          <p:cNvSpPr>
            <a:spLocks noGrp="1"/>
          </p:cNvSpPr>
          <p:nvPr>
            <p:ph type="sldNum" sz="quarter" idx="5"/>
          </p:nvPr>
        </p:nvSpPr>
        <p:spPr/>
        <p:txBody>
          <a:bodyPr/>
          <a:lstStyle/>
          <a:p>
            <a:fld id="{11689924-04B1-45C6-99C1-3F4725B7D61B}" type="slidenum">
              <a:rPr lang="en-US" smtClean="0"/>
              <a:pPr/>
              <a:t>15</a:t>
            </a:fld>
            <a:endParaRPr lang="en-US"/>
          </a:p>
        </p:txBody>
      </p:sp>
    </p:spTree>
    <p:extLst>
      <p:ext uri="{BB962C8B-B14F-4D97-AF65-F5344CB8AC3E}">
        <p14:creationId xmlns:p14="http://schemas.microsoft.com/office/powerpoint/2010/main" val="2092042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Steps to Saving:</a:t>
            </a:r>
          </a:p>
          <a:p>
            <a:endParaRPr lang="en-US" dirty="0"/>
          </a:p>
          <a:p>
            <a:pPr marL="171450" indent="-171450">
              <a:buFont typeface="Arial" panose="020B0604020202020204" pitchFamily="34" charset="0"/>
              <a:buChar char="•"/>
            </a:pPr>
            <a:r>
              <a:rPr lang="en-US" b="1" dirty="0"/>
              <a:t>Saving is Necessary </a:t>
            </a:r>
            <a:r>
              <a:rPr lang="en-US" dirty="0"/>
              <a:t>– You can’t complain about the results you didn’t get from the things that you didn’t do.</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Pay Yourself First </a:t>
            </a:r>
            <a:r>
              <a:rPr lang="en-US" dirty="0"/>
              <a:t>– Make it the first “expense”/Off-the-top deductions/Direct deposit to separate savings account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b="1" dirty="0"/>
              <a:t>No Amount is Too Small </a:t>
            </a:r>
            <a:r>
              <a:rPr lang="en-US" dirty="0"/>
              <a:t>– The little things add up. Save spending leaks. </a:t>
            </a:r>
          </a:p>
        </p:txBody>
      </p:sp>
      <p:sp>
        <p:nvSpPr>
          <p:cNvPr id="4" name="Slide Number Placeholder 3"/>
          <p:cNvSpPr>
            <a:spLocks noGrp="1"/>
          </p:cNvSpPr>
          <p:nvPr>
            <p:ph type="sldNum" sz="quarter" idx="10"/>
          </p:nvPr>
        </p:nvSpPr>
        <p:spPr/>
        <p:txBody>
          <a:bodyPr/>
          <a:lstStyle/>
          <a:p>
            <a:fld id="{68594B72-6EAC-4A2A-99A7-4BC622CEA64B}" type="slidenum">
              <a:rPr lang="en-US" smtClean="0"/>
              <a:t>17</a:t>
            </a:fld>
            <a:endParaRPr lang="en-US"/>
          </a:p>
        </p:txBody>
      </p:sp>
    </p:spTree>
    <p:extLst>
      <p:ext uri="{BB962C8B-B14F-4D97-AF65-F5344CB8AC3E}">
        <p14:creationId xmlns:p14="http://schemas.microsoft.com/office/powerpoint/2010/main" val="4025876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E9339-6E66-4404-85FD-8D0B17A61B89}" type="slidenum">
              <a:rPr lang="en-US"/>
              <a:pPr/>
              <a:t>18</a:t>
            </a:fld>
            <a:endParaRPr lang="en-US" dirty="0"/>
          </a:p>
        </p:txBody>
      </p:sp>
      <p:sp>
        <p:nvSpPr>
          <p:cNvPr id="1018882" name="Rectangle 2"/>
          <p:cNvSpPr>
            <a:spLocks noGrp="1" noRot="1" noChangeAspect="1" noChangeArrowheads="1" noTextEdit="1"/>
          </p:cNvSpPr>
          <p:nvPr>
            <p:ph type="sldImg"/>
          </p:nvPr>
        </p:nvSpPr>
        <p:spPr>
          <a:xfrm>
            <a:off x="1855788" y="211138"/>
            <a:ext cx="3190875" cy="2393950"/>
          </a:xfrm>
          <a:ln/>
        </p:spPr>
      </p:sp>
      <p:sp>
        <p:nvSpPr>
          <p:cNvPr id="1018883" name="Rectangle 3"/>
          <p:cNvSpPr>
            <a:spLocks noGrp="1" noChangeArrowheads="1"/>
          </p:cNvSpPr>
          <p:nvPr>
            <p:ph type="body" idx="1"/>
          </p:nvPr>
        </p:nvSpPr>
        <p:spPr>
          <a:xfrm>
            <a:off x="685801" y="2811625"/>
            <a:ext cx="5486400" cy="4114800"/>
          </a:xfrm>
        </p:spPr>
        <p:txBody>
          <a:bodyPr/>
          <a:lstStyle/>
          <a:p>
            <a:r>
              <a:rPr lang="en-US" b="1" dirty="0"/>
              <a:t>Adrian</a:t>
            </a:r>
          </a:p>
          <a:p>
            <a:endParaRPr lang="en-US" b="1" dirty="0"/>
          </a:p>
          <a:p>
            <a:r>
              <a:rPr lang="en-US" b="1" dirty="0"/>
              <a:t>Explain:</a:t>
            </a:r>
            <a:endParaRPr lang="en-US" dirty="0"/>
          </a:p>
          <a:p>
            <a:pPr lvl="1"/>
            <a:r>
              <a:rPr lang="en-US" i="1" dirty="0"/>
              <a:t>So what if your ‘numbers’ don’t mesh with what is actually left over in your wallet?  First go back to and check to make sure there aren’t any transfer errors from your pay or What Comes In worksheet.   If you have fluctuating income due to seasonal work or overtime, that may affect this month’s </a:t>
            </a:r>
            <a:r>
              <a:rPr lang="en-US" i="1" dirty="0" err="1"/>
              <a:t>numbers.Then</a:t>
            </a:r>
            <a:r>
              <a:rPr lang="en-US" i="1" dirty="0"/>
              <a:t> look at the expenses you tracked.  Look for missing entries, special expenses you may have incurred this month, and spending leaks.  If it still doesn’t seem right, realize that it may take three months to get a really good idea of your spending.  And that’s ok because it will mean you have a better chance at putting together a manageable plan.</a:t>
            </a:r>
            <a:endParaRPr lang="en-US" dirty="0"/>
          </a:p>
          <a:p>
            <a:r>
              <a:rPr lang="en-US" i="1" dirty="0"/>
              <a:t> </a:t>
            </a:r>
            <a:endParaRPr lang="en-US" dirty="0"/>
          </a:p>
          <a:p>
            <a:r>
              <a:rPr lang="en-US" b="1" dirty="0"/>
              <a:t>Next-</a:t>
            </a:r>
          </a:p>
        </p:txBody>
      </p:sp>
    </p:spTree>
    <p:extLst>
      <p:ext uri="{BB962C8B-B14F-4D97-AF65-F5344CB8AC3E}">
        <p14:creationId xmlns:p14="http://schemas.microsoft.com/office/powerpoint/2010/main" val="2768207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20</a:t>
            </a:fld>
            <a:endParaRPr lang="en-US"/>
          </a:p>
        </p:txBody>
      </p:sp>
    </p:spTree>
    <p:extLst>
      <p:ext uri="{BB962C8B-B14F-4D97-AF65-F5344CB8AC3E}">
        <p14:creationId xmlns:p14="http://schemas.microsoft.com/office/powerpoint/2010/main" val="3313554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21</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22</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4053176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23</a:t>
            </a:fld>
            <a:endParaRPr lang="en-US"/>
          </a:p>
        </p:txBody>
      </p:sp>
    </p:spTree>
    <p:extLst>
      <p:ext uri="{BB962C8B-B14F-4D97-AF65-F5344CB8AC3E}">
        <p14:creationId xmlns:p14="http://schemas.microsoft.com/office/powerpoint/2010/main" val="1882628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24</a:t>
            </a:fld>
            <a:endParaRPr lang="en-US"/>
          </a:p>
        </p:txBody>
      </p:sp>
    </p:spTree>
    <p:extLst>
      <p:ext uri="{BB962C8B-B14F-4D97-AF65-F5344CB8AC3E}">
        <p14:creationId xmlns:p14="http://schemas.microsoft.com/office/powerpoint/2010/main" val="1122865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25</a:t>
            </a:fld>
            <a:endParaRPr lang="en-US"/>
          </a:p>
        </p:txBody>
      </p:sp>
    </p:spTree>
    <p:extLst>
      <p:ext uri="{BB962C8B-B14F-4D97-AF65-F5344CB8AC3E}">
        <p14:creationId xmlns:p14="http://schemas.microsoft.com/office/powerpoint/2010/main" val="265102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26</a:t>
            </a:fld>
            <a:endParaRPr lang="en-US"/>
          </a:p>
        </p:txBody>
      </p:sp>
    </p:spTree>
    <p:extLst>
      <p:ext uri="{BB962C8B-B14F-4D97-AF65-F5344CB8AC3E}">
        <p14:creationId xmlns:p14="http://schemas.microsoft.com/office/powerpoint/2010/main" val="2431221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2</a:t>
            </a:fld>
            <a:endParaRPr lang="en-US"/>
          </a:p>
        </p:txBody>
      </p:sp>
    </p:spTree>
    <p:extLst>
      <p:ext uri="{BB962C8B-B14F-4D97-AF65-F5344CB8AC3E}">
        <p14:creationId xmlns:p14="http://schemas.microsoft.com/office/powerpoint/2010/main" val="760564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27</a:t>
            </a:fld>
            <a:endParaRPr lang="en-US"/>
          </a:p>
        </p:txBody>
      </p:sp>
    </p:spTree>
    <p:extLst>
      <p:ext uri="{BB962C8B-B14F-4D97-AF65-F5344CB8AC3E}">
        <p14:creationId xmlns:p14="http://schemas.microsoft.com/office/powerpoint/2010/main" val="1703403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28</a:t>
            </a:fld>
            <a:endParaRPr lang="en-US"/>
          </a:p>
        </p:txBody>
      </p:sp>
    </p:spTree>
    <p:extLst>
      <p:ext uri="{BB962C8B-B14F-4D97-AF65-F5344CB8AC3E}">
        <p14:creationId xmlns:p14="http://schemas.microsoft.com/office/powerpoint/2010/main" val="748155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29</a:t>
            </a:fld>
            <a:endParaRPr lang="en-US"/>
          </a:p>
        </p:txBody>
      </p:sp>
    </p:spTree>
    <p:extLst>
      <p:ext uri="{BB962C8B-B14F-4D97-AF65-F5344CB8AC3E}">
        <p14:creationId xmlns:p14="http://schemas.microsoft.com/office/powerpoint/2010/main" val="1249010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30</a:t>
            </a:fld>
            <a:endParaRPr lang="en-US"/>
          </a:p>
        </p:txBody>
      </p:sp>
    </p:spTree>
    <p:extLst>
      <p:ext uri="{BB962C8B-B14F-4D97-AF65-F5344CB8AC3E}">
        <p14:creationId xmlns:p14="http://schemas.microsoft.com/office/powerpoint/2010/main" val="3650160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6E750B-B1BB-403E-91AD-2585A40B398A}" type="slidenum">
              <a:rPr lang="en-US"/>
              <a:pPr/>
              <a:t>31</a:t>
            </a:fld>
            <a:endParaRPr lang="en-US"/>
          </a:p>
        </p:txBody>
      </p:sp>
      <p:sp>
        <p:nvSpPr>
          <p:cNvPr id="780290" name="Rectangle 2"/>
          <p:cNvSpPr>
            <a:spLocks noGrp="1" noRot="1" noChangeAspect="1" noChangeArrowheads="1" noTextEdit="1"/>
          </p:cNvSpPr>
          <p:nvPr>
            <p:ph type="sldImg"/>
          </p:nvPr>
        </p:nvSpPr>
        <p:spPr>
          <a:xfrm>
            <a:off x="1833563" y="482600"/>
            <a:ext cx="3732212" cy="2798763"/>
          </a:xfrm>
          <a:ln/>
        </p:spPr>
      </p:sp>
      <p:sp>
        <p:nvSpPr>
          <p:cNvPr id="780291" name="Rectangle 3"/>
          <p:cNvSpPr>
            <a:spLocks noGrp="1" noChangeArrowheads="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5471010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32</a:t>
            </a:fld>
            <a:endParaRPr lang="en-US"/>
          </a:p>
        </p:txBody>
      </p:sp>
    </p:spTree>
    <p:extLst>
      <p:ext uri="{BB962C8B-B14F-4D97-AF65-F5344CB8AC3E}">
        <p14:creationId xmlns:p14="http://schemas.microsoft.com/office/powerpoint/2010/main" val="18773276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33</a:t>
            </a:fld>
            <a:endParaRPr lang="en-US"/>
          </a:p>
        </p:txBody>
      </p:sp>
    </p:spTree>
    <p:extLst>
      <p:ext uri="{BB962C8B-B14F-4D97-AF65-F5344CB8AC3E}">
        <p14:creationId xmlns:p14="http://schemas.microsoft.com/office/powerpoint/2010/main" val="3194267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34</a:t>
            </a:fld>
            <a:endParaRPr lang="en-US"/>
          </a:p>
        </p:txBody>
      </p:sp>
    </p:spTree>
    <p:extLst>
      <p:ext uri="{BB962C8B-B14F-4D97-AF65-F5344CB8AC3E}">
        <p14:creationId xmlns:p14="http://schemas.microsoft.com/office/powerpoint/2010/main" val="41359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35</a:t>
            </a:fld>
            <a:endParaRPr lang="en-US"/>
          </a:p>
        </p:txBody>
      </p:sp>
    </p:spTree>
    <p:extLst>
      <p:ext uri="{BB962C8B-B14F-4D97-AF65-F5344CB8AC3E}">
        <p14:creationId xmlns:p14="http://schemas.microsoft.com/office/powerpoint/2010/main" val="162334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36</a:t>
            </a:fld>
            <a:endParaRPr lang="en-US"/>
          </a:p>
        </p:txBody>
      </p:sp>
    </p:spTree>
    <p:extLst>
      <p:ext uri="{BB962C8B-B14F-4D97-AF65-F5344CB8AC3E}">
        <p14:creationId xmlns:p14="http://schemas.microsoft.com/office/powerpoint/2010/main" val="120633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a:t>
            </a:r>
          </a:p>
          <a:p>
            <a:endParaRPr lang="en-US" dirty="0"/>
          </a:p>
          <a:p>
            <a:r>
              <a:rPr lang="en-US" dirty="0"/>
              <a:t>Thank you</a:t>
            </a:r>
            <a:r>
              <a:rPr lang="en-US" baseline="0" dirty="0"/>
              <a:t> for joining us as we discuss Creating a Financial Resource Center on-site, at you development or agency.</a:t>
            </a:r>
          </a:p>
          <a:p>
            <a:endParaRPr lang="en-US" baseline="0" dirty="0"/>
          </a:p>
          <a:p>
            <a:r>
              <a:rPr lang="en-US" baseline="0" dirty="0"/>
              <a:t>We hope this presentation will help you bring vetted, unbiased financial education resources to your residents or clients that they can use right now.</a:t>
            </a:r>
          </a:p>
          <a:p>
            <a:endParaRPr lang="en-US" baseline="0" dirty="0"/>
          </a:p>
          <a:p>
            <a:r>
              <a:rPr lang="en-US" baseline="0" dirty="0"/>
              <a:t>So let’s get started.</a:t>
            </a:r>
            <a:endParaRPr lang="en-US" dirty="0"/>
          </a:p>
        </p:txBody>
      </p:sp>
      <p:sp>
        <p:nvSpPr>
          <p:cNvPr id="4" name="Slide Number Placeholder 3"/>
          <p:cNvSpPr>
            <a:spLocks noGrp="1"/>
          </p:cNvSpPr>
          <p:nvPr>
            <p:ph type="sldNum" sz="quarter" idx="10"/>
          </p:nvPr>
        </p:nvSpPr>
        <p:spPr/>
        <p:txBody>
          <a:bodyPr/>
          <a:lstStyle/>
          <a:p>
            <a:fld id="{11689924-04B1-45C6-99C1-3F4725B7D61B}" type="slidenum">
              <a:rPr lang="en-US" smtClean="0"/>
              <a:pPr/>
              <a:t>3</a:t>
            </a:fld>
            <a:endParaRPr lang="en-US"/>
          </a:p>
        </p:txBody>
      </p:sp>
    </p:spTree>
    <p:extLst>
      <p:ext uri="{BB962C8B-B14F-4D97-AF65-F5344CB8AC3E}">
        <p14:creationId xmlns:p14="http://schemas.microsoft.com/office/powerpoint/2010/main" val="369695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38</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extLst>
      <p:ext uri="{BB962C8B-B14F-4D97-AF65-F5344CB8AC3E}">
        <p14:creationId xmlns:p14="http://schemas.microsoft.com/office/powerpoint/2010/main" val="3576955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39</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extLst>
      <p:ext uri="{BB962C8B-B14F-4D97-AF65-F5344CB8AC3E}">
        <p14:creationId xmlns:p14="http://schemas.microsoft.com/office/powerpoint/2010/main" val="258508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2142174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ChangeArrowheads="1" noTextEdit="1"/>
          </p:cNvSpPr>
          <p:nvPr>
            <p:ph type="sldImg"/>
          </p:nvPr>
        </p:nvSpPr>
        <p:spPr>
          <a:xfrm>
            <a:off x="1739900" y="465138"/>
            <a:ext cx="3621088" cy="2716212"/>
          </a:xfrm>
          <a:ln/>
        </p:spPr>
      </p:sp>
      <p:sp>
        <p:nvSpPr>
          <p:cNvPr id="398339" name="Rectangle 3"/>
          <p:cNvSpPr>
            <a:spLocks noGrp="1" noChangeArrowheads="1"/>
          </p:cNvSpPr>
          <p:nvPr>
            <p:ph type="body" idx="1"/>
          </p:nvPr>
        </p:nvSpPr>
        <p:spPr>
          <a:xfrm>
            <a:off x="625022" y="3335128"/>
            <a:ext cx="5930511" cy="5276111"/>
          </a:xfrm>
        </p:spPr>
        <p:txBody>
          <a:bodyPr/>
          <a:lstStyle/>
          <a:p>
            <a:pPr>
              <a:lnSpc>
                <a:spcPct val="80000"/>
              </a:lnSpc>
            </a:pPr>
            <a:endParaRPr lang="en-US" sz="1200" baseline="0" dirty="0">
              <a:latin typeface="+mn-lt"/>
            </a:endParaRPr>
          </a:p>
          <a:p>
            <a:pPr>
              <a:lnSpc>
                <a:spcPct val="80000"/>
              </a:lnSpc>
            </a:pPr>
            <a:endParaRPr lang="en-US" sz="1200" baseline="0" dirty="0">
              <a:latin typeface="+mn-lt"/>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71F9B9-B3AE-441C-A836-3DDC8E64BCA4}" type="slidenum">
              <a:rPr lang="en-US"/>
              <a:pPr/>
              <a:t>42</a:t>
            </a:fld>
            <a:endParaRPr lang="en-US" dirty="0"/>
          </a:p>
        </p:txBody>
      </p:sp>
      <p:sp>
        <p:nvSpPr>
          <p:cNvPr id="782338" name="Rectangle 2"/>
          <p:cNvSpPr>
            <a:spLocks noGrp="1" noRot="1" noChangeAspect="1" noChangeArrowheads="1" noTextEdit="1"/>
          </p:cNvSpPr>
          <p:nvPr>
            <p:ph type="sldImg"/>
          </p:nvPr>
        </p:nvSpPr>
        <p:spPr>
          <a:xfrm>
            <a:off x="1692275" y="460375"/>
            <a:ext cx="3552825" cy="2665413"/>
          </a:xfrm>
          <a:ln/>
        </p:spPr>
      </p:sp>
      <p:sp>
        <p:nvSpPr>
          <p:cNvPr id="782339" name="Rectangle 3"/>
          <p:cNvSpPr>
            <a:spLocks noGrp="1" noChangeArrowheads="1"/>
          </p:cNvSpPr>
          <p:nvPr>
            <p:ph type="body" idx="1"/>
          </p:nvPr>
        </p:nvSpPr>
        <p:spPr>
          <a:xfrm>
            <a:off x="685801" y="3660953"/>
            <a:ext cx="5486400" cy="5024268"/>
          </a:xfrm>
        </p:spPr>
        <p:txBody>
          <a:bodyPr/>
          <a:lstStyle/>
          <a:p>
            <a:endParaRPr lang="en-US" dirty="0"/>
          </a:p>
          <a:p>
            <a:endParaRPr lang="en-US" dirty="0"/>
          </a:p>
        </p:txBody>
      </p:sp>
    </p:spTree>
    <p:extLst>
      <p:ext uri="{BB962C8B-B14F-4D97-AF65-F5344CB8AC3E}">
        <p14:creationId xmlns:p14="http://schemas.microsoft.com/office/powerpoint/2010/main" val="1568112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B2EA7-0D6A-4A06-812C-FFA2E2FB2223}" type="slidenum">
              <a:rPr lang="en-US"/>
              <a:pPr/>
              <a:t>43</a:t>
            </a:fld>
            <a:endParaRPr lang="en-US"/>
          </a:p>
        </p:txBody>
      </p:sp>
      <p:sp>
        <p:nvSpPr>
          <p:cNvPr id="778242" name="Rectangle 2"/>
          <p:cNvSpPr>
            <a:spLocks noGrp="1" noRot="1" noChangeAspect="1" noChangeArrowheads="1" noTextEdit="1"/>
          </p:cNvSpPr>
          <p:nvPr>
            <p:ph type="sldImg"/>
          </p:nvPr>
        </p:nvSpPr>
        <p:spPr>
          <a:xfrm>
            <a:off x="1741488" y="465138"/>
            <a:ext cx="3621087" cy="2716212"/>
          </a:xfrm>
          <a:ln/>
        </p:spPr>
      </p:sp>
      <p:sp>
        <p:nvSpPr>
          <p:cNvPr id="778243" name="Rectangle 3"/>
          <p:cNvSpPr>
            <a:spLocks noGrp="1" noChangeArrowheads="1"/>
          </p:cNvSpPr>
          <p:nvPr>
            <p:ph type="body" idx="1"/>
          </p:nvPr>
        </p:nvSpPr>
        <p:spPr/>
        <p:txBody>
          <a:bodyPr/>
          <a:lstStyle/>
          <a:p>
            <a:pPr>
              <a:lnSpc>
                <a:spcPct val="80000"/>
              </a:lnSpc>
            </a:pPr>
            <a:endParaRPr lang="en-US" sz="1200" dirty="0">
              <a:latin typeface="+mn-lt"/>
            </a:endParaRPr>
          </a:p>
          <a:p>
            <a:pPr>
              <a:lnSpc>
                <a:spcPct val="80000"/>
              </a:lnSpc>
            </a:pPr>
            <a:endParaRPr lang="en-US" sz="1200" dirty="0">
              <a:latin typeface="+mn-lt"/>
            </a:endParaRPr>
          </a:p>
        </p:txBody>
      </p:sp>
    </p:spTree>
    <p:extLst>
      <p:ext uri="{BB962C8B-B14F-4D97-AF65-F5344CB8AC3E}">
        <p14:creationId xmlns:p14="http://schemas.microsoft.com/office/powerpoint/2010/main" val="19779710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p:txBody>
      </p:sp>
    </p:spTree>
    <p:extLst>
      <p:ext uri="{BB962C8B-B14F-4D97-AF65-F5344CB8AC3E}">
        <p14:creationId xmlns:p14="http://schemas.microsoft.com/office/powerpoint/2010/main" val="833110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706377-EF4D-49CE-885A-79265157299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666928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we’re going to talk about:</a:t>
            </a:r>
          </a:p>
          <a:p>
            <a:endParaRPr lang="en-US" dirty="0"/>
          </a:p>
          <a:p>
            <a:r>
              <a:rPr lang="en-US" dirty="0"/>
              <a:t>Money values and setting financial goals</a:t>
            </a:r>
          </a:p>
          <a:p>
            <a:endParaRPr lang="en-US" dirty="0"/>
          </a:p>
          <a:p>
            <a:r>
              <a:rPr lang="en-US" dirty="0"/>
              <a:t>Creating a Money Map</a:t>
            </a:r>
          </a:p>
          <a:p>
            <a:endParaRPr lang="en-US" dirty="0"/>
          </a:p>
          <a:p>
            <a:r>
              <a:rPr lang="en-US" dirty="0"/>
              <a:t>Making good financial</a:t>
            </a:r>
            <a:r>
              <a:rPr lang="en-US" baseline="0" dirty="0"/>
              <a:t> choices</a:t>
            </a:r>
          </a:p>
          <a:p>
            <a:endParaRPr lang="en-US" baseline="0" dirty="0"/>
          </a:p>
          <a:p>
            <a:r>
              <a:rPr lang="en-US" baseline="0" dirty="0"/>
              <a:t>Knowing how your cash flows</a:t>
            </a:r>
            <a:endParaRPr lang="en-US" dirty="0"/>
          </a:p>
        </p:txBody>
      </p:sp>
      <p:sp>
        <p:nvSpPr>
          <p:cNvPr id="4" name="Slide Number Placeholder 3"/>
          <p:cNvSpPr>
            <a:spLocks noGrp="1"/>
          </p:cNvSpPr>
          <p:nvPr>
            <p:ph type="sldNum" sz="quarter" idx="10"/>
          </p:nvPr>
        </p:nvSpPr>
        <p:spPr/>
        <p:txBody>
          <a:bodyPr/>
          <a:lstStyle/>
          <a:p>
            <a:fld id="{6E56E249-04A4-4C32-8828-171CAF85334B}" type="slidenum">
              <a:rPr lang="en-US" smtClean="0"/>
              <a:t>5</a:t>
            </a:fld>
            <a:endParaRPr lang="en-US"/>
          </a:p>
        </p:txBody>
      </p:sp>
    </p:spTree>
    <p:extLst>
      <p:ext uri="{BB962C8B-B14F-4D97-AF65-F5344CB8AC3E}">
        <p14:creationId xmlns:p14="http://schemas.microsoft.com/office/powerpoint/2010/main" val="284908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6</a:t>
            </a:fld>
            <a:endParaRPr lang="en-US"/>
          </a:p>
        </p:txBody>
      </p:sp>
    </p:spTree>
    <p:extLst>
      <p:ext uri="{BB962C8B-B14F-4D97-AF65-F5344CB8AC3E}">
        <p14:creationId xmlns:p14="http://schemas.microsoft.com/office/powerpoint/2010/main" val="1569004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7</a:t>
            </a:fld>
            <a:endParaRPr lang="en-US"/>
          </a:p>
        </p:txBody>
      </p:sp>
    </p:spTree>
    <p:extLst>
      <p:ext uri="{BB962C8B-B14F-4D97-AF65-F5344CB8AC3E}">
        <p14:creationId xmlns:p14="http://schemas.microsoft.com/office/powerpoint/2010/main" val="28447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8</a:t>
            </a:fld>
            <a:endParaRPr lang="en-US"/>
          </a:p>
        </p:txBody>
      </p:sp>
    </p:spTree>
    <p:extLst>
      <p:ext uri="{BB962C8B-B14F-4D97-AF65-F5344CB8AC3E}">
        <p14:creationId xmlns:p14="http://schemas.microsoft.com/office/powerpoint/2010/main" val="11453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12</a:t>
            </a:fld>
            <a:endParaRPr lang="en-US"/>
          </a:p>
        </p:txBody>
      </p:sp>
    </p:spTree>
    <p:extLst>
      <p:ext uri="{BB962C8B-B14F-4D97-AF65-F5344CB8AC3E}">
        <p14:creationId xmlns:p14="http://schemas.microsoft.com/office/powerpoint/2010/main" val="498220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89924-04B1-45C6-99C1-3F4725B7D61B}" type="slidenum">
              <a:rPr lang="en-US" smtClean="0"/>
              <a:pPr/>
              <a:t>13</a:t>
            </a:fld>
            <a:endParaRPr lang="en-US"/>
          </a:p>
        </p:txBody>
      </p:sp>
    </p:spTree>
    <p:extLst>
      <p:ext uri="{BB962C8B-B14F-4D97-AF65-F5344CB8AC3E}">
        <p14:creationId xmlns:p14="http://schemas.microsoft.com/office/powerpoint/2010/main" val="2010707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2">
                      <a:lumMod val="50000"/>
                    </a:schemeClr>
                  </a:solidFill>
                </a:rPr>
                <a:t> www.buildingyourfinancialhouse.org </a:t>
              </a:r>
              <a:r>
                <a:rPr lang="en-US" sz="800" dirty="0">
                  <a:solidFill>
                    <a:schemeClr val="tx2">
                      <a:lumMod val="50000"/>
                    </a:schemeClr>
                  </a:solidFill>
                </a:rPr>
                <a:t>(2020)</a:t>
              </a:r>
            </a:p>
          </p:txBody>
        </p:sp>
      </p:grpSp>
    </p:spTree>
    <p:extLst>
      <p:ext uri="{BB962C8B-B14F-4D97-AF65-F5344CB8AC3E}">
        <p14:creationId xmlns:p14="http://schemas.microsoft.com/office/powerpoint/2010/main" val="303935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575050" y="1435100"/>
            <a:ext cx="5111750"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0" y="-17462"/>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Tree>
    <p:extLst>
      <p:ext uri="{BB962C8B-B14F-4D97-AF65-F5344CB8AC3E}">
        <p14:creationId xmlns:p14="http://schemas.microsoft.com/office/powerpoint/2010/main" val="125482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171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069CCBE-8B26-4C9D-A48C-96D93D4238C8}"/>
              </a:ext>
            </a:extLst>
          </p:cNvPr>
          <p:cNvGrpSpPr/>
          <p:nvPr userDrawn="1"/>
        </p:nvGrpSpPr>
        <p:grpSpPr>
          <a:xfrm>
            <a:off x="6509496" y="6237572"/>
            <a:ext cx="2799604" cy="663006"/>
            <a:chOff x="6355080" y="269053"/>
            <a:chExt cx="2799604" cy="663006"/>
          </a:xfrm>
        </p:grpSpPr>
        <p:pic>
          <p:nvPicPr>
            <p:cNvPr id="3" name="Picture 2" descr="print_logo.eps">
              <a:extLst>
                <a:ext uri="{FF2B5EF4-FFF2-40B4-BE49-F238E27FC236}">
                  <a16:creationId xmlns:a16="http://schemas.microsoft.com/office/drawing/2014/main" id="{27840C1F-BD0F-4D7C-98DC-CE688C3A0829}"/>
                </a:ext>
              </a:extLst>
            </p:cNvPr>
            <p:cNvPicPr>
              <a:picLocks noChangeAspect="1"/>
            </p:cNvPicPr>
            <p:nvPr/>
          </p:nvPicPr>
          <p:blipFill>
            <a:blip r:embed="rId2"/>
            <a:srcRect b="17422"/>
            <a:stretch>
              <a:fillRect/>
            </a:stretch>
          </p:blipFill>
          <p:spPr>
            <a:xfrm>
              <a:off x="6416040" y="269053"/>
              <a:ext cx="2496744" cy="434053"/>
            </a:xfrm>
            <a:prstGeom prst="rect">
              <a:avLst/>
            </a:prstGeom>
          </p:spPr>
        </p:pic>
        <p:sp>
          <p:nvSpPr>
            <p:cNvPr id="4" name="TextBox 3">
              <a:extLst>
                <a:ext uri="{FF2B5EF4-FFF2-40B4-BE49-F238E27FC236}">
                  <a16:creationId xmlns:a16="http://schemas.microsoft.com/office/drawing/2014/main" id="{9D50699B-F75B-47F6-A7B6-FB28B096011F}"/>
                </a:ext>
              </a:extLst>
            </p:cNvPr>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spTree>
    <p:extLst>
      <p:ext uri="{BB962C8B-B14F-4D97-AF65-F5344CB8AC3E}">
        <p14:creationId xmlns:p14="http://schemas.microsoft.com/office/powerpoint/2010/main" val="3926384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101255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23123187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08357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Renewed BYFH 2020">
    <p:spTree>
      <p:nvGrpSpPr>
        <p:cNvPr id="1" name=""/>
        <p:cNvGrpSpPr/>
        <p:nvPr/>
      </p:nvGrpSpPr>
      <p:grpSpPr>
        <a:xfrm>
          <a:off x="0" y="0"/>
          <a:ext cx="0" cy="0"/>
          <a:chOff x="0" y="0"/>
          <a:chExt cx="0" cy="0"/>
        </a:xfrm>
      </p:grpSpPr>
      <p:cxnSp>
        <p:nvCxnSpPr>
          <p:cNvPr id="7" name="Straight Connector 6"/>
          <p:cNvCxnSpPr/>
          <p:nvPr userDrawn="1"/>
        </p:nvCxnSpPr>
        <p:spPr>
          <a:xfrm>
            <a:off x="114300" y="685800"/>
            <a:ext cx="89154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userDrawn="1"/>
        </p:nvSpPr>
        <p:spPr>
          <a:xfrm>
            <a:off x="0" y="12700"/>
            <a:ext cx="9144000" cy="762000"/>
          </a:xfrm>
          <a:prstGeom prst="rect">
            <a:avLst/>
          </a:prstGeom>
          <a:solidFill>
            <a:schemeClr val="tx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91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631E8-2B9F-4BFB-8350-B88446784C27}" type="datetimeFigureOut">
              <a:rPr lang="en-US" smtClean="0"/>
              <a:pPr/>
              <a:t>5/20/2022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980FE4-0BA7-45C5-96EA-5EF6C6E17DF4}" type="slidenum">
              <a:rPr lang="en-US" smtClean="0"/>
              <a:pPr/>
              <a:t>‹#›</a:t>
            </a:fld>
            <a:endParaRPr lang="en-US"/>
          </a:p>
        </p:txBody>
      </p:sp>
    </p:spTree>
    <p:extLst>
      <p:ext uri="{BB962C8B-B14F-4D97-AF65-F5344CB8AC3E}">
        <p14:creationId xmlns:p14="http://schemas.microsoft.com/office/powerpoint/2010/main" val="186718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BYFH-RFR 2019">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
        <p:nvSpPr>
          <p:cNvPr id="9" name="Footer Placeholder 6"/>
          <p:cNvSpPr txBox="1">
            <a:spLocks/>
          </p:cNvSpPr>
          <p:nvPr userDrawn="1"/>
        </p:nvSpPr>
        <p:spPr>
          <a:xfrm>
            <a:off x="0" y="6235699"/>
            <a:ext cx="6502400" cy="594360"/>
          </a:xfrm>
          <a:prstGeom prst="rect">
            <a:avLst/>
          </a:prstGeom>
          <a:solidFill>
            <a:schemeClr val="bg2">
              <a:lumMod val="50000"/>
            </a:schemeClr>
          </a:solidFill>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800" dirty="0"/>
              <a:t>Readine</a:t>
            </a:r>
            <a:r>
              <a:rPr lang="en-US" sz="1400" i="1" dirty="0"/>
              <a:t>$$ </a:t>
            </a:r>
            <a:r>
              <a:rPr lang="en-US" sz="1800" dirty="0"/>
              <a:t>for Reentry</a:t>
            </a:r>
          </a:p>
        </p:txBody>
      </p:sp>
    </p:spTree>
    <p:extLst>
      <p:ext uri="{BB962C8B-B14F-4D97-AF65-F5344CB8AC3E}">
        <p14:creationId xmlns:p14="http://schemas.microsoft.com/office/powerpoint/2010/main" val="4097766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YFH.org-2017">
    <p:spTree>
      <p:nvGrpSpPr>
        <p:cNvPr id="1" name=""/>
        <p:cNvGrpSpPr/>
        <p:nvPr/>
      </p:nvGrpSpPr>
      <p:grpSpPr>
        <a:xfrm>
          <a:off x="0" y="0"/>
          <a:ext cx="0" cy="0"/>
          <a:chOff x="0" y="0"/>
          <a:chExt cx="0" cy="0"/>
        </a:xfrm>
      </p:grpSpPr>
      <p:grpSp>
        <p:nvGrpSpPr>
          <p:cNvPr id="6" name="Group 5"/>
          <p:cNvGrpSpPr/>
          <p:nvPr userDrawn="1"/>
        </p:nvGrpSpPr>
        <p:grpSpPr>
          <a:xfrm>
            <a:off x="6509496" y="6237572"/>
            <a:ext cx="2799604" cy="663006"/>
            <a:chOff x="6355080" y="269053"/>
            <a:chExt cx="2799604" cy="663006"/>
          </a:xfrm>
        </p:grpSpPr>
        <p:pic>
          <p:nvPicPr>
            <p:cNvPr id="7" name="Picture 6"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8" name="TextBox 7"/>
            <p:cNvSpPr txBox="1"/>
            <p:nvPr userDrawn="1"/>
          </p:nvSpPr>
          <p:spPr>
            <a:xfrm>
              <a:off x="6355080" y="670449"/>
              <a:ext cx="2799604" cy="261610"/>
            </a:xfrm>
            <a:prstGeom prst="rect">
              <a:avLst/>
            </a:prstGeom>
            <a:noFill/>
          </p:spPr>
          <p:txBody>
            <a:bodyPr wrap="square" rtlCol="0">
              <a:spAutoFit/>
            </a:bodyPr>
            <a:lstStyle/>
            <a:p>
              <a:r>
                <a:rPr lang="en-US" sz="1050" dirty="0">
                  <a:solidFill>
                    <a:schemeClr val="tx1"/>
                  </a:solidFill>
                </a:rPr>
                <a:t> www.buildingyourfinancialhouse.org </a:t>
              </a:r>
              <a:r>
                <a:rPr lang="en-US" sz="800" dirty="0">
                  <a:solidFill>
                    <a:schemeClr val="tx1"/>
                  </a:solidFill>
                </a:rPr>
                <a:t>(2019)</a:t>
              </a:r>
            </a:p>
          </p:txBody>
        </p:sp>
      </p:grpSp>
    </p:spTree>
    <p:extLst>
      <p:ext uri="{BB962C8B-B14F-4D97-AF65-F5344CB8AC3E}">
        <p14:creationId xmlns:p14="http://schemas.microsoft.com/office/powerpoint/2010/main" val="857957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919494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userDrawn="1"/>
        </p:nvGrpSpPr>
        <p:grpSpPr>
          <a:xfrm>
            <a:off x="228600" y="6071526"/>
            <a:ext cx="2799604" cy="663006"/>
            <a:chOff x="6355080" y="269053"/>
            <a:chExt cx="2799604" cy="663006"/>
          </a:xfrm>
        </p:grpSpPr>
        <p:pic>
          <p:nvPicPr>
            <p:cNvPr id="8" name="Picture 7" descr="print_logo.eps"/>
            <p:cNvPicPr>
              <a:picLocks noChangeAspect="1"/>
            </p:cNvPicPr>
            <p:nvPr/>
          </p:nvPicPr>
          <p:blipFill>
            <a:blip r:embed="rId2"/>
            <a:srcRect b="17422"/>
            <a:stretch>
              <a:fillRect/>
            </a:stretch>
          </p:blipFill>
          <p:spPr>
            <a:xfrm>
              <a:off x="6416040" y="269053"/>
              <a:ext cx="2496744" cy="434053"/>
            </a:xfrm>
            <a:prstGeom prst="rect">
              <a:avLst/>
            </a:prstGeom>
          </p:spPr>
        </p:pic>
        <p:sp>
          <p:nvSpPr>
            <p:cNvPr id="9" name="TextBox 8"/>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srgbClr val="1F497D">
                      <a:lumMod val="50000"/>
                    </a:srgbClr>
                  </a:solidFill>
                </a:rPr>
                <a:t> www.buildingyourfinancialhouse.org </a:t>
              </a:r>
              <a:r>
                <a:rPr lang="en-US" sz="800" dirty="0">
                  <a:solidFill>
                    <a:srgbClr val="1F497D">
                      <a:lumMod val="50000"/>
                    </a:srgbClr>
                  </a:solidFill>
                </a:rPr>
                <a:t>(2020)</a:t>
              </a:r>
            </a:p>
          </p:txBody>
        </p:sp>
      </p:grpSp>
    </p:spTree>
    <p:extLst>
      <p:ext uri="{BB962C8B-B14F-4D97-AF65-F5344CB8AC3E}">
        <p14:creationId xmlns:p14="http://schemas.microsoft.com/office/powerpoint/2010/main" val="16005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676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84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848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126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4021887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4588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userDrawn="1"/>
        </p:nvSpPr>
        <p:spPr>
          <a:xfrm>
            <a:off x="2438400" y="774700"/>
            <a:ext cx="6705600" cy="6083300"/>
          </a:xfrm>
          <a:prstGeom prst="rect">
            <a:avLst/>
          </a:prstGeom>
          <a:blipFill dpi="0" rotWithShape="1">
            <a:blip r:embed="rId3">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9834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751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27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B2BD79-DB4E-487F-815A-B39D08AB4CF6}" type="datetimeFigureOut">
              <a:rPr lang="en-US" smtClean="0"/>
              <a:t>5/20/2022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375574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B2BD79-DB4E-487F-815A-B39D08AB4CF6}" type="datetimeFigureOut">
              <a:rPr lang="en-US" smtClean="0">
                <a:solidFill>
                  <a:prstClr val="black">
                    <a:tint val="75000"/>
                  </a:prstClr>
                </a:solidFill>
              </a:rPr>
              <a:pPr/>
              <a:t>5/20/2022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3DC83E-2BC4-444E-9D6D-FF213A0864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36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Renewed BYFH 2020">
    <p:spTree>
      <p:nvGrpSpPr>
        <p:cNvPr id="1" name=""/>
        <p:cNvGrpSpPr/>
        <p:nvPr/>
      </p:nvGrpSpPr>
      <p:grpSpPr>
        <a:xfrm>
          <a:off x="0" y="0"/>
          <a:ext cx="0" cy="0"/>
          <a:chOff x="0" y="0"/>
          <a:chExt cx="0" cy="0"/>
        </a:xfrm>
      </p:grpSpPr>
      <p:cxnSp>
        <p:nvCxnSpPr>
          <p:cNvPr id="7" name="Straight Connector 6"/>
          <p:cNvCxnSpPr/>
          <p:nvPr userDrawn="1"/>
        </p:nvCxnSpPr>
        <p:spPr>
          <a:xfrm>
            <a:off x="152400" y="685800"/>
            <a:ext cx="891540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userDrawn="1"/>
        </p:nvSpPr>
        <p:spPr>
          <a:xfrm>
            <a:off x="0" y="12700"/>
            <a:ext cx="9144000" cy="762000"/>
          </a:xfrm>
          <a:prstGeom prst="rect">
            <a:avLst/>
          </a:prstGeom>
          <a:solidFill>
            <a:schemeClr val="tx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 name="Rectangle 3"/>
          <p:cNvSpPr/>
          <p:nvPr userDrawn="1"/>
        </p:nvSpPr>
        <p:spPr>
          <a:xfrm>
            <a:off x="2438400" y="774700"/>
            <a:ext cx="6705600" cy="6083300"/>
          </a:xfrm>
          <a:prstGeom prst="rect">
            <a:avLst/>
          </a:prstGeom>
          <a:blipFill dpi="0" rotWithShape="1">
            <a:blip r:embed="rId2">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617983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B2BD79-DB4E-487F-815A-B39D08AB4CF6}" type="datetimeFigureOut">
              <a:rPr lang="en-US" smtClean="0"/>
              <a:t>5/20/2022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3817446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B2BD79-DB4E-487F-815A-B39D08AB4CF6}" type="datetimeFigureOut">
              <a:rPr lang="en-US" smtClean="0"/>
              <a:t>5/20/2022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3DC83E-2BC4-444E-9D6D-FF213A08643E}" type="slidenum">
              <a:rPr lang="en-US" smtClean="0"/>
              <a:t>‹#›</a:t>
            </a:fld>
            <a:endParaRPr lang="en-US"/>
          </a:p>
        </p:txBody>
      </p:sp>
    </p:spTree>
    <p:extLst>
      <p:ext uri="{BB962C8B-B14F-4D97-AF65-F5344CB8AC3E}">
        <p14:creationId xmlns:p14="http://schemas.microsoft.com/office/powerpoint/2010/main" val="1486519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B2BD79-DB4E-487F-815A-B39D08AB4CF6}" type="datetimeFigureOut">
              <a:rPr lang="en-US" smtClean="0"/>
              <a:t>5/20/2022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3DC83E-2BC4-444E-9D6D-FF213A08643E}" type="slidenum">
              <a:rPr lang="en-US" smtClean="0"/>
              <a:t>‹#›</a:t>
            </a:fld>
            <a:endParaRPr lang="en-US"/>
          </a:p>
        </p:txBody>
      </p:sp>
      <p:sp>
        <p:nvSpPr>
          <p:cNvPr id="6" name="Rectangle 5"/>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1034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0530DB-7B61-4825-B74D-DEDB650C5C05}"/>
              </a:ext>
            </a:extLst>
          </p:cNvPr>
          <p:cNvSpPr>
            <a:spLocks noGrp="1"/>
          </p:cNvSpPr>
          <p:nvPr>
            <p:ph type="title"/>
          </p:nvPr>
        </p:nvSpPr>
        <p:spPr>
          <a:xfrm>
            <a:off x="0" y="0"/>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cxnSp>
        <p:nvCxnSpPr>
          <p:cNvPr id="6" name="Straight Connector 5">
            <a:extLst>
              <a:ext uri="{FF2B5EF4-FFF2-40B4-BE49-F238E27FC236}">
                <a16:creationId xmlns:a16="http://schemas.microsoft.com/office/drawing/2014/main" id="{8CFE3675-FC94-45CC-B8BB-834F89A2CDD0}"/>
              </a:ext>
            </a:extLst>
          </p:cNvPr>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6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8" name="Picture 2"/>
          <p:cNvPicPr>
            <a:picLocks noChangeAspect="1" noChangeArrowheads="1"/>
          </p:cNvPicPr>
          <p:nvPr userDrawn="1"/>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420464" y="6172200"/>
            <a:ext cx="2590800" cy="545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9303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with text">
    <p:spTree>
      <p:nvGrpSpPr>
        <p:cNvPr id="1" name=""/>
        <p:cNvGrpSpPr/>
        <p:nvPr/>
      </p:nvGrpSpPr>
      <p:grpSpPr>
        <a:xfrm>
          <a:off x="0" y="0"/>
          <a:ext cx="0" cy="0"/>
          <a:chOff x="0" y="0"/>
          <a:chExt cx="0" cy="0"/>
        </a:xfrm>
      </p:grpSpPr>
      <p:sp>
        <p:nvSpPr>
          <p:cNvPr id="9" name="Rectangle 8"/>
          <p:cNvSpPr/>
          <p:nvPr userDrawn="1"/>
        </p:nvSpPr>
        <p:spPr>
          <a:xfrm>
            <a:off x="2438400" y="774700"/>
            <a:ext cx="6705600" cy="6083300"/>
          </a:xfrm>
          <a:prstGeom prst="rect">
            <a:avLst/>
          </a:prstGeom>
          <a:blipFill dpi="0" rotWithShape="1">
            <a:blip r:embed="rId2">
              <a:alphaModFix amt="20000"/>
            </a:blip>
            <a:srcRect/>
            <a:stretch>
              <a:fillRect/>
            </a:stretch>
          </a:blip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6509496" y="6237572"/>
            <a:ext cx="2799604" cy="663006"/>
            <a:chOff x="6355080" y="269053"/>
            <a:chExt cx="2799604" cy="663006"/>
          </a:xfrm>
        </p:grpSpPr>
        <p:pic>
          <p:nvPicPr>
            <p:cNvPr id="11" name="Picture 10" descr="print_logo.eps"/>
            <p:cNvPicPr>
              <a:picLocks noChangeAspect="1"/>
            </p:cNvPicPr>
            <p:nvPr/>
          </p:nvPicPr>
          <p:blipFill>
            <a:blip r:embed="rId3"/>
            <a:srcRect b="17422"/>
            <a:stretch>
              <a:fillRect/>
            </a:stretch>
          </p:blipFill>
          <p:spPr>
            <a:xfrm>
              <a:off x="6416040" y="269053"/>
              <a:ext cx="2496744" cy="434053"/>
            </a:xfrm>
            <a:prstGeom prst="rect">
              <a:avLst/>
            </a:prstGeom>
          </p:spPr>
        </p:pic>
        <p:sp>
          <p:nvSpPr>
            <p:cNvPr id="12" name="TextBox 11"/>
            <p:cNvSpPr txBox="1"/>
            <p:nvPr userDrawn="1"/>
          </p:nvSpPr>
          <p:spPr>
            <a:xfrm>
              <a:off x="6355080" y="670449"/>
              <a:ext cx="2799604" cy="261610"/>
            </a:xfrm>
            <a:prstGeom prst="rect">
              <a:avLst/>
            </a:prstGeom>
            <a:noFill/>
          </p:spPr>
          <p:txBody>
            <a:bodyPr wrap="square" rtlCol="0">
              <a:spAutoFit/>
            </a:bodyPr>
            <a:lstStyle/>
            <a:p>
              <a:pPr defTabSz="914400"/>
              <a:r>
                <a:rPr lang="en-US" sz="1050" dirty="0">
                  <a:solidFill>
                    <a:prstClr val="white"/>
                  </a:solidFill>
                </a:rPr>
                <a:t>      www.buildingyourfinancialhouse.org </a:t>
              </a:r>
              <a:endParaRPr lang="en-US" sz="800" dirty="0">
                <a:solidFill>
                  <a:prstClr val="white"/>
                </a:solidFill>
              </a:endParaRPr>
            </a:p>
          </p:txBody>
        </p:sp>
      </p:grpSp>
      <p:cxnSp>
        <p:nvCxnSpPr>
          <p:cNvPr id="14" name="Straight Connector 13"/>
          <p:cNvCxnSpPr/>
          <p:nvPr userDrawn="1"/>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76800" y="1382076"/>
            <a:ext cx="9144000" cy="665160"/>
          </a:xfrm>
          <a:solidFill>
            <a:schemeClr val="accent1">
              <a:lumMod val="20000"/>
              <a:lumOff val="80000"/>
              <a:alpha val="57000"/>
            </a:schemeClr>
          </a:solidFill>
        </p:spPr>
        <p:txBody>
          <a:bodyPr>
            <a:normAutofit/>
          </a:bodyPr>
          <a:lstStyle>
            <a:lvl1pPr algn="l">
              <a:defRPr sz="3200">
                <a:solidFill>
                  <a:schemeClr val="tx2">
                    <a:lumMod val="75000"/>
                  </a:schemeClr>
                </a:solidFill>
                <a:latin typeface="Gadugi" panose="020B0502040204020203" pitchFamily="34" charset="0"/>
                <a:ea typeface="Gadug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5BD6EC0B-45FD-4548-AAFA-74FDDC302650}"/>
              </a:ext>
            </a:extLst>
          </p:cNvPr>
          <p:cNvSpPr>
            <a:spLocks noGrp="1"/>
          </p:cNvSpPr>
          <p:nvPr>
            <p:ph idx="1"/>
          </p:nvPr>
        </p:nvSpPr>
        <p:spPr>
          <a:xfrm>
            <a:off x="869950" y="1568451"/>
            <a:ext cx="5111750" cy="4375150"/>
          </a:xfrm>
        </p:spPr>
        <p:txBody>
          <a:bodyPr/>
          <a:lstStyle>
            <a:lvl1pPr>
              <a:defRPr sz="3200">
                <a:solidFill>
                  <a:schemeClr val="tx2">
                    <a:lumMod val="7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5259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B2BD79-DB4E-487F-815A-B39D08AB4CF6}" type="datetimeFigureOut">
              <a:rPr lang="en-US" smtClean="0"/>
              <a:t>5/20/2022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DC83E-2BC4-444E-9D6D-FF213A08643E}" type="slidenum">
              <a:rPr lang="en-US" smtClean="0"/>
              <a:t>‹#›</a:t>
            </a:fld>
            <a:endParaRPr lang="en-US"/>
          </a:p>
        </p:txBody>
      </p:sp>
    </p:spTree>
    <p:extLst>
      <p:ext uri="{BB962C8B-B14F-4D97-AF65-F5344CB8AC3E}">
        <p14:creationId xmlns:p14="http://schemas.microsoft.com/office/powerpoint/2010/main" val="2254193204"/>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9" r:id="rId10"/>
    <p:sldLayoutId id="2147483880" r:id="rId11"/>
    <p:sldLayoutId id="2147483881" r:id="rId12"/>
    <p:sldLayoutId id="2147483873" r:id="rId13"/>
    <p:sldLayoutId id="2147483874" r:id="rId14"/>
    <p:sldLayoutId id="2147483875" r:id="rId15"/>
    <p:sldLayoutId id="2147483882" r:id="rId16"/>
    <p:sldLayoutId id="2147483884" r:id="rId17"/>
    <p:sldLayoutId id="2147483885" r:id="rId18"/>
    <p:sldLayoutId id="214748388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79000">
              <a:schemeClr val="accent1">
                <a:lumMod val="20000"/>
                <a:lumOff val="80000"/>
              </a:schemeClr>
            </a:gs>
            <a:gs pos="100000">
              <a:schemeClr val="tx2">
                <a:lumMod val="75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1B2BD79-DB4E-487F-815A-B39D08AB4CF6}" type="datetimeFigureOut">
              <a:rPr lang="en-US" smtClean="0">
                <a:solidFill>
                  <a:prstClr val="black">
                    <a:tint val="75000"/>
                  </a:prstClr>
                </a:solidFill>
              </a:rPr>
              <a:pPr defTabSz="914400"/>
              <a:t>5/20/2022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A3DC83E-2BC4-444E-9D6D-FF213A08643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7541535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hyperlink" Target="http://www.pngall.com/thinking-man-png"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ewvery.blogspot.com/2015/08/sewvery-simple-checkbook-cover.html" TargetMode="External"/><Relationship Id="rId4" Type="http://schemas.microsoft.com/office/2007/relationships/hdphoto" Target="../media/hdphoto4.wdp"/><Relationship Id="rId9" Type="http://schemas.openxmlformats.org/officeDocument/2006/relationships/hyperlink" Target="https://freepngimg.com/png/13361-happy-person-png-file"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pexels.com/photo/clear-glass-with-red-sand-grainer-39396/"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us.anygator.com/search/?src=google&amp;campname=finance&amp;network=content&amp;sitetarget=www.aboutus.org&amp;camptype=sh&amp;q=401k+retirement+plan"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hyperlink" Target="http://www.pngall.com/thinking-man-png" TargetMode="Externa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hyperlink" Target="https://en.wikipedia.org/wiki/United_States_Treasury_not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s://www.pexels.com/photo/clear-glass-with-red-sand-grainer-39396/"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www.thebluediamondgallery.com/handwriting/k/knowledge.html" TargetMode="Externa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132943" y="2701925"/>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8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4370C5E-7119-4BFC-BC76-D3FF0162F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359" y="1100273"/>
            <a:ext cx="5756352" cy="472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849BEACF-817F-413D-8646-FEC05BEF5EFA}"/>
              </a:ext>
            </a:extLst>
          </p:cNvPr>
          <p:cNvSpPr/>
          <p:nvPr/>
        </p:nvSpPr>
        <p:spPr>
          <a:xfrm>
            <a:off x="3612995" y="1315844"/>
            <a:ext cx="1550020" cy="735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FECB6F6-A465-4B08-9330-A08C601B8CB1}"/>
              </a:ext>
            </a:extLst>
          </p:cNvPr>
          <p:cNvSpPr/>
          <p:nvPr/>
        </p:nvSpPr>
        <p:spPr>
          <a:xfrm>
            <a:off x="1806497" y="2085276"/>
            <a:ext cx="1438508" cy="3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23816E-9C04-4B5D-BFA3-A845A5CFE233}"/>
              </a:ext>
            </a:extLst>
          </p:cNvPr>
          <p:cNvSpPr/>
          <p:nvPr/>
        </p:nvSpPr>
        <p:spPr>
          <a:xfrm>
            <a:off x="2193073" y="2449548"/>
            <a:ext cx="1550020" cy="36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E67F97D-84FC-412F-A077-F9CE5C4142A2}"/>
              </a:ext>
            </a:extLst>
          </p:cNvPr>
          <p:cNvSpPr/>
          <p:nvPr/>
        </p:nvSpPr>
        <p:spPr>
          <a:xfrm>
            <a:off x="4977160" y="2269271"/>
            <a:ext cx="1550020" cy="509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4F3C64-F617-47A0-B276-55A49E35142E}"/>
              </a:ext>
            </a:extLst>
          </p:cNvPr>
          <p:cNvSpPr/>
          <p:nvPr/>
        </p:nvSpPr>
        <p:spPr>
          <a:xfrm>
            <a:off x="2837985" y="2977377"/>
            <a:ext cx="1550020" cy="83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A50869B-7988-4640-8500-7972F59D1227}"/>
              </a:ext>
            </a:extLst>
          </p:cNvPr>
          <p:cNvSpPr/>
          <p:nvPr/>
        </p:nvSpPr>
        <p:spPr>
          <a:xfrm>
            <a:off x="5752170" y="3089943"/>
            <a:ext cx="1550020" cy="836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24B54954-7295-4157-B2E2-F3D6AA10F160}"/>
              </a:ext>
            </a:extLst>
          </p:cNvPr>
          <p:cNvSpPr/>
          <p:nvPr/>
        </p:nvSpPr>
        <p:spPr>
          <a:xfrm>
            <a:off x="3133493" y="4404732"/>
            <a:ext cx="1550020" cy="47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46B578A-63AD-4DB7-A881-9BFD04D660A6}"/>
              </a:ext>
            </a:extLst>
          </p:cNvPr>
          <p:cNvSpPr/>
          <p:nvPr/>
        </p:nvSpPr>
        <p:spPr>
          <a:xfrm>
            <a:off x="3882484" y="4081348"/>
            <a:ext cx="622610" cy="475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B110D0EA-A33A-4FD4-8B4D-F3FBD6D1AEEE}"/>
              </a:ext>
            </a:extLst>
          </p:cNvPr>
          <p:cNvSpPr>
            <a:spLocks noGrp="1"/>
          </p:cNvSpPr>
          <p:nvPr>
            <p:ph type="title"/>
          </p:nvPr>
        </p:nvSpPr>
        <p:spPr/>
        <p:txBody>
          <a:bodyPr/>
          <a:lstStyle/>
          <a:p>
            <a:r>
              <a:rPr lang="en-US" dirty="0"/>
              <a:t>Path to Successful Reentry</a:t>
            </a:r>
          </a:p>
        </p:txBody>
      </p:sp>
    </p:spTree>
    <p:extLst>
      <p:ext uri="{BB962C8B-B14F-4D97-AF65-F5344CB8AC3E}">
        <p14:creationId xmlns:p14="http://schemas.microsoft.com/office/powerpoint/2010/main" val="5151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4"/>
                                        </p:tgtEl>
                                      </p:cBhvr>
                                    </p:animEffect>
                                    <p:set>
                                      <p:cBhvr>
                                        <p:cTn id="12" dur="1" fill="hold">
                                          <p:stCondLst>
                                            <p:cond delay="9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1000"/>
                                        <p:tgtEl>
                                          <p:spTgt spid="6"/>
                                        </p:tgtEl>
                                      </p:cBhvr>
                                    </p:animEffect>
                                    <p:set>
                                      <p:cBhvr>
                                        <p:cTn id="20" dur="1" fill="hold">
                                          <p:stCondLst>
                                            <p:cond delay="9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1000"/>
                                        <p:tgtEl>
                                          <p:spTgt spid="8"/>
                                        </p:tgtEl>
                                      </p:cBhvr>
                                    </p:animEffect>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1000"/>
                                        <p:tgtEl>
                                          <p:spTgt spid="9"/>
                                        </p:tgtEl>
                                      </p:cBhvr>
                                    </p:animEffect>
                                    <p:set>
                                      <p:cBhvr>
                                        <p:cTn id="35" dur="1" fill="hold">
                                          <p:stCondLst>
                                            <p:cond delay="999"/>
                                          </p:stCondLst>
                                        </p:cTn>
                                        <p:tgtEl>
                                          <p:spTgt spid="9"/>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2013448"/>
            <a:ext cx="4112567" cy="1869521"/>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is the difference between saving and investing?</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2087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iStock Photos-Financial Educattion\iStock_000016138100XSmall.jpg">
            <a:extLst>
              <a:ext uri="{FF2B5EF4-FFF2-40B4-BE49-F238E27FC236}">
                <a16:creationId xmlns:a16="http://schemas.microsoft.com/office/drawing/2014/main" id="{585D3B4D-FA48-4889-81D0-2912662FFDD1}"/>
              </a:ext>
            </a:extLst>
          </p:cNvPr>
          <p:cNvPicPr>
            <a:picLocks noChangeAspect="1" noChangeArrowheads="1"/>
          </p:cNvPicPr>
          <p:nvPr/>
        </p:nvPicPr>
        <p:blipFill>
          <a:blip r:embed="rId3"/>
          <a:srcRect/>
          <a:stretch>
            <a:fillRect/>
          </a:stretch>
        </p:blipFill>
        <p:spPr bwMode="auto">
          <a:xfrm>
            <a:off x="580406" y="1692896"/>
            <a:ext cx="3482241" cy="3472206"/>
          </a:xfrm>
          <a:prstGeom prst="rect">
            <a:avLst/>
          </a:prstGeom>
          <a:noFill/>
          <a:ln>
            <a:noFill/>
          </a:ln>
          <a:effectLst/>
        </p:spPr>
      </p:pic>
      <p:sp>
        <p:nvSpPr>
          <p:cNvPr id="38" name="Rectangle 37">
            <a:extLst>
              <a:ext uri="{FF2B5EF4-FFF2-40B4-BE49-F238E27FC236}">
                <a16:creationId xmlns:a16="http://schemas.microsoft.com/office/drawing/2014/main" id="{7B12EB67-D94B-4AED-8E65-2FF5FAA84C8B}"/>
              </a:ext>
            </a:extLst>
          </p:cNvPr>
          <p:cNvSpPr/>
          <p:nvPr/>
        </p:nvSpPr>
        <p:spPr>
          <a:xfrm>
            <a:off x="4302163" y="1692896"/>
            <a:ext cx="5088579" cy="3516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Saving vs. Investing</a:t>
            </a:r>
          </a:p>
        </p:txBody>
      </p:sp>
      <p:sp>
        <p:nvSpPr>
          <p:cNvPr id="26" name="Rectangle 25">
            <a:extLst>
              <a:ext uri="{FF2B5EF4-FFF2-40B4-BE49-F238E27FC236}">
                <a16:creationId xmlns:a16="http://schemas.microsoft.com/office/drawing/2014/main" id="{BC0BE3B6-5A12-4AF2-B0E3-279A102ADE09}"/>
              </a:ext>
            </a:extLst>
          </p:cNvPr>
          <p:cNvSpPr/>
          <p:nvPr/>
        </p:nvSpPr>
        <p:spPr>
          <a:xfrm>
            <a:off x="4229593" y="1931416"/>
            <a:ext cx="5088579" cy="3102388"/>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Saving is setting cash aside. </a:t>
            </a:r>
          </a:p>
          <a:p>
            <a:pPr marL="119063" lvl="1">
              <a:lnSpc>
                <a:spcPct val="80000"/>
              </a:lnSpc>
              <a:spcBef>
                <a:spcPts val="300"/>
              </a:spcBef>
              <a:spcAft>
                <a:spcPts val="300"/>
              </a:spcAft>
              <a:tabLst>
                <a:tab pos="804863" algn="l"/>
                <a:tab pos="2336800" algn="l"/>
              </a:tabLst>
            </a:pPr>
            <a:endParaRPr lang="en-US" sz="1100" dirty="0">
              <a:solidFill>
                <a:schemeClr val="tx2">
                  <a:lumMod val="75000"/>
                </a:schemeClr>
              </a:solidFill>
              <a:latin typeface="Gadugi" panose="020B0502040204020203" pitchFamily="34" charset="0"/>
              <a:ea typeface="Gadugi" panose="020B0502040204020203" pitchFamily="34" charset="0"/>
            </a:endParaRP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Use now or in the short-to-medium term (one to four years)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Liquid (easily turned into cash)</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Safe (no loss, 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Earns little interest (in exchange for safety)</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sp>
        <p:nvSpPr>
          <p:cNvPr id="27" name="Title 4">
            <a:extLst>
              <a:ext uri="{FF2B5EF4-FFF2-40B4-BE49-F238E27FC236}">
                <a16:creationId xmlns:a16="http://schemas.microsoft.com/office/drawing/2014/main" id="{D68A2282-C618-4985-9712-DFEE21EE0270}"/>
              </a:ext>
            </a:extLst>
          </p:cNvPr>
          <p:cNvSpPr txBox="1">
            <a:spLocks/>
          </p:cNvSpPr>
          <p:nvPr/>
        </p:nvSpPr>
        <p:spPr>
          <a:xfrm>
            <a:off x="1030610" y="2483398"/>
            <a:ext cx="2581834" cy="1891203"/>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Saving</a:t>
            </a:r>
          </a:p>
        </p:txBody>
      </p:sp>
    </p:spTree>
    <p:extLst>
      <p:ext uri="{BB962C8B-B14F-4D97-AF65-F5344CB8AC3E}">
        <p14:creationId xmlns:p14="http://schemas.microsoft.com/office/powerpoint/2010/main" val="365164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2" end="2"/>
                                            </p:txEl>
                                          </p:spTgt>
                                        </p:tgtEl>
                                        <p:attrNameLst>
                                          <p:attrName>style.visibility</p:attrName>
                                        </p:attrNameLst>
                                      </p:cBhvr>
                                      <p:to>
                                        <p:strVal val="visible"/>
                                      </p:to>
                                    </p:set>
                                    <p:anim calcmode="lin" valueType="num">
                                      <p:cBhvr additive="base">
                                        <p:cTn id="11"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3" end="3"/>
                                            </p:txEl>
                                          </p:spTgt>
                                        </p:tgtEl>
                                        <p:attrNameLst>
                                          <p:attrName>style.visibility</p:attrName>
                                        </p:attrNameLst>
                                      </p:cBhvr>
                                      <p:to>
                                        <p:strVal val="visible"/>
                                      </p:to>
                                    </p:set>
                                    <p:anim calcmode="lin" valueType="num">
                                      <p:cBhvr additive="base">
                                        <p:cTn id="15"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anim calcmode="lin" valueType="num">
                                      <p:cBhvr additive="base">
                                        <p:cTn id="19"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5" end="5"/>
                                            </p:txEl>
                                          </p:spTgt>
                                        </p:tgtEl>
                                        <p:attrNameLst>
                                          <p:attrName>style.visibility</p:attrName>
                                        </p:attrNameLst>
                                      </p:cBhvr>
                                      <p:to>
                                        <p:strVal val="visible"/>
                                      </p:to>
                                    </p:set>
                                    <p:anim calcmode="lin" valueType="num">
                                      <p:cBhvr additive="base">
                                        <p:cTn id="23"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1+#ppt_w/2"/>
                                          </p:val>
                                        </p:tav>
                                        <p:tav tm="100000">
                                          <p:val>
                                            <p:strVal val="#ppt_x"/>
                                          </p:val>
                                        </p:tav>
                                      </p:tavLst>
                                    </p:anim>
                                    <p:anim calcmode="lin" valueType="num">
                                      <p:cBhvr additive="base">
                                        <p:cTn id="28"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S Pilot-Build Your Financial House\Invest.jpg">
            <a:extLst>
              <a:ext uri="{FF2B5EF4-FFF2-40B4-BE49-F238E27FC236}">
                <a16:creationId xmlns:a16="http://schemas.microsoft.com/office/drawing/2014/main" id="{7613B9B1-0AD8-4C75-8735-CD3046B7B950}"/>
              </a:ext>
            </a:extLst>
          </p:cNvPr>
          <p:cNvPicPr/>
          <p:nvPr/>
        </p:nvPicPr>
        <p:blipFill>
          <a:blip r:embed="rId3"/>
          <a:srcRect/>
          <a:stretch>
            <a:fillRect/>
          </a:stretch>
        </p:blipFill>
        <p:spPr bwMode="auto">
          <a:xfrm>
            <a:off x="541995" y="1801412"/>
            <a:ext cx="3409115" cy="3255173"/>
          </a:xfrm>
          <a:prstGeom prst="rect">
            <a:avLst/>
          </a:prstGeom>
          <a:noFill/>
          <a:ln w="9525">
            <a:noFill/>
            <a:miter lim="800000"/>
            <a:headEnd/>
            <a:tailEnd/>
          </a:ln>
          <a:effectLst/>
        </p:spPr>
      </p:pic>
      <p:sp>
        <p:nvSpPr>
          <p:cNvPr id="38" name="Rectangle 37">
            <a:extLst>
              <a:ext uri="{FF2B5EF4-FFF2-40B4-BE49-F238E27FC236}">
                <a16:creationId xmlns:a16="http://schemas.microsoft.com/office/drawing/2014/main" id="{7B12EB67-D94B-4AED-8E65-2FF5FAA84C8B}"/>
              </a:ext>
            </a:extLst>
          </p:cNvPr>
          <p:cNvSpPr/>
          <p:nvPr/>
        </p:nvSpPr>
        <p:spPr>
          <a:xfrm>
            <a:off x="4364751" y="1543278"/>
            <a:ext cx="4779249"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Saving vs. Investing</a:t>
            </a:r>
          </a:p>
        </p:txBody>
      </p:sp>
      <p:sp>
        <p:nvSpPr>
          <p:cNvPr id="26" name="Rectangle 25">
            <a:extLst>
              <a:ext uri="{FF2B5EF4-FFF2-40B4-BE49-F238E27FC236}">
                <a16:creationId xmlns:a16="http://schemas.microsoft.com/office/drawing/2014/main" id="{BC0BE3B6-5A12-4AF2-B0E3-279A102ADE09}"/>
              </a:ext>
            </a:extLst>
          </p:cNvPr>
          <p:cNvSpPr/>
          <p:nvPr/>
        </p:nvSpPr>
        <p:spPr>
          <a:xfrm>
            <a:off x="4264522" y="1691968"/>
            <a:ext cx="4979706" cy="4010329"/>
          </a:xfrm>
          <a:prstGeom prst="rect">
            <a:avLst/>
          </a:prstGeom>
        </p:spPr>
        <p:txBody>
          <a:bodyPr wrap="square">
            <a:spAutoFit/>
          </a:bodyPr>
          <a:lstStyle/>
          <a:p>
            <a:pPr marL="119063" lvl="1">
              <a:lnSpc>
                <a:spcPct val="80000"/>
              </a:lnSpc>
              <a:spcBef>
                <a:spcPts val="300"/>
              </a:spcBef>
              <a:spcAft>
                <a:spcPts val="300"/>
              </a:spcAft>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Investing is using cash to buy/build assets for income or gain. </a:t>
            </a:r>
          </a:p>
          <a:p>
            <a:pPr marL="119063" lvl="1">
              <a:lnSpc>
                <a:spcPct val="80000"/>
              </a:lnSpc>
              <a:spcBef>
                <a:spcPts val="300"/>
              </a:spcBef>
              <a:spcAft>
                <a:spcPts val="300"/>
              </a:spcAft>
              <a:tabLst>
                <a:tab pos="804863" algn="l"/>
                <a:tab pos="2336800" algn="l"/>
              </a:tabLst>
            </a:pPr>
            <a:r>
              <a:rPr lang="en-US" sz="1100" dirty="0">
                <a:solidFill>
                  <a:schemeClr val="tx2">
                    <a:lumMod val="75000"/>
                  </a:schemeClr>
                </a:solidFill>
                <a:latin typeface="Gadugi" panose="020B0502040204020203" pitchFamily="34" charset="0"/>
                <a:ea typeface="Gadugi" panose="020B0502040204020203" pitchFamily="34" charset="0"/>
              </a:rPr>
              <a:t> </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Use in the future (five or more years)</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Less liquid (harder to turn into cash)</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Some risks (may lose value, not guaranteed)</a:t>
            </a:r>
          </a:p>
          <a:p>
            <a:pPr marL="461963" lvl="1" indent="-230188">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Future cash earnings or sell for profit</a:t>
            </a:r>
          </a:p>
        </p:txBody>
      </p:sp>
      <p:sp>
        <p:nvSpPr>
          <p:cNvPr id="27" name="Title 4">
            <a:extLst>
              <a:ext uri="{FF2B5EF4-FFF2-40B4-BE49-F238E27FC236}">
                <a16:creationId xmlns:a16="http://schemas.microsoft.com/office/drawing/2014/main" id="{D68A2282-C618-4985-9712-DFEE21EE0270}"/>
              </a:ext>
            </a:extLst>
          </p:cNvPr>
          <p:cNvSpPr txBox="1">
            <a:spLocks/>
          </p:cNvSpPr>
          <p:nvPr/>
        </p:nvSpPr>
        <p:spPr>
          <a:xfrm>
            <a:off x="955636" y="2483398"/>
            <a:ext cx="2581834" cy="1891203"/>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Investing</a:t>
            </a:r>
          </a:p>
        </p:txBody>
      </p:sp>
    </p:spTree>
    <p:extLst>
      <p:ext uri="{BB962C8B-B14F-4D97-AF65-F5344CB8AC3E}">
        <p14:creationId xmlns:p14="http://schemas.microsoft.com/office/powerpoint/2010/main" val="41950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 calcmode="lin" valueType="num">
                                      <p:cBhvr additive="base">
                                        <p:cTn id="12"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3"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26">
                                            <p:txEl>
                                              <p:pRg st="2" end="2"/>
                                            </p:txEl>
                                          </p:spTgt>
                                        </p:tgtEl>
                                        <p:attrNameLst>
                                          <p:attrName>style.visibility</p:attrName>
                                        </p:attrNameLst>
                                      </p:cBhvr>
                                      <p:to>
                                        <p:strVal val="visible"/>
                                      </p:to>
                                    </p:set>
                                    <p:anim calcmode="lin" valueType="num">
                                      <p:cBhvr additive="base">
                                        <p:cTn id="16"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7"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6">
                                            <p:txEl>
                                              <p:pRg st="3" end="3"/>
                                            </p:txEl>
                                          </p:spTgt>
                                        </p:tgtEl>
                                        <p:attrNameLst>
                                          <p:attrName>style.visibility</p:attrName>
                                        </p:attrNameLst>
                                      </p:cBhvr>
                                      <p:to>
                                        <p:strVal val="visible"/>
                                      </p:to>
                                    </p:set>
                                    <p:anim calcmode="lin" valueType="num">
                                      <p:cBhvr additive="base">
                                        <p:cTn id="20"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1"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26">
                                            <p:txEl>
                                              <p:pRg st="4" end="4"/>
                                            </p:txEl>
                                          </p:spTgt>
                                        </p:tgtEl>
                                        <p:attrNameLst>
                                          <p:attrName>style.visibility</p:attrName>
                                        </p:attrNameLst>
                                      </p:cBhvr>
                                      <p:to>
                                        <p:strVal val="visible"/>
                                      </p:to>
                                    </p:set>
                                    <p:anim calcmode="lin" valueType="num">
                                      <p:cBhvr additive="base">
                                        <p:cTn id="24"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26">
                                            <p:txEl>
                                              <p:pRg st="5" end="5"/>
                                            </p:txEl>
                                          </p:spTgt>
                                        </p:tgtEl>
                                        <p:attrNameLst>
                                          <p:attrName>style.visibility</p:attrName>
                                        </p:attrNameLst>
                                      </p:cBhvr>
                                      <p:to>
                                        <p:strVal val="visible"/>
                                      </p:to>
                                    </p:set>
                                    <p:anim calcmode="lin" valueType="num">
                                      <p:cBhvr additive="base">
                                        <p:cTn id="28"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9"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6"/>
          <p:cNvPicPr>
            <a:picLocks noChangeAspect="1"/>
          </p:cNvPicPr>
          <p:nvPr/>
        </p:nvPicPr>
        <p:blipFill>
          <a:blip r:embed="rId2">
            <a:extLst>
              <a:ext uri="{BEBA8EAE-BF5A-486C-A8C5-ECC9F3942E4B}">
                <a14:imgProps xmlns:a14="http://schemas.microsoft.com/office/drawing/2010/main">
                  <a14:imgLayer r:embed="rId3">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9" name="Title 3"/>
          <p:cNvSpPr txBox="1">
            <a:spLocks/>
          </p:cNvSpPr>
          <p:nvPr/>
        </p:nvSpPr>
        <p:spPr>
          <a:xfrm>
            <a:off x="3532978" y="1331469"/>
            <a:ext cx="4112567" cy="2957144"/>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073E87">
                    <a:lumMod val="75000"/>
                  </a:srgbClr>
                </a:solidFill>
                <a:latin typeface="Gadugi" panose="020B0502040204020203" pitchFamily="34" charset="0"/>
                <a:ea typeface="Gadugi" panose="020B0502040204020203" pitchFamily="34" charset="0"/>
              </a:rPr>
              <a:t>What challenges or roadblocks have you had when it comes to saving?</a:t>
            </a:r>
          </a:p>
        </p:txBody>
      </p:sp>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1D81-392E-4BD4-A6F6-531F75D18814}"/>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338218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17F1DB-19EE-46E8-85FC-DBEACEFE818B}"/>
              </a:ext>
            </a:extLst>
          </p:cNvPr>
          <p:cNvSpPr txBox="1"/>
          <p:nvPr/>
        </p:nvSpPr>
        <p:spPr>
          <a:xfrm>
            <a:off x="165003" y="806810"/>
            <a:ext cx="8822880" cy="5805832"/>
          </a:xfrm>
          <a:prstGeom prst="rect">
            <a:avLst/>
          </a:prstGeom>
          <a:solidFill>
            <a:schemeClr val="bg1"/>
          </a:solidFill>
          <a:ln>
            <a:noFill/>
          </a:ln>
        </p:spPr>
        <p:txBody>
          <a:bodyPr vert="horz" wrap="square" lIns="91440" tIns="45720" rIns="91440" bIns="45720" rtlCol="0" anchor="t" anchorCtr="0">
            <a:noAutofit/>
          </a:bodyPr>
          <a:lstStyle/>
          <a:p>
            <a:pPr algn="ctr"/>
            <a:r>
              <a:rPr lang="en-US" sz="2800" b="1" spc="-100" dirty="0">
                <a:solidFill>
                  <a:schemeClr val="tx2">
                    <a:lumMod val="75000"/>
                  </a:schemeClr>
                </a:solidFill>
                <a:latin typeface="Century Gothic" panose="020B0502020202020204" pitchFamily="34" charset="0"/>
              </a:rPr>
              <a:t>roadblocks to saving</a:t>
            </a:r>
            <a:endParaRPr lang="en-US" sz="2400" b="1" spc="-100" dirty="0">
              <a:solidFill>
                <a:schemeClr val="tx2">
                  <a:lumMod val="75000"/>
                </a:schemeClr>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471979B2-CEAE-4591-BDFF-A4819390FAB6}"/>
              </a:ext>
            </a:extLst>
          </p:cNvPr>
          <p:cNvSpPr txBox="1"/>
          <p:nvPr/>
        </p:nvSpPr>
        <p:spPr>
          <a:xfrm>
            <a:off x="4132879" y="5066661"/>
            <a:ext cx="4937505" cy="1332289"/>
          </a:xfrm>
          <a:prstGeom prst="rect">
            <a:avLst/>
          </a:prstGeom>
          <a:noFill/>
          <a:ln>
            <a:noFill/>
          </a:ln>
        </p:spPr>
        <p:txBody>
          <a:bodyPr vert="horz" wrap="square" lIns="91440" tIns="45720" rIns="91440" bIns="45720" rtlCol="0" anchor="ctr">
            <a:noAutofit/>
          </a:bodyPr>
          <a:lstStyle/>
          <a:p>
            <a:pPr algn="ctr"/>
            <a:r>
              <a:rPr lang="en-US" sz="3600" spc="-100" dirty="0" err="1">
                <a:solidFill>
                  <a:srgbClr val="FFC000"/>
                </a:solidFill>
                <a:latin typeface="Century Gothic" panose="020B0502020202020204" pitchFamily="34" charset="0"/>
              </a:rPr>
              <a:t>i</a:t>
            </a:r>
            <a:r>
              <a:rPr lang="en-US" sz="3600" spc="-100" dirty="0">
                <a:solidFill>
                  <a:srgbClr val="FFC000"/>
                </a:solidFill>
                <a:latin typeface="Century Gothic" panose="020B0502020202020204" pitchFamily="34" charset="0"/>
              </a:rPr>
              <a:t> don’t know how</a:t>
            </a:r>
          </a:p>
        </p:txBody>
      </p:sp>
      <p:sp>
        <p:nvSpPr>
          <p:cNvPr id="13" name="TextBox 12">
            <a:extLst>
              <a:ext uri="{FF2B5EF4-FFF2-40B4-BE49-F238E27FC236}">
                <a16:creationId xmlns:a16="http://schemas.microsoft.com/office/drawing/2014/main" id="{0CE5189E-DBCC-4E15-BAF2-22E1B622FBCF}"/>
              </a:ext>
            </a:extLst>
          </p:cNvPr>
          <p:cNvSpPr txBox="1"/>
          <p:nvPr/>
        </p:nvSpPr>
        <p:spPr>
          <a:xfrm>
            <a:off x="1310314" y="4365413"/>
            <a:ext cx="5850814" cy="1332289"/>
          </a:xfrm>
          <a:prstGeom prst="rect">
            <a:avLst/>
          </a:prstGeom>
          <a:noFill/>
          <a:ln>
            <a:noFill/>
          </a:ln>
        </p:spPr>
        <p:txBody>
          <a:bodyPr vert="horz" wrap="square" lIns="91440" tIns="45720" rIns="91440" bIns="45720" rtlCol="0" anchor="ctr">
            <a:noAutofit/>
          </a:bodyPr>
          <a:lstStyle/>
          <a:p>
            <a:pPr algn="ctr"/>
            <a:r>
              <a:rPr lang="en-US" sz="2800" spc="-100" dirty="0" err="1">
                <a:solidFill>
                  <a:srgbClr val="002060"/>
                </a:solidFill>
                <a:latin typeface="Century Gothic" panose="020B0502020202020204" pitchFamily="34" charset="0"/>
              </a:rPr>
              <a:t>i</a:t>
            </a:r>
            <a:r>
              <a:rPr lang="en-US" sz="2800" spc="-100" dirty="0">
                <a:solidFill>
                  <a:srgbClr val="002060"/>
                </a:solidFill>
                <a:latin typeface="Century Gothic" panose="020B0502020202020204" pitchFamily="34" charset="0"/>
              </a:rPr>
              <a:t> can’t afford to save</a:t>
            </a:r>
          </a:p>
        </p:txBody>
      </p:sp>
      <p:sp>
        <p:nvSpPr>
          <p:cNvPr id="17" name="TextBox 16">
            <a:extLst>
              <a:ext uri="{FF2B5EF4-FFF2-40B4-BE49-F238E27FC236}">
                <a16:creationId xmlns:a16="http://schemas.microsoft.com/office/drawing/2014/main" id="{6335251C-3DA3-43B5-B882-C2A57C27C218}"/>
              </a:ext>
            </a:extLst>
          </p:cNvPr>
          <p:cNvSpPr txBox="1"/>
          <p:nvPr/>
        </p:nvSpPr>
        <p:spPr>
          <a:xfrm>
            <a:off x="4461675" y="1872836"/>
            <a:ext cx="3957605" cy="507819"/>
          </a:xfrm>
          <a:prstGeom prst="rect">
            <a:avLst/>
          </a:prstGeom>
          <a:noFill/>
          <a:ln>
            <a:noFill/>
          </a:ln>
        </p:spPr>
        <p:txBody>
          <a:bodyPr vert="horz" wrap="square" lIns="91440" tIns="45720" rIns="91440" bIns="45720" rtlCol="0" anchor="ctr">
            <a:noAutofit/>
          </a:bodyPr>
          <a:lstStyle/>
          <a:p>
            <a:pPr algn="ctr"/>
            <a:r>
              <a:rPr lang="en-US" sz="2800" spc="-100" dirty="0">
                <a:solidFill>
                  <a:srgbClr val="FF0000"/>
                </a:solidFill>
                <a:latin typeface="Century Gothic" panose="020B0502020202020204" pitchFamily="34" charset="0"/>
              </a:rPr>
              <a:t>unexpected expenses get in the way</a:t>
            </a:r>
          </a:p>
        </p:txBody>
      </p:sp>
      <p:sp>
        <p:nvSpPr>
          <p:cNvPr id="21" name="TextBox 20">
            <a:extLst>
              <a:ext uri="{FF2B5EF4-FFF2-40B4-BE49-F238E27FC236}">
                <a16:creationId xmlns:a16="http://schemas.microsoft.com/office/drawing/2014/main" id="{CBE0422D-E154-4C99-9A73-912B8816EE74}"/>
              </a:ext>
            </a:extLst>
          </p:cNvPr>
          <p:cNvSpPr txBox="1"/>
          <p:nvPr/>
        </p:nvSpPr>
        <p:spPr>
          <a:xfrm>
            <a:off x="3877809" y="2809625"/>
            <a:ext cx="4541471" cy="909858"/>
          </a:xfrm>
          <a:prstGeom prst="rect">
            <a:avLst/>
          </a:prstGeom>
          <a:noFill/>
          <a:ln>
            <a:noFill/>
          </a:ln>
        </p:spPr>
        <p:txBody>
          <a:bodyPr vert="horz" wrap="square" lIns="91440" tIns="45720" rIns="91440" bIns="45720" rtlCol="0" anchor="ctr">
            <a:noAutofit/>
          </a:bodyPr>
          <a:lstStyle/>
          <a:p>
            <a:pPr algn="ctr"/>
            <a:r>
              <a:rPr lang="en-US" sz="3600" spc="-100" dirty="0">
                <a:solidFill>
                  <a:srgbClr val="9999FF"/>
                </a:solidFill>
                <a:latin typeface="Century Gothic" panose="020B0502020202020204" pitchFamily="34" charset="0"/>
              </a:rPr>
              <a:t>no money left at the end of the month</a:t>
            </a: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22" name="TextBox 21">
            <a:extLst>
              <a:ext uri="{FF2B5EF4-FFF2-40B4-BE49-F238E27FC236}">
                <a16:creationId xmlns:a16="http://schemas.microsoft.com/office/drawing/2014/main" id="{CF713AE9-CBF3-4941-9C3D-09C21BD76C72}"/>
              </a:ext>
            </a:extLst>
          </p:cNvPr>
          <p:cNvSpPr txBox="1"/>
          <p:nvPr/>
        </p:nvSpPr>
        <p:spPr>
          <a:xfrm>
            <a:off x="1088640" y="3465902"/>
            <a:ext cx="4937505" cy="1332289"/>
          </a:xfrm>
          <a:prstGeom prst="rect">
            <a:avLst/>
          </a:prstGeom>
          <a:noFill/>
          <a:ln>
            <a:noFill/>
          </a:ln>
        </p:spPr>
        <p:txBody>
          <a:bodyPr vert="horz" wrap="square" lIns="91440" tIns="45720" rIns="91440" bIns="45720" rtlCol="0" anchor="ctr">
            <a:noAutofit/>
          </a:bodyPr>
          <a:lstStyle/>
          <a:p>
            <a:pPr algn="ctr"/>
            <a:r>
              <a:rPr lang="en-US" sz="3600" spc="-100" dirty="0">
                <a:solidFill>
                  <a:schemeClr val="accent5">
                    <a:lumMod val="75000"/>
                  </a:schemeClr>
                </a:solidFill>
                <a:latin typeface="Century Gothic" panose="020B0502020202020204" pitchFamily="34" charset="0"/>
              </a:rPr>
              <a:t>saving is too hard</a:t>
            </a:r>
          </a:p>
        </p:txBody>
      </p:sp>
      <p:sp>
        <p:nvSpPr>
          <p:cNvPr id="23" name="TextBox 22">
            <a:extLst>
              <a:ext uri="{FF2B5EF4-FFF2-40B4-BE49-F238E27FC236}">
                <a16:creationId xmlns:a16="http://schemas.microsoft.com/office/drawing/2014/main" id="{3D58FA09-0FEC-4D9C-B34B-B4C0E745DD31}"/>
              </a:ext>
            </a:extLst>
          </p:cNvPr>
          <p:cNvSpPr txBox="1"/>
          <p:nvPr/>
        </p:nvSpPr>
        <p:spPr>
          <a:xfrm>
            <a:off x="-475830" y="2712486"/>
            <a:ext cx="4937505" cy="1332289"/>
          </a:xfrm>
          <a:prstGeom prst="rect">
            <a:avLst/>
          </a:prstGeom>
          <a:noFill/>
          <a:ln>
            <a:noFill/>
          </a:ln>
        </p:spPr>
        <p:txBody>
          <a:bodyPr vert="horz" wrap="square" lIns="91440" tIns="45720" rIns="91440" bIns="45720" rtlCol="0" anchor="ctr">
            <a:noAutofit/>
          </a:bodyPr>
          <a:lstStyle/>
          <a:p>
            <a:pPr algn="ctr"/>
            <a:r>
              <a:rPr lang="en-US" sz="3600" spc="-100" dirty="0">
                <a:solidFill>
                  <a:schemeClr val="accent3">
                    <a:lumMod val="75000"/>
                  </a:schemeClr>
                </a:solidFill>
                <a:latin typeface="Century Gothic" panose="020B0502020202020204" pitchFamily="34" charset="0"/>
              </a:rPr>
              <a:t>procrastination</a:t>
            </a:r>
          </a:p>
        </p:txBody>
      </p:sp>
      <p:sp>
        <p:nvSpPr>
          <p:cNvPr id="24" name="TextBox 23">
            <a:extLst>
              <a:ext uri="{FF2B5EF4-FFF2-40B4-BE49-F238E27FC236}">
                <a16:creationId xmlns:a16="http://schemas.microsoft.com/office/drawing/2014/main" id="{A58D09D9-391A-4E8E-A8A6-658D06027781}"/>
              </a:ext>
            </a:extLst>
          </p:cNvPr>
          <p:cNvSpPr txBox="1"/>
          <p:nvPr/>
        </p:nvSpPr>
        <p:spPr>
          <a:xfrm>
            <a:off x="4297306" y="3971987"/>
            <a:ext cx="5850814" cy="1332289"/>
          </a:xfrm>
          <a:prstGeom prst="rect">
            <a:avLst/>
          </a:prstGeom>
          <a:noFill/>
          <a:ln>
            <a:noFill/>
          </a:ln>
        </p:spPr>
        <p:txBody>
          <a:bodyPr vert="horz" wrap="square" lIns="91440" tIns="45720" rIns="91440" bIns="45720" rtlCol="0" anchor="ctr">
            <a:noAutofit/>
          </a:bodyPr>
          <a:lstStyle/>
          <a:p>
            <a:pPr algn="ctr"/>
            <a:r>
              <a:rPr lang="en-US" sz="4400" spc="-100" dirty="0">
                <a:solidFill>
                  <a:srgbClr val="002060"/>
                </a:solidFill>
                <a:latin typeface="Century Gothic" panose="020B0502020202020204" pitchFamily="34" charset="0"/>
              </a:rPr>
              <a:t>inflation</a:t>
            </a:r>
          </a:p>
        </p:txBody>
      </p:sp>
      <p:sp>
        <p:nvSpPr>
          <p:cNvPr id="11" name="TextBox 10">
            <a:extLst>
              <a:ext uri="{FF2B5EF4-FFF2-40B4-BE49-F238E27FC236}">
                <a16:creationId xmlns:a16="http://schemas.microsoft.com/office/drawing/2014/main" id="{3E1DAFF8-0E68-44B3-B408-90A2C01C7D47}"/>
              </a:ext>
            </a:extLst>
          </p:cNvPr>
          <p:cNvSpPr txBox="1"/>
          <p:nvPr/>
        </p:nvSpPr>
        <p:spPr>
          <a:xfrm>
            <a:off x="0" y="1678721"/>
            <a:ext cx="4937505" cy="1332289"/>
          </a:xfrm>
          <a:prstGeom prst="rect">
            <a:avLst/>
          </a:prstGeom>
          <a:noFill/>
          <a:ln>
            <a:noFill/>
          </a:ln>
        </p:spPr>
        <p:txBody>
          <a:bodyPr vert="horz" wrap="square" lIns="91440" tIns="45720" rIns="91440" bIns="45720" rtlCol="0" anchor="ctr">
            <a:noAutofit/>
          </a:bodyPr>
          <a:lstStyle/>
          <a:p>
            <a:pPr algn="ctr"/>
            <a:r>
              <a:rPr lang="en-US" sz="3600" spc="-100" dirty="0">
                <a:solidFill>
                  <a:srgbClr val="006600"/>
                </a:solidFill>
                <a:latin typeface="Century Gothic" panose="020B0502020202020204" pitchFamily="34" charset="0"/>
              </a:rPr>
              <a:t>where should I save?</a:t>
            </a:r>
          </a:p>
        </p:txBody>
      </p:sp>
    </p:spTree>
    <p:extLst>
      <p:ext uri="{BB962C8B-B14F-4D97-AF65-F5344CB8AC3E}">
        <p14:creationId xmlns:p14="http://schemas.microsoft.com/office/powerpoint/2010/main" val="114426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500" fill="hold"/>
                                        <p:tgtEl>
                                          <p:spTgt spid="17"/>
                                        </p:tgtEl>
                                        <p:attrNameLst>
                                          <p:attrName>ppt_w</p:attrName>
                                        </p:attrNameLst>
                                      </p:cBhvr>
                                      <p:tavLst>
                                        <p:tav tm="0">
                                          <p:val>
                                            <p:fltVal val="0"/>
                                          </p:val>
                                        </p:tav>
                                        <p:tav tm="100000">
                                          <p:val>
                                            <p:strVal val="#ppt_w"/>
                                          </p:val>
                                        </p:tav>
                                      </p:tavLst>
                                    </p:anim>
                                    <p:anim calcmode="lin" valueType="num">
                                      <p:cBhvr>
                                        <p:cTn id="14" dur="1500" fill="hold"/>
                                        <p:tgtEl>
                                          <p:spTgt spid="17"/>
                                        </p:tgtEl>
                                        <p:attrNameLst>
                                          <p:attrName>ppt_h</p:attrName>
                                        </p:attrNameLst>
                                      </p:cBhvr>
                                      <p:tavLst>
                                        <p:tav tm="0">
                                          <p:val>
                                            <p:fltVal val="0"/>
                                          </p:val>
                                        </p:tav>
                                        <p:tav tm="100000">
                                          <p:val>
                                            <p:strVal val="#ppt_h"/>
                                          </p:val>
                                        </p:tav>
                                      </p:tavLst>
                                    </p:anim>
                                    <p:animEffect transition="in" filter="fade">
                                      <p:cBhvr>
                                        <p:cTn id="15" dur="1500"/>
                                        <p:tgtEl>
                                          <p:spTgt spid="17"/>
                                        </p:tgtEl>
                                      </p:cBhvr>
                                    </p:animEffect>
                                  </p:childTnLst>
                                </p:cTn>
                              </p:par>
                            </p:childTnLst>
                          </p:cTn>
                        </p:par>
                        <p:par>
                          <p:cTn id="16" fill="hold">
                            <p:stCondLst>
                              <p:cond delay="3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500" fill="hold"/>
                                        <p:tgtEl>
                                          <p:spTgt spid="21"/>
                                        </p:tgtEl>
                                        <p:attrNameLst>
                                          <p:attrName>ppt_w</p:attrName>
                                        </p:attrNameLst>
                                      </p:cBhvr>
                                      <p:tavLst>
                                        <p:tav tm="0">
                                          <p:val>
                                            <p:fltVal val="0"/>
                                          </p:val>
                                        </p:tav>
                                        <p:tav tm="100000">
                                          <p:val>
                                            <p:strVal val="#ppt_w"/>
                                          </p:val>
                                        </p:tav>
                                      </p:tavLst>
                                    </p:anim>
                                    <p:anim calcmode="lin" valueType="num">
                                      <p:cBhvr>
                                        <p:cTn id="20" dur="1500" fill="hold"/>
                                        <p:tgtEl>
                                          <p:spTgt spid="21"/>
                                        </p:tgtEl>
                                        <p:attrNameLst>
                                          <p:attrName>ppt_h</p:attrName>
                                        </p:attrNameLst>
                                      </p:cBhvr>
                                      <p:tavLst>
                                        <p:tav tm="0">
                                          <p:val>
                                            <p:fltVal val="0"/>
                                          </p:val>
                                        </p:tav>
                                        <p:tav tm="100000">
                                          <p:val>
                                            <p:strVal val="#ppt_h"/>
                                          </p:val>
                                        </p:tav>
                                      </p:tavLst>
                                    </p:anim>
                                    <p:animEffect transition="in" filter="fade">
                                      <p:cBhvr>
                                        <p:cTn id="21" dur="1500"/>
                                        <p:tgtEl>
                                          <p:spTgt spid="21"/>
                                        </p:tgtEl>
                                      </p:cBhvr>
                                    </p:animEffect>
                                  </p:childTnLst>
                                </p:cTn>
                              </p:par>
                            </p:childTnLst>
                          </p:cTn>
                        </p:par>
                        <p:par>
                          <p:cTn id="22" fill="hold">
                            <p:stCondLst>
                              <p:cond delay="4500"/>
                            </p:stCondLst>
                            <p:childTnLst>
                              <p:par>
                                <p:cTn id="23" presetID="3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500" fill="hold"/>
                                        <p:tgtEl>
                                          <p:spTgt spid="22"/>
                                        </p:tgtEl>
                                        <p:attrNameLst>
                                          <p:attrName>ppt_w</p:attrName>
                                        </p:attrNameLst>
                                      </p:cBhvr>
                                      <p:tavLst>
                                        <p:tav tm="0">
                                          <p:val>
                                            <p:fltVal val="0"/>
                                          </p:val>
                                        </p:tav>
                                        <p:tav tm="100000">
                                          <p:val>
                                            <p:strVal val="#ppt_w"/>
                                          </p:val>
                                        </p:tav>
                                      </p:tavLst>
                                    </p:anim>
                                    <p:anim calcmode="lin" valueType="num">
                                      <p:cBhvr>
                                        <p:cTn id="26" dur="1500" fill="hold"/>
                                        <p:tgtEl>
                                          <p:spTgt spid="22"/>
                                        </p:tgtEl>
                                        <p:attrNameLst>
                                          <p:attrName>ppt_h</p:attrName>
                                        </p:attrNameLst>
                                      </p:cBhvr>
                                      <p:tavLst>
                                        <p:tav tm="0">
                                          <p:val>
                                            <p:fltVal val="0"/>
                                          </p:val>
                                        </p:tav>
                                        <p:tav tm="100000">
                                          <p:val>
                                            <p:strVal val="#ppt_h"/>
                                          </p:val>
                                        </p:tav>
                                      </p:tavLst>
                                    </p:anim>
                                    <p:anim calcmode="lin" valueType="num">
                                      <p:cBhvr>
                                        <p:cTn id="27" dur="1500" fill="hold"/>
                                        <p:tgtEl>
                                          <p:spTgt spid="22"/>
                                        </p:tgtEl>
                                        <p:attrNameLst>
                                          <p:attrName>style.rotation</p:attrName>
                                        </p:attrNameLst>
                                      </p:cBhvr>
                                      <p:tavLst>
                                        <p:tav tm="0">
                                          <p:val>
                                            <p:fltVal val="90"/>
                                          </p:val>
                                        </p:tav>
                                        <p:tav tm="100000">
                                          <p:val>
                                            <p:fltVal val="0"/>
                                          </p:val>
                                        </p:tav>
                                      </p:tavLst>
                                    </p:anim>
                                    <p:animEffect transition="in" filter="fade">
                                      <p:cBhvr>
                                        <p:cTn id="28" dur="1500"/>
                                        <p:tgtEl>
                                          <p:spTgt spid="22"/>
                                        </p:tgtEl>
                                      </p:cBhvr>
                                    </p:animEffect>
                                  </p:childTnLst>
                                </p:cTn>
                              </p:par>
                            </p:childTnLst>
                          </p:cTn>
                        </p:par>
                        <p:par>
                          <p:cTn id="29" fill="hold">
                            <p:stCondLst>
                              <p:cond delay="6000"/>
                            </p:stCondLst>
                            <p:childTnLst>
                              <p:par>
                                <p:cTn id="30" presetID="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1500" fill="hold"/>
                                        <p:tgtEl>
                                          <p:spTgt spid="23"/>
                                        </p:tgtEl>
                                        <p:attrNameLst>
                                          <p:attrName>ppt_x</p:attrName>
                                        </p:attrNameLst>
                                      </p:cBhvr>
                                      <p:tavLst>
                                        <p:tav tm="0">
                                          <p:val>
                                            <p:strVal val="0-#ppt_w/2"/>
                                          </p:val>
                                        </p:tav>
                                        <p:tav tm="100000">
                                          <p:val>
                                            <p:strVal val="#ppt_x"/>
                                          </p:val>
                                        </p:tav>
                                      </p:tavLst>
                                    </p:anim>
                                    <p:anim calcmode="lin" valueType="num">
                                      <p:cBhvr additive="base">
                                        <p:cTn id="33" dur="1500" fill="hold"/>
                                        <p:tgtEl>
                                          <p:spTgt spid="23"/>
                                        </p:tgtEl>
                                        <p:attrNameLst>
                                          <p:attrName>ppt_y</p:attrName>
                                        </p:attrNameLst>
                                      </p:cBhvr>
                                      <p:tavLst>
                                        <p:tav tm="0">
                                          <p:val>
                                            <p:strVal val="#ppt_y"/>
                                          </p:val>
                                        </p:tav>
                                        <p:tav tm="100000">
                                          <p:val>
                                            <p:strVal val="#ppt_y"/>
                                          </p:val>
                                        </p:tav>
                                      </p:tavLst>
                                    </p:anim>
                                  </p:childTnLst>
                                </p:cTn>
                              </p:par>
                              <p:par>
                                <p:cTn id="34" presetID="53" presetClass="entr" presetSubtype="16" fill="hold" grpId="0" nodeType="withEffect">
                                  <p:stCondLst>
                                    <p:cond delay="100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500" fill="hold"/>
                                        <p:tgtEl>
                                          <p:spTgt spid="24"/>
                                        </p:tgtEl>
                                        <p:attrNameLst>
                                          <p:attrName>ppt_w</p:attrName>
                                        </p:attrNameLst>
                                      </p:cBhvr>
                                      <p:tavLst>
                                        <p:tav tm="0">
                                          <p:val>
                                            <p:fltVal val="0"/>
                                          </p:val>
                                        </p:tav>
                                        <p:tav tm="100000">
                                          <p:val>
                                            <p:strVal val="#ppt_w"/>
                                          </p:val>
                                        </p:tav>
                                      </p:tavLst>
                                    </p:anim>
                                    <p:anim calcmode="lin" valueType="num">
                                      <p:cBhvr>
                                        <p:cTn id="37" dur="1500" fill="hold"/>
                                        <p:tgtEl>
                                          <p:spTgt spid="24"/>
                                        </p:tgtEl>
                                        <p:attrNameLst>
                                          <p:attrName>ppt_h</p:attrName>
                                        </p:attrNameLst>
                                      </p:cBhvr>
                                      <p:tavLst>
                                        <p:tav tm="0">
                                          <p:val>
                                            <p:fltVal val="0"/>
                                          </p:val>
                                        </p:tav>
                                        <p:tav tm="100000">
                                          <p:val>
                                            <p:strVal val="#ppt_h"/>
                                          </p:val>
                                        </p:tav>
                                      </p:tavLst>
                                    </p:anim>
                                    <p:animEffect transition="in" filter="fade">
                                      <p:cBhvr>
                                        <p:cTn id="38" dur="1500"/>
                                        <p:tgtEl>
                                          <p:spTgt spid="24"/>
                                        </p:tgtEl>
                                      </p:cBhvr>
                                    </p:animEffect>
                                  </p:childTnLst>
                                </p:cTn>
                              </p:par>
                            </p:childTnLst>
                          </p:cTn>
                        </p:par>
                        <p:par>
                          <p:cTn id="39" fill="hold">
                            <p:stCondLst>
                              <p:cond delay="8500"/>
                            </p:stCondLst>
                            <p:childTnLst>
                              <p:par>
                                <p:cTn id="40" presetID="42"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9500"/>
                            </p:stCondLst>
                            <p:childTnLst>
                              <p:par>
                                <p:cTn id="46" presetID="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P spid="21" grpId="0"/>
      <p:bldP spid="22" grpId="0"/>
      <p:bldP spid="23" grpId="0"/>
      <p:bldP spid="24"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ear black concrete road under white and blue skies"/>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8049" t="35164"/>
          <a:stretch/>
        </p:blipFill>
        <p:spPr bwMode="auto">
          <a:xfrm>
            <a:off x="-84214" y="1011362"/>
            <a:ext cx="9312428" cy="483507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2713713" y="2307771"/>
            <a:ext cx="88480" cy="3018899"/>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chilly" dir="t"/>
          </a:scene3d>
          <a:sp3d contourW="12700" prstMaterial="dkEdge">
            <a:bevelT w="127000" h="63500"/>
            <a:contourClr>
              <a:schemeClr val="tx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48001" y="2335507"/>
            <a:ext cx="88481" cy="3018900"/>
          </a:xfrm>
          <a:prstGeom prst="rect">
            <a:avLst/>
          </a:prstGeom>
          <a:solidFill>
            <a:schemeClr val="bg1">
              <a:lumMod val="50000"/>
            </a:schemeClr>
          </a:solidFill>
          <a:ln>
            <a:noFill/>
          </a:ln>
          <a:effectLst>
            <a:outerShdw blurRad="190500" dist="228600" dir="2700000" algn="ctr">
              <a:srgbClr val="000000">
                <a:alpha val="30000"/>
              </a:srgbClr>
            </a:outerShdw>
          </a:effectLst>
          <a:scene3d>
            <a:camera prst="orthographicFront">
              <a:rot lat="0" lon="0" rev="0"/>
            </a:camera>
            <a:lightRig rig="chilly" dir="t"/>
          </a:scene3d>
          <a:sp3d prstMaterial="dkEdg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499425" y="2691600"/>
            <a:ext cx="6135329" cy="521208"/>
          </a:xfrm>
          <a:prstGeom prst="rect">
            <a:avLst/>
          </a:prstGeom>
          <a:solidFill>
            <a:schemeClr val="bg1"/>
          </a:solidFill>
          <a:ln>
            <a:noFill/>
          </a:ln>
          <a:effectLst>
            <a:outerShdw blurRad="50800" dist="38100" algn="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1" name="Rectangle 30"/>
          <p:cNvSpPr/>
          <p:nvPr/>
        </p:nvSpPr>
        <p:spPr>
          <a:xfrm>
            <a:off x="1494264" y="3428898"/>
            <a:ext cx="6135329" cy="521208"/>
          </a:xfrm>
          <a:prstGeom prst="rect">
            <a:avLst/>
          </a:prstGeom>
          <a:solidFill>
            <a:schemeClr val="bg1"/>
          </a:solidFill>
          <a:ln>
            <a:noFill/>
          </a:ln>
          <a:effectLst>
            <a:outerShdw blurRad="50800" dist="38100" algn="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9" name="Rectangle 38"/>
          <p:cNvSpPr/>
          <p:nvPr/>
        </p:nvSpPr>
        <p:spPr>
          <a:xfrm>
            <a:off x="1484436" y="4185966"/>
            <a:ext cx="6135329" cy="521208"/>
          </a:xfrm>
          <a:prstGeom prst="rect">
            <a:avLst/>
          </a:prstGeom>
          <a:solidFill>
            <a:schemeClr val="bg1"/>
          </a:solidFill>
          <a:ln>
            <a:noFill/>
          </a:ln>
          <a:effectLst>
            <a:outerShdw blurRad="50800" dist="38100" algn="l" rotWithShape="0">
              <a:prstClr val="black">
                <a:alpha val="40000"/>
              </a:prst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2" name="TextBox 21"/>
          <p:cNvSpPr txBox="1"/>
          <p:nvPr/>
        </p:nvSpPr>
        <p:spPr>
          <a:xfrm>
            <a:off x="2226113" y="4204986"/>
            <a:ext cx="4689976" cy="488982"/>
          </a:xfrm>
          <a:prstGeom prst="rect">
            <a:avLst/>
          </a:prstGeom>
          <a:noFill/>
        </p:spPr>
        <p:txBody>
          <a:bodyPr vert="horz" wrap="square" lIns="91440" tIns="45720" rIns="91440" bIns="45720" rtlCol="0" anchor="ctr">
            <a:noAutofit/>
          </a:bodyPr>
          <a:lstStyle/>
          <a:p>
            <a:pPr algn="ctr"/>
            <a:r>
              <a:rPr lang="en-US" sz="3200" dirty="0">
                <a:solidFill>
                  <a:schemeClr val="bg1"/>
                </a:solidFill>
                <a:latin typeface="Gadugi" panose="020B0502040204020203" pitchFamily="34" charset="0"/>
                <a:ea typeface="Gadugi" panose="020B0502040204020203" pitchFamily="34" charset="0"/>
              </a:rPr>
              <a:t>Decide:  IT IS POSSIBLE.</a:t>
            </a:r>
          </a:p>
        </p:txBody>
      </p:sp>
      <p:sp>
        <p:nvSpPr>
          <p:cNvPr id="47" name="TextBox 46">
            <a:extLst>
              <a:ext uri="{FF2B5EF4-FFF2-40B4-BE49-F238E27FC236}">
                <a16:creationId xmlns:a16="http://schemas.microsoft.com/office/drawing/2014/main" id="{A708DE29-D057-40B4-8A7F-1AC4845A652A}"/>
              </a:ext>
            </a:extLst>
          </p:cNvPr>
          <p:cNvSpPr txBox="1"/>
          <p:nvPr/>
        </p:nvSpPr>
        <p:spPr>
          <a:xfrm>
            <a:off x="1640936" y="3468778"/>
            <a:ext cx="5862127" cy="488982"/>
          </a:xfrm>
          <a:prstGeom prst="rect">
            <a:avLst/>
          </a:prstGeom>
          <a:noFill/>
        </p:spPr>
        <p:txBody>
          <a:bodyPr vert="horz" wrap="square" lIns="91440" tIns="45720" rIns="91440" bIns="45720" rtlCol="0" anchor="ctr">
            <a:noAutofit/>
          </a:bodyPr>
          <a:lstStyle/>
          <a:p>
            <a:pPr algn="ctr"/>
            <a:r>
              <a:rPr lang="en-US" sz="3200" dirty="0">
                <a:solidFill>
                  <a:schemeClr val="bg1"/>
                </a:solidFill>
                <a:latin typeface="Gadugi" panose="020B0502040204020203" pitchFamily="34" charset="0"/>
                <a:ea typeface="Gadugi" panose="020B0502040204020203" pitchFamily="34" charset="0"/>
              </a:rPr>
              <a:t>Make the Commitment to Save</a:t>
            </a:r>
          </a:p>
        </p:txBody>
      </p:sp>
      <p:sp>
        <p:nvSpPr>
          <p:cNvPr id="48" name="TextBox 47">
            <a:extLst>
              <a:ext uri="{FF2B5EF4-FFF2-40B4-BE49-F238E27FC236}">
                <a16:creationId xmlns:a16="http://schemas.microsoft.com/office/drawing/2014/main" id="{6975CA47-3241-4031-9DC0-5325252A784B}"/>
              </a:ext>
            </a:extLst>
          </p:cNvPr>
          <p:cNvSpPr txBox="1"/>
          <p:nvPr/>
        </p:nvSpPr>
        <p:spPr>
          <a:xfrm>
            <a:off x="2202427" y="2718812"/>
            <a:ext cx="4689976" cy="488982"/>
          </a:xfrm>
          <a:prstGeom prst="rect">
            <a:avLst/>
          </a:prstGeom>
          <a:noFill/>
        </p:spPr>
        <p:txBody>
          <a:bodyPr vert="horz" wrap="square" lIns="91440" tIns="45720" rIns="91440" bIns="45720" rtlCol="0" anchor="ctr">
            <a:noAutofit/>
          </a:bodyPr>
          <a:lstStyle/>
          <a:p>
            <a:pPr algn="ctr"/>
            <a:r>
              <a:rPr lang="en-US" sz="3200" dirty="0">
                <a:solidFill>
                  <a:schemeClr val="bg1"/>
                </a:solidFill>
                <a:latin typeface="Gadugi" panose="020B0502040204020203" pitchFamily="34" charset="0"/>
                <a:ea typeface="Gadugi" panose="020B0502040204020203" pitchFamily="34" charset="0"/>
              </a:rPr>
              <a:t>TAKE THE STEPS!</a:t>
            </a:r>
          </a:p>
        </p:txBody>
      </p:sp>
      <p:sp>
        <p:nvSpPr>
          <p:cNvPr id="4" name="Title 3"/>
          <p:cNvSpPr txBox="1">
            <a:spLocks/>
          </p:cNvSpPr>
          <p:nvPr/>
        </p:nvSpPr>
        <p:spPr>
          <a:xfrm>
            <a:off x="-4911" y="730239"/>
            <a:ext cx="9144000"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073E87">
                  <a:lumMod val="75000"/>
                </a:srgbClr>
              </a:solidFill>
              <a:latin typeface="Gadugi" panose="020B0502040204020203" pitchFamily="34" charset="0"/>
              <a:ea typeface="Gadugi" panose="020B0502040204020203" pitchFamily="34" charset="0"/>
            </a:endParaRPr>
          </a:p>
        </p:txBody>
      </p:sp>
      <p:sp>
        <p:nvSpPr>
          <p:cNvPr id="24" name="Parallelogram 23"/>
          <p:cNvSpPr/>
          <p:nvPr/>
        </p:nvSpPr>
        <p:spPr>
          <a:xfrm>
            <a:off x="1514173"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5" name="Parallelogram 24"/>
          <p:cNvSpPr/>
          <p:nvPr/>
        </p:nvSpPr>
        <p:spPr>
          <a:xfrm>
            <a:off x="2541644"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6" name="Parallelogram 25"/>
          <p:cNvSpPr/>
          <p:nvPr/>
        </p:nvSpPr>
        <p:spPr>
          <a:xfrm>
            <a:off x="3569115"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7" name="Parallelogram 26"/>
          <p:cNvSpPr/>
          <p:nvPr/>
        </p:nvSpPr>
        <p:spPr>
          <a:xfrm>
            <a:off x="4596586"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8" name="Parallelogram 27"/>
          <p:cNvSpPr/>
          <p:nvPr/>
        </p:nvSpPr>
        <p:spPr>
          <a:xfrm>
            <a:off x="5624057"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29" name="Parallelogram 28"/>
          <p:cNvSpPr/>
          <p:nvPr/>
        </p:nvSpPr>
        <p:spPr>
          <a:xfrm>
            <a:off x="6651528" y="27040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2" name="Parallelogram 31"/>
          <p:cNvSpPr/>
          <p:nvPr/>
        </p:nvSpPr>
        <p:spPr>
          <a:xfrm>
            <a:off x="1528921"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3" name="Parallelogram 32"/>
          <p:cNvSpPr/>
          <p:nvPr/>
        </p:nvSpPr>
        <p:spPr>
          <a:xfrm>
            <a:off x="2556392"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4" name="Parallelogram 33"/>
          <p:cNvSpPr/>
          <p:nvPr/>
        </p:nvSpPr>
        <p:spPr>
          <a:xfrm>
            <a:off x="3583863"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5" name="Parallelogram 34"/>
          <p:cNvSpPr/>
          <p:nvPr/>
        </p:nvSpPr>
        <p:spPr>
          <a:xfrm>
            <a:off x="4611334"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6" name="Parallelogram 35"/>
          <p:cNvSpPr/>
          <p:nvPr/>
        </p:nvSpPr>
        <p:spPr>
          <a:xfrm>
            <a:off x="5638805"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37" name="Parallelogram 36"/>
          <p:cNvSpPr/>
          <p:nvPr/>
        </p:nvSpPr>
        <p:spPr>
          <a:xfrm>
            <a:off x="6666276" y="3441464"/>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0" name="Parallelogram 39"/>
          <p:cNvSpPr/>
          <p:nvPr/>
        </p:nvSpPr>
        <p:spPr>
          <a:xfrm>
            <a:off x="1519093"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1" name="Parallelogram 40"/>
          <p:cNvSpPr/>
          <p:nvPr/>
        </p:nvSpPr>
        <p:spPr>
          <a:xfrm>
            <a:off x="2546564"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2" name="Parallelogram 41"/>
          <p:cNvSpPr/>
          <p:nvPr/>
        </p:nvSpPr>
        <p:spPr>
          <a:xfrm>
            <a:off x="3574035"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3" name="Parallelogram 42"/>
          <p:cNvSpPr/>
          <p:nvPr/>
        </p:nvSpPr>
        <p:spPr>
          <a:xfrm>
            <a:off x="4601506"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4" name="Parallelogram 43"/>
          <p:cNvSpPr/>
          <p:nvPr/>
        </p:nvSpPr>
        <p:spPr>
          <a:xfrm>
            <a:off x="5628977"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
        <p:nvSpPr>
          <p:cNvPr id="45" name="Parallelogram 44"/>
          <p:cNvSpPr/>
          <p:nvPr/>
        </p:nvSpPr>
        <p:spPr>
          <a:xfrm>
            <a:off x="6656448" y="4198532"/>
            <a:ext cx="737419" cy="503730"/>
          </a:xfrm>
          <a:prstGeom prst="parallelogram">
            <a:avLst/>
          </a:prstGeom>
          <a:solidFill>
            <a:srgbClr val="FF9900"/>
          </a:solidFill>
          <a:ln>
            <a:noFill/>
          </a:ln>
          <a:effectLst>
            <a:outerShdw blurRad="50800" dist="38100" dir="16200000" rotWithShape="0">
              <a:srgbClr val="FF99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Tree>
    <p:extLst>
      <p:ext uri="{BB962C8B-B14F-4D97-AF65-F5344CB8AC3E}">
        <p14:creationId xmlns:p14="http://schemas.microsoft.com/office/powerpoint/2010/main" val="4118431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grpId="0" nodeType="withEffect">
                                  <p:stCondLst>
                                    <p:cond delay="0"/>
                                  </p:stCondLst>
                                  <p:childTnLst>
                                    <p:anim calcmode="lin" valueType="num">
                                      <p:cBhvr additive="base">
                                        <p:cTn id="6" dur="1250"/>
                                        <p:tgtEl>
                                          <p:spTgt spid="23"/>
                                        </p:tgtEl>
                                        <p:attrNameLst>
                                          <p:attrName>ppt_x</p:attrName>
                                        </p:attrNameLst>
                                      </p:cBhvr>
                                      <p:tavLst>
                                        <p:tav tm="0">
                                          <p:val>
                                            <p:strVal val="ppt_x"/>
                                          </p:val>
                                        </p:tav>
                                        <p:tav tm="100000">
                                          <p:val>
                                            <p:strVal val="1+ppt_w/2"/>
                                          </p:val>
                                        </p:tav>
                                      </p:tavLst>
                                    </p:anim>
                                    <p:anim calcmode="lin" valueType="num">
                                      <p:cBhvr additive="base">
                                        <p:cTn id="7" dur="1250"/>
                                        <p:tgtEl>
                                          <p:spTgt spid="23"/>
                                        </p:tgtEl>
                                        <p:attrNameLst>
                                          <p:attrName>ppt_y</p:attrName>
                                        </p:attrNameLst>
                                      </p:cBhvr>
                                      <p:tavLst>
                                        <p:tav tm="0">
                                          <p:val>
                                            <p:strVal val="ppt_y"/>
                                          </p:val>
                                        </p:tav>
                                        <p:tav tm="100000">
                                          <p:val>
                                            <p:strVal val="ppt_y"/>
                                          </p:val>
                                        </p:tav>
                                      </p:tavLst>
                                    </p:anim>
                                    <p:set>
                                      <p:cBhvr>
                                        <p:cTn id="8" dur="1" fill="hold">
                                          <p:stCondLst>
                                            <p:cond delay="1249"/>
                                          </p:stCondLst>
                                        </p:cTn>
                                        <p:tgtEl>
                                          <p:spTgt spid="23"/>
                                        </p:tgtEl>
                                        <p:attrNameLst>
                                          <p:attrName>style.visibility</p:attrName>
                                        </p:attrNameLst>
                                      </p:cBhvr>
                                      <p:to>
                                        <p:strVal val="hidden"/>
                                      </p:to>
                                    </p:set>
                                  </p:childTnLst>
                                </p:cTn>
                              </p:par>
                              <p:par>
                                <p:cTn id="9" presetID="2" presetClass="exit" presetSubtype="2" fill="hold" grpId="0" nodeType="withEffect">
                                  <p:stCondLst>
                                    <p:cond delay="0"/>
                                  </p:stCondLst>
                                  <p:childTnLst>
                                    <p:anim calcmode="lin" valueType="num">
                                      <p:cBhvr additive="base">
                                        <p:cTn id="10" dur="1250"/>
                                        <p:tgtEl>
                                          <p:spTgt spid="24"/>
                                        </p:tgtEl>
                                        <p:attrNameLst>
                                          <p:attrName>ppt_x</p:attrName>
                                        </p:attrNameLst>
                                      </p:cBhvr>
                                      <p:tavLst>
                                        <p:tav tm="0">
                                          <p:val>
                                            <p:strVal val="ppt_x"/>
                                          </p:val>
                                        </p:tav>
                                        <p:tav tm="100000">
                                          <p:val>
                                            <p:strVal val="1+ppt_w/2"/>
                                          </p:val>
                                        </p:tav>
                                      </p:tavLst>
                                    </p:anim>
                                    <p:anim calcmode="lin" valueType="num">
                                      <p:cBhvr additive="base">
                                        <p:cTn id="11" dur="1250"/>
                                        <p:tgtEl>
                                          <p:spTgt spid="24"/>
                                        </p:tgtEl>
                                        <p:attrNameLst>
                                          <p:attrName>ppt_y</p:attrName>
                                        </p:attrNameLst>
                                      </p:cBhvr>
                                      <p:tavLst>
                                        <p:tav tm="0">
                                          <p:val>
                                            <p:strVal val="ppt_y"/>
                                          </p:val>
                                        </p:tav>
                                        <p:tav tm="100000">
                                          <p:val>
                                            <p:strVal val="ppt_y"/>
                                          </p:val>
                                        </p:tav>
                                      </p:tavLst>
                                    </p:anim>
                                    <p:set>
                                      <p:cBhvr>
                                        <p:cTn id="12" dur="1" fill="hold">
                                          <p:stCondLst>
                                            <p:cond delay="1249"/>
                                          </p:stCondLst>
                                        </p:cTn>
                                        <p:tgtEl>
                                          <p:spTgt spid="24"/>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250"/>
                                        <p:tgtEl>
                                          <p:spTgt spid="25"/>
                                        </p:tgtEl>
                                        <p:attrNameLst>
                                          <p:attrName>ppt_x</p:attrName>
                                        </p:attrNameLst>
                                      </p:cBhvr>
                                      <p:tavLst>
                                        <p:tav tm="0">
                                          <p:val>
                                            <p:strVal val="ppt_x"/>
                                          </p:val>
                                        </p:tav>
                                        <p:tav tm="100000">
                                          <p:val>
                                            <p:strVal val="1+ppt_w/2"/>
                                          </p:val>
                                        </p:tav>
                                      </p:tavLst>
                                    </p:anim>
                                    <p:anim calcmode="lin" valueType="num">
                                      <p:cBhvr additive="base">
                                        <p:cTn id="15" dur="1250"/>
                                        <p:tgtEl>
                                          <p:spTgt spid="25"/>
                                        </p:tgtEl>
                                        <p:attrNameLst>
                                          <p:attrName>ppt_y</p:attrName>
                                        </p:attrNameLst>
                                      </p:cBhvr>
                                      <p:tavLst>
                                        <p:tav tm="0">
                                          <p:val>
                                            <p:strVal val="ppt_y"/>
                                          </p:val>
                                        </p:tav>
                                        <p:tav tm="100000">
                                          <p:val>
                                            <p:strVal val="ppt_y"/>
                                          </p:val>
                                        </p:tav>
                                      </p:tavLst>
                                    </p:anim>
                                    <p:set>
                                      <p:cBhvr>
                                        <p:cTn id="16" dur="1" fill="hold">
                                          <p:stCondLst>
                                            <p:cond delay="1249"/>
                                          </p:stCondLst>
                                        </p:cTn>
                                        <p:tgtEl>
                                          <p:spTgt spid="25"/>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250"/>
                                        <p:tgtEl>
                                          <p:spTgt spid="26"/>
                                        </p:tgtEl>
                                        <p:attrNameLst>
                                          <p:attrName>ppt_x</p:attrName>
                                        </p:attrNameLst>
                                      </p:cBhvr>
                                      <p:tavLst>
                                        <p:tav tm="0">
                                          <p:val>
                                            <p:strVal val="ppt_x"/>
                                          </p:val>
                                        </p:tav>
                                        <p:tav tm="100000">
                                          <p:val>
                                            <p:strVal val="1+ppt_w/2"/>
                                          </p:val>
                                        </p:tav>
                                      </p:tavLst>
                                    </p:anim>
                                    <p:anim calcmode="lin" valueType="num">
                                      <p:cBhvr additive="base">
                                        <p:cTn id="19" dur="1250"/>
                                        <p:tgtEl>
                                          <p:spTgt spid="26"/>
                                        </p:tgtEl>
                                        <p:attrNameLst>
                                          <p:attrName>ppt_y</p:attrName>
                                        </p:attrNameLst>
                                      </p:cBhvr>
                                      <p:tavLst>
                                        <p:tav tm="0">
                                          <p:val>
                                            <p:strVal val="ppt_y"/>
                                          </p:val>
                                        </p:tav>
                                        <p:tav tm="100000">
                                          <p:val>
                                            <p:strVal val="ppt_y"/>
                                          </p:val>
                                        </p:tav>
                                      </p:tavLst>
                                    </p:anim>
                                    <p:set>
                                      <p:cBhvr>
                                        <p:cTn id="20" dur="1" fill="hold">
                                          <p:stCondLst>
                                            <p:cond delay="1249"/>
                                          </p:stCondLst>
                                        </p:cTn>
                                        <p:tgtEl>
                                          <p:spTgt spid="26"/>
                                        </p:tgtEl>
                                        <p:attrNameLst>
                                          <p:attrName>style.visibility</p:attrName>
                                        </p:attrNameLst>
                                      </p:cBhvr>
                                      <p:to>
                                        <p:strVal val="hidden"/>
                                      </p:to>
                                    </p:set>
                                  </p:childTnLst>
                                </p:cTn>
                              </p:par>
                              <p:par>
                                <p:cTn id="21" presetID="2" presetClass="exit" presetSubtype="2" fill="hold" grpId="0" nodeType="withEffect">
                                  <p:stCondLst>
                                    <p:cond delay="0"/>
                                  </p:stCondLst>
                                  <p:childTnLst>
                                    <p:anim calcmode="lin" valueType="num">
                                      <p:cBhvr additive="base">
                                        <p:cTn id="22" dur="1250"/>
                                        <p:tgtEl>
                                          <p:spTgt spid="27"/>
                                        </p:tgtEl>
                                        <p:attrNameLst>
                                          <p:attrName>ppt_x</p:attrName>
                                        </p:attrNameLst>
                                      </p:cBhvr>
                                      <p:tavLst>
                                        <p:tav tm="0">
                                          <p:val>
                                            <p:strVal val="ppt_x"/>
                                          </p:val>
                                        </p:tav>
                                        <p:tav tm="100000">
                                          <p:val>
                                            <p:strVal val="1+ppt_w/2"/>
                                          </p:val>
                                        </p:tav>
                                      </p:tavLst>
                                    </p:anim>
                                    <p:anim calcmode="lin" valueType="num">
                                      <p:cBhvr additive="base">
                                        <p:cTn id="23" dur="1250"/>
                                        <p:tgtEl>
                                          <p:spTgt spid="27"/>
                                        </p:tgtEl>
                                        <p:attrNameLst>
                                          <p:attrName>ppt_y</p:attrName>
                                        </p:attrNameLst>
                                      </p:cBhvr>
                                      <p:tavLst>
                                        <p:tav tm="0">
                                          <p:val>
                                            <p:strVal val="ppt_y"/>
                                          </p:val>
                                        </p:tav>
                                        <p:tav tm="100000">
                                          <p:val>
                                            <p:strVal val="ppt_y"/>
                                          </p:val>
                                        </p:tav>
                                      </p:tavLst>
                                    </p:anim>
                                    <p:set>
                                      <p:cBhvr>
                                        <p:cTn id="24" dur="1" fill="hold">
                                          <p:stCondLst>
                                            <p:cond delay="1249"/>
                                          </p:stCondLst>
                                        </p:cTn>
                                        <p:tgtEl>
                                          <p:spTgt spid="27"/>
                                        </p:tgtEl>
                                        <p:attrNameLst>
                                          <p:attrName>style.visibility</p:attrName>
                                        </p:attrNameLst>
                                      </p:cBhvr>
                                      <p:to>
                                        <p:strVal val="hidden"/>
                                      </p:to>
                                    </p:set>
                                  </p:childTnLst>
                                </p:cTn>
                              </p:par>
                              <p:par>
                                <p:cTn id="25" presetID="2" presetClass="exit" presetSubtype="2" fill="hold" grpId="0" nodeType="withEffect">
                                  <p:stCondLst>
                                    <p:cond delay="0"/>
                                  </p:stCondLst>
                                  <p:childTnLst>
                                    <p:anim calcmode="lin" valueType="num">
                                      <p:cBhvr additive="base">
                                        <p:cTn id="26" dur="1250"/>
                                        <p:tgtEl>
                                          <p:spTgt spid="28"/>
                                        </p:tgtEl>
                                        <p:attrNameLst>
                                          <p:attrName>ppt_x</p:attrName>
                                        </p:attrNameLst>
                                      </p:cBhvr>
                                      <p:tavLst>
                                        <p:tav tm="0">
                                          <p:val>
                                            <p:strVal val="ppt_x"/>
                                          </p:val>
                                        </p:tav>
                                        <p:tav tm="100000">
                                          <p:val>
                                            <p:strVal val="1+ppt_w/2"/>
                                          </p:val>
                                        </p:tav>
                                      </p:tavLst>
                                    </p:anim>
                                    <p:anim calcmode="lin" valueType="num">
                                      <p:cBhvr additive="base">
                                        <p:cTn id="27" dur="1250"/>
                                        <p:tgtEl>
                                          <p:spTgt spid="28"/>
                                        </p:tgtEl>
                                        <p:attrNameLst>
                                          <p:attrName>ppt_y</p:attrName>
                                        </p:attrNameLst>
                                      </p:cBhvr>
                                      <p:tavLst>
                                        <p:tav tm="0">
                                          <p:val>
                                            <p:strVal val="ppt_y"/>
                                          </p:val>
                                        </p:tav>
                                        <p:tav tm="100000">
                                          <p:val>
                                            <p:strVal val="ppt_y"/>
                                          </p:val>
                                        </p:tav>
                                      </p:tavLst>
                                    </p:anim>
                                    <p:set>
                                      <p:cBhvr>
                                        <p:cTn id="28" dur="1" fill="hold">
                                          <p:stCondLst>
                                            <p:cond delay="1249"/>
                                          </p:stCondLst>
                                        </p:cTn>
                                        <p:tgtEl>
                                          <p:spTgt spid="28"/>
                                        </p:tgtEl>
                                        <p:attrNameLst>
                                          <p:attrName>style.visibility</p:attrName>
                                        </p:attrNameLst>
                                      </p:cBhvr>
                                      <p:to>
                                        <p:strVal val="hidden"/>
                                      </p:to>
                                    </p:set>
                                  </p:childTnLst>
                                </p:cTn>
                              </p:par>
                              <p:par>
                                <p:cTn id="29" presetID="2" presetClass="exit" presetSubtype="2" fill="hold" grpId="0" nodeType="withEffect">
                                  <p:stCondLst>
                                    <p:cond delay="0"/>
                                  </p:stCondLst>
                                  <p:childTnLst>
                                    <p:anim calcmode="lin" valueType="num">
                                      <p:cBhvr additive="base">
                                        <p:cTn id="30" dur="1250"/>
                                        <p:tgtEl>
                                          <p:spTgt spid="29"/>
                                        </p:tgtEl>
                                        <p:attrNameLst>
                                          <p:attrName>ppt_x</p:attrName>
                                        </p:attrNameLst>
                                      </p:cBhvr>
                                      <p:tavLst>
                                        <p:tav tm="0">
                                          <p:val>
                                            <p:strVal val="ppt_x"/>
                                          </p:val>
                                        </p:tav>
                                        <p:tav tm="100000">
                                          <p:val>
                                            <p:strVal val="1+ppt_w/2"/>
                                          </p:val>
                                        </p:tav>
                                      </p:tavLst>
                                    </p:anim>
                                    <p:anim calcmode="lin" valueType="num">
                                      <p:cBhvr additive="base">
                                        <p:cTn id="31" dur="1250"/>
                                        <p:tgtEl>
                                          <p:spTgt spid="29"/>
                                        </p:tgtEl>
                                        <p:attrNameLst>
                                          <p:attrName>ppt_y</p:attrName>
                                        </p:attrNameLst>
                                      </p:cBhvr>
                                      <p:tavLst>
                                        <p:tav tm="0">
                                          <p:val>
                                            <p:strVal val="ppt_y"/>
                                          </p:val>
                                        </p:tav>
                                        <p:tav tm="100000">
                                          <p:val>
                                            <p:strVal val="ppt_y"/>
                                          </p:val>
                                        </p:tav>
                                      </p:tavLst>
                                    </p:anim>
                                    <p:set>
                                      <p:cBhvr>
                                        <p:cTn id="32" dur="1" fill="hold">
                                          <p:stCondLst>
                                            <p:cond delay="1249"/>
                                          </p:stCondLst>
                                        </p:cTn>
                                        <p:tgtEl>
                                          <p:spTgt spid="29"/>
                                        </p:tgtEl>
                                        <p:attrNameLst>
                                          <p:attrName>style.visibility</p:attrName>
                                        </p:attrNameLst>
                                      </p:cBhvr>
                                      <p:to>
                                        <p:strVal val="hidden"/>
                                      </p:to>
                                    </p:set>
                                  </p:childTnLst>
                                </p:cTn>
                              </p:par>
                              <p:par>
                                <p:cTn id="33" presetID="2" presetClass="exit" presetSubtype="8" fill="hold" grpId="0" nodeType="withEffect">
                                  <p:stCondLst>
                                    <p:cond delay="0"/>
                                  </p:stCondLst>
                                  <p:childTnLst>
                                    <p:anim calcmode="lin" valueType="num">
                                      <p:cBhvr additive="base">
                                        <p:cTn id="34" dur="1250"/>
                                        <p:tgtEl>
                                          <p:spTgt spid="31"/>
                                        </p:tgtEl>
                                        <p:attrNameLst>
                                          <p:attrName>ppt_x</p:attrName>
                                        </p:attrNameLst>
                                      </p:cBhvr>
                                      <p:tavLst>
                                        <p:tav tm="0">
                                          <p:val>
                                            <p:strVal val="ppt_x"/>
                                          </p:val>
                                        </p:tav>
                                        <p:tav tm="100000">
                                          <p:val>
                                            <p:strVal val="0-ppt_w/2"/>
                                          </p:val>
                                        </p:tav>
                                      </p:tavLst>
                                    </p:anim>
                                    <p:anim calcmode="lin" valueType="num">
                                      <p:cBhvr additive="base">
                                        <p:cTn id="35" dur="1250"/>
                                        <p:tgtEl>
                                          <p:spTgt spid="31"/>
                                        </p:tgtEl>
                                        <p:attrNameLst>
                                          <p:attrName>ppt_y</p:attrName>
                                        </p:attrNameLst>
                                      </p:cBhvr>
                                      <p:tavLst>
                                        <p:tav tm="0">
                                          <p:val>
                                            <p:strVal val="ppt_y"/>
                                          </p:val>
                                        </p:tav>
                                        <p:tav tm="100000">
                                          <p:val>
                                            <p:strVal val="ppt_y"/>
                                          </p:val>
                                        </p:tav>
                                      </p:tavLst>
                                    </p:anim>
                                    <p:set>
                                      <p:cBhvr>
                                        <p:cTn id="36" dur="1" fill="hold">
                                          <p:stCondLst>
                                            <p:cond delay="1249"/>
                                          </p:stCondLst>
                                        </p:cTn>
                                        <p:tgtEl>
                                          <p:spTgt spid="31"/>
                                        </p:tgtEl>
                                        <p:attrNameLst>
                                          <p:attrName>style.visibility</p:attrName>
                                        </p:attrNameLst>
                                      </p:cBhvr>
                                      <p:to>
                                        <p:strVal val="hidden"/>
                                      </p:to>
                                    </p:set>
                                  </p:childTnLst>
                                </p:cTn>
                              </p:par>
                              <p:par>
                                <p:cTn id="37" presetID="2" presetClass="exit" presetSubtype="8" fill="hold" grpId="0" nodeType="withEffect">
                                  <p:stCondLst>
                                    <p:cond delay="0"/>
                                  </p:stCondLst>
                                  <p:childTnLst>
                                    <p:anim calcmode="lin" valueType="num">
                                      <p:cBhvr additive="base">
                                        <p:cTn id="38" dur="1250"/>
                                        <p:tgtEl>
                                          <p:spTgt spid="32"/>
                                        </p:tgtEl>
                                        <p:attrNameLst>
                                          <p:attrName>ppt_x</p:attrName>
                                        </p:attrNameLst>
                                      </p:cBhvr>
                                      <p:tavLst>
                                        <p:tav tm="0">
                                          <p:val>
                                            <p:strVal val="ppt_x"/>
                                          </p:val>
                                        </p:tav>
                                        <p:tav tm="100000">
                                          <p:val>
                                            <p:strVal val="0-ppt_w/2"/>
                                          </p:val>
                                        </p:tav>
                                      </p:tavLst>
                                    </p:anim>
                                    <p:anim calcmode="lin" valueType="num">
                                      <p:cBhvr additive="base">
                                        <p:cTn id="39" dur="1250"/>
                                        <p:tgtEl>
                                          <p:spTgt spid="32"/>
                                        </p:tgtEl>
                                        <p:attrNameLst>
                                          <p:attrName>ppt_y</p:attrName>
                                        </p:attrNameLst>
                                      </p:cBhvr>
                                      <p:tavLst>
                                        <p:tav tm="0">
                                          <p:val>
                                            <p:strVal val="ppt_y"/>
                                          </p:val>
                                        </p:tav>
                                        <p:tav tm="100000">
                                          <p:val>
                                            <p:strVal val="ppt_y"/>
                                          </p:val>
                                        </p:tav>
                                      </p:tavLst>
                                    </p:anim>
                                    <p:set>
                                      <p:cBhvr>
                                        <p:cTn id="40" dur="1" fill="hold">
                                          <p:stCondLst>
                                            <p:cond delay="1249"/>
                                          </p:stCondLst>
                                        </p:cTn>
                                        <p:tgtEl>
                                          <p:spTgt spid="32"/>
                                        </p:tgtEl>
                                        <p:attrNameLst>
                                          <p:attrName>style.visibility</p:attrName>
                                        </p:attrNameLst>
                                      </p:cBhvr>
                                      <p:to>
                                        <p:strVal val="hidden"/>
                                      </p:to>
                                    </p:set>
                                  </p:childTnLst>
                                </p:cTn>
                              </p:par>
                              <p:par>
                                <p:cTn id="41" presetID="2" presetClass="exit" presetSubtype="8" fill="hold" grpId="0" nodeType="withEffect">
                                  <p:stCondLst>
                                    <p:cond delay="0"/>
                                  </p:stCondLst>
                                  <p:childTnLst>
                                    <p:anim calcmode="lin" valueType="num">
                                      <p:cBhvr additive="base">
                                        <p:cTn id="42" dur="1250"/>
                                        <p:tgtEl>
                                          <p:spTgt spid="33"/>
                                        </p:tgtEl>
                                        <p:attrNameLst>
                                          <p:attrName>ppt_x</p:attrName>
                                        </p:attrNameLst>
                                      </p:cBhvr>
                                      <p:tavLst>
                                        <p:tav tm="0">
                                          <p:val>
                                            <p:strVal val="ppt_x"/>
                                          </p:val>
                                        </p:tav>
                                        <p:tav tm="100000">
                                          <p:val>
                                            <p:strVal val="0-ppt_w/2"/>
                                          </p:val>
                                        </p:tav>
                                      </p:tavLst>
                                    </p:anim>
                                    <p:anim calcmode="lin" valueType="num">
                                      <p:cBhvr additive="base">
                                        <p:cTn id="43" dur="1250"/>
                                        <p:tgtEl>
                                          <p:spTgt spid="33"/>
                                        </p:tgtEl>
                                        <p:attrNameLst>
                                          <p:attrName>ppt_y</p:attrName>
                                        </p:attrNameLst>
                                      </p:cBhvr>
                                      <p:tavLst>
                                        <p:tav tm="0">
                                          <p:val>
                                            <p:strVal val="ppt_y"/>
                                          </p:val>
                                        </p:tav>
                                        <p:tav tm="100000">
                                          <p:val>
                                            <p:strVal val="ppt_y"/>
                                          </p:val>
                                        </p:tav>
                                      </p:tavLst>
                                    </p:anim>
                                    <p:set>
                                      <p:cBhvr>
                                        <p:cTn id="44" dur="1" fill="hold">
                                          <p:stCondLst>
                                            <p:cond delay="1249"/>
                                          </p:stCondLst>
                                        </p:cTn>
                                        <p:tgtEl>
                                          <p:spTgt spid="33"/>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1250"/>
                                        <p:tgtEl>
                                          <p:spTgt spid="34"/>
                                        </p:tgtEl>
                                        <p:attrNameLst>
                                          <p:attrName>ppt_x</p:attrName>
                                        </p:attrNameLst>
                                      </p:cBhvr>
                                      <p:tavLst>
                                        <p:tav tm="0">
                                          <p:val>
                                            <p:strVal val="ppt_x"/>
                                          </p:val>
                                        </p:tav>
                                        <p:tav tm="100000">
                                          <p:val>
                                            <p:strVal val="0-ppt_w/2"/>
                                          </p:val>
                                        </p:tav>
                                      </p:tavLst>
                                    </p:anim>
                                    <p:anim calcmode="lin" valueType="num">
                                      <p:cBhvr additive="base">
                                        <p:cTn id="47" dur="1250"/>
                                        <p:tgtEl>
                                          <p:spTgt spid="34"/>
                                        </p:tgtEl>
                                        <p:attrNameLst>
                                          <p:attrName>ppt_y</p:attrName>
                                        </p:attrNameLst>
                                      </p:cBhvr>
                                      <p:tavLst>
                                        <p:tav tm="0">
                                          <p:val>
                                            <p:strVal val="ppt_y"/>
                                          </p:val>
                                        </p:tav>
                                        <p:tav tm="100000">
                                          <p:val>
                                            <p:strVal val="ppt_y"/>
                                          </p:val>
                                        </p:tav>
                                      </p:tavLst>
                                    </p:anim>
                                    <p:set>
                                      <p:cBhvr>
                                        <p:cTn id="48" dur="1" fill="hold">
                                          <p:stCondLst>
                                            <p:cond delay="1249"/>
                                          </p:stCondLst>
                                        </p:cTn>
                                        <p:tgtEl>
                                          <p:spTgt spid="34"/>
                                        </p:tgtEl>
                                        <p:attrNameLst>
                                          <p:attrName>style.visibility</p:attrName>
                                        </p:attrNameLst>
                                      </p:cBhvr>
                                      <p:to>
                                        <p:strVal val="hidden"/>
                                      </p:to>
                                    </p:set>
                                  </p:childTnLst>
                                </p:cTn>
                              </p:par>
                              <p:par>
                                <p:cTn id="49" presetID="2" presetClass="exit" presetSubtype="8" fill="hold" grpId="0" nodeType="withEffect">
                                  <p:stCondLst>
                                    <p:cond delay="0"/>
                                  </p:stCondLst>
                                  <p:childTnLst>
                                    <p:anim calcmode="lin" valueType="num">
                                      <p:cBhvr additive="base">
                                        <p:cTn id="50" dur="1250"/>
                                        <p:tgtEl>
                                          <p:spTgt spid="35"/>
                                        </p:tgtEl>
                                        <p:attrNameLst>
                                          <p:attrName>ppt_x</p:attrName>
                                        </p:attrNameLst>
                                      </p:cBhvr>
                                      <p:tavLst>
                                        <p:tav tm="0">
                                          <p:val>
                                            <p:strVal val="ppt_x"/>
                                          </p:val>
                                        </p:tav>
                                        <p:tav tm="100000">
                                          <p:val>
                                            <p:strVal val="0-ppt_w/2"/>
                                          </p:val>
                                        </p:tav>
                                      </p:tavLst>
                                    </p:anim>
                                    <p:anim calcmode="lin" valueType="num">
                                      <p:cBhvr additive="base">
                                        <p:cTn id="51" dur="1250"/>
                                        <p:tgtEl>
                                          <p:spTgt spid="35"/>
                                        </p:tgtEl>
                                        <p:attrNameLst>
                                          <p:attrName>ppt_y</p:attrName>
                                        </p:attrNameLst>
                                      </p:cBhvr>
                                      <p:tavLst>
                                        <p:tav tm="0">
                                          <p:val>
                                            <p:strVal val="ppt_y"/>
                                          </p:val>
                                        </p:tav>
                                        <p:tav tm="100000">
                                          <p:val>
                                            <p:strVal val="ppt_y"/>
                                          </p:val>
                                        </p:tav>
                                      </p:tavLst>
                                    </p:anim>
                                    <p:set>
                                      <p:cBhvr>
                                        <p:cTn id="52" dur="1" fill="hold">
                                          <p:stCondLst>
                                            <p:cond delay="1249"/>
                                          </p:stCondLst>
                                        </p:cTn>
                                        <p:tgtEl>
                                          <p:spTgt spid="35"/>
                                        </p:tgtEl>
                                        <p:attrNameLst>
                                          <p:attrName>style.visibility</p:attrName>
                                        </p:attrNameLst>
                                      </p:cBhvr>
                                      <p:to>
                                        <p:strVal val="hidden"/>
                                      </p:to>
                                    </p:set>
                                  </p:childTnLst>
                                </p:cTn>
                              </p:par>
                              <p:par>
                                <p:cTn id="53" presetID="2" presetClass="exit" presetSubtype="8" fill="hold" grpId="0" nodeType="withEffect">
                                  <p:stCondLst>
                                    <p:cond delay="0"/>
                                  </p:stCondLst>
                                  <p:childTnLst>
                                    <p:anim calcmode="lin" valueType="num">
                                      <p:cBhvr additive="base">
                                        <p:cTn id="54" dur="1250"/>
                                        <p:tgtEl>
                                          <p:spTgt spid="36"/>
                                        </p:tgtEl>
                                        <p:attrNameLst>
                                          <p:attrName>ppt_x</p:attrName>
                                        </p:attrNameLst>
                                      </p:cBhvr>
                                      <p:tavLst>
                                        <p:tav tm="0">
                                          <p:val>
                                            <p:strVal val="ppt_x"/>
                                          </p:val>
                                        </p:tav>
                                        <p:tav tm="100000">
                                          <p:val>
                                            <p:strVal val="0-ppt_w/2"/>
                                          </p:val>
                                        </p:tav>
                                      </p:tavLst>
                                    </p:anim>
                                    <p:anim calcmode="lin" valueType="num">
                                      <p:cBhvr additive="base">
                                        <p:cTn id="55" dur="1250"/>
                                        <p:tgtEl>
                                          <p:spTgt spid="36"/>
                                        </p:tgtEl>
                                        <p:attrNameLst>
                                          <p:attrName>ppt_y</p:attrName>
                                        </p:attrNameLst>
                                      </p:cBhvr>
                                      <p:tavLst>
                                        <p:tav tm="0">
                                          <p:val>
                                            <p:strVal val="ppt_y"/>
                                          </p:val>
                                        </p:tav>
                                        <p:tav tm="100000">
                                          <p:val>
                                            <p:strVal val="ppt_y"/>
                                          </p:val>
                                        </p:tav>
                                      </p:tavLst>
                                    </p:anim>
                                    <p:set>
                                      <p:cBhvr>
                                        <p:cTn id="56" dur="1" fill="hold">
                                          <p:stCondLst>
                                            <p:cond delay="1249"/>
                                          </p:stCondLst>
                                        </p:cTn>
                                        <p:tgtEl>
                                          <p:spTgt spid="36"/>
                                        </p:tgtEl>
                                        <p:attrNameLst>
                                          <p:attrName>style.visibility</p:attrName>
                                        </p:attrNameLst>
                                      </p:cBhvr>
                                      <p:to>
                                        <p:strVal val="hidden"/>
                                      </p:to>
                                    </p:set>
                                  </p:childTnLst>
                                </p:cTn>
                              </p:par>
                              <p:par>
                                <p:cTn id="57" presetID="2" presetClass="exit" presetSubtype="8" fill="hold" grpId="0" nodeType="withEffect">
                                  <p:stCondLst>
                                    <p:cond delay="0"/>
                                  </p:stCondLst>
                                  <p:childTnLst>
                                    <p:anim calcmode="lin" valueType="num">
                                      <p:cBhvr additive="base">
                                        <p:cTn id="58" dur="1250"/>
                                        <p:tgtEl>
                                          <p:spTgt spid="37"/>
                                        </p:tgtEl>
                                        <p:attrNameLst>
                                          <p:attrName>ppt_x</p:attrName>
                                        </p:attrNameLst>
                                      </p:cBhvr>
                                      <p:tavLst>
                                        <p:tav tm="0">
                                          <p:val>
                                            <p:strVal val="ppt_x"/>
                                          </p:val>
                                        </p:tav>
                                        <p:tav tm="100000">
                                          <p:val>
                                            <p:strVal val="0-ppt_w/2"/>
                                          </p:val>
                                        </p:tav>
                                      </p:tavLst>
                                    </p:anim>
                                    <p:anim calcmode="lin" valueType="num">
                                      <p:cBhvr additive="base">
                                        <p:cTn id="59" dur="1250"/>
                                        <p:tgtEl>
                                          <p:spTgt spid="37"/>
                                        </p:tgtEl>
                                        <p:attrNameLst>
                                          <p:attrName>ppt_y</p:attrName>
                                        </p:attrNameLst>
                                      </p:cBhvr>
                                      <p:tavLst>
                                        <p:tav tm="0">
                                          <p:val>
                                            <p:strVal val="ppt_y"/>
                                          </p:val>
                                        </p:tav>
                                        <p:tav tm="100000">
                                          <p:val>
                                            <p:strVal val="ppt_y"/>
                                          </p:val>
                                        </p:tav>
                                      </p:tavLst>
                                    </p:anim>
                                    <p:set>
                                      <p:cBhvr>
                                        <p:cTn id="60" dur="1" fill="hold">
                                          <p:stCondLst>
                                            <p:cond delay="1249"/>
                                          </p:stCondLst>
                                        </p:cTn>
                                        <p:tgtEl>
                                          <p:spTgt spid="37"/>
                                        </p:tgtEl>
                                        <p:attrNameLst>
                                          <p:attrName>style.visibility</p:attrName>
                                        </p:attrNameLst>
                                      </p:cBhvr>
                                      <p:to>
                                        <p:strVal val="hidden"/>
                                      </p:to>
                                    </p:set>
                                  </p:childTnLst>
                                </p:cTn>
                              </p:par>
                              <p:par>
                                <p:cTn id="61" presetID="2" presetClass="exit" presetSubtype="2" fill="hold" grpId="0" nodeType="withEffect">
                                  <p:stCondLst>
                                    <p:cond delay="0"/>
                                  </p:stCondLst>
                                  <p:childTnLst>
                                    <p:anim calcmode="lin" valueType="num">
                                      <p:cBhvr additive="base">
                                        <p:cTn id="62" dur="1250"/>
                                        <p:tgtEl>
                                          <p:spTgt spid="39"/>
                                        </p:tgtEl>
                                        <p:attrNameLst>
                                          <p:attrName>ppt_x</p:attrName>
                                        </p:attrNameLst>
                                      </p:cBhvr>
                                      <p:tavLst>
                                        <p:tav tm="0">
                                          <p:val>
                                            <p:strVal val="ppt_x"/>
                                          </p:val>
                                        </p:tav>
                                        <p:tav tm="100000">
                                          <p:val>
                                            <p:strVal val="1+ppt_w/2"/>
                                          </p:val>
                                        </p:tav>
                                      </p:tavLst>
                                    </p:anim>
                                    <p:anim calcmode="lin" valueType="num">
                                      <p:cBhvr additive="base">
                                        <p:cTn id="63" dur="1250"/>
                                        <p:tgtEl>
                                          <p:spTgt spid="39"/>
                                        </p:tgtEl>
                                        <p:attrNameLst>
                                          <p:attrName>ppt_y</p:attrName>
                                        </p:attrNameLst>
                                      </p:cBhvr>
                                      <p:tavLst>
                                        <p:tav tm="0">
                                          <p:val>
                                            <p:strVal val="ppt_y"/>
                                          </p:val>
                                        </p:tav>
                                        <p:tav tm="100000">
                                          <p:val>
                                            <p:strVal val="ppt_y"/>
                                          </p:val>
                                        </p:tav>
                                      </p:tavLst>
                                    </p:anim>
                                    <p:set>
                                      <p:cBhvr>
                                        <p:cTn id="64" dur="1" fill="hold">
                                          <p:stCondLst>
                                            <p:cond delay="1249"/>
                                          </p:stCondLst>
                                        </p:cTn>
                                        <p:tgtEl>
                                          <p:spTgt spid="39"/>
                                        </p:tgtEl>
                                        <p:attrNameLst>
                                          <p:attrName>style.visibility</p:attrName>
                                        </p:attrNameLst>
                                      </p:cBhvr>
                                      <p:to>
                                        <p:strVal val="hidden"/>
                                      </p:to>
                                    </p:set>
                                  </p:childTnLst>
                                </p:cTn>
                              </p:par>
                              <p:par>
                                <p:cTn id="65" presetID="2" presetClass="exit" presetSubtype="2" fill="hold" grpId="0" nodeType="withEffect">
                                  <p:stCondLst>
                                    <p:cond delay="0"/>
                                  </p:stCondLst>
                                  <p:childTnLst>
                                    <p:anim calcmode="lin" valueType="num">
                                      <p:cBhvr additive="base">
                                        <p:cTn id="66" dur="1250"/>
                                        <p:tgtEl>
                                          <p:spTgt spid="40"/>
                                        </p:tgtEl>
                                        <p:attrNameLst>
                                          <p:attrName>ppt_x</p:attrName>
                                        </p:attrNameLst>
                                      </p:cBhvr>
                                      <p:tavLst>
                                        <p:tav tm="0">
                                          <p:val>
                                            <p:strVal val="ppt_x"/>
                                          </p:val>
                                        </p:tav>
                                        <p:tav tm="100000">
                                          <p:val>
                                            <p:strVal val="1+ppt_w/2"/>
                                          </p:val>
                                        </p:tav>
                                      </p:tavLst>
                                    </p:anim>
                                    <p:anim calcmode="lin" valueType="num">
                                      <p:cBhvr additive="base">
                                        <p:cTn id="67" dur="1250"/>
                                        <p:tgtEl>
                                          <p:spTgt spid="40"/>
                                        </p:tgtEl>
                                        <p:attrNameLst>
                                          <p:attrName>ppt_y</p:attrName>
                                        </p:attrNameLst>
                                      </p:cBhvr>
                                      <p:tavLst>
                                        <p:tav tm="0">
                                          <p:val>
                                            <p:strVal val="ppt_y"/>
                                          </p:val>
                                        </p:tav>
                                        <p:tav tm="100000">
                                          <p:val>
                                            <p:strVal val="ppt_y"/>
                                          </p:val>
                                        </p:tav>
                                      </p:tavLst>
                                    </p:anim>
                                    <p:set>
                                      <p:cBhvr>
                                        <p:cTn id="68" dur="1" fill="hold">
                                          <p:stCondLst>
                                            <p:cond delay="1249"/>
                                          </p:stCondLst>
                                        </p:cTn>
                                        <p:tgtEl>
                                          <p:spTgt spid="40"/>
                                        </p:tgtEl>
                                        <p:attrNameLst>
                                          <p:attrName>style.visibility</p:attrName>
                                        </p:attrNameLst>
                                      </p:cBhvr>
                                      <p:to>
                                        <p:strVal val="hidden"/>
                                      </p:to>
                                    </p:set>
                                  </p:childTnLst>
                                </p:cTn>
                              </p:par>
                              <p:par>
                                <p:cTn id="69" presetID="2" presetClass="exit" presetSubtype="2" fill="hold" grpId="0" nodeType="withEffect">
                                  <p:stCondLst>
                                    <p:cond delay="0"/>
                                  </p:stCondLst>
                                  <p:childTnLst>
                                    <p:anim calcmode="lin" valueType="num">
                                      <p:cBhvr additive="base">
                                        <p:cTn id="70" dur="1250"/>
                                        <p:tgtEl>
                                          <p:spTgt spid="41"/>
                                        </p:tgtEl>
                                        <p:attrNameLst>
                                          <p:attrName>ppt_x</p:attrName>
                                        </p:attrNameLst>
                                      </p:cBhvr>
                                      <p:tavLst>
                                        <p:tav tm="0">
                                          <p:val>
                                            <p:strVal val="ppt_x"/>
                                          </p:val>
                                        </p:tav>
                                        <p:tav tm="100000">
                                          <p:val>
                                            <p:strVal val="1+ppt_w/2"/>
                                          </p:val>
                                        </p:tav>
                                      </p:tavLst>
                                    </p:anim>
                                    <p:anim calcmode="lin" valueType="num">
                                      <p:cBhvr additive="base">
                                        <p:cTn id="71" dur="1250"/>
                                        <p:tgtEl>
                                          <p:spTgt spid="41"/>
                                        </p:tgtEl>
                                        <p:attrNameLst>
                                          <p:attrName>ppt_y</p:attrName>
                                        </p:attrNameLst>
                                      </p:cBhvr>
                                      <p:tavLst>
                                        <p:tav tm="0">
                                          <p:val>
                                            <p:strVal val="ppt_y"/>
                                          </p:val>
                                        </p:tav>
                                        <p:tav tm="100000">
                                          <p:val>
                                            <p:strVal val="ppt_y"/>
                                          </p:val>
                                        </p:tav>
                                      </p:tavLst>
                                    </p:anim>
                                    <p:set>
                                      <p:cBhvr>
                                        <p:cTn id="72" dur="1" fill="hold">
                                          <p:stCondLst>
                                            <p:cond delay="1249"/>
                                          </p:stCondLst>
                                        </p:cTn>
                                        <p:tgtEl>
                                          <p:spTgt spid="41"/>
                                        </p:tgtEl>
                                        <p:attrNameLst>
                                          <p:attrName>style.visibility</p:attrName>
                                        </p:attrNameLst>
                                      </p:cBhvr>
                                      <p:to>
                                        <p:strVal val="hidden"/>
                                      </p:to>
                                    </p:set>
                                  </p:childTnLst>
                                </p:cTn>
                              </p:par>
                              <p:par>
                                <p:cTn id="73" presetID="2" presetClass="exit" presetSubtype="2" fill="hold" grpId="0" nodeType="withEffect">
                                  <p:stCondLst>
                                    <p:cond delay="0"/>
                                  </p:stCondLst>
                                  <p:childTnLst>
                                    <p:anim calcmode="lin" valueType="num">
                                      <p:cBhvr additive="base">
                                        <p:cTn id="74" dur="1250"/>
                                        <p:tgtEl>
                                          <p:spTgt spid="42"/>
                                        </p:tgtEl>
                                        <p:attrNameLst>
                                          <p:attrName>ppt_x</p:attrName>
                                        </p:attrNameLst>
                                      </p:cBhvr>
                                      <p:tavLst>
                                        <p:tav tm="0">
                                          <p:val>
                                            <p:strVal val="ppt_x"/>
                                          </p:val>
                                        </p:tav>
                                        <p:tav tm="100000">
                                          <p:val>
                                            <p:strVal val="1+ppt_w/2"/>
                                          </p:val>
                                        </p:tav>
                                      </p:tavLst>
                                    </p:anim>
                                    <p:anim calcmode="lin" valueType="num">
                                      <p:cBhvr additive="base">
                                        <p:cTn id="75" dur="1250"/>
                                        <p:tgtEl>
                                          <p:spTgt spid="42"/>
                                        </p:tgtEl>
                                        <p:attrNameLst>
                                          <p:attrName>ppt_y</p:attrName>
                                        </p:attrNameLst>
                                      </p:cBhvr>
                                      <p:tavLst>
                                        <p:tav tm="0">
                                          <p:val>
                                            <p:strVal val="ppt_y"/>
                                          </p:val>
                                        </p:tav>
                                        <p:tav tm="100000">
                                          <p:val>
                                            <p:strVal val="ppt_y"/>
                                          </p:val>
                                        </p:tav>
                                      </p:tavLst>
                                    </p:anim>
                                    <p:set>
                                      <p:cBhvr>
                                        <p:cTn id="76" dur="1" fill="hold">
                                          <p:stCondLst>
                                            <p:cond delay="1249"/>
                                          </p:stCondLst>
                                        </p:cTn>
                                        <p:tgtEl>
                                          <p:spTgt spid="42"/>
                                        </p:tgtEl>
                                        <p:attrNameLst>
                                          <p:attrName>style.visibility</p:attrName>
                                        </p:attrNameLst>
                                      </p:cBhvr>
                                      <p:to>
                                        <p:strVal val="hidden"/>
                                      </p:to>
                                    </p:set>
                                  </p:childTnLst>
                                </p:cTn>
                              </p:par>
                              <p:par>
                                <p:cTn id="77" presetID="2" presetClass="exit" presetSubtype="2" fill="hold" grpId="0" nodeType="withEffect">
                                  <p:stCondLst>
                                    <p:cond delay="0"/>
                                  </p:stCondLst>
                                  <p:childTnLst>
                                    <p:anim calcmode="lin" valueType="num">
                                      <p:cBhvr additive="base">
                                        <p:cTn id="78" dur="1250"/>
                                        <p:tgtEl>
                                          <p:spTgt spid="43"/>
                                        </p:tgtEl>
                                        <p:attrNameLst>
                                          <p:attrName>ppt_x</p:attrName>
                                        </p:attrNameLst>
                                      </p:cBhvr>
                                      <p:tavLst>
                                        <p:tav tm="0">
                                          <p:val>
                                            <p:strVal val="ppt_x"/>
                                          </p:val>
                                        </p:tav>
                                        <p:tav tm="100000">
                                          <p:val>
                                            <p:strVal val="1+ppt_w/2"/>
                                          </p:val>
                                        </p:tav>
                                      </p:tavLst>
                                    </p:anim>
                                    <p:anim calcmode="lin" valueType="num">
                                      <p:cBhvr additive="base">
                                        <p:cTn id="79" dur="1250"/>
                                        <p:tgtEl>
                                          <p:spTgt spid="43"/>
                                        </p:tgtEl>
                                        <p:attrNameLst>
                                          <p:attrName>ppt_y</p:attrName>
                                        </p:attrNameLst>
                                      </p:cBhvr>
                                      <p:tavLst>
                                        <p:tav tm="0">
                                          <p:val>
                                            <p:strVal val="ppt_y"/>
                                          </p:val>
                                        </p:tav>
                                        <p:tav tm="100000">
                                          <p:val>
                                            <p:strVal val="ppt_y"/>
                                          </p:val>
                                        </p:tav>
                                      </p:tavLst>
                                    </p:anim>
                                    <p:set>
                                      <p:cBhvr>
                                        <p:cTn id="80" dur="1" fill="hold">
                                          <p:stCondLst>
                                            <p:cond delay="1249"/>
                                          </p:stCondLst>
                                        </p:cTn>
                                        <p:tgtEl>
                                          <p:spTgt spid="43"/>
                                        </p:tgtEl>
                                        <p:attrNameLst>
                                          <p:attrName>style.visibility</p:attrName>
                                        </p:attrNameLst>
                                      </p:cBhvr>
                                      <p:to>
                                        <p:strVal val="hidden"/>
                                      </p:to>
                                    </p:set>
                                  </p:childTnLst>
                                </p:cTn>
                              </p:par>
                              <p:par>
                                <p:cTn id="81" presetID="2" presetClass="exit" presetSubtype="2" fill="hold" grpId="0" nodeType="withEffect">
                                  <p:stCondLst>
                                    <p:cond delay="0"/>
                                  </p:stCondLst>
                                  <p:childTnLst>
                                    <p:anim calcmode="lin" valueType="num">
                                      <p:cBhvr additive="base">
                                        <p:cTn id="82" dur="1250"/>
                                        <p:tgtEl>
                                          <p:spTgt spid="44"/>
                                        </p:tgtEl>
                                        <p:attrNameLst>
                                          <p:attrName>ppt_x</p:attrName>
                                        </p:attrNameLst>
                                      </p:cBhvr>
                                      <p:tavLst>
                                        <p:tav tm="0">
                                          <p:val>
                                            <p:strVal val="ppt_x"/>
                                          </p:val>
                                        </p:tav>
                                        <p:tav tm="100000">
                                          <p:val>
                                            <p:strVal val="1+ppt_w/2"/>
                                          </p:val>
                                        </p:tav>
                                      </p:tavLst>
                                    </p:anim>
                                    <p:anim calcmode="lin" valueType="num">
                                      <p:cBhvr additive="base">
                                        <p:cTn id="83" dur="1250"/>
                                        <p:tgtEl>
                                          <p:spTgt spid="44"/>
                                        </p:tgtEl>
                                        <p:attrNameLst>
                                          <p:attrName>ppt_y</p:attrName>
                                        </p:attrNameLst>
                                      </p:cBhvr>
                                      <p:tavLst>
                                        <p:tav tm="0">
                                          <p:val>
                                            <p:strVal val="ppt_y"/>
                                          </p:val>
                                        </p:tav>
                                        <p:tav tm="100000">
                                          <p:val>
                                            <p:strVal val="ppt_y"/>
                                          </p:val>
                                        </p:tav>
                                      </p:tavLst>
                                    </p:anim>
                                    <p:set>
                                      <p:cBhvr>
                                        <p:cTn id="84" dur="1" fill="hold">
                                          <p:stCondLst>
                                            <p:cond delay="1249"/>
                                          </p:stCondLst>
                                        </p:cTn>
                                        <p:tgtEl>
                                          <p:spTgt spid="44"/>
                                        </p:tgtEl>
                                        <p:attrNameLst>
                                          <p:attrName>style.visibility</p:attrName>
                                        </p:attrNameLst>
                                      </p:cBhvr>
                                      <p:to>
                                        <p:strVal val="hidden"/>
                                      </p:to>
                                    </p:set>
                                  </p:childTnLst>
                                </p:cTn>
                              </p:par>
                              <p:par>
                                <p:cTn id="85" presetID="2" presetClass="exit" presetSubtype="2" fill="hold" grpId="0" nodeType="withEffect">
                                  <p:stCondLst>
                                    <p:cond delay="0"/>
                                  </p:stCondLst>
                                  <p:childTnLst>
                                    <p:anim calcmode="lin" valueType="num">
                                      <p:cBhvr additive="base">
                                        <p:cTn id="86" dur="1250"/>
                                        <p:tgtEl>
                                          <p:spTgt spid="45"/>
                                        </p:tgtEl>
                                        <p:attrNameLst>
                                          <p:attrName>ppt_x</p:attrName>
                                        </p:attrNameLst>
                                      </p:cBhvr>
                                      <p:tavLst>
                                        <p:tav tm="0">
                                          <p:val>
                                            <p:strVal val="ppt_x"/>
                                          </p:val>
                                        </p:tav>
                                        <p:tav tm="100000">
                                          <p:val>
                                            <p:strVal val="1+ppt_w/2"/>
                                          </p:val>
                                        </p:tav>
                                      </p:tavLst>
                                    </p:anim>
                                    <p:anim calcmode="lin" valueType="num">
                                      <p:cBhvr additive="base">
                                        <p:cTn id="87" dur="1250"/>
                                        <p:tgtEl>
                                          <p:spTgt spid="45"/>
                                        </p:tgtEl>
                                        <p:attrNameLst>
                                          <p:attrName>ppt_y</p:attrName>
                                        </p:attrNameLst>
                                      </p:cBhvr>
                                      <p:tavLst>
                                        <p:tav tm="0">
                                          <p:val>
                                            <p:strVal val="ppt_y"/>
                                          </p:val>
                                        </p:tav>
                                        <p:tav tm="100000">
                                          <p:val>
                                            <p:strVal val="ppt_y"/>
                                          </p:val>
                                        </p:tav>
                                      </p:tavLst>
                                    </p:anim>
                                    <p:set>
                                      <p:cBhvr>
                                        <p:cTn id="88" dur="1" fill="hold">
                                          <p:stCondLst>
                                            <p:cond delay="1249"/>
                                          </p:stCondLst>
                                        </p:cTn>
                                        <p:tgtEl>
                                          <p:spTgt spid="45"/>
                                        </p:tgtEl>
                                        <p:attrNameLst>
                                          <p:attrName>style.visibility</p:attrName>
                                        </p:attrNameLst>
                                      </p:cBhvr>
                                      <p:to>
                                        <p:strVal val="hidden"/>
                                      </p:to>
                                    </p:set>
                                  </p:childTnLst>
                                </p:cTn>
                              </p:par>
                              <p:par>
                                <p:cTn id="89" presetID="2" presetClass="exit" presetSubtype="4" fill="hold" grpId="0" nodeType="withEffect">
                                  <p:stCondLst>
                                    <p:cond delay="0"/>
                                  </p:stCondLst>
                                  <p:childTnLst>
                                    <p:anim calcmode="lin" valueType="num">
                                      <p:cBhvr additive="base">
                                        <p:cTn id="90" dur="1250"/>
                                        <p:tgtEl>
                                          <p:spTgt spid="11"/>
                                        </p:tgtEl>
                                        <p:attrNameLst>
                                          <p:attrName>ppt_x</p:attrName>
                                        </p:attrNameLst>
                                      </p:cBhvr>
                                      <p:tavLst>
                                        <p:tav tm="0">
                                          <p:val>
                                            <p:strVal val="ppt_x"/>
                                          </p:val>
                                        </p:tav>
                                        <p:tav tm="100000">
                                          <p:val>
                                            <p:strVal val="ppt_x"/>
                                          </p:val>
                                        </p:tav>
                                      </p:tavLst>
                                    </p:anim>
                                    <p:anim calcmode="lin" valueType="num">
                                      <p:cBhvr additive="base">
                                        <p:cTn id="91" dur="1250"/>
                                        <p:tgtEl>
                                          <p:spTgt spid="11"/>
                                        </p:tgtEl>
                                        <p:attrNameLst>
                                          <p:attrName>ppt_y</p:attrName>
                                        </p:attrNameLst>
                                      </p:cBhvr>
                                      <p:tavLst>
                                        <p:tav tm="0">
                                          <p:val>
                                            <p:strVal val="ppt_y"/>
                                          </p:val>
                                        </p:tav>
                                        <p:tav tm="100000">
                                          <p:val>
                                            <p:strVal val="1+ppt_h/2"/>
                                          </p:val>
                                        </p:tav>
                                      </p:tavLst>
                                    </p:anim>
                                    <p:set>
                                      <p:cBhvr>
                                        <p:cTn id="92" dur="1" fill="hold">
                                          <p:stCondLst>
                                            <p:cond delay="1249"/>
                                          </p:stCondLst>
                                        </p:cTn>
                                        <p:tgtEl>
                                          <p:spTgt spid="11"/>
                                        </p:tgtEl>
                                        <p:attrNameLst>
                                          <p:attrName>style.visibility</p:attrName>
                                        </p:attrNameLst>
                                      </p:cBhvr>
                                      <p:to>
                                        <p:strVal val="hidden"/>
                                      </p:to>
                                    </p:set>
                                  </p:childTnLst>
                                </p:cTn>
                              </p:par>
                              <p:par>
                                <p:cTn id="93" presetID="2" presetClass="exit" presetSubtype="4" fill="hold" grpId="0" nodeType="withEffect">
                                  <p:stCondLst>
                                    <p:cond delay="0"/>
                                  </p:stCondLst>
                                  <p:childTnLst>
                                    <p:anim calcmode="lin" valueType="num">
                                      <p:cBhvr additive="base">
                                        <p:cTn id="94" dur="1250"/>
                                        <p:tgtEl>
                                          <p:spTgt spid="12"/>
                                        </p:tgtEl>
                                        <p:attrNameLst>
                                          <p:attrName>ppt_x</p:attrName>
                                        </p:attrNameLst>
                                      </p:cBhvr>
                                      <p:tavLst>
                                        <p:tav tm="0">
                                          <p:val>
                                            <p:strVal val="ppt_x"/>
                                          </p:val>
                                        </p:tav>
                                        <p:tav tm="100000">
                                          <p:val>
                                            <p:strVal val="ppt_x"/>
                                          </p:val>
                                        </p:tav>
                                      </p:tavLst>
                                    </p:anim>
                                    <p:anim calcmode="lin" valueType="num">
                                      <p:cBhvr additive="base">
                                        <p:cTn id="95" dur="1250"/>
                                        <p:tgtEl>
                                          <p:spTgt spid="12"/>
                                        </p:tgtEl>
                                        <p:attrNameLst>
                                          <p:attrName>ppt_y</p:attrName>
                                        </p:attrNameLst>
                                      </p:cBhvr>
                                      <p:tavLst>
                                        <p:tav tm="0">
                                          <p:val>
                                            <p:strVal val="ppt_y"/>
                                          </p:val>
                                        </p:tav>
                                        <p:tav tm="100000">
                                          <p:val>
                                            <p:strVal val="1+ppt_h/2"/>
                                          </p:val>
                                        </p:tav>
                                      </p:tavLst>
                                    </p:anim>
                                    <p:set>
                                      <p:cBhvr>
                                        <p:cTn id="96" dur="1" fill="hold">
                                          <p:stCondLst>
                                            <p:cond delay="124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3" grpId="0" animBg="1"/>
      <p:bldP spid="31" grpId="0" animBg="1"/>
      <p:bldP spid="39" grpId="0" animBg="1"/>
      <p:bldP spid="24" grpId="0" animBg="1"/>
      <p:bldP spid="25" grpId="0" animBg="1"/>
      <p:bldP spid="26" grpId="0" animBg="1"/>
      <p:bldP spid="27" grpId="0" animBg="1"/>
      <p:bldP spid="28" grpId="0" animBg="1"/>
      <p:bldP spid="29" grpId="0" animBg="1"/>
      <p:bldP spid="32" grpId="0" animBg="1"/>
      <p:bldP spid="33" grpId="0" animBg="1"/>
      <p:bldP spid="34" grpId="0" animBg="1"/>
      <p:bldP spid="35" grpId="0" animBg="1"/>
      <p:bldP spid="36" grpId="0" animBg="1"/>
      <p:bldP spid="37" grpId="0" animBg="1"/>
      <p:bldP spid="40" grpId="0" animBg="1"/>
      <p:bldP spid="41" grpId="0" animBg="1"/>
      <p:bldP spid="42" grpId="0" animBg="1"/>
      <p:bldP spid="43" grpId="0" animBg="1"/>
      <p:bldP spid="44" grpId="0" animBg="1"/>
      <p:bldP spid="4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4BA05F4A-2A40-4DC6-AEE0-A026361147FC}"/>
              </a:ext>
            </a:extLst>
          </p:cNvPr>
          <p:cNvSpPr txBox="1"/>
          <p:nvPr/>
        </p:nvSpPr>
        <p:spPr>
          <a:xfrm>
            <a:off x="130748" y="4706215"/>
            <a:ext cx="4759304" cy="1938992"/>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tabLst>
                <a:tab pos="236538" algn="l"/>
              </a:tabLst>
            </a:pPr>
            <a:endParaRPr lang="en-US" sz="2400" dirty="0">
              <a:solidFill>
                <a:srgbClr val="002060"/>
              </a:solidFill>
              <a:latin typeface="Gadugi" panose="020B0502040204020203" pitchFamily="34" charset="0"/>
              <a:ea typeface="Gadugi" panose="020B0502040204020203" pitchFamily="34" charset="0"/>
            </a:endParaRP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You can’t complain about the results you didn’t get from the things you didn’t do. </a:t>
            </a: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MAKE IT A HABIT</a:t>
            </a:r>
          </a:p>
        </p:txBody>
      </p:sp>
      <p:sp>
        <p:nvSpPr>
          <p:cNvPr id="22" name="Cylinder 21">
            <a:extLst>
              <a:ext uri="{FF2B5EF4-FFF2-40B4-BE49-F238E27FC236}">
                <a16:creationId xmlns:a16="http://schemas.microsoft.com/office/drawing/2014/main" id="{BFB6D37E-D5FD-4096-8C54-5E3981020D18}"/>
              </a:ext>
            </a:extLst>
          </p:cNvPr>
          <p:cNvSpPr/>
          <p:nvPr/>
        </p:nvSpPr>
        <p:spPr>
          <a:xfrm>
            <a:off x="130748" y="4239940"/>
            <a:ext cx="4759304" cy="795728"/>
          </a:xfrm>
          <a:prstGeom prst="can">
            <a:avLst/>
          </a:prstGeom>
          <a:gradFill flip="none" rotWithShape="1">
            <a:gsLst>
              <a:gs pos="0">
                <a:schemeClr val="accent3">
                  <a:lumMod val="75000"/>
                </a:schemeClr>
              </a:gs>
              <a:gs pos="50000">
                <a:schemeClr val="accent3">
                  <a:lumMod val="20000"/>
                  <a:lumOff val="80000"/>
                </a:schemeClr>
              </a:gs>
              <a:gs pos="100000">
                <a:schemeClr val="bg1"/>
              </a:gs>
            </a:gsLst>
            <a:lin ang="5400000" scaled="1"/>
            <a:tileRect/>
          </a:gradFill>
          <a:ln>
            <a:noFill/>
          </a:ln>
          <a:effectLst>
            <a:outerShdw blurRad="76200" dir="18900000" sy="23000" kx="-1200000" algn="bl" rotWithShape="0">
              <a:schemeClr val="tx1">
                <a:alpha val="20000"/>
              </a:scheme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2">
                    <a:lumMod val="75000"/>
                  </a:schemeClr>
                </a:solidFill>
                <a:latin typeface="Gadugi" panose="020B0502040204020203" pitchFamily="34" charset="0"/>
                <a:ea typeface="Gadugi" panose="020B0502040204020203" pitchFamily="34" charset="0"/>
              </a:rPr>
              <a:t>1. Make the Commitment</a:t>
            </a:r>
          </a:p>
        </p:txBody>
      </p:sp>
      <p:sp>
        <p:nvSpPr>
          <p:cNvPr id="46" name="TextBox 45">
            <a:extLst>
              <a:ext uri="{FF2B5EF4-FFF2-40B4-BE49-F238E27FC236}">
                <a16:creationId xmlns:a16="http://schemas.microsoft.com/office/drawing/2014/main" id="{E1C153D7-DA81-4981-BE81-E58F12D6FEB5}"/>
              </a:ext>
            </a:extLst>
          </p:cNvPr>
          <p:cNvSpPr txBox="1"/>
          <p:nvPr/>
        </p:nvSpPr>
        <p:spPr>
          <a:xfrm>
            <a:off x="2347732" y="2910720"/>
            <a:ext cx="4572676" cy="1200329"/>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algn="ctr">
              <a:tabLst>
                <a:tab pos="236538" algn="l"/>
              </a:tabLst>
            </a:pPr>
            <a:endParaRPr lang="en-US" sz="2400" dirty="0">
              <a:solidFill>
                <a:srgbClr val="002060"/>
              </a:solidFill>
              <a:latin typeface="Gadugi" panose="020B0502040204020203" pitchFamily="34" charset="0"/>
              <a:ea typeface="Gadugi" panose="020B0502040204020203" pitchFamily="34" charset="0"/>
            </a:endParaRP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The little things add up.</a:t>
            </a:r>
          </a:p>
          <a:p>
            <a:pPr algn="ctr">
              <a:tabLst>
                <a:tab pos="236538" algn="l"/>
              </a:tabLst>
            </a:pPr>
            <a:r>
              <a:rPr lang="en-US" sz="2400" dirty="0">
                <a:solidFill>
                  <a:srgbClr val="002060"/>
                </a:solidFill>
                <a:latin typeface="Gadugi" panose="020B0502040204020203" pitchFamily="34" charset="0"/>
                <a:ea typeface="Gadugi" panose="020B0502040204020203" pitchFamily="34" charset="0"/>
              </a:rPr>
              <a:t>Save spending leaks</a:t>
            </a:r>
            <a:r>
              <a:rPr lang="en-US" sz="2400" b="1" dirty="0">
                <a:solidFill>
                  <a:srgbClr val="002060"/>
                </a:solidFill>
                <a:latin typeface="Gadugi" panose="020B0502040204020203" pitchFamily="34" charset="0"/>
                <a:ea typeface="Gadugi" panose="020B0502040204020203" pitchFamily="34" charset="0"/>
              </a:rPr>
              <a:t>.</a:t>
            </a:r>
          </a:p>
        </p:txBody>
      </p:sp>
      <p:grpSp>
        <p:nvGrpSpPr>
          <p:cNvPr id="3" name="Group 2">
            <a:extLst>
              <a:ext uri="{FF2B5EF4-FFF2-40B4-BE49-F238E27FC236}">
                <a16:creationId xmlns:a16="http://schemas.microsoft.com/office/drawing/2014/main" id="{9689CE93-7C1F-4F64-AC5A-A78C2F2FC161}"/>
              </a:ext>
            </a:extLst>
          </p:cNvPr>
          <p:cNvGrpSpPr/>
          <p:nvPr/>
        </p:nvGrpSpPr>
        <p:grpSpPr>
          <a:xfrm>
            <a:off x="2338955" y="2311299"/>
            <a:ext cx="4604843" cy="795728"/>
            <a:chOff x="4590471" y="1584913"/>
            <a:chExt cx="4454014" cy="795728"/>
          </a:xfrm>
        </p:grpSpPr>
        <p:sp>
          <p:nvSpPr>
            <p:cNvPr id="37" name="Cylinder 36">
              <a:extLst>
                <a:ext uri="{FF2B5EF4-FFF2-40B4-BE49-F238E27FC236}">
                  <a16:creationId xmlns:a16="http://schemas.microsoft.com/office/drawing/2014/main" id="{5AE9642F-C1CE-499E-8170-876ED5A04078}"/>
                </a:ext>
              </a:extLst>
            </p:cNvPr>
            <p:cNvSpPr/>
            <p:nvPr/>
          </p:nvSpPr>
          <p:spPr>
            <a:xfrm>
              <a:off x="4590471" y="1584913"/>
              <a:ext cx="4422901" cy="795728"/>
            </a:xfrm>
            <a:prstGeom prst="can">
              <a:avLst/>
            </a:prstGeom>
            <a:gradFill flip="none" rotWithShape="1">
              <a:gsLst>
                <a:gs pos="0">
                  <a:schemeClr val="accent3">
                    <a:lumMod val="75000"/>
                  </a:schemeClr>
                </a:gs>
                <a:gs pos="50000">
                  <a:schemeClr val="accent3">
                    <a:lumMod val="20000"/>
                    <a:lumOff val="80000"/>
                  </a:schemeClr>
                </a:gs>
                <a:gs pos="100000">
                  <a:schemeClr val="bg1"/>
                </a:gs>
              </a:gsLst>
              <a:lin ang="5400000" scaled="1"/>
              <a:tileRect/>
            </a:gradFill>
            <a:ln>
              <a:noFill/>
            </a:ln>
            <a:effectLst>
              <a:outerShdw blurRad="76200" dir="18900000" sy="23000" kx="-1200000" algn="bl" rotWithShape="0">
                <a:schemeClr val="tx1">
                  <a:alpha val="20000"/>
                </a:scheme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2">
                    <a:lumMod val="75000"/>
                  </a:schemeClr>
                </a:solidFill>
                <a:latin typeface="Gadugi" panose="020B0502040204020203" pitchFamily="34" charset="0"/>
                <a:ea typeface="Gadugi" panose="020B0502040204020203" pitchFamily="34" charset="0"/>
              </a:endParaRPr>
            </a:p>
          </p:txBody>
        </p:sp>
        <p:sp>
          <p:nvSpPr>
            <p:cNvPr id="38" name="TextBox 37">
              <a:extLst>
                <a:ext uri="{FF2B5EF4-FFF2-40B4-BE49-F238E27FC236}">
                  <a16:creationId xmlns:a16="http://schemas.microsoft.com/office/drawing/2014/main" id="{5ECF80CF-5D93-4666-A187-23124F9EC24B}"/>
                </a:ext>
              </a:extLst>
            </p:cNvPr>
            <p:cNvSpPr txBox="1"/>
            <p:nvPr/>
          </p:nvSpPr>
          <p:spPr>
            <a:xfrm>
              <a:off x="4621584" y="1774321"/>
              <a:ext cx="4422901" cy="584775"/>
            </a:xfrm>
            <a:prstGeom prst="rect">
              <a:avLst/>
            </a:prstGeom>
            <a:noFill/>
          </p:spPr>
          <p:txBody>
            <a:bodyPr wrap="square" rtlCol="0">
              <a:spAutoFit/>
            </a:bodyPr>
            <a:lstStyle/>
            <a:p>
              <a:pPr algn="ctr"/>
              <a:r>
                <a:rPr lang="en-US" sz="3200" dirty="0">
                  <a:solidFill>
                    <a:schemeClr val="tx2">
                      <a:lumMod val="75000"/>
                    </a:schemeClr>
                  </a:solidFill>
                  <a:latin typeface="Gadugi" panose="020B0502040204020203" pitchFamily="34" charset="0"/>
                  <a:ea typeface="Gadugi" panose="020B0502040204020203" pitchFamily="34" charset="0"/>
                </a:rPr>
                <a:t>2. No Amount Too Small</a:t>
              </a:r>
            </a:p>
          </p:txBody>
        </p:sp>
      </p:grpSp>
      <p:sp>
        <p:nvSpPr>
          <p:cNvPr id="45" name="TextBox 44">
            <a:extLst>
              <a:ext uri="{FF2B5EF4-FFF2-40B4-BE49-F238E27FC236}">
                <a16:creationId xmlns:a16="http://schemas.microsoft.com/office/drawing/2014/main" id="{8DF4C717-EA68-4D23-81C7-5BBCAAC6140C}"/>
              </a:ext>
            </a:extLst>
          </p:cNvPr>
          <p:cNvSpPr txBox="1"/>
          <p:nvPr/>
        </p:nvSpPr>
        <p:spPr>
          <a:xfrm>
            <a:off x="4585648" y="898609"/>
            <a:ext cx="4425696" cy="1569660"/>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pPr marL="290513" lvl="1" indent="-231775">
              <a:buFont typeface="Arial" panose="020B0604020202020204" pitchFamily="34" charset="0"/>
              <a:buChar char="•"/>
              <a:tabLst>
                <a:tab pos="236538" algn="l"/>
              </a:tabLst>
            </a:pPr>
            <a:endParaRPr lang="en-US" sz="2400" dirty="0">
              <a:solidFill>
                <a:srgbClr val="002060"/>
              </a:solidFill>
              <a:latin typeface="Gadugi" panose="020B0502040204020203" pitchFamily="34" charset="0"/>
              <a:ea typeface="Gadugi" panose="020B0502040204020203" pitchFamily="34" charset="0"/>
            </a:endParaRPr>
          </a:p>
          <a:p>
            <a:pPr marL="290513" lvl="1" indent="-231775">
              <a:buFont typeface="Arial" panose="020B0604020202020204" pitchFamily="34" charset="0"/>
              <a:buChar char="•"/>
              <a:tabLst>
                <a:tab pos="236538" algn="l"/>
              </a:tabLst>
            </a:pPr>
            <a:r>
              <a:rPr lang="en-US" sz="2400" dirty="0">
                <a:solidFill>
                  <a:srgbClr val="002060"/>
                </a:solidFill>
                <a:latin typeface="Gadugi" panose="020B0502040204020203" pitchFamily="34" charset="0"/>
                <a:ea typeface="Gadugi" panose="020B0502040204020203" pitchFamily="34" charset="0"/>
              </a:rPr>
              <a:t>Make it the first “expense”</a:t>
            </a:r>
          </a:p>
          <a:p>
            <a:pPr marL="290513" lvl="1" indent="-231775">
              <a:buFont typeface="Arial" panose="020B0604020202020204" pitchFamily="34" charset="0"/>
              <a:buChar char="•"/>
              <a:tabLst>
                <a:tab pos="236538" algn="l"/>
              </a:tabLst>
            </a:pPr>
            <a:r>
              <a:rPr lang="en-US" sz="2400" dirty="0">
                <a:solidFill>
                  <a:srgbClr val="002060"/>
                </a:solidFill>
                <a:latin typeface="Gadugi" panose="020B0502040204020203" pitchFamily="34" charset="0"/>
                <a:ea typeface="Gadugi" panose="020B0502040204020203" pitchFamily="34" charset="0"/>
              </a:rPr>
              <a:t>Off-the-top deductions</a:t>
            </a:r>
          </a:p>
          <a:p>
            <a:pPr marL="290513" lvl="1" indent="-231775">
              <a:buFont typeface="Arial" panose="020B0604020202020204" pitchFamily="34" charset="0"/>
              <a:buChar char="•"/>
              <a:tabLst>
                <a:tab pos="236538" algn="l"/>
              </a:tabLst>
            </a:pPr>
            <a:r>
              <a:rPr lang="en-US" sz="2400" dirty="0">
                <a:solidFill>
                  <a:srgbClr val="002060"/>
                </a:solidFill>
                <a:latin typeface="Gadugi" panose="020B0502040204020203" pitchFamily="34" charset="0"/>
                <a:ea typeface="Gadugi" panose="020B0502040204020203" pitchFamily="34" charset="0"/>
              </a:rPr>
              <a:t>Priority!</a:t>
            </a:r>
          </a:p>
        </p:txBody>
      </p:sp>
      <p:grpSp>
        <p:nvGrpSpPr>
          <p:cNvPr id="39" name="Group 38">
            <a:extLst>
              <a:ext uri="{FF2B5EF4-FFF2-40B4-BE49-F238E27FC236}">
                <a16:creationId xmlns:a16="http://schemas.microsoft.com/office/drawing/2014/main" id="{AA302CDA-D5EC-4A55-9339-138B39B5C78F}"/>
              </a:ext>
            </a:extLst>
          </p:cNvPr>
          <p:cNvGrpSpPr/>
          <p:nvPr/>
        </p:nvGrpSpPr>
        <p:grpSpPr>
          <a:xfrm>
            <a:off x="4572000" y="382658"/>
            <a:ext cx="4423592" cy="795728"/>
            <a:chOff x="4893665" y="5454917"/>
            <a:chExt cx="2606040" cy="795728"/>
          </a:xfrm>
          <a:gradFill flip="none" rotWithShape="1">
            <a:gsLst>
              <a:gs pos="0">
                <a:schemeClr val="accent3">
                  <a:lumMod val="75000"/>
                </a:schemeClr>
              </a:gs>
              <a:gs pos="50000">
                <a:schemeClr val="accent3">
                  <a:lumMod val="20000"/>
                  <a:lumOff val="80000"/>
                </a:schemeClr>
              </a:gs>
              <a:gs pos="100000">
                <a:schemeClr val="bg1"/>
              </a:gs>
            </a:gsLst>
            <a:lin ang="5400000" scaled="1"/>
            <a:tileRect/>
          </a:gradFill>
        </p:grpSpPr>
        <p:sp>
          <p:nvSpPr>
            <p:cNvPr id="40" name="Cylinder 39">
              <a:extLst>
                <a:ext uri="{FF2B5EF4-FFF2-40B4-BE49-F238E27FC236}">
                  <a16:creationId xmlns:a16="http://schemas.microsoft.com/office/drawing/2014/main" id="{70CC1B0F-D3AC-47AD-8A09-F25272F8C2E8}"/>
                </a:ext>
              </a:extLst>
            </p:cNvPr>
            <p:cNvSpPr/>
            <p:nvPr/>
          </p:nvSpPr>
          <p:spPr>
            <a:xfrm>
              <a:off x="4893665" y="5454917"/>
              <a:ext cx="2606040" cy="795728"/>
            </a:xfrm>
            <a:prstGeom prst="can">
              <a:avLst/>
            </a:prstGeom>
            <a:grpFill/>
            <a:ln>
              <a:noFill/>
            </a:ln>
            <a:effectLst>
              <a:outerShdw blurRad="76200" dir="18900000" sy="23000" kx="-1200000" algn="bl" rotWithShape="0">
                <a:schemeClr val="tx1">
                  <a:alpha val="20000"/>
                </a:schemeClr>
              </a:out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41" name="TextBox 40">
              <a:extLst>
                <a:ext uri="{FF2B5EF4-FFF2-40B4-BE49-F238E27FC236}">
                  <a16:creationId xmlns:a16="http://schemas.microsoft.com/office/drawing/2014/main" id="{D97A13EE-5E2D-45F9-AE08-B0B43991125F}"/>
                </a:ext>
              </a:extLst>
            </p:cNvPr>
            <p:cNvSpPr txBox="1"/>
            <p:nvPr/>
          </p:nvSpPr>
          <p:spPr>
            <a:xfrm>
              <a:off x="4893665" y="5579000"/>
              <a:ext cx="2606040" cy="584775"/>
            </a:xfrm>
            <a:prstGeom prst="rect">
              <a:avLst/>
            </a:prstGeom>
            <a:grpFill/>
          </p:spPr>
          <p:txBody>
            <a:bodyPr wrap="square" rtlCol="0">
              <a:spAutoFit/>
            </a:bodyPr>
            <a:lstStyle/>
            <a:p>
              <a:pPr algn="ctr"/>
              <a:r>
                <a:rPr lang="en-US" sz="3200" dirty="0">
                  <a:solidFill>
                    <a:schemeClr val="tx2">
                      <a:lumMod val="75000"/>
                    </a:schemeClr>
                  </a:solidFill>
                  <a:latin typeface="Gadugi" panose="020B0502040204020203" pitchFamily="34" charset="0"/>
                  <a:ea typeface="Gadugi" panose="020B0502040204020203" pitchFamily="34" charset="0"/>
                </a:rPr>
                <a:t>3. Pay Yourself First</a:t>
              </a:r>
            </a:p>
          </p:txBody>
        </p:sp>
      </p:grpSp>
    </p:spTree>
    <p:extLst>
      <p:ext uri="{BB962C8B-B14F-4D97-AF65-F5344CB8AC3E}">
        <p14:creationId xmlns:p14="http://schemas.microsoft.com/office/powerpoint/2010/main" val="319024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up)">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1" nodeType="clickEffect">
                                  <p:stCondLst>
                                    <p:cond delay="0"/>
                                  </p:stCondLst>
                                  <p:childTnLst>
                                    <p:animEffect transition="out" filter="wipe(down)">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2" presetClass="entr" presetSubtype="1"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4" fill="hold" grpId="1" nodeType="clickEffect">
                                  <p:stCondLst>
                                    <p:cond delay="0"/>
                                  </p:stCondLst>
                                  <p:childTnLst>
                                    <p:animEffect transition="out" filter="wipe(down)">
                                      <p:cBhvr>
                                        <p:cTn id="30" dur="500"/>
                                        <p:tgtEl>
                                          <p:spTgt spid="46"/>
                                        </p:tgtEl>
                                      </p:cBhvr>
                                    </p:animEffect>
                                    <p:set>
                                      <p:cBhvr>
                                        <p:cTn id="31" dur="1" fill="hold">
                                          <p:stCondLst>
                                            <p:cond delay="499"/>
                                          </p:stCondLst>
                                        </p:cTn>
                                        <p:tgtEl>
                                          <p:spTgt spid="46"/>
                                        </p:tgtEl>
                                        <p:attrNameLst>
                                          <p:attrName>style.visibility</p:attrName>
                                        </p:attrNameLst>
                                      </p:cBhvr>
                                      <p:to>
                                        <p:strVal val="hidden"/>
                                      </p:to>
                                    </p:set>
                                  </p:childTnLst>
                                </p:cTn>
                              </p:par>
                            </p:childTnLst>
                          </p:cTn>
                        </p:par>
                        <p:par>
                          <p:cTn id="32" fill="hold">
                            <p:stCondLst>
                              <p:cond delay="500"/>
                            </p:stCondLst>
                            <p:childTnLst>
                              <p:par>
                                <p:cTn id="33" presetID="2" presetClass="entr" presetSubtype="8"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750" fill="hold"/>
                                        <p:tgtEl>
                                          <p:spTgt spid="39"/>
                                        </p:tgtEl>
                                        <p:attrNameLst>
                                          <p:attrName>ppt_x</p:attrName>
                                        </p:attrNameLst>
                                      </p:cBhvr>
                                      <p:tavLst>
                                        <p:tav tm="0">
                                          <p:val>
                                            <p:strVal val="0-#ppt_w/2"/>
                                          </p:val>
                                        </p:tav>
                                        <p:tav tm="100000">
                                          <p:val>
                                            <p:strVal val="#ppt_x"/>
                                          </p:val>
                                        </p:tav>
                                      </p:tavLst>
                                    </p:anim>
                                    <p:anim calcmode="lin" valueType="num">
                                      <p:cBhvr additive="base">
                                        <p:cTn id="36" dur="750" fill="hold"/>
                                        <p:tgtEl>
                                          <p:spTgt spid="39"/>
                                        </p:tgtEl>
                                        <p:attrNameLst>
                                          <p:attrName>ppt_y</p:attrName>
                                        </p:attrNameLst>
                                      </p:cBhvr>
                                      <p:tavLst>
                                        <p:tav tm="0">
                                          <p:val>
                                            <p:strVal val="#ppt_y"/>
                                          </p:val>
                                        </p:tav>
                                        <p:tav tm="100000">
                                          <p:val>
                                            <p:strVal val="#ppt_y"/>
                                          </p:val>
                                        </p:tav>
                                      </p:tavLst>
                                    </p:anim>
                                  </p:childTnLst>
                                </p:cTn>
                              </p:par>
                            </p:childTnLst>
                          </p:cTn>
                        </p:par>
                        <p:par>
                          <p:cTn id="37" fill="hold">
                            <p:stCondLst>
                              <p:cond delay="1250"/>
                            </p:stCondLst>
                            <p:childTnLst>
                              <p:par>
                                <p:cTn id="38" presetID="22" presetClass="entr" presetSubtype="1" fill="hold" grpId="0"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up)">
                                      <p:cBhvr>
                                        <p:cTn id="40" dur="10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45"/>
                                        </p:tgtEl>
                                      </p:cBhvr>
                                    </p:animEffect>
                                    <p:set>
                                      <p:cBhvr>
                                        <p:cTn id="45"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22" grpId="0" animBg="1"/>
      <p:bldP spid="46" grpId="0" animBg="1"/>
      <p:bldP spid="46" grpId="1" animBg="1"/>
      <p:bldP spid="45" grpId="0" animBg="1"/>
      <p:bldP spid="4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d ceramic cup with saucer">
            <a:extLst>
              <a:ext uri="{FF2B5EF4-FFF2-40B4-BE49-F238E27FC236}">
                <a16:creationId xmlns:a16="http://schemas.microsoft.com/office/drawing/2014/main" id="{0BD0455A-9546-4353-9D85-9C64E7EE6B5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163" y="1899750"/>
            <a:ext cx="4729316" cy="319701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2" descr="water dropping from faucet">
            <a:extLst>
              <a:ext uri="{FF2B5EF4-FFF2-40B4-BE49-F238E27FC236}">
                <a16:creationId xmlns:a16="http://schemas.microsoft.com/office/drawing/2014/main" id="{1FAB82CA-3FDA-4092-A5F5-9A326FC716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77" b="18346"/>
          <a:stretch/>
        </p:blipFill>
        <p:spPr bwMode="auto">
          <a:xfrm flipH="1">
            <a:off x="325502" y="1074289"/>
            <a:ext cx="3442447" cy="45146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4314928" y="1783759"/>
            <a:ext cx="4651785" cy="3429000"/>
          </a:xfrm>
          <a:prstGeom prst="rect">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r>
              <a:rPr lang="en-US" sz="2800" dirty="0">
                <a:solidFill>
                  <a:schemeClr val="tx2">
                    <a:lumMod val="75000"/>
                  </a:schemeClr>
                </a:solidFill>
                <a:latin typeface="Gadugi" panose="020B0502040204020203" pitchFamily="34" charset="0"/>
                <a:ea typeface="Gadugi" panose="020B0502040204020203" pitchFamily="34" charset="0"/>
              </a:rPr>
              <a:t>It’s only a $2 cup of coffee!</a:t>
            </a:r>
          </a:p>
          <a:p>
            <a:pPr marL="114300" lvl="1">
              <a:lnSpc>
                <a:spcPct val="150000"/>
              </a:lnSpc>
              <a:spcBef>
                <a:spcPts val="1200"/>
              </a:spcBef>
            </a:pPr>
            <a:r>
              <a:rPr lang="en-US" sz="2800" dirty="0">
                <a:solidFill>
                  <a:schemeClr val="tx2">
                    <a:lumMod val="75000"/>
                  </a:schemeClr>
                </a:solidFill>
                <a:latin typeface="Gadugi" panose="020B0502040204020203" pitchFamily="34" charset="0"/>
                <a:ea typeface="Gadugi" panose="020B0502040204020203" pitchFamily="34" charset="0"/>
              </a:rPr>
              <a:t>1 week		$10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 year	     $520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10 years	$5,200</a:t>
            </a:r>
          </a:p>
          <a:p>
            <a:pPr marL="114300" lvl="1">
              <a:lnSpc>
                <a:spcPct val="150000"/>
              </a:lnSpc>
            </a:pPr>
            <a:r>
              <a:rPr lang="en-US" sz="2800" dirty="0">
                <a:solidFill>
                  <a:schemeClr val="tx2">
                    <a:lumMod val="75000"/>
                  </a:schemeClr>
                </a:solidFill>
                <a:latin typeface="Gadugi" panose="020B0502040204020203" pitchFamily="34" charset="0"/>
                <a:ea typeface="Gadugi" panose="020B0502040204020203" pitchFamily="34" charset="0"/>
              </a:rPr>
              <a:t>20 years	$10,400</a:t>
            </a:r>
          </a:p>
        </p:txBody>
      </p:sp>
      <p:pic>
        <p:nvPicPr>
          <p:cNvPr id="7" name="Picture 4" descr="silver round coins on white surface">
            <a:extLst>
              <a:ext uri="{FF2B5EF4-FFF2-40B4-BE49-F238E27FC236}">
                <a16:creationId xmlns:a16="http://schemas.microsoft.com/office/drawing/2014/main" id="{2674C22E-77DE-419B-99CF-3B853E2DD3C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8429" b="58564" l="23100" r="39900"/>
                    </a14:imgEffect>
                  </a14:imgLayer>
                </a14:imgProps>
              </a:ext>
              <a:ext uri="{28A0092B-C50C-407E-A947-70E740481C1C}">
                <a14:useLocalDpi xmlns:a14="http://schemas.microsoft.com/office/drawing/2010/main" val="0"/>
              </a:ext>
            </a:extLst>
          </a:blip>
          <a:srcRect l="21000" t="24662" r="58000" b="37669"/>
          <a:stretch/>
        </p:blipFill>
        <p:spPr bwMode="auto">
          <a:xfrm>
            <a:off x="1772770" y="3673070"/>
            <a:ext cx="1000125" cy="119300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4">
            <a:extLst>
              <a:ext uri="{FF2B5EF4-FFF2-40B4-BE49-F238E27FC236}">
                <a16:creationId xmlns:a16="http://schemas.microsoft.com/office/drawing/2014/main" id="{F1AC3102-4510-4C3A-A3C8-2F9B470ED903}"/>
              </a:ext>
            </a:extLst>
          </p:cNvPr>
          <p:cNvSpPr txBox="1">
            <a:spLocks/>
          </p:cNvSpPr>
          <p:nvPr/>
        </p:nvSpPr>
        <p:spPr>
          <a:xfrm>
            <a:off x="755808" y="2390721"/>
            <a:ext cx="2581834" cy="1891203"/>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solidFill>
                  <a:schemeClr val="bg1"/>
                </a:solidFill>
              </a:rPr>
              <a:t>Spending leaks!</a:t>
            </a:r>
          </a:p>
        </p:txBody>
      </p:sp>
    </p:spTree>
    <p:extLst>
      <p:ext uri="{BB962C8B-B14F-4D97-AF65-F5344CB8AC3E}">
        <p14:creationId xmlns:p14="http://schemas.microsoft.com/office/powerpoint/2010/main" val="299820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1+#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7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Content Placeholder 6"/>
          <p:cNvPicPr>
            <a:picLocks noChangeAspect="1"/>
          </p:cNvPicPr>
          <p:nvPr/>
        </p:nvPicPr>
        <p:blipFill>
          <a:blip r:embed="rId2">
            <a:extLst>
              <a:ext uri="{BEBA8EAE-BF5A-486C-A8C5-ECC9F3942E4B}">
                <a14:imgProps xmlns:a14="http://schemas.microsoft.com/office/drawing/2010/main">
                  <a14:imgLayer r:embed="rId3">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9" name="Title 3"/>
          <p:cNvSpPr txBox="1">
            <a:spLocks/>
          </p:cNvSpPr>
          <p:nvPr/>
        </p:nvSpPr>
        <p:spPr>
          <a:xfrm>
            <a:off x="3532978" y="1331469"/>
            <a:ext cx="4112567" cy="2957144"/>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a:solidFill>
                  <a:srgbClr val="073E87">
                    <a:lumMod val="75000"/>
                  </a:srgbClr>
                </a:solidFill>
                <a:latin typeface="Gadugi" panose="020B0502040204020203" pitchFamily="34" charset="0"/>
                <a:ea typeface="Gadugi" panose="020B0502040204020203" pitchFamily="34" charset="0"/>
              </a:rPr>
              <a:t>Please share any other saving strategies that you are using.</a:t>
            </a:r>
          </a:p>
        </p:txBody>
      </p:sp>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F91D81-392E-4BD4-A6F6-531F75D18814}"/>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423457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977900"/>
            <a:ext cx="8382000" cy="5105400"/>
          </a:xfrm>
          <a:prstGeom prst="rect">
            <a:avLst/>
          </a:prstGeom>
          <a:noFill/>
          <a:ln>
            <a:solidFill>
              <a:schemeClr val="tx2">
                <a:lumMod val="75000"/>
              </a:schemeClr>
            </a:solidFill>
          </a:ln>
        </p:spPr>
        <p:txBody>
          <a:bodyPr vert="horz" lIns="91440" tIns="45720" rIns="91440" bIns="45720" rtlCol="0" anchor="ctr">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endParaRPr lang="en-US" sz="4800" dirty="0">
              <a:solidFill>
                <a:srgbClr val="073E87">
                  <a:lumMod val="75000"/>
                </a:srgbClr>
              </a:solidFill>
            </a:endParaRPr>
          </a:p>
          <a:p>
            <a:pPr algn="ctr"/>
            <a:r>
              <a:rPr lang="en-US" sz="4800" dirty="0">
                <a:solidFill>
                  <a:srgbClr val="073E87">
                    <a:lumMod val="75000"/>
                  </a:srgbClr>
                </a:solidFill>
              </a:rPr>
              <a:t>Building Your Financial House</a:t>
            </a:r>
          </a:p>
          <a:p>
            <a:pPr algn="ctr"/>
            <a:r>
              <a:rPr lang="en-US" sz="4800" dirty="0">
                <a:solidFill>
                  <a:srgbClr val="073E87">
                    <a:lumMod val="75000"/>
                  </a:srgbClr>
                </a:solidFill>
              </a:rPr>
              <a:t>WELCOME</a:t>
            </a:r>
          </a:p>
          <a:p>
            <a:pPr algn="ctr"/>
            <a:endParaRPr lang="en-US" sz="2400" dirty="0">
              <a:solidFill>
                <a:srgbClr val="073E87">
                  <a:lumMod val="75000"/>
                </a:srgbClr>
              </a:solidFill>
            </a:endParaRPr>
          </a:p>
          <a:p>
            <a:pPr algn="ctr"/>
            <a:endParaRPr lang="en-US" sz="2400" dirty="0">
              <a:solidFill>
                <a:srgbClr val="073E87">
                  <a:lumMod val="75000"/>
                </a:srgbClr>
              </a:solidFill>
            </a:endParaRPr>
          </a:p>
        </p:txBody>
      </p:sp>
    </p:spTree>
    <p:extLst>
      <p:ext uri="{BB962C8B-B14F-4D97-AF65-F5344CB8AC3E}">
        <p14:creationId xmlns:p14="http://schemas.microsoft.com/office/powerpoint/2010/main" val="160282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946654"/>
            <a:ext cx="3416911" cy="1710946"/>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Where should I stash my cash?</a:t>
            </a:r>
          </a:p>
        </p:txBody>
      </p:sp>
    </p:spTree>
    <p:extLst>
      <p:ext uri="{BB962C8B-B14F-4D97-AF65-F5344CB8AC3E}">
        <p14:creationId xmlns:p14="http://schemas.microsoft.com/office/powerpoint/2010/main" val="131099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2072599"/>
            <a:ext cx="2952750" cy="139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695325" y="4088651"/>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611549D-334C-424C-BCCF-ABD1249EC97F}"/>
              </a:ext>
            </a:extLst>
          </p:cNvPr>
          <p:cNvSpPr/>
          <p:nvPr/>
        </p:nvSpPr>
        <p:spPr>
          <a:xfrm>
            <a:off x="4961443" y="1726235"/>
            <a:ext cx="3798598"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93D03B8-E7FF-43BB-A1A4-4B7A5C8EE369}"/>
              </a:ext>
            </a:extLst>
          </p:cNvPr>
          <p:cNvSpPr/>
          <p:nvPr/>
        </p:nvSpPr>
        <p:spPr>
          <a:xfrm>
            <a:off x="4961443" y="2166165"/>
            <a:ext cx="3530894" cy="3974934"/>
          </a:xfrm>
          <a:prstGeom prst="rect">
            <a:avLst/>
          </a:prstGeom>
        </p:spPr>
        <p:txBody>
          <a:bodyPr wrap="square">
            <a:spAutoFit/>
          </a:bodyPr>
          <a:lstStyle/>
          <a:p>
            <a:pPr marL="119063" lvl="1">
              <a:lnSpc>
                <a:spcPct val="80000"/>
              </a:lnSpc>
              <a:spcBef>
                <a:spcPts val="300"/>
              </a:spcBef>
              <a:spcAft>
                <a:spcPts val="12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Benefits </a:t>
            </a:r>
          </a:p>
          <a:p>
            <a:pPr marL="465138" lvl="1" indent="-346075">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Safe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Liquid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Convenience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Relationships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1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1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1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12">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 calcmode="lin" valueType="num">
                                      <p:cBhvr additive="base">
                                        <p:cTn id="23" dur="10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12">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12">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additive="base">
                                        <p:cTn id="31" dur="1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2" dur="1000" fill="hold"/>
                                        <p:tgtEl>
                                          <p:spTgt spid="12">
                                            <p:txEl>
                                              <p:pRg st="3" end="3"/>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anim calcmode="lin" valueType="num">
                                      <p:cBhvr additive="base">
                                        <p:cTn id="35" dur="1000" fill="hold"/>
                                        <p:tgtEl>
                                          <p:spTgt spid="12">
                                            <p:txEl>
                                              <p:pRg st="7" end="7"/>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12">
                                            <p:txEl>
                                              <p:pRg st="7" end="7"/>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473AC-75D2-492D-93DC-965535B41BE4}"/>
              </a:ext>
            </a:extLst>
          </p:cNvPr>
          <p:cNvSpPr>
            <a:spLocks noGrp="1"/>
          </p:cNvSpPr>
          <p:nvPr>
            <p:ph type="title"/>
          </p:nvPr>
        </p:nvSpPr>
        <p:spPr/>
        <p:txBody>
          <a:bodyPr/>
          <a:lstStyle/>
          <a:p>
            <a:r>
              <a:rPr lang="en-US" dirty="0"/>
              <a:t>Mainstream Financial Institutions</a:t>
            </a:r>
          </a:p>
        </p:txBody>
      </p:sp>
      <p:pic>
        <p:nvPicPr>
          <p:cNvPr id="1030" name="Picture 6" descr="FDIC: Federal Deposit Insurance Corporation">
            <a:extLst>
              <a:ext uri="{FF2B5EF4-FFF2-40B4-BE49-F238E27FC236}">
                <a16:creationId xmlns:a16="http://schemas.microsoft.com/office/drawing/2014/main" id="{55BD8630-3539-482D-95CF-BCEF0FBB4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3" b="5123"/>
          <a:stretch/>
        </p:blipFill>
        <p:spPr bwMode="auto">
          <a:xfrm>
            <a:off x="695325" y="1680156"/>
            <a:ext cx="2952750" cy="13934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CUA">
            <a:extLst>
              <a:ext uri="{FF2B5EF4-FFF2-40B4-BE49-F238E27FC236}">
                <a16:creationId xmlns:a16="http://schemas.microsoft.com/office/drawing/2014/main" id="{0EE7A90E-0B4C-49BC-8244-661E876171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62" t="16362" r="3853" b="31219"/>
          <a:stretch/>
        </p:blipFill>
        <p:spPr bwMode="auto">
          <a:xfrm>
            <a:off x="5502491" y="1666966"/>
            <a:ext cx="2952750" cy="13934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A653F6A-3A10-4ACE-97DE-5EEF4A2ECACE}"/>
              </a:ext>
            </a:extLst>
          </p:cNvPr>
          <p:cNvSpPr/>
          <p:nvPr/>
        </p:nvSpPr>
        <p:spPr>
          <a:xfrm>
            <a:off x="5348377" y="1715808"/>
            <a:ext cx="3798598"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6C72FB-E45D-45EB-8014-1C79DD9F6F90}"/>
              </a:ext>
            </a:extLst>
          </p:cNvPr>
          <p:cNvSpPr/>
          <p:nvPr/>
        </p:nvSpPr>
        <p:spPr>
          <a:xfrm>
            <a:off x="5348377" y="2155738"/>
            <a:ext cx="3530894" cy="3974934"/>
          </a:xfrm>
          <a:prstGeom prst="rect">
            <a:avLst/>
          </a:prstGeom>
        </p:spPr>
        <p:txBody>
          <a:bodyPr wrap="square">
            <a:spAutoFit/>
          </a:bodyPr>
          <a:lstStyle/>
          <a:p>
            <a:pPr marL="119063" lvl="1">
              <a:lnSpc>
                <a:spcPct val="80000"/>
              </a:lnSpc>
              <a:spcBef>
                <a:spcPts val="300"/>
              </a:spcBef>
              <a:spcAft>
                <a:spcPts val="1200"/>
              </a:spcAft>
              <a:tabLst>
                <a:tab pos="804863" algn="l"/>
                <a:tab pos="2336800" algn="l"/>
              </a:tabLst>
            </a:pPr>
            <a:r>
              <a:rPr lang="en-US" sz="3200" dirty="0">
                <a:solidFill>
                  <a:schemeClr val="tx2">
                    <a:lumMod val="75000"/>
                  </a:schemeClr>
                </a:solidFill>
                <a:latin typeface="Gadugi" panose="020B0502040204020203" pitchFamily="34" charset="0"/>
                <a:ea typeface="Gadugi" panose="020B0502040204020203" pitchFamily="34" charset="0"/>
              </a:rPr>
              <a:t>Benefits </a:t>
            </a:r>
          </a:p>
          <a:p>
            <a:pPr marL="465138" lvl="1" indent="-346075">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Safe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Guaranteed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Insured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Liquid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Cost</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Convenience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Relationships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Tree>
    <p:extLst>
      <p:ext uri="{BB962C8B-B14F-4D97-AF65-F5344CB8AC3E}">
        <p14:creationId xmlns:p14="http://schemas.microsoft.com/office/powerpoint/2010/main" val="13218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44444E-6 4.07407E-6 L -0.52552 0.36736 " pathEditMode="relative" rAng="0" ptsTypes="AA">
                                      <p:cBhvr>
                                        <p:cTn id="6" dur="2000" fill="hold"/>
                                        <p:tgtEl>
                                          <p:spTgt spid="1026"/>
                                        </p:tgtEl>
                                        <p:attrNameLst>
                                          <p:attrName>ppt_x</p:attrName>
                                          <p:attrName>ppt_y</p:attrName>
                                        </p:attrNameLst>
                                      </p:cBhvr>
                                      <p:rCtr x="-26285" y="18356"/>
                                    </p:animMotion>
                                  </p:childTnLst>
                                </p:cTn>
                              </p:par>
                            </p:childTnLst>
                          </p:cTn>
                        </p:par>
                        <p:par>
                          <p:cTn id="7" fill="hold">
                            <p:stCondLst>
                              <p:cond delay="2000"/>
                            </p:stCondLst>
                            <p:childTnLst>
                              <p:par>
                                <p:cTn id="8" presetID="2" presetClass="entr" presetSubtype="2" fill="hold" nodeType="after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 calcmode="lin" valueType="num">
                                      <p:cBhvr additive="base">
                                        <p:cTn id="10" dur="1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1" dur="1000" fill="hold"/>
                                        <p:tgtEl>
                                          <p:spTgt spid="12">
                                            <p:txEl>
                                              <p:pRg st="0" end="0"/>
                                            </p:txEl>
                                          </p:spTgt>
                                        </p:tgtEl>
                                        <p:attrNameLst>
                                          <p:attrName>ppt_y</p:attrName>
                                        </p:attrNameLst>
                                      </p:cBhvr>
                                      <p:tavLst>
                                        <p:tav tm="0">
                                          <p:val>
                                            <p:strVal val="#ppt_y"/>
                                          </p:val>
                                        </p:tav>
                                        <p:tav tm="100000">
                                          <p:val>
                                            <p:strVal val="#ppt_y"/>
                                          </p:val>
                                        </p:tav>
                                      </p:tavLst>
                                    </p:anim>
                                  </p:childTnLst>
                                </p:cTn>
                              </p:par>
                              <p:par>
                                <p:cTn id="12" presetID="2" presetClass="entr" presetSubtype="2" fill="hold" nodeType="with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 calcmode="lin" valueType="num">
                                      <p:cBhvr additive="base">
                                        <p:cTn id="14" dur="1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5" dur="1000" fill="hold"/>
                                        <p:tgtEl>
                                          <p:spTgt spid="12">
                                            <p:txEl>
                                              <p:pRg st="1" end="1"/>
                                            </p:txEl>
                                          </p:spTgt>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 calcmode="lin" valueType="num">
                                      <p:cBhvr additive="base">
                                        <p:cTn id="18" dur="10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19" dur="1000" fill="hold"/>
                                        <p:tgtEl>
                                          <p:spTgt spid="12">
                                            <p:txEl>
                                              <p:pRg st="2" end="2"/>
                                            </p:txEl>
                                          </p:spTgt>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 calcmode="lin" valueType="num">
                                      <p:cBhvr additive="base">
                                        <p:cTn id="22" dur="10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23" dur="1000" fill="hold"/>
                                        <p:tgtEl>
                                          <p:spTgt spid="12">
                                            <p:txEl>
                                              <p:pRg st="4" end="4"/>
                                            </p:txEl>
                                          </p:spTgt>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 calcmode="lin" valueType="num">
                                      <p:cBhvr additive="base">
                                        <p:cTn id="26" dur="10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27" dur="1000" fill="hold"/>
                                        <p:tgtEl>
                                          <p:spTgt spid="12">
                                            <p:txEl>
                                              <p:pRg st="5" end="5"/>
                                            </p:txEl>
                                          </p:spTgt>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 calcmode="lin" valueType="num">
                                      <p:cBhvr additive="base">
                                        <p:cTn id="30" dur="1000" fill="hold"/>
                                        <p:tgtEl>
                                          <p:spTgt spid="12">
                                            <p:txEl>
                                              <p:pRg st="6" end="6"/>
                                            </p:txEl>
                                          </p:spTgt>
                                        </p:tgtEl>
                                        <p:attrNameLst>
                                          <p:attrName>ppt_x</p:attrName>
                                        </p:attrNameLst>
                                      </p:cBhvr>
                                      <p:tavLst>
                                        <p:tav tm="0">
                                          <p:val>
                                            <p:strVal val="1+#ppt_w/2"/>
                                          </p:val>
                                        </p:tav>
                                        <p:tav tm="100000">
                                          <p:val>
                                            <p:strVal val="#ppt_x"/>
                                          </p:val>
                                        </p:tav>
                                      </p:tavLst>
                                    </p:anim>
                                    <p:anim calcmode="lin" valueType="num">
                                      <p:cBhvr additive="base">
                                        <p:cTn id="31" dur="1000" fill="hold"/>
                                        <p:tgtEl>
                                          <p:spTgt spid="12">
                                            <p:txEl>
                                              <p:pRg st="6" end="6"/>
                                            </p:txEl>
                                          </p:spTgt>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 calcmode="lin" valueType="num">
                                      <p:cBhvr additive="base">
                                        <p:cTn id="34" dur="10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5" dur="1000" fill="hold"/>
                                        <p:tgtEl>
                                          <p:spTgt spid="12">
                                            <p:txEl>
                                              <p:pRg st="3" end="3"/>
                                            </p:txEl>
                                          </p:spTgt>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2">
                                            <p:txEl>
                                              <p:pRg st="7" end="7"/>
                                            </p:txEl>
                                          </p:spTgt>
                                        </p:tgtEl>
                                        <p:attrNameLst>
                                          <p:attrName>style.visibility</p:attrName>
                                        </p:attrNameLst>
                                      </p:cBhvr>
                                      <p:to>
                                        <p:strVal val="visible"/>
                                      </p:to>
                                    </p:set>
                                    <p:anim calcmode="lin" valueType="num">
                                      <p:cBhvr additive="base">
                                        <p:cTn id="38" dur="1000" fill="hold"/>
                                        <p:tgtEl>
                                          <p:spTgt spid="12">
                                            <p:txEl>
                                              <p:pRg st="7" end="7"/>
                                            </p:txEl>
                                          </p:spTgt>
                                        </p:tgtEl>
                                        <p:attrNameLst>
                                          <p:attrName>ppt_x</p:attrName>
                                        </p:attrNameLst>
                                      </p:cBhvr>
                                      <p:tavLst>
                                        <p:tav tm="0">
                                          <p:val>
                                            <p:strVal val="1+#ppt_w/2"/>
                                          </p:val>
                                        </p:tav>
                                        <p:tav tm="100000">
                                          <p:val>
                                            <p:strVal val="#ppt_x"/>
                                          </p:val>
                                        </p:tav>
                                      </p:tavLst>
                                    </p:anim>
                                    <p:anim calcmode="lin" valueType="num">
                                      <p:cBhvr additive="base">
                                        <p:cTn id="39" dur="1000" fill="hold"/>
                                        <p:tgtEl>
                                          <p:spTgt spid="12">
                                            <p:txEl>
                                              <p:pRg st="7" end="7"/>
                                            </p:txEl>
                                          </p:spTgt>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rrow: Right 45">
            <a:extLst>
              <a:ext uri="{FF2B5EF4-FFF2-40B4-BE49-F238E27FC236}">
                <a16:creationId xmlns:a16="http://schemas.microsoft.com/office/drawing/2014/main" id="{50072D5C-BFAE-4C4E-8AE3-9E14B0D421F9}"/>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47" name="Arrow: Right 46">
            <a:extLst>
              <a:ext uri="{FF2B5EF4-FFF2-40B4-BE49-F238E27FC236}">
                <a16:creationId xmlns:a16="http://schemas.microsoft.com/office/drawing/2014/main" id="{D7A484CA-36FC-4B49-8668-C52C9CAF8ED4}"/>
              </a:ext>
            </a:extLst>
          </p:cNvPr>
          <p:cNvSpPr/>
          <p:nvPr/>
        </p:nvSpPr>
        <p:spPr>
          <a:xfrm>
            <a:off x="1565651" y="5984099"/>
            <a:ext cx="4641717" cy="826642"/>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Cash Management Accounts</a:t>
            </a:r>
          </a:p>
        </p:txBody>
      </p:sp>
      <p:sp>
        <p:nvSpPr>
          <p:cNvPr id="45" name="Arrow: Right 44">
            <a:extLst>
              <a:ext uri="{FF2B5EF4-FFF2-40B4-BE49-F238E27FC236}">
                <a16:creationId xmlns:a16="http://schemas.microsoft.com/office/drawing/2014/main" id="{A82CC681-7541-4B47-A977-13142E3324D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43" name="Arrow: Right 42">
            <a:extLst>
              <a:ext uri="{FF2B5EF4-FFF2-40B4-BE49-F238E27FC236}">
                <a16:creationId xmlns:a16="http://schemas.microsoft.com/office/drawing/2014/main" id="{FA0001B1-51C4-4CC8-B573-1F06C432C0E2}"/>
              </a:ext>
            </a:extLst>
          </p:cNvPr>
          <p:cNvSpPr/>
          <p:nvPr/>
        </p:nvSpPr>
        <p:spPr>
          <a:xfrm>
            <a:off x="1565650" y="1694984"/>
            <a:ext cx="4641719" cy="82839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US Treasury Savings Bonds</a:t>
            </a:r>
          </a:p>
        </p:txBody>
      </p:sp>
      <p:sp>
        <p:nvSpPr>
          <p:cNvPr id="44" name="Arrow: Right 43">
            <a:extLst>
              <a:ext uri="{FF2B5EF4-FFF2-40B4-BE49-F238E27FC236}">
                <a16:creationId xmlns:a16="http://schemas.microsoft.com/office/drawing/2014/main" id="{DF449D0A-FA10-4176-B151-C79A10392ECD}"/>
              </a:ext>
            </a:extLst>
          </p:cNvPr>
          <p:cNvSpPr/>
          <p:nvPr/>
        </p:nvSpPr>
        <p:spPr>
          <a:xfrm>
            <a:off x="1565651" y="2520682"/>
            <a:ext cx="4641718" cy="83154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Individual Retirement Accounts</a:t>
            </a:r>
          </a:p>
        </p:txBody>
      </p:sp>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6" name="Freeform: Shape 35">
            <a:extLst>
              <a:ext uri="{FF2B5EF4-FFF2-40B4-BE49-F238E27FC236}">
                <a16:creationId xmlns:a16="http://schemas.microsoft.com/office/drawing/2014/main" id="{59A82AA6-845C-461F-AA49-84D6CAF1201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8717E259-2253-4549-AC4E-04EA2E7895E6}"/>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6CFA46FA-C460-4E85-9EA8-3F928E3FF4F1}"/>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7FC02979-501E-443A-B6B6-E52411DE008C}"/>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7EC91026-E5B5-42C6-A4DD-5F859D58086D}"/>
              </a:ext>
            </a:extLst>
          </p:cNvPr>
          <p:cNvSpPr/>
          <p:nvPr/>
        </p:nvSpPr>
        <p:spPr>
          <a:xfrm>
            <a:off x="-12810" y="6186767"/>
            <a:ext cx="1578462" cy="667677"/>
          </a:xfrm>
          <a:custGeom>
            <a:avLst/>
            <a:gdLst>
              <a:gd name="connsiteX0" fmla="*/ 1578462 w 1578462"/>
              <a:gd name="connsiteY0" fmla="*/ 0 h 964652"/>
              <a:gd name="connsiteX1" fmla="*/ 1578462 w 1578462"/>
              <a:gd name="connsiteY1" fmla="*/ 600647 h 964652"/>
              <a:gd name="connsiteX2" fmla="*/ 0 w 1578462"/>
              <a:gd name="connsiteY2" fmla="*/ 964652 h 964652"/>
              <a:gd name="connsiteX3" fmla="*/ 0 w 1578462"/>
              <a:gd name="connsiteY3" fmla="*/ 315269 h 964652"/>
              <a:gd name="connsiteX4" fmla="*/ 1578462 w 1578462"/>
              <a:gd name="connsiteY4" fmla="*/ 0 h 964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964652">
                <a:moveTo>
                  <a:pt x="1578462" y="0"/>
                </a:moveTo>
                <a:lnTo>
                  <a:pt x="1578462" y="600647"/>
                </a:lnTo>
                <a:lnTo>
                  <a:pt x="0" y="964652"/>
                </a:lnTo>
                <a:lnTo>
                  <a:pt x="0" y="315269"/>
                </a:lnTo>
                <a:lnTo>
                  <a:pt x="1578462"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6043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47"/>
                                        </p:tgtEl>
                                        <p:attrNameLst>
                                          <p:attrName>ppt_x</p:attrName>
                                        </p:attrNameLst>
                                      </p:cBhvr>
                                      <p:tavLst>
                                        <p:tav tm="0">
                                          <p:val>
                                            <p:strVal val="ppt_x"/>
                                          </p:val>
                                        </p:tav>
                                        <p:tav tm="100000">
                                          <p:val>
                                            <p:strVal val="1+ppt_w/2"/>
                                          </p:val>
                                        </p:tav>
                                      </p:tavLst>
                                    </p:anim>
                                    <p:anim calcmode="lin" valueType="num">
                                      <p:cBhvr additive="base">
                                        <p:cTn id="7" dur="500"/>
                                        <p:tgtEl>
                                          <p:spTgt spid="47"/>
                                        </p:tgtEl>
                                        <p:attrNameLst>
                                          <p:attrName>ppt_y</p:attrName>
                                        </p:attrNameLst>
                                      </p:cBhvr>
                                      <p:tavLst>
                                        <p:tav tm="0">
                                          <p:val>
                                            <p:strVal val="ppt_y"/>
                                          </p:val>
                                        </p:tav>
                                        <p:tav tm="100000">
                                          <p:val>
                                            <p:strVal val="ppt_y"/>
                                          </p:val>
                                        </p:tav>
                                      </p:tavLst>
                                    </p:anim>
                                    <p:set>
                                      <p:cBhvr>
                                        <p:cTn id="8" dur="1" fill="hold">
                                          <p:stCondLst>
                                            <p:cond delay="499"/>
                                          </p:stCondLst>
                                        </p:cTn>
                                        <p:tgtEl>
                                          <p:spTgt spid="47"/>
                                        </p:tgtEl>
                                        <p:attrNameLst>
                                          <p:attrName>style.visibility</p:attrName>
                                        </p:attrNameLst>
                                      </p:cBhvr>
                                      <p:to>
                                        <p:strVal val="hidden"/>
                                      </p:to>
                                    </p:set>
                                  </p:childTnLst>
                                </p:cTn>
                              </p:par>
                              <p:par>
                                <p:cTn id="9" presetID="2" presetClass="exit" presetSubtype="8" fill="hold" grpId="0" nodeType="withEffect">
                                  <p:stCondLst>
                                    <p:cond delay="0"/>
                                  </p:stCondLst>
                                  <p:childTnLst>
                                    <p:anim calcmode="lin" valueType="num">
                                      <p:cBhvr additive="base">
                                        <p:cTn id="10" dur="500"/>
                                        <p:tgtEl>
                                          <p:spTgt spid="32"/>
                                        </p:tgtEl>
                                        <p:attrNameLst>
                                          <p:attrName>ppt_x</p:attrName>
                                        </p:attrNameLst>
                                      </p:cBhvr>
                                      <p:tavLst>
                                        <p:tav tm="0">
                                          <p:val>
                                            <p:strVal val="ppt_x"/>
                                          </p:val>
                                        </p:tav>
                                        <p:tav tm="100000">
                                          <p:val>
                                            <p:strVal val="0-ppt_w/2"/>
                                          </p:val>
                                        </p:tav>
                                      </p:tavLst>
                                    </p:anim>
                                    <p:anim calcmode="lin" valueType="num">
                                      <p:cBhvr additive="base">
                                        <p:cTn id="11" dur="500"/>
                                        <p:tgtEl>
                                          <p:spTgt spid="32"/>
                                        </p:tgtEl>
                                        <p:attrNameLst>
                                          <p:attrName>ppt_y</p:attrName>
                                        </p:attrNameLst>
                                      </p:cBhvr>
                                      <p:tavLst>
                                        <p:tav tm="0">
                                          <p:val>
                                            <p:strVal val="ppt_y"/>
                                          </p:val>
                                        </p:tav>
                                        <p:tav tm="100000">
                                          <p:val>
                                            <p:strVal val="ppt_y"/>
                                          </p:val>
                                        </p:tav>
                                      </p:tavLst>
                                    </p:anim>
                                    <p:set>
                                      <p:cBhvr>
                                        <p:cTn id="12" dur="1" fill="hold">
                                          <p:stCondLst>
                                            <p:cond delay="499"/>
                                          </p:stCondLst>
                                        </p:cTn>
                                        <p:tgtEl>
                                          <p:spTgt spid="32"/>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750"/>
                                        <p:tgtEl>
                                          <p:spTgt spid="31"/>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1000"/>
                                        <p:tgtEl>
                                          <p:spTgt spid="30"/>
                                        </p:tgtEl>
                                      </p:cBhvr>
                                    </p:animEffect>
                                  </p:childTnLst>
                                </p:cTn>
                              </p:par>
                            </p:childTnLst>
                          </p:cTn>
                        </p:par>
                        <p:par>
                          <p:cTn id="21" fill="hold">
                            <p:stCondLst>
                              <p:cond delay="2250"/>
                            </p:stCondLst>
                            <p:childTnLst>
                              <p:par>
                                <p:cTn id="22" presetID="22" presetClass="entr" presetSubtype="8" fill="hold" grpId="0"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750"/>
                                        <p:tgtEl>
                                          <p:spTgt spid="33"/>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left)">
                                      <p:cBhvr>
                                        <p:cTn id="28" dur="1000"/>
                                        <p:tgtEl>
                                          <p:spTgt spid="46"/>
                                        </p:tgtEl>
                                      </p:cBhvr>
                                    </p:animEffect>
                                  </p:childTnLst>
                                </p:cTn>
                              </p:par>
                            </p:childTnLst>
                          </p:cTn>
                        </p:par>
                        <p:par>
                          <p:cTn id="29" fill="hold">
                            <p:stCondLst>
                              <p:cond delay="4000"/>
                            </p:stCondLst>
                            <p:childTnLst>
                              <p:par>
                                <p:cTn id="30" presetID="2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750"/>
                                        <p:tgtEl>
                                          <p:spTgt spid="34"/>
                                        </p:tgtEl>
                                      </p:cBhvr>
                                    </p:animEffect>
                                  </p:childTnLst>
                                </p:cTn>
                              </p:par>
                            </p:childTnLst>
                          </p:cTn>
                        </p:par>
                        <p:par>
                          <p:cTn id="33" fill="hold">
                            <p:stCondLst>
                              <p:cond delay="4750"/>
                            </p:stCondLst>
                            <p:childTnLst>
                              <p:par>
                                <p:cTn id="34" presetID="22" presetClass="entr" presetSubtype="8" fill="hold" grpId="0"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1000"/>
                                        <p:tgtEl>
                                          <p:spTgt spid="45"/>
                                        </p:tgtEl>
                                      </p:cBhvr>
                                    </p:animEffect>
                                  </p:childTnLst>
                                </p:cTn>
                              </p:par>
                            </p:childTnLst>
                          </p:cTn>
                        </p:par>
                        <p:par>
                          <p:cTn id="37" fill="hold">
                            <p:stCondLst>
                              <p:cond delay="5750"/>
                            </p:stCondLst>
                            <p:childTnLst>
                              <p:par>
                                <p:cTn id="38" presetID="22" presetClass="entr" presetSubtype="8"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left)">
                                      <p:cBhvr>
                                        <p:cTn id="40" dur="750"/>
                                        <p:tgtEl>
                                          <p:spTgt spid="35"/>
                                        </p:tgtEl>
                                      </p:cBhvr>
                                    </p:animEffect>
                                  </p:childTnLst>
                                </p:cTn>
                              </p:par>
                            </p:childTnLst>
                          </p:cTn>
                        </p:par>
                        <p:par>
                          <p:cTn id="41" fill="hold">
                            <p:stCondLst>
                              <p:cond delay="6500"/>
                            </p:stCondLst>
                            <p:childTnLst>
                              <p:par>
                                <p:cTn id="42" presetID="22" presetClass="entr" presetSubtype="8"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left)">
                                      <p:cBhvr>
                                        <p:cTn id="44" dur="1000"/>
                                        <p:tgtEl>
                                          <p:spTgt spid="44"/>
                                        </p:tgtEl>
                                      </p:cBhvr>
                                    </p:animEffect>
                                  </p:childTnLst>
                                </p:cTn>
                              </p:par>
                            </p:childTnLst>
                          </p:cTn>
                        </p:par>
                        <p:par>
                          <p:cTn id="45" fill="hold">
                            <p:stCondLst>
                              <p:cond delay="7500"/>
                            </p:stCondLst>
                            <p:childTnLst>
                              <p:par>
                                <p:cTn id="46" presetID="22" presetClass="entr" presetSubtype="8" fill="hold" grpId="0"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wipe(left)">
                                      <p:cBhvr>
                                        <p:cTn id="48" dur="750"/>
                                        <p:tgtEl>
                                          <p:spTgt spid="36"/>
                                        </p:tgtEl>
                                      </p:cBhvr>
                                    </p:animEffect>
                                  </p:childTnLst>
                                </p:cTn>
                              </p:par>
                            </p:childTnLst>
                          </p:cTn>
                        </p:par>
                        <p:par>
                          <p:cTn id="49" fill="hold">
                            <p:stCondLst>
                              <p:cond delay="8250"/>
                            </p:stCondLst>
                            <p:childTnLst>
                              <p:par>
                                <p:cTn id="50" presetID="22" presetClass="entr" presetSubtype="8" fill="hold" grpId="0" nodeType="after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8" fill="hold" grpId="1" nodeType="clickEffect">
                                  <p:stCondLst>
                                    <p:cond delay="0"/>
                                  </p:stCondLst>
                                  <p:childTnLst>
                                    <p:anim calcmode="lin" valueType="num">
                                      <p:cBhvr additive="base">
                                        <p:cTn id="56" dur="500"/>
                                        <p:tgtEl>
                                          <p:spTgt spid="33"/>
                                        </p:tgtEl>
                                        <p:attrNameLst>
                                          <p:attrName>ppt_x</p:attrName>
                                        </p:attrNameLst>
                                      </p:cBhvr>
                                      <p:tavLst>
                                        <p:tav tm="0">
                                          <p:val>
                                            <p:strVal val="ppt_x"/>
                                          </p:val>
                                        </p:tav>
                                        <p:tav tm="100000">
                                          <p:val>
                                            <p:strVal val="0-ppt_w/2"/>
                                          </p:val>
                                        </p:tav>
                                      </p:tavLst>
                                    </p:anim>
                                    <p:anim calcmode="lin" valueType="num">
                                      <p:cBhvr additive="base">
                                        <p:cTn id="57" dur="500"/>
                                        <p:tgtEl>
                                          <p:spTgt spid="33"/>
                                        </p:tgtEl>
                                        <p:attrNameLst>
                                          <p:attrName>ppt_y</p:attrName>
                                        </p:attrNameLst>
                                      </p:cBhvr>
                                      <p:tavLst>
                                        <p:tav tm="0">
                                          <p:val>
                                            <p:strVal val="ppt_y"/>
                                          </p:val>
                                        </p:tav>
                                        <p:tav tm="100000">
                                          <p:val>
                                            <p:strVal val="ppt_y"/>
                                          </p:val>
                                        </p:tav>
                                      </p:tavLst>
                                    </p:anim>
                                    <p:set>
                                      <p:cBhvr>
                                        <p:cTn id="58" dur="1" fill="hold">
                                          <p:stCondLst>
                                            <p:cond delay="499"/>
                                          </p:stCondLst>
                                        </p:cTn>
                                        <p:tgtEl>
                                          <p:spTgt spid="33"/>
                                        </p:tgtEl>
                                        <p:attrNameLst>
                                          <p:attrName>style.visibility</p:attrName>
                                        </p:attrNameLst>
                                      </p:cBhvr>
                                      <p:to>
                                        <p:strVal val="hidden"/>
                                      </p:to>
                                    </p:set>
                                  </p:childTnLst>
                                </p:cTn>
                              </p:par>
                              <p:par>
                                <p:cTn id="59" presetID="2" presetClass="exit" presetSubtype="2" fill="hold" grpId="1" nodeType="withEffect">
                                  <p:stCondLst>
                                    <p:cond delay="0"/>
                                  </p:stCondLst>
                                  <p:childTnLst>
                                    <p:anim calcmode="lin" valueType="num">
                                      <p:cBhvr additive="base">
                                        <p:cTn id="60" dur="500"/>
                                        <p:tgtEl>
                                          <p:spTgt spid="46"/>
                                        </p:tgtEl>
                                        <p:attrNameLst>
                                          <p:attrName>ppt_x</p:attrName>
                                        </p:attrNameLst>
                                      </p:cBhvr>
                                      <p:tavLst>
                                        <p:tav tm="0">
                                          <p:val>
                                            <p:strVal val="ppt_x"/>
                                          </p:val>
                                        </p:tav>
                                        <p:tav tm="100000">
                                          <p:val>
                                            <p:strVal val="1+ppt_w/2"/>
                                          </p:val>
                                        </p:tav>
                                      </p:tavLst>
                                    </p:anim>
                                    <p:anim calcmode="lin" valueType="num">
                                      <p:cBhvr additive="base">
                                        <p:cTn id="61" dur="500"/>
                                        <p:tgtEl>
                                          <p:spTgt spid="46"/>
                                        </p:tgtEl>
                                        <p:attrNameLst>
                                          <p:attrName>ppt_y</p:attrName>
                                        </p:attrNameLst>
                                      </p:cBhvr>
                                      <p:tavLst>
                                        <p:tav tm="0">
                                          <p:val>
                                            <p:strVal val="ppt_y"/>
                                          </p:val>
                                        </p:tav>
                                        <p:tav tm="100000">
                                          <p:val>
                                            <p:strVal val="ppt_y"/>
                                          </p:val>
                                        </p:tav>
                                      </p:tavLst>
                                    </p:anim>
                                    <p:set>
                                      <p:cBhvr>
                                        <p:cTn id="62" dur="1" fill="hold">
                                          <p:stCondLst>
                                            <p:cond delay="499"/>
                                          </p:stCondLst>
                                        </p:cTn>
                                        <p:tgtEl>
                                          <p:spTgt spid="46"/>
                                        </p:tgtEl>
                                        <p:attrNameLst>
                                          <p:attrName>style.visibility</p:attrName>
                                        </p:attrNameLst>
                                      </p:cBhvr>
                                      <p:to>
                                        <p:strVal val="hidden"/>
                                      </p:to>
                                    </p:set>
                                  </p:childTnLst>
                                </p:cTn>
                              </p:par>
                              <p:par>
                                <p:cTn id="63" presetID="2" presetClass="exit" presetSubtype="8" fill="hold" grpId="1" nodeType="withEffect">
                                  <p:stCondLst>
                                    <p:cond delay="0"/>
                                  </p:stCondLst>
                                  <p:childTnLst>
                                    <p:anim calcmode="lin" valueType="num">
                                      <p:cBhvr additive="base">
                                        <p:cTn id="64" dur="500"/>
                                        <p:tgtEl>
                                          <p:spTgt spid="34"/>
                                        </p:tgtEl>
                                        <p:attrNameLst>
                                          <p:attrName>ppt_x</p:attrName>
                                        </p:attrNameLst>
                                      </p:cBhvr>
                                      <p:tavLst>
                                        <p:tav tm="0">
                                          <p:val>
                                            <p:strVal val="ppt_x"/>
                                          </p:val>
                                        </p:tav>
                                        <p:tav tm="100000">
                                          <p:val>
                                            <p:strVal val="0-ppt_w/2"/>
                                          </p:val>
                                        </p:tav>
                                      </p:tavLst>
                                    </p:anim>
                                    <p:anim calcmode="lin" valueType="num">
                                      <p:cBhvr additive="base">
                                        <p:cTn id="65" dur="500"/>
                                        <p:tgtEl>
                                          <p:spTgt spid="34"/>
                                        </p:tgtEl>
                                        <p:attrNameLst>
                                          <p:attrName>ppt_y</p:attrName>
                                        </p:attrNameLst>
                                      </p:cBhvr>
                                      <p:tavLst>
                                        <p:tav tm="0">
                                          <p:val>
                                            <p:strVal val="ppt_y"/>
                                          </p:val>
                                        </p:tav>
                                        <p:tav tm="100000">
                                          <p:val>
                                            <p:strVal val="ppt_y"/>
                                          </p:val>
                                        </p:tav>
                                      </p:tavLst>
                                    </p:anim>
                                    <p:set>
                                      <p:cBhvr>
                                        <p:cTn id="66" dur="1" fill="hold">
                                          <p:stCondLst>
                                            <p:cond delay="499"/>
                                          </p:stCondLst>
                                        </p:cTn>
                                        <p:tgtEl>
                                          <p:spTgt spid="34"/>
                                        </p:tgtEl>
                                        <p:attrNameLst>
                                          <p:attrName>style.visibility</p:attrName>
                                        </p:attrNameLst>
                                      </p:cBhvr>
                                      <p:to>
                                        <p:strVal val="hidden"/>
                                      </p:to>
                                    </p:set>
                                  </p:childTnLst>
                                </p:cTn>
                              </p:par>
                              <p:par>
                                <p:cTn id="67" presetID="2" presetClass="exit" presetSubtype="2" fill="hold" grpId="1" nodeType="withEffect">
                                  <p:stCondLst>
                                    <p:cond delay="0"/>
                                  </p:stCondLst>
                                  <p:childTnLst>
                                    <p:anim calcmode="lin" valueType="num">
                                      <p:cBhvr additive="base">
                                        <p:cTn id="68" dur="500"/>
                                        <p:tgtEl>
                                          <p:spTgt spid="45"/>
                                        </p:tgtEl>
                                        <p:attrNameLst>
                                          <p:attrName>ppt_x</p:attrName>
                                        </p:attrNameLst>
                                      </p:cBhvr>
                                      <p:tavLst>
                                        <p:tav tm="0">
                                          <p:val>
                                            <p:strVal val="ppt_x"/>
                                          </p:val>
                                        </p:tav>
                                        <p:tav tm="100000">
                                          <p:val>
                                            <p:strVal val="1+ppt_w/2"/>
                                          </p:val>
                                        </p:tav>
                                      </p:tavLst>
                                    </p:anim>
                                    <p:anim calcmode="lin" valueType="num">
                                      <p:cBhvr additive="base">
                                        <p:cTn id="69" dur="500"/>
                                        <p:tgtEl>
                                          <p:spTgt spid="45"/>
                                        </p:tgtEl>
                                        <p:attrNameLst>
                                          <p:attrName>ppt_y</p:attrName>
                                        </p:attrNameLst>
                                      </p:cBhvr>
                                      <p:tavLst>
                                        <p:tav tm="0">
                                          <p:val>
                                            <p:strVal val="ppt_y"/>
                                          </p:val>
                                        </p:tav>
                                        <p:tav tm="100000">
                                          <p:val>
                                            <p:strVal val="ppt_y"/>
                                          </p:val>
                                        </p:tav>
                                      </p:tavLst>
                                    </p:anim>
                                    <p:set>
                                      <p:cBhvr>
                                        <p:cTn id="70" dur="1" fill="hold">
                                          <p:stCondLst>
                                            <p:cond delay="499"/>
                                          </p:stCondLst>
                                        </p:cTn>
                                        <p:tgtEl>
                                          <p:spTgt spid="45"/>
                                        </p:tgtEl>
                                        <p:attrNameLst>
                                          <p:attrName>style.visibility</p:attrName>
                                        </p:attrNameLst>
                                      </p:cBhvr>
                                      <p:to>
                                        <p:strVal val="hidden"/>
                                      </p:to>
                                    </p:set>
                                  </p:childTnLst>
                                </p:cTn>
                              </p:par>
                              <p:par>
                                <p:cTn id="71" presetID="2" presetClass="exit" presetSubtype="8" fill="hold" grpId="1" nodeType="withEffect">
                                  <p:stCondLst>
                                    <p:cond delay="0"/>
                                  </p:stCondLst>
                                  <p:childTnLst>
                                    <p:anim calcmode="lin" valueType="num">
                                      <p:cBhvr additive="base">
                                        <p:cTn id="72" dur="500"/>
                                        <p:tgtEl>
                                          <p:spTgt spid="35"/>
                                        </p:tgtEl>
                                        <p:attrNameLst>
                                          <p:attrName>ppt_x</p:attrName>
                                        </p:attrNameLst>
                                      </p:cBhvr>
                                      <p:tavLst>
                                        <p:tav tm="0">
                                          <p:val>
                                            <p:strVal val="ppt_x"/>
                                          </p:val>
                                        </p:tav>
                                        <p:tav tm="100000">
                                          <p:val>
                                            <p:strVal val="0-ppt_w/2"/>
                                          </p:val>
                                        </p:tav>
                                      </p:tavLst>
                                    </p:anim>
                                    <p:anim calcmode="lin" valueType="num">
                                      <p:cBhvr additive="base">
                                        <p:cTn id="73" dur="500"/>
                                        <p:tgtEl>
                                          <p:spTgt spid="35"/>
                                        </p:tgtEl>
                                        <p:attrNameLst>
                                          <p:attrName>ppt_y</p:attrName>
                                        </p:attrNameLst>
                                      </p:cBhvr>
                                      <p:tavLst>
                                        <p:tav tm="0">
                                          <p:val>
                                            <p:strVal val="ppt_y"/>
                                          </p:val>
                                        </p:tav>
                                        <p:tav tm="100000">
                                          <p:val>
                                            <p:strVal val="ppt_y"/>
                                          </p:val>
                                        </p:tav>
                                      </p:tavLst>
                                    </p:anim>
                                    <p:set>
                                      <p:cBhvr>
                                        <p:cTn id="74" dur="1" fill="hold">
                                          <p:stCondLst>
                                            <p:cond delay="499"/>
                                          </p:stCondLst>
                                        </p:cTn>
                                        <p:tgtEl>
                                          <p:spTgt spid="35"/>
                                        </p:tgtEl>
                                        <p:attrNameLst>
                                          <p:attrName>style.visibility</p:attrName>
                                        </p:attrNameLst>
                                      </p:cBhvr>
                                      <p:to>
                                        <p:strVal val="hidden"/>
                                      </p:to>
                                    </p:set>
                                  </p:childTnLst>
                                </p:cTn>
                              </p:par>
                              <p:par>
                                <p:cTn id="75" presetID="2" presetClass="exit" presetSubtype="2" fill="hold" grpId="1" nodeType="withEffect">
                                  <p:stCondLst>
                                    <p:cond delay="0"/>
                                  </p:stCondLst>
                                  <p:childTnLst>
                                    <p:anim calcmode="lin" valueType="num">
                                      <p:cBhvr additive="base">
                                        <p:cTn id="76" dur="500"/>
                                        <p:tgtEl>
                                          <p:spTgt spid="44"/>
                                        </p:tgtEl>
                                        <p:attrNameLst>
                                          <p:attrName>ppt_x</p:attrName>
                                        </p:attrNameLst>
                                      </p:cBhvr>
                                      <p:tavLst>
                                        <p:tav tm="0">
                                          <p:val>
                                            <p:strVal val="ppt_x"/>
                                          </p:val>
                                        </p:tav>
                                        <p:tav tm="100000">
                                          <p:val>
                                            <p:strVal val="1+ppt_w/2"/>
                                          </p:val>
                                        </p:tav>
                                      </p:tavLst>
                                    </p:anim>
                                    <p:anim calcmode="lin" valueType="num">
                                      <p:cBhvr additive="base">
                                        <p:cTn id="77" dur="500"/>
                                        <p:tgtEl>
                                          <p:spTgt spid="44"/>
                                        </p:tgtEl>
                                        <p:attrNameLst>
                                          <p:attrName>ppt_y</p:attrName>
                                        </p:attrNameLst>
                                      </p:cBhvr>
                                      <p:tavLst>
                                        <p:tav tm="0">
                                          <p:val>
                                            <p:strVal val="ppt_y"/>
                                          </p:val>
                                        </p:tav>
                                        <p:tav tm="100000">
                                          <p:val>
                                            <p:strVal val="ppt_y"/>
                                          </p:val>
                                        </p:tav>
                                      </p:tavLst>
                                    </p:anim>
                                    <p:set>
                                      <p:cBhvr>
                                        <p:cTn id="78" dur="1" fill="hold">
                                          <p:stCondLst>
                                            <p:cond delay="499"/>
                                          </p:stCondLst>
                                        </p:cTn>
                                        <p:tgtEl>
                                          <p:spTgt spid="44"/>
                                        </p:tgtEl>
                                        <p:attrNameLst>
                                          <p:attrName>style.visibility</p:attrName>
                                        </p:attrNameLst>
                                      </p:cBhvr>
                                      <p:to>
                                        <p:strVal val="hidden"/>
                                      </p:to>
                                    </p:set>
                                  </p:childTnLst>
                                </p:cTn>
                              </p:par>
                              <p:par>
                                <p:cTn id="79" presetID="2" presetClass="exit" presetSubtype="8" fill="hold" grpId="1" nodeType="withEffect">
                                  <p:stCondLst>
                                    <p:cond delay="0"/>
                                  </p:stCondLst>
                                  <p:childTnLst>
                                    <p:anim calcmode="lin" valueType="num">
                                      <p:cBhvr additive="base">
                                        <p:cTn id="80" dur="500"/>
                                        <p:tgtEl>
                                          <p:spTgt spid="36"/>
                                        </p:tgtEl>
                                        <p:attrNameLst>
                                          <p:attrName>ppt_x</p:attrName>
                                        </p:attrNameLst>
                                      </p:cBhvr>
                                      <p:tavLst>
                                        <p:tav tm="0">
                                          <p:val>
                                            <p:strVal val="ppt_x"/>
                                          </p:val>
                                        </p:tav>
                                        <p:tav tm="100000">
                                          <p:val>
                                            <p:strVal val="0-ppt_w/2"/>
                                          </p:val>
                                        </p:tav>
                                      </p:tavLst>
                                    </p:anim>
                                    <p:anim calcmode="lin" valueType="num">
                                      <p:cBhvr additive="base">
                                        <p:cTn id="81" dur="500"/>
                                        <p:tgtEl>
                                          <p:spTgt spid="36"/>
                                        </p:tgtEl>
                                        <p:attrNameLst>
                                          <p:attrName>ppt_y</p:attrName>
                                        </p:attrNameLst>
                                      </p:cBhvr>
                                      <p:tavLst>
                                        <p:tav tm="0">
                                          <p:val>
                                            <p:strVal val="ppt_y"/>
                                          </p:val>
                                        </p:tav>
                                        <p:tav tm="100000">
                                          <p:val>
                                            <p:strVal val="ppt_y"/>
                                          </p:val>
                                        </p:tav>
                                      </p:tavLst>
                                    </p:anim>
                                    <p:set>
                                      <p:cBhvr>
                                        <p:cTn id="82" dur="1" fill="hold">
                                          <p:stCondLst>
                                            <p:cond delay="499"/>
                                          </p:stCondLst>
                                        </p:cTn>
                                        <p:tgtEl>
                                          <p:spTgt spid="36"/>
                                        </p:tgtEl>
                                        <p:attrNameLst>
                                          <p:attrName>style.visibility</p:attrName>
                                        </p:attrNameLst>
                                      </p:cBhvr>
                                      <p:to>
                                        <p:strVal val="hidden"/>
                                      </p:to>
                                    </p:set>
                                  </p:childTnLst>
                                </p:cTn>
                              </p:par>
                              <p:par>
                                <p:cTn id="83" presetID="2" presetClass="exit" presetSubtype="2" fill="hold" grpId="1" nodeType="withEffect">
                                  <p:stCondLst>
                                    <p:cond delay="0"/>
                                  </p:stCondLst>
                                  <p:childTnLst>
                                    <p:anim calcmode="lin" valueType="num">
                                      <p:cBhvr additive="base">
                                        <p:cTn id="84" dur="500"/>
                                        <p:tgtEl>
                                          <p:spTgt spid="43"/>
                                        </p:tgtEl>
                                        <p:attrNameLst>
                                          <p:attrName>ppt_x</p:attrName>
                                        </p:attrNameLst>
                                      </p:cBhvr>
                                      <p:tavLst>
                                        <p:tav tm="0">
                                          <p:val>
                                            <p:strVal val="ppt_x"/>
                                          </p:val>
                                        </p:tav>
                                        <p:tav tm="100000">
                                          <p:val>
                                            <p:strVal val="1+ppt_w/2"/>
                                          </p:val>
                                        </p:tav>
                                      </p:tavLst>
                                    </p:anim>
                                    <p:anim calcmode="lin" valueType="num">
                                      <p:cBhvr additive="base">
                                        <p:cTn id="85" dur="500"/>
                                        <p:tgtEl>
                                          <p:spTgt spid="43"/>
                                        </p:tgtEl>
                                        <p:attrNameLst>
                                          <p:attrName>ppt_y</p:attrName>
                                        </p:attrNameLst>
                                      </p:cBhvr>
                                      <p:tavLst>
                                        <p:tav tm="0">
                                          <p:val>
                                            <p:strVal val="ppt_y"/>
                                          </p:val>
                                        </p:tav>
                                        <p:tav tm="100000">
                                          <p:val>
                                            <p:strVal val="ppt_y"/>
                                          </p:val>
                                        </p:tav>
                                      </p:tavLst>
                                    </p:anim>
                                    <p:set>
                                      <p:cBhvr>
                                        <p:cTn id="86"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5" grpId="0" animBg="1"/>
      <p:bldP spid="45" grpId="1" animBg="1"/>
      <p:bldP spid="43" grpId="0" animBg="1"/>
      <p:bldP spid="43" grpId="1" animBg="1"/>
      <p:bldP spid="44" grpId="0" animBg="1"/>
      <p:bldP spid="44" grpId="1" animBg="1"/>
      <p:bldP spid="36" grpId="0" animBg="1"/>
      <p:bldP spid="36" grpId="1" animBg="1"/>
      <p:bldP spid="35" grpId="0" animBg="1"/>
      <p:bldP spid="35" grpId="1" animBg="1"/>
      <p:bldP spid="34" grpId="0" animBg="1"/>
      <p:bldP spid="34" grpId="1" animBg="1"/>
      <p:bldP spid="33" grpId="0" animBg="1"/>
      <p:bldP spid="33" grpId="1" animBg="1"/>
      <p:bldP spid="32"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iStock Photos-Financial Educattion\iStock_000016138100XSmall.jpg">
            <a:extLst>
              <a:ext uri="{FF2B5EF4-FFF2-40B4-BE49-F238E27FC236}">
                <a16:creationId xmlns:a16="http://schemas.microsoft.com/office/drawing/2014/main" id="{585D3B4D-FA48-4889-81D0-2912662FFDD1}"/>
              </a:ext>
            </a:extLst>
          </p:cNvPr>
          <p:cNvPicPr>
            <a:picLocks noChangeAspect="1" noChangeArrowheads="1"/>
          </p:cNvPicPr>
          <p:nvPr/>
        </p:nvPicPr>
        <p:blipFill>
          <a:blip r:embed="rId3"/>
          <a:srcRect/>
          <a:stretch>
            <a:fillRect/>
          </a:stretch>
        </p:blipFill>
        <p:spPr bwMode="auto">
          <a:xfrm>
            <a:off x="580406" y="1692896"/>
            <a:ext cx="3482241" cy="3472206"/>
          </a:xfrm>
          <a:prstGeom prst="rect">
            <a:avLst/>
          </a:prstGeom>
          <a:noFill/>
          <a:ln>
            <a:noFill/>
          </a:ln>
          <a:effectLst/>
        </p:spPr>
      </p:pic>
      <p:sp>
        <p:nvSpPr>
          <p:cNvPr id="38" name="Rectangle 37">
            <a:extLst>
              <a:ext uri="{FF2B5EF4-FFF2-40B4-BE49-F238E27FC236}">
                <a16:creationId xmlns:a16="http://schemas.microsoft.com/office/drawing/2014/main" id="{7B12EB67-D94B-4AED-8E65-2FF5FAA84C8B}"/>
              </a:ext>
            </a:extLst>
          </p:cNvPr>
          <p:cNvSpPr/>
          <p:nvPr/>
        </p:nvSpPr>
        <p:spPr>
          <a:xfrm>
            <a:off x="4577936" y="1437768"/>
            <a:ext cx="4569039"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Savings Accounts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1590368"/>
            <a:ext cx="4569039" cy="3480953"/>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General accounts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Goal accounts </a:t>
            </a:r>
            <a:r>
              <a:rPr lang="en-US" sz="2400" dirty="0">
                <a:solidFill>
                  <a:schemeClr val="tx2">
                    <a:lumMod val="75000"/>
                  </a:schemeClr>
                </a:solidFill>
                <a:latin typeface="Gadugi" panose="020B0502040204020203" pitchFamily="34" charset="0"/>
                <a:ea typeface="Gadugi" panose="020B0502040204020203" pitchFamily="34" charset="0"/>
              </a:rPr>
              <a:t>(vacation club, Christmas or holiday club, young savers, etc.)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have ATM card</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Cannot overdraw!</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May have to maintain minimum balance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Pays very low interest</a:t>
            </a:r>
          </a:p>
        </p:txBody>
      </p:sp>
    </p:spTree>
    <p:extLst>
      <p:ext uri="{BB962C8B-B14F-4D97-AF65-F5344CB8AC3E}">
        <p14:creationId xmlns:p14="http://schemas.microsoft.com/office/powerpoint/2010/main" val="318915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31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750"/>
                                        <p:tgtEl>
                                          <p:spTgt spid="9"/>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1750"/>
                            </p:stCondLst>
                            <p:childTnLst>
                              <p:par>
                                <p:cTn id="13" presetID="9" presetClass="emph" presetSubtype="0" grpId="0" nodeType="afterEffect">
                                  <p:stCondLst>
                                    <p:cond delay="0"/>
                                  </p:stCondLst>
                                  <p:childTnLst>
                                    <p:set>
                                      <p:cBhvr>
                                        <p:cTn id="14" dur="indefinite"/>
                                        <p:tgtEl>
                                          <p:spTgt spid="31"/>
                                        </p:tgtEl>
                                        <p:attrNameLst>
                                          <p:attrName>style.opacity</p:attrName>
                                        </p:attrNameLst>
                                      </p:cBhvr>
                                      <p:to>
                                        <p:strVal val="0.5"/>
                                      </p:to>
                                    </p:set>
                                    <p:animEffect filter="image" prLst="opacity: 0.5">
                                      <p:cBhvr rctx="IE">
                                        <p:cTn id="15" dur="indefinite"/>
                                        <p:tgtEl>
                                          <p:spTgt spid="31"/>
                                        </p:tgtEl>
                                      </p:cBhvr>
                                    </p:animEffect>
                                  </p:childTnLst>
                                </p:cTn>
                              </p:par>
                            </p:childTnLst>
                          </p:cTn>
                        </p:par>
                        <p:par>
                          <p:cTn id="16" fill="hold">
                            <p:stCondLst>
                              <p:cond delay="1750"/>
                            </p:stCondLst>
                            <p:childTnLst>
                              <p:par>
                                <p:cTn id="17" presetID="9" presetClass="emph" presetSubtype="0" grpId="0" nodeType="afterEffect">
                                  <p:stCondLst>
                                    <p:cond delay="0"/>
                                  </p:stCondLst>
                                  <p:childTnLst>
                                    <p:set>
                                      <p:cBhvr>
                                        <p:cTn id="18" dur="indefinite"/>
                                        <p:tgtEl>
                                          <p:spTgt spid="30"/>
                                        </p:tgtEl>
                                        <p:attrNameLst>
                                          <p:attrName>style.opacity</p:attrName>
                                        </p:attrNameLst>
                                      </p:cBhvr>
                                      <p:to>
                                        <p:strVal val="0.5"/>
                                      </p:to>
                                    </p:set>
                                    <p:animEffect filter="image" prLst="opacity: 0.5">
                                      <p:cBhvr rctx="IE">
                                        <p:cTn id="19" dur="indefinite"/>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C598D0-C551-44A8-95D3-D2E95D5F985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38" b="91304" l="9931" r="89931">
                        <a14:foregroundMark x1="26345" y1="20290" x2="57655" y2="20497"/>
                        <a14:foregroundMark x1="57655" y1="20497" x2="64690" y2="19876"/>
                        <a14:foregroundMark x1="64690" y1="19876" x2="67310" y2="19876"/>
                        <a14:foregroundMark x1="65241" y1="19462" x2="50759" y2="19048"/>
                        <a14:foregroundMark x1="64000" y1="18634" x2="68138" y2="28364"/>
                        <a14:foregroundMark x1="68138" y1="28364" x2="68552" y2="40373"/>
                        <a14:foregroundMark x1="68552" y1="40373" x2="70621" y2="46170"/>
                        <a14:foregroundMark x1="72414" y1="25466" x2="66069" y2="19462"/>
                        <a14:foregroundMark x1="66069" y1="19462" x2="65517" y2="19462"/>
                        <a14:foregroundMark x1="71862" y1="27122" x2="68000" y2="18219"/>
                        <a14:foregroundMark x1="68000" y1="18219" x2="66069" y2="18219"/>
                        <a14:foregroundMark x1="29103" y1="19462" x2="24000" y2="27122"/>
                        <a14:foregroundMark x1="24000" y1="27122" x2="24000" y2="46998"/>
                        <a14:foregroundMark x1="25103" y1="24845" x2="25517" y2="20290"/>
                        <a14:foregroundMark x1="25241" y1="23188" x2="24828" y2="16356"/>
                        <a14:foregroundMark x1="26897" y1="18634" x2="69931" y2="19048"/>
                        <a14:foregroundMark x1="77517" y1="89855" x2="44414" y2="84886"/>
                        <a14:foregroundMark x1="44414" y1="84886" x2="16138" y2="89441"/>
                        <a14:foregroundMark x1="76414" y1="91304" x2="16690" y2="90062"/>
                      </a14:backgroundRemoval>
                    </a14:imgEffect>
                  </a14:imgLayer>
                </a14:imgProps>
              </a:ext>
              <a:ext uri="{837473B0-CC2E-450A-ABE3-18F120FF3D39}">
                <a1611:picAttrSrcUrl xmlns:a1611="http://schemas.microsoft.com/office/drawing/2016/11/main" r:id="rId5"/>
              </a:ext>
            </a:extLst>
          </a:blip>
          <a:srcRect l="49326" t="-6876" r="-49326" b="6876"/>
          <a:stretch/>
        </p:blipFill>
        <p:spPr>
          <a:xfrm>
            <a:off x="1984315" y="1298292"/>
            <a:ext cx="6101862" cy="406510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77936" y="1437768"/>
            <a:ext cx="4569039" cy="4307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Money Market Deposit Account</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1655664"/>
            <a:ext cx="4569039" cy="3847207"/>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Hybrid between savings and checking</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Limited check-writing privileges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Higher opening and maintaining minimum balance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Pays higher interest than general savings account</a:t>
            </a:r>
            <a:endParaRPr lang="en-US" sz="2400" dirty="0">
              <a:solidFill>
                <a:schemeClr val="tx2">
                  <a:lumMod val="75000"/>
                </a:schemeClr>
              </a:solidFill>
              <a:latin typeface="Gadugi" panose="020B0502040204020203" pitchFamily="34" charset="0"/>
              <a:ea typeface="Gadugi" panose="020B0502040204020203" pitchFamily="34" charset="0"/>
            </a:endParaRP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pic>
        <p:nvPicPr>
          <p:cNvPr id="9" name="Picture 2" descr="M:\iStock Photos-Financial Educattion\iStock_000016138100XSmall.jpg">
            <a:extLst>
              <a:ext uri="{FF2B5EF4-FFF2-40B4-BE49-F238E27FC236}">
                <a16:creationId xmlns:a16="http://schemas.microsoft.com/office/drawing/2014/main" id="{F1AA59E6-5D2F-41E5-B002-8195760A79B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27" b="89884" l="4899" r="53602">
                        <a14:foregroundMark x1="22767" y1="61272" x2="34870" y2="68497"/>
                        <a14:foregroundMark x1="34870" y1="68497" x2="34870" y2="68497"/>
                        <a14:foregroundMark x1="25072" y1="77168" x2="24784" y2="79480"/>
                        <a14:foregroundMark x1="27666" y1="78613" x2="42363" y2="78613"/>
                        <a14:foregroundMark x1="23055" y1="64451" x2="29107" y2="67919"/>
                        <a14:foregroundMark x1="47839" y1="10116" x2="53602" y2="24855"/>
                        <a14:foregroundMark x1="53602" y1="24855" x2="53026" y2="85260"/>
                      </a14:backgroundRemoval>
                    </a14:imgEffect>
                  </a14:imgLayer>
                </a14:imgProps>
              </a:ext>
            </a:extLst>
          </a:blip>
          <a:srcRect r="48496"/>
          <a:stretch/>
        </p:blipFill>
        <p:spPr bwMode="auto">
          <a:xfrm>
            <a:off x="1" y="1950328"/>
            <a:ext cx="1972444" cy="3818604"/>
          </a:xfrm>
          <a:prstGeom prst="rect">
            <a:avLst/>
          </a:prstGeom>
          <a:noFill/>
          <a:ln>
            <a:noFill/>
          </a:ln>
          <a:effectLst/>
        </p:spPr>
      </p:pic>
      <p:pic>
        <p:nvPicPr>
          <p:cNvPr id="6" name="Picture 5">
            <a:extLst>
              <a:ext uri="{FF2B5EF4-FFF2-40B4-BE49-F238E27FC236}">
                <a16:creationId xmlns:a16="http://schemas.microsoft.com/office/drawing/2014/main" id="{9C5B22B6-618A-462A-8CA2-B09545A8F4A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 y="4378602"/>
            <a:ext cx="4577934" cy="1366468"/>
          </a:xfrm>
          <a:prstGeom prst="rect">
            <a:avLst/>
          </a:prstGeom>
        </p:spPr>
      </p:pic>
      <p:sp>
        <p:nvSpPr>
          <p:cNvPr id="10" name="Title 4">
            <a:extLst>
              <a:ext uri="{FF2B5EF4-FFF2-40B4-BE49-F238E27FC236}">
                <a16:creationId xmlns:a16="http://schemas.microsoft.com/office/drawing/2014/main" id="{90BA6802-E49A-48CB-88A4-D135B7982CAE}"/>
              </a:ext>
            </a:extLst>
          </p:cNvPr>
          <p:cNvSpPr txBox="1">
            <a:spLocks/>
          </p:cNvSpPr>
          <p:nvPr/>
        </p:nvSpPr>
        <p:spPr>
          <a:xfrm>
            <a:off x="668216" y="2681969"/>
            <a:ext cx="2956029" cy="2389352"/>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MMDA</a:t>
            </a:r>
          </a:p>
        </p:txBody>
      </p:sp>
    </p:spTree>
    <p:extLst>
      <p:ext uri="{BB962C8B-B14F-4D97-AF65-F5344CB8AC3E}">
        <p14:creationId xmlns:p14="http://schemas.microsoft.com/office/powerpoint/2010/main" val="298894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B0998A1-D0DA-4015-980B-6C203A92786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Freeform: Shape 10">
            <a:extLst>
              <a:ext uri="{FF2B5EF4-FFF2-40B4-BE49-F238E27FC236}">
                <a16:creationId xmlns:a16="http://schemas.microsoft.com/office/drawing/2014/main" id="{EE258E88-22AF-4102-B501-69BEFDF3E91B}"/>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26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p:cTn id="10" dur="indefinite"/>
                                        <p:tgtEl>
                                          <p:spTgt spid="30"/>
                                        </p:tgtEl>
                                        <p:attrNameLst>
                                          <p:attrName>style.opacity</p:attrName>
                                        </p:attrNameLst>
                                      </p:cBhvr>
                                      <p:to>
                                        <p:strVal val="0.5"/>
                                      </p:to>
                                    </p:set>
                                    <p:animEffect filter="image" prLst="opacity: 0.5">
                                      <p:cBhvr rctx="IE">
                                        <p:cTn id="11" dur="indefinite"/>
                                        <p:tgtEl>
                                          <p:spTgt spid="30"/>
                                        </p:tgtEl>
                                      </p:cBhvr>
                                    </p:animEffec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750"/>
                                        <p:tgtEl>
                                          <p:spTgt spid="11"/>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par>
                          <p:cTn id="20" fill="hold">
                            <p:stCondLst>
                              <p:cond delay="1750"/>
                            </p:stCondLst>
                            <p:childTnLst>
                              <p:par>
                                <p:cTn id="21" presetID="9" presetClass="emph" presetSubtype="0" grpId="0" nodeType="afterEffect">
                                  <p:stCondLst>
                                    <p:cond delay="0"/>
                                  </p:stCondLst>
                                  <p:childTnLst>
                                    <p:set>
                                      <p:cBhvr>
                                        <p:cTn id="22" dur="indefinite"/>
                                        <p:tgtEl>
                                          <p:spTgt spid="9"/>
                                        </p:tgtEl>
                                        <p:attrNameLst>
                                          <p:attrName>style.opacity</p:attrName>
                                        </p:attrNameLst>
                                      </p:cBhvr>
                                      <p:to>
                                        <p:strVal val="0.5"/>
                                      </p:to>
                                    </p:set>
                                    <p:animEffect filter="image" prLst="opacity: 0.5">
                                      <p:cBhvr rctx="IE">
                                        <p:cTn id="23" dur="indefinite"/>
                                        <p:tgtEl>
                                          <p:spTgt spid="9"/>
                                        </p:tgtEl>
                                      </p:cBhvr>
                                    </p:animEffect>
                                  </p:childTnLst>
                                </p:cTn>
                              </p:par>
                              <p:par>
                                <p:cTn id="24" presetID="9" presetClass="emph" presetSubtype="0" grpId="0" nodeType="withEffect">
                                  <p:stCondLst>
                                    <p:cond delay="0"/>
                                  </p:stCondLst>
                                  <p:childTnLst>
                                    <p:set>
                                      <p:cBhvr>
                                        <p:cTn id="25" dur="indefinite"/>
                                        <p:tgtEl>
                                          <p:spTgt spid="7"/>
                                        </p:tgtEl>
                                        <p:attrNameLst>
                                          <p:attrName>style.opacity</p:attrName>
                                        </p:attrNameLst>
                                      </p:cBhvr>
                                      <p:to>
                                        <p:strVal val="0.5"/>
                                      </p:to>
                                    </p:set>
                                    <p:animEffect filter="image" prLst="opacity: 0.5">
                                      <p:cBhvr rctx="IE">
                                        <p:cTn id="26"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66066" y="1667815"/>
            <a:ext cx="4569039" cy="4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Time Deposits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1894065"/>
            <a:ext cx="4569039" cy="3924151"/>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Money deposited for a fixed-amount of time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Higher interest than savings or MMDA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Typically pays higher interest for longer term</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Caution:</a:t>
            </a:r>
          </a:p>
          <a:p>
            <a:pPr marL="919162" lvl="2" indent="-3429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Penalties if withdrawn before maturity date</a:t>
            </a:r>
          </a:p>
          <a:p>
            <a:pPr marL="919162" lvl="2" indent="-342900">
              <a:lnSpc>
                <a:spcPct val="80000"/>
              </a:lnSpc>
              <a:spcBef>
                <a:spcPts val="300"/>
              </a:spcBef>
              <a:spcAft>
                <a:spcPts val="300"/>
              </a:spcAft>
              <a:buFont typeface="Courier New" panose="02070309020205020404" pitchFamily="49" charset="0"/>
              <a:buChar char="o"/>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Automatic renewal</a:t>
            </a:r>
          </a:p>
        </p:txBody>
      </p:sp>
      <p:pic>
        <p:nvPicPr>
          <p:cNvPr id="3" name="Picture 2">
            <a:extLst>
              <a:ext uri="{FF2B5EF4-FFF2-40B4-BE49-F238E27FC236}">
                <a16:creationId xmlns:a16="http://schemas.microsoft.com/office/drawing/2014/main" id="{466981DA-23B9-447B-8E38-4F4940BB517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540" r="22761"/>
          <a:stretch/>
        </p:blipFill>
        <p:spPr>
          <a:xfrm>
            <a:off x="403959" y="1923500"/>
            <a:ext cx="3482241" cy="3821570"/>
          </a:xfrm>
          <a:prstGeom prst="rect">
            <a:avLst/>
          </a:prstGeom>
        </p:spPr>
      </p:pic>
      <p:sp>
        <p:nvSpPr>
          <p:cNvPr id="9" name="Title 4">
            <a:extLst>
              <a:ext uri="{FF2B5EF4-FFF2-40B4-BE49-F238E27FC236}">
                <a16:creationId xmlns:a16="http://schemas.microsoft.com/office/drawing/2014/main" id="{8EEA0EEA-08CE-44AB-845E-631D75A8537B}"/>
              </a:ext>
            </a:extLst>
          </p:cNvPr>
          <p:cNvSpPr txBox="1">
            <a:spLocks/>
          </p:cNvSpPr>
          <p:nvPr/>
        </p:nvSpPr>
        <p:spPr>
          <a:xfrm>
            <a:off x="668216" y="2681969"/>
            <a:ext cx="2956029" cy="2389352"/>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Certificates of Deposit (CD’s)</a:t>
            </a:r>
          </a:p>
        </p:txBody>
      </p:sp>
    </p:spTree>
    <p:extLst>
      <p:ext uri="{BB962C8B-B14F-4D97-AF65-F5344CB8AC3E}">
        <p14:creationId xmlns:p14="http://schemas.microsoft.com/office/powerpoint/2010/main" val="235657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B0998A1-D0DA-4015-980B-6C203A92786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Freeform: Shape 10">
            <a:extLst>
              <a:ext uri="{FF2B5EF4-FFF2-40B4-BE49-F238E27FC236}">
                <a16:creationId xmlns:a16="http://schemas.microsoft.com/office/drawing/2014/main" id="{EE258E88-22AF-4102-B501-69BEFDF3E91B}"/>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906780B-D61E-4543-92D8-FB1C1006545D}"/>
              </a:ext>
            </a:extLst>
          </p:cNvPr>
          <p:cNvSpPr/>
          <p:nvPr/>
        </p:nvSpPr>
        <p:spPr>
          <a:xfrm>
            <a:off x="1565651" y="2520682"/>
            <a:ext cx="4641718" cy="83154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Individual Retirement Accounts</a:t>
            </a:r>
          </a:p>
        </p:txBody>
      </p:sp>
      <p:sp>
        <p:nvSpPr>
          <p:cNvPr id="13" name="Freeform: Shape 12">
            <a:extLst>
              <a:ext uri="{FF2B5EF4-FFF2-40B4-BE49-F238E27FC236}">
                <a16:creationId xmlns:a16="http://schemas.microsoft.com/office/drawing/2014/main" id="{4AF92C46-57B8-4C15-AF41-EEFB0CAE57DA}"/>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99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p:cTn id="10" dur="indefinite"/>
                                        <p:tgtEl>
                                          <p:spTgt spid="30"/>
                                        </p:tgtEl>
                                        <p:attrNameLst>
                                          <p:attrName>style.opacity</p:attrName>
                                        </p:attrNameLst>
                                      </p:cBhvr>
                                      <p:to>
                                        <p:strVal val="0.5"/>
                                      </p:to>
                                    </p:set>
                                    <p:animEffect filter="image" prLst="opacity: 0.5">
                                      <p:cBhvr rctx="IE">
                                        <p:cTn id="11" dur="indefinite"/>
                                        <p:tgtEl>
                                          <p:spTgt spid="30"/>
                                        </p:tgtEl>
                                      </p:cBhvr>
                                    </p:animEffect>
                                  </p:childTnLst>
                                </p:cTn>
                              </p:par>
                              <p:par>
                                <p:cTn id="12" presetID="9" presetClass="emph" presetSubtype="0" grpId="0" nodeType="withEffect">
                                  <p:stCondLst>
                                    <p:cond delay="0"/>
                                  </p:stCondLst>
                                  <p:childTnLst>
                                    <p:set>
                                      <p:cBhvr>
                                        <p:cTn id="13" dur="indefinite"/>
                                        <p:tgtEl>
                                          <p:spTgt spid="9"/>
                                        </p:tgtEl>
                                        <p:attrNameLst>
                                          <p:attrName>style.opacity</p:attrName>
                                        </p:attrNameLst>
                                      </p:cBhvr>
                                      <p:to>
                                        <p:strVal val="0.5"/>
                                      </p:to>
                                    </p:set>
                                    <p:animEffect filter="image" prLst="opacity: 0.5">
                                      <p:cBhvr rctx="IE">
                                        <p:cTn id="14" dur="indefinite"/>
                                        <p:tgtEl>
                                          <p:spTgt spid="9"/>
                                        </p:tgtEl>
                                      </p:cBhvr>
                                    </p:animEffect>
                                  </p:childTnLst>
                                </p:cTn>
                              </p:par>
                              <p:par>
                                <p:cTn id="15" presetID="9" presetClass="emph" presetSubtype="0" grpId="0" nodeType="withEffect">
                                  <p:stCondLst>
                                    <p:cond delay="0"/>
                                  </p:stCondLst>
                                  <p:childTnLst>
                                    <p:set>
                                      <p:cBhvr>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750"/>
                                        <p:tgtEl>
                                          <p:spTgt spid="13"/>
                                        </p:tgtEl>
                                      </p:cBhvr>
                                    </p:animEffect>
                                  </p:child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par>
                          <p:cTn id="25" fill="hold">
                            <p:stCondLst>
                              <p:cond delay="1750"/>
                            </p:stCondLst>
                            <p:childTnLst>
                              <p:par>
                                <p:cTn id="26" presetID="9" presetClass="emph" presetSubtype="0" grpId="0" nodeType="afterEffect">
                                  <p:stCondLst>
                                    <p:cond delay="0"/>
                                  </p:stCondLst>
                                  <p:childTnLst>
                                    <p:set>
                                      <p:cBhvr>
                                        <p:cTn id="27" dur="indefinite"/>
                                        <p:tgtEl>
                                          <p:spTgt spid="11"/>
                                        </p:tgtEl>
                                        <p:attrNameLst>
                                          <p:attrName>style.opacity</p:attrName>
                                        </p:attrNameLst>
                                      </p:cBhvr>
                                      <p:to>
                                        <p:strVal val="0.5"/>
                                      </p:to>
                                    </p:set>
                                    <p:animEffect filter="image" prLst="opacity: 0.5">
                                      <p:cBhvr rctx="IE">
                                        <p:cTn id="28" dur="indefinite"/>
                                        <p:tgtEl>
                                          <p:spTgt spid="11"/>
                                        </p:tgtEl>
                                      </p:cBhvr>
                                    </p:animEffect>
                                  </p:childTnLst>
                                </p:cTn>
                              </p:par>
                            </p:childTnLst>
                          </p:cTn>
                        </p:par>
                        <p:par>
                          <p:cTn id="29" fill="hold">
                            <p:stCondLst>
                              <p:cond delay="1750"/>
                            </p:stCondLst>
                            <p:childTnLst>
                              <p:par>
                                <p:cTn id="30" presetID="9" presetClass="emph" presetSubtype="0" grpId="0" nodeType="afterEffect">
                                  <p:stCondLst>
                                    <p:cond delay="0"/>
                                  </p:stCondLst>
                                  <p:childTnLst>
                                    <p:set>
                                      <p:cBhvr>
                                        <p:cTn id="31" dur="indefinite"/>
                                        <p:tgtEl>
                                          <p:spTgt spid="10"/>
                                        </p:tgtEl>
                                        <p:attrNameLst>
                                          <p:attrName>style.opacity</p:attrName>
                                        </p:attrNameLst>
                                      </p:cBhvr>
                                      <p:to>
                                        <p:strVal val="0.5"/>
                                      </p:to>
                                    </p:set>
                                    <p:animEffect filter="image" prLst="opacity: 0.5">
                                      <p:cBhvr rctx="IE">
                                        <p:cTn id="32"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P spid="10"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0" y="12700"/>
            <a:ext cx="9121588" cy="762000"/>
          </a:xfrm>
          <a:prstGeom prst="rect">
            <a:avLst/>
          </a:prstGeom>
          <a:solidFill>
            <a:srgbClr val="DCE6F2">
              <a:alpha val="50196"/>
            </a:srgbClr>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tx2">
                    <a:lumMod val="75000"/>
                  </a:schemeClr>
                </a:solidFill>
                <a:latin typeface="Gadugi" panose="020B0502040204020203" pitchFamily="34" charset="0"/>
                <a:ea typeface="Gadugi" panose="020B0502040204020203" pitchFamily="34" charset="0"/>
              </a:rPr>
              <a:t>Housekeeping</a:t>
            </a:r>
          </a:p>
        </p:txBody>
      </p:sp>
      <p:cxnSp>
        <p:nvCxnSpPr>
          <p:cNvPr id="10" name="Straight Connector 9"/>
          <p:cNvCxnSpPr/>
          <p:nvPr/>
        </p:nvCxnSpPr>
        <p:spPr>
          <a:xfrm flipH="1">
            <a:off x="1" y="647698"/>
            <a:ext cx="9121587"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157F57B-ADD7-4BD2-B22E-64045A4B6B19}"/>
              </a:ext>
            </a:extLst>
          </p:cNvPr>
          <p:cNvSpPr txBox="1"/>
          <p:nvPr/>
        </p:nvSpPr>
        <p:spPr>
          <a:xfrm>
            <a:off x="714375" y="1583473"/>
            <a:ext cx="7715250" cy="3724096"/>
          </a:xfrm>
          <a:prstGeom prst="rect">
            <a:avLst/>
          </a:prstGeom>
          <a:noFill/>
        </p:spPr>
        <p:txBody>
          <a:bodyPr wrap="square" rtlCol="0">
            <a:spAutoFit/>
          </a:bodyPr>
          <a:lstStyle/>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mute your phone or computer to eliminate background noise.</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To maximize bandwidth:</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(Turn camera off)</a:t>
            </a:r>
          </a:p>
          <a:p>
            <a:pPr marL="914400" lvl="1" indent="-457200">
              <a:spcBef>
                <a:spcPts val="600"/>
              </a:spcBef>
              <a:buFont typeface="Courier New" panose="02070309020205020404" pitchFamily="49" charset="0"/>
              <a:buChar char="o"/>
            </a:pPr>
            <a:r>
              <a:rPr lang="en-US" sz="2800" dirty="0">
                <a:solidFill>
                  <a:srgbClr val="073E87">
                    <a:lumMod val="75000"/>
                  </a:srgbClr>
                </a:solidFill>
                <a:latin typeface="Gadugi" panose="020B0502040204020203" pitchFamily="34" charset="0"/>
                <a:ea typeface="Gadugi" panose="020B0502040204020203" pitchFamily="34" charset="0"/>
              </a:rPr>
              <a:t>Close unused apps or webpages</a:t>
            </a:r>
          </a:p>
          <a:p>
            <a:pPr marL="457200" indent="-457200">
              <a:spcBef>
                <a:spcPts val="600"/>
              </a:spcBef>
              <a:buFont typeface="Arial" panose="020B0604020202020204" pitchFamily="34" charset="0"/>
              <a:buChar char="•"/>
            </a:pPr>
            <a:r>
              <a:rPr lang="en-US" sz="3200" dirty="0">
                <a:solidFill>
                  <a:srgbClr val="073E87">
                    <a:lumMod val="75000"/>
                  </a:srgbClr>
                </a:solidFill>
                <a:latin typeface="Gadugi" panose="020B0502040204020203" pitchFamily="34" charset="0"/>
                <a:ea typeface="Gadugi" panose="020B0502040204020203" pitchFamily="34" charset="0"/>
              </a:rPr>
              <a:t>Please raise hand or use chat feature for questions.</a:t>
            </a:r>
          </a:p>
        </p:txBody>
      </p:sp>
    </p:spTree>
    <p:extLst>
      <p:ext uri="{BB962C8B-B14F-4D97-AF65-F5344CB8AC3E}">
        <p14:creationId xmlns:p14="http://schemas.microsoft.com/office/powerpoint/2010/main" val="429298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25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125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125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125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125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1250" fill="hold"/>
                                        <p:tgtEl>
                                          <p:spTgt spid="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125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4" dur="125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8F7459E-894E-43C2-A31F-E0AA506811A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43671" y="2205159"/>
            <a:ext cx="3881588" cy="2913333"/>
          </a:xfrm>
          <a:prstGeom prst="rect">
            <a:avLst/>
          </a:prstGeom>
        </p:spPr>
      </p:pic>
      <p:sp>
        <p:nvSpPr>
          <p:cNvPr id="38" name="Rectangle 37">
            <a:extLst>
              <a:ext uri="{FF2B5EF4-FFF2-40B4-BE49-F238E27FC236}">
                <a16:creationId xmlns:a16="http://schemas.microsoft.com/office/drawing/2014/main" id="{7B12EB67-D94B-4AED-8E65-2FF5FAA84C8B}"/>
              </a:ext>
            </a:extLst>
          </p:cNvPr>
          <p:cNvSpPr/>
          <p:nvPr/>
        </p:nvSpPr>
        <p:spPr>
          <a:xfrm>
            <a:off x="4566066" y="1667815"/>
            <a:ext cx="4569039" cy="4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lstStyle/>
          <a:p>
            <a:r>
              <a:rPr lang="en-US" dirty="0"/>
              <a:t>Individual Retirement Accounts</a:t>
            </a:r>
          </a:p>
        </p:txBody>
      </p:sp>
      <p:sp>
        <p:nvSpPr>
          <p:cNvPr id="26" name="Rectangle 25">
            <a:extLst>
              <a:ext uri="{FF2B5EF4-FFF2-40B4-BE49-F238E27FC236}">
                <a16:creationId xmlns:a16="http://schemas.microsoft.com/office/drawing/2014/main" id="{BC0BE3B6-5A12-4AF2-B0E3-279A102ADE09}"/>
              </a:ext>
            </a:extLst>
          </p:cNvPr>
          <p:cNvSpPr/>
          <p:nvPr/>
        </p:nvSpPr>
        <p:spPr>
          <a:xfrm>
            <a:off x="4577935" y="2024051"/>
            <a:ext cx="4569039" cy="3721019"/>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A ‘bucket’ that holds savings vehicles or investments for retirement</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Vehicles are savings account, MMDA, or CD’s within the ‘bucket’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800" dirty="0">
                <a:solidFill>
                  <a:schemeClr val="tx2">
                    <a:lumMod val="75000"/>
                  </a:schemeClr>
                </a:solidFill>
                <a:latin typeface="Gadugi" panose="020B0502040204020203" pitchFamily="34" charset="0"/>
                <a:ea typeface="Gadugi" panose="020B0502040204020203" pitchFamily="34" charset="0"/>
              </a:rPr>
              <a:t>Interest depends on the  vehicle inside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sp>
        <p:nvSpPr>
          <p:cNvPr id="9" name="Title 4">
            <a:extLst>
              <a:ext uri="{FF2B5EF4-FFF2-40B4-BE49-F238E27FC236}">
                <a16:creationId xmlns:a16="http://schemas.microsoft.com/office/drawing/2014/main" id="{8EEA0EEA-08CE-44AB-845E-631D75A8537B}"/>
              </a:ext>
            </a:extLst>
          </p:cNvPr>
          <p:cNvSpPr txBox="1">
            <a:spLocks/>
          </p:cNvSpPr>
          <p:nvPr/>
        </p:nvSpPr>
        <p:spPr>
          <a:xfrm>
            <a:off x="906450" y="3158164"/>
            <a:ext cx="2956029" cy="1007321"/>
          </a:xfrm>
          <a:prstGeom prst="rect">
            <a:avLst/>
          </a:prstGeom>
          <a:solidFill>
            <a:srgbClr val="DCE6F2">
              <a:alpha val="74902"/>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IRA</a:t>
            </a:r>
          </a:p>
        </p:txBody>
      </p:sp>
    </p:spTree>
    <p:extLst>
      <p:ext uri="{BB962C8B-B14F-4D97-AF65-F5344CB8AC3E}">
        <p14:creationId xmlns:p14="http://schemas.microsoft.com/office/powerpoint/2010/main" val="381920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anim calcmode="lin" valueType="num">
                                      <p:cBhvr additive="base">
                                        <p:cTn id="7"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anim calcmode="lin" valueType="num">
                                      <p:cBhvr additive="base">
                                        <p:cTn id="11"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3DA4FFB-69BF-4E38-929F-AB939922B0B9}"/>
              </a:ext>
            </a:extLst>
          </p:cNvPr>
          <p:cNvSpPr/>
          <p:nvPr/>
        </p:nvSpPr>
        <p:spPr>
          <a:xfrm>
            <a:off x="-2944" y="3060464"/>
            <a:ext cx="4386262"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2D077C6-DC5F-424A-A2B6-F57BA587EE0D}"/>
              </a:ext>
            </a:extLst>
          </p:cNvPr>
          <p:cNvSpPr/>
          <p:nvPr/>
        </p:nvSpPr>
        <p:spPr>
          <a:xfrm>
            <a:off x="11570" y="3176576"/>
            <a:ext cx="4386262" cy="3724096"/>
          </a:xfrm>
          <a:prstGeom prst="rect">
            <a:avLst/>
          </a:prstGeom>
        </p:spPr>
        <p:txBody>
          <a:bodyPr wrap="square">
            <a:spAutoFit/>
          </a:bodyPr>
          <a:lstStyle/>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Contributions may be tax-deductible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Earnings grow federal income tax-deferred</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10% early withdrawal penalty (or 50% late withdrawal penalty)</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May use up to $10,000 for first-time home purchase without 10% penalty (but may owe tax on earnings)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endParaRPr lang="en-US" sz="2800" dirty="0">
              <a:solidFill>
                <a:schemeClr val="tx2">
                  <a:lumMod val="75000"/>
                </a:schemeClr>
              </a:solidFill>
              <a:latin typeface="Gadugi" panose="020B0502040204020203" pitchFamily="34" charset="0"/>
              <a:ea typeface="Gadugi" panose="020B0502040204020203" pitchFamily="34" charset="0"/>
            </a:endParaRPr>
          </a:p>
        </p:txBody>
      </p:sp>
      <p:sp>
        <p:nvSpPr>
          <p:cNvPr id="7" name="Rectangle 6">
            <a:extLst>
              <a:ext uri="{FF2B5EF4-FFF2-40B4-BE49-F238E27FC236}">
                <a16:creationId xmlns:a16="http://schemas.microsoft.com/office/drawing/2014/main" id="{8D2F8648-3B9A-4D3A-B37B-1214EF4B3CDF}"/>
              </a:ext>
            </a:extLst>
          </p:cNvPr>
          <p:cNvSpPr/>
          <p:nvPr/>
        </p:nvSpPr>
        <p:spPr>
          <a:xfrm>
            <a:off x="4752736" y="3060464"/>
            <a:ext cx="4386262" cy="3762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8B63F377-FC9B-4748-965A-16CFEC856479}"/>
              </a:ext>
            </a:extLst>
          </p:cNvPr>
          <p:cNvSpPr txBox="1">
            <a:spLocks/>
          </p:cNvSpPr>
          <p:nvPr/>
        </p:nvSpPr>
        <p:spPr>
          <a:xfrm>
            <a:off x="0" y="10840"/>
            <a:ext cx="9144000" cy="665160"/>
          </a:xfrm>
          <a:prstGeom prst="rect">
            <a:avLst/>
          </a:prstGeom>
          <a:solidFill>
            <a:schemeClr val="accent1">
              <a:lumMod val="20000"/>
              <a:lumOff val="80000"/>
              <a:alpha val="57000"/>
            </a:scheme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r>
              <a:rPr lang="en-US" dirty="0"/>
              <a:t>Individual Retirement Accounts</a:t>
            </a:r>
          </a:p>
        </p:txBody>
      </p:sp>
      <p:sp>
        <p:nvSpPr>
          <p:cNvPr id="15" name="Title 4">
            <a:extLst>
              <a:ext uri="{FF2B5EF4-FFF2-40B4-BE49-F238E27FC236}">
                <a16:creationId xmlns:a16="http://schemas.microsoft.com/office/drawing/2014/main" id="{9B4DB57B-6861-4A8D-A352-9FFCD40572F6}"/>
              </a:ext>
            </a:extLst>
          </p:cNvPr>
          <p:cNvSpPr txBox="1">
            <a:spLocks/>
          </p:cNvSpPr>
          <p:nvPr/>
        </p:nvSpPr>
        <p:spPr>
          <a:xfrm>
            <a:off x="-2946" y="1252206"/>
            <a:ext cx="4386261" cy="1808258"/>
          </a:xfrm>
          <a:prstGeom prst="triangle">
            <a:avLst/>
          </a:prstGeom>
          <a:solidFill>
            <a:schemeClr val="tx2">
              <a:lumMod val="75000"/>
              <a:alpha val="76000"/>
            </a:schemeClr>
          </a:solidFill>
        </p:spPr>
        <p:txBody>
          <a:bodyPr vert="horz" lIns="91440" tIns="45720" rIns="91440" bIns="45720" rtlCol="0" anchor="ctr">
            <a:normAutofit fontScale="77500" lnSpcReduction="20000"/>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800" dirty="0">
                <a:solidFill>
                  <a:schemeClr val="bg1"/>
                </a:solidFill>
              </a:rPr>
              <a:t>Traditional</a:t>
            </a:r>
          </a:p>
          <a:p>
            <a:pPr algn="ctr"/>
            <a:r>
              <a:rPr lang="en-US" sz="4400" dirty="0">
                <a:solidFill>
                  <a:schemeClr val="bg1"/>
                </a:solidFill>
              </a:rPr>
              <a:t>IRA</a:t>
            </a:r>
          </a:p>
        </p:txBody>
      </p:sp>
      <p:sp>
        <p:nvSpPr>
          <p:cNvPr id="17" name="Title 4">
            <a:extLst>
              <a:ext uri="{FF2B5EF4-FFF2-40B4-BE49-F238E27FC236}">
                <a16:creationId xmlns:a16="http://schemas.microsoft.com/office/drawing/2014/main" id="{FEBC272E-423E-4B59-B72C-D9913CBD60E4}"/>
              </a:ext>
            </a:extLst>
          </p:cNvPr>
          <p:cNvSpPr txBox="1">
            <a:spLocks/>
          </p:cNvSpPr>
          <p:nvPr/>
        </p:nvSpPr>
        <p:spPr>
          <a:xfrm>
            <a:off x="4738219" y="1252206"/>
            <a:ext cx="4405781" cy="1808258"/>
          </a:xfrm>
          <a:prstGeom prst="triangle">
            <a:avLst/>
          </a:prstGeom>
          <a:solidFill>
            <a:schemeClr val="tx2">
              <a:lumMod val="75000"/>
              <a:alpha val="76000"/>
            </a:schemeClr>
          </a:solidFill>
        </p:spPr>
        <p:txBody>
          <a:bodyPr vert="horz" lIns="91440" tIns="45720" rIns="91440" bIns="45720" rtlCol="0" anchor="ctr">
            <a:normAutofit fontScale="77500" lnSpcReduction="20000"/>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solidFill>
                  <a:schemeClr val="bg1"/>
                </a:solidFill>
              </a:rPr>
              <a:t>ROTH IRA</a:t>
            </a:r>
          </a:p>
        </p:txBody>
      </p:sp>
      <p:sp>
        <p:nvSpPr>
          <p:cNvPr id="18" name="Rectangle 17">
            <a:extLst>
              <a:ext uri="{FF2B5EF4-FFF2-40B4-BE49-F238E27FC236}">
                <a16:creationId xmlns:a16="http://schemas.microsoft.com/office/drawing/2014/main" id="{D9C66A73-BB6C-4FA8-8DCB-999E73096E04}"/>
              </a:ext>
            </a:extLst>
          </p:cNvPr>
          <p:cNvSpPr/>
          <p:nvPr/>
        </p:nvSpPr>
        <p:spPr>
          <a:xfrm>
            <a:off x="4738219" y="3141209"/>
            <a:ext cx="4386262" cy="3647152"/>
          </a:xfrm>
          <a:prstGeom prst="rect">
            <a:avLst/>
          </a:prstGeom>
        </p:spPr>
        <p:txBody>
          <a:bodyPr wrap="square">
            <a:spAutoFit/>
          </a:bodyPr>
          <a:lstStyle/>
          <a:p>
            <a:pPr marL="461963" lvl="1" indent="-342900">
              <a:lnSpc>
                <a:spcPct val="80000"/>
              </a:lnSpc>
              <a:spcBef>
                <a:spcPts val="12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Contributions made with after-tax dollars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Earnings grow federal income tax-free</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Access to contributions </a:t>
            </a:r>
            <a:r>
              <a:rPr lang="en-US" sz="2200" i="1" dirty="0">
                <a:solidFill>
                  <a:schemeClr val="tx2">
                    <a:lumMod val="75000"/>
                  </a:schemeClr>
                </a:solidFill>
                <a:latin typeface="Gadugi" panose="020B0502040204020203" pitchFamily="34" charset="0"/>
                <a:ea typeface="Gadugi" panose="020B0502040204020203" pitchFamily="34" charset="0"/>
              </a:rPr>
              <a:t>after </a:t>
            </a:r>
            <a:r>
              <a:rPr lang="en-US" sz="2200" dirty="0">
                <a:solidFill>
                  <a:schemeClr val="tx2">
                    <a:lumMod val="75000"/>
                  </a:schemeClr>
                </a:solidFill>
                <a:latin typeface="Gadugi" panose="020B0502040204020203" pitchFamily="34" charset="0"/>
                <a:ea typeface="Gadugi" panose="020B0502040204020203" pitchFamily="34" charset="0"/>
              </a:rPr>
              <a:t>five years without penalty or income tax on earnings</a:t>
            </a:r>
          </a:p>
          <a:p>
            <a:pPr marL="461963" lvl="1" indent="-342900">
              <a:lnSpc>
                <a:spcPct val="80000"/>
              </a:lnSpc>
              <a:spcBef>
                <a:spcPts val="300"/>
              </a:spcBef>
              <a:spcAft>
                <a:spcPts val="300"/>
              </a:spcAft>
              <a:buFont typeface="Arial" panose="020B0604020202020204" pitchFamily="34" charset="0"/>
              <a:buChar char="•"/>
              <a:tabLst>
                <a:tab pos="804863" algn="l"/>
                <a:tab pos="2336800" algn="l"/>
              </a:tabLst>
            </a:pPr>
            <a:r>
              <a:rPr lang="en-US" sz="2200" dirty="0">
                <a:solidFill>
                  <a:schemeClr val="tx2">
                    <a:lumMod val="75000"/>
                  </a:schemeClr>
                </a:solidFill>
                <a:latin typeface="Gadugi" panose="020B0502040204020203" pitchFamily="34" charset="0"/>
                <a:ea typeface="Gadugi" panose="020B0502040204020203" pitchFamily="34" charset="0"/>
              </a:rPr>
              <a:t>May use up to $10,000 for first-time home purchase without 10% penalty (but may owe tax on earnings if less than five years)</a:t>
            </a:r>
          </a:p>
        </p:txBody>
      </p:sp>
    </p:spTree>
    <p:extLst>
      <p:ext uri="{BB962C8B-B14F-4D97-AF65-F5344CB8AC3E}">
        <p14:creationId xmlns:p14="http://schemas.microsoft.com/office/powerpoint/2010/main" val="24021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1+#ppt_w/2"/>
                                          </p:val>
                                        </p:tav>
                                        <p:tav tm="100000">
                                          <p:val>
                                            <p:strVal val="#ppt_x"/>
                                          </p:val>
                                        </p:tav>
                                      </p:tavLst>
                                    </p:anim>
                                    <p:anim calcmode="lin" valueType="num">
                                      <p:cBhvr additive="base">
                                        <p:cTn id="14" dur="10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43E1F151-0F30-43F9-9D44-D00BC5FD1D32}"/>
              </a:ext>
            </a:extLst>
          </p:cNvPr>
          <p:cNvSpPr>
            <a:spLocks noGrp="1"/>
          </p:cNvSpPr>
          <p:nvPr>
            <p:ph type="title"/>
          </p:nvPr>
        </p:nvSpPr>
        <p:spPr/>
        <p:txBody>
          <a:bodyPr>
            <a:normAutofit/>
          </a:bodyPr>
          <a:lstStyle/>
          <a:p>
            <a:r>
              <a:rPr lang="en-US" dirty="0"/>
              <a:t>Types of Accounts and Products</a:t>
            </a:r>
          </a:p>
        </p:txBody>
      </p:sp>
      <p:sp>
        <p:nvSpPr>
          <p:cNvPr id="30" name="Arrow: Right 29">
            <a:extLst>
              <a:ext uri="{FF2B5EF4-FFF2-40B4-BE49-F238E27FC236}">
                <a16:creationId xmlns:a16="http://schemas.microsoft.com/office/drawing/2014/main" id="{8797FA77-E802-4CA6-B673-276DC499C6D7}"/>
              </a:ext>
            </a:extLst>
          </p:cNvPr>
          <p:cNvSpPr/>
          <p:nvPr/>
        </p:nvSpPr>
        <p:spPr>
          <a:xfrm>
            <a:off x="1565649" y="5113934"/>
            <a:ext cx="4641720"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31" name="Freeform: Shape 30">
            <a:extLst>
              <a:ext uri="{FF2B5EF4-FFF2-40B4-BE49-F238E27FC236}">
                <a16:creationId xmlns:a16="http://schemas.microsoft.com/office/drawing/2014/main" id="{E6F0375A-1D01-4C5C-9C38-67C2E61FB4E3}"/>
              </a:ext>
            </a:extLst>
          </p:cNvPr>
          <p:cNvSpPr/>
          <p:nvPr/>
        </p:nvSpPr>
        <p:spPr>
          <a:xfrm>
            <a:off x="-12812" y="5321451"/>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A8A1656E-EDDA-456D-8ADE-661100DA8783}"/>
              </a:ext>
            </a:extLst>
          </p:cNvPr>
          <p:cNvSpPr/>
          <p:nvPr/>
        </p:nvSpPr>
        <p:spPr>
          <a:xfrm>
            <a:off x="1565651" y="4252272"/>
            <a:ext cx="4641717"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Money Market Deposit Accounts</a:t>
            </a:r>
          </a:p>
        </p:txBody>
      </p:sp>
      <p:sp>
        <p:nvSpPr>
          <p:cNvPr id="9" name="Freeform: Shape 8">
            <a:extLst>
              <a:ext uri="{FF2B5EF4-FFF2-40B4-BE49-F238E27FC236}">
                <a16:creationId xmlns:a16="http://schemas.microsoft.com/office/drawing/2014/main" id="{8D26885F-B63E-495D-907F-47691D58BE6D}"/>
              </a:ext>
            </a:extLst>
          </p:cNvPr>
          <p:cNvSpPr/>
          <p:nvPr/>
        </p:nvSpPr>
        <p:spPr>
          <a:xfrm>
            <a:off x="-12810" y="4459789"/>
            <a:ext cx="1578462" cy="556997"/>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3B0998A1-D0DA-4015-980B-6C203A927862}"/>
              </a:ext>
            </a:extLst>
          </p:cNvPr>
          <p:cNvSpPr/>
          <p:nvPr/>
        </p:nvSpPr>
        <p:spPr>
          <a:xfrm>
            <a:off x="1565651" y="3374004"/>
            <a:ext cx="4641717"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Freeform: Shape 10">
            <a:extLst>
              <a:ext uri="{FF2B5EF4-FFF2-40B4-BE49-F238E27FC236}">
                <a16:creationId xmlns:a16="http://schemas.microsoft.com/office/drawing/2014/main" id="{EE258E88-22AF-4102-B501-69BEFDF3E91B}"/>
              </a:ext>
            </a:extLst>
          </p:cNvPr>
          <p:cNvSpPr/>
          <p:nvPr/>
        </p:nvSpPr>
        <p:spPr>
          <a:xfrm flipV="1">
            <a:off x="-16709" y="3575547"/>
            <a:ext cx="1582361" cy="430688"/>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F906780B-D61E-4543-92D8-FB1C1006545D}"/>
              </a:ext>
            </a:extLst>
          </p:cNvPr>
          <p:cNvSpPr/>
          <p:nvPr/>
        </p:nvSpPr>
        <p:spPr>
          <a:xfrm>
            <a:off x="1565651" y="2520682"/>
            <a:ext cx="4641718" cy="831548"/>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Individual Retirement Accounts</a:t>
            </a:r>
          </a:p>
        </p:txBody>
      </p:sp>
      <p:sp>
        <p:nvSpPr>
          <p:cNvPr id="13" name="Freeform: Shape 12">
            <a:extLst>
              <a:ext uri="{FF2B5EF4-FFF2-40B4-BE49-F238E27FC236}">
                <a16:creationId xmlns:a16="http://schemas.microsoft.com/office/drawing/2014/main" id="{4AF92C46-57B8-4C15-AF41-EEFB0CAE57DA}"/>
              </a:ext>
            </a:extLst>
          </p:cNvPr>
          <p:cNvSpPr/>
          <p:nvPr/>
        </p:nvSpPr>
        <p:spPr>
          <a:xfrm>
            <a:off x="2955" y="2587676"/>
            <a:ext cx="1562697" cy="55558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C32148A6-C34B-4670-8741-68A53738054C}"/>
              </a:ext>
            </a:extLst>
          </p:cNvPr>
          <p:cNvSpPr/>
          <p:nvPr/>
        </p:nvSpPr>
        <p:spPr>
          <a:xfrm>
            <a:off x="1565650" y="1694984"/>
            <a:ext cx="4641719" cy="82839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US Treasury Savings Bonds</a:t>
            </a:r>
          </a:p>
        </p:txBody>
      </p:sp>
      <p:sp>
        <p:nvSpPr>
          <p:cNvPr id="15" name="Freeform: Shape 14">
            <a:extLst>
              <a:ext uri="{FF2B5EF4-FFF2-40B4-BE49-F238E27FC236}">
                <a16:creationId xmlns:a16="http://schemas.microsoft.com/office/drawing/2014/main" id="{58DAF41C-6D84-451E-A3CA-5834377F6C7D}"/>
              </a:ext>
            </a:extLst>
          </p:cNvPr>
          <p:cNvSpPr/>
          <p:nvPr/>
        </p:nvSpPr>
        <p:spPr>
          <a:xfrm>
            <a:off x="2955" y="1652403"/>
            <a:ext cx="1562697" cy="665160"/>
          </a:xfrm>
          <a:custGeom>
            <a:avLst/>
            <a:gdLst>
              <a:gd name="connsiteX0" fmla="*/ 0 w 1562697"/>
              <a:gd name="connsiteY0" fmla="*/ 0 h 961016"/>
              <a:gd name="connsiteX1" fmla="*/ 1562697 w 1562697"/>
              <a:gd name="connsiteY1" fmla="*/ 360370 h 961016"/>
              <a:gd name="connsiteX2" fmla="*/ 1562697 w 1562697"/>
              <a:gd name="connsiteY2" fmla="*/ 961016 h 961016"/>
              <a:gd name="connsiteX3" fmla="*/ 0 w 1562697"/>
              <a:gd name="connsiteY3" fmla="*/ 648897 h 961016"/>
              <a:gd name="connsiteX4" fmla="*/ 0 w 1562697"/>
              <a:gd name="connsiteY4" fmla="*/ 0 h 961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961016">
                <a:moveTo>
                  <a:pt x="0" y="0"/>
                </a:moveTo>
                <a:lnTo>
                  <a:pt x="1562697" y="360370"/>
                </a:lnTo>
                <a:lnTo>
                  <a:pt x="1562697" y="961016"/>
                </a:lnTo>
                <a:lnTo>
                  <a:pt x="0" y="648897"/>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25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1"/>
                                        </p:tgtEl>
                                        <p:attrNameLst>
                                          <p:attrName>style.opacity</p:attrName>
                                        </p:attrNameLst>
                                      </p:cBhvr>
                                      <p:to>
                                        <p:strVal val="0.5"/>
                                      </p:to>
                                    </p:set>
                                    <p:animEffect filter="image" prLst="opacity: 0.5">
                                      <p:cBhvr rctx="IE">
                                        <p:cTn id="7" dur="indefinite"/>
                                        <p:tgtEl>
                                          <p:spTgt spid="31"/>
                                        </p:tgtEl>
                                      </p:cBhvr>
                                    </p:animEffect>
                                  </p:childTnLst>
                                </p:cTn>
                              </p:par>
                            </p:childTnLst>
                          </p:cTn>
                        </p:par>
                        <p:par>
                          <p:cTn id="8" fill="hold">
                            <p:stCondLst>
                              <p:cond delay="0"/>
                            </p:stCondLst>
                            <p:childTnLst>
                              <p:par>
                                <p:cTn id="9" presetID="9" presetClass="emph" presetSubtype="0" grpId="0" nodeType="afterEffect">
                                  <p:stCondLst>
                                    <p:cond delay="0"/>
                                  </p:stCondLst>
                                  <p:childTnLst>
                                    <p:set>
                                      <p:cBhvr>
                                        <p:cTn id="10" dur="indefinite"/>
                                        <p:tgtEl>
                                          <p:spTgt spid="30"/>
                                        </p:tgtEl>
                                        <p:attrNameLst>
                                          <p:attrName>style.opacity</p:attrName>
                                        </p:attrNameLst>
                                      </p:cBhvr>
                                      <p:to>
                                        <p:strVal val="0.5"/>
                                      </p:to>
                                    </p:set>
                                    <p:animEffect filter="image" prLst="opacity: 0.5">
                                      <p:cBhvr rctx="IE">
                                        <p:cTn id="11" dur="indefinite"/>
                                        <p:tgtEl>
                                          <p:spTgt spid="30"/>
                                        </p:tgtEl>
                                      </p:cBhvr>
                                    </p:animEffect>
                                  </p:childTnLst>
                                </p:cTn>
                              </p:par>
                              <p:par>
                                <p:cTn id="12" presetID="9" presetClass="emph" presetSubtype="0" grpId="0" nodeType="withEffect">
                                  <p:stCondLst>
                                    <p:cond delay="0"/>
                                  </p:stCondLst>
                                  <p:childTnLst>
                                    <p:set>
                                      <p:cBhvr>
                                        <p:cTn id="13" dur="indefinite"/>
                                        <p:tgtEl>
                                          <p:spTgt spid="9"/>
                                        </p:tgtEl>
                                        <p:attrNameLst>
                                          <p:attrName>style.opacity</p:attrName>
                                        </p:attrNameLst>
                                      </p:cBhvr>
                                      <p:to>
                                        <p:strVal val="0.5"/>
                                      </p:to>
                                    </p:set>
                                    <p:animEffect filter="image" prLst="opacity: 0.5">
                                      <p:cBhvr rctx="IE">
                                        <p:cTn id="14" dur="indefinite"/>
                                        <p:tgtEl>
                                          <p:spTgt spid="9"/>
                                        </p:tgtEl>
                                      </p:cBhvr>
                                    </p:animEffect>
                                  </p:childTnLst>
                                </p:cTn>
                              </p:par>
                              <p:par>
                                <p:cTn id="15" presetID="9" presetClass="emph" presetSubtype="0" grpId="0" nodeType="withEffect">
                                  <p:stCondLst>
                                    <p:cond delay="0"/>
                                  </p:stCondLst>
                                  <p:childTnLst>
                                    <p:set>
                                      <p:cBhvr>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9" presetClass="emph" presetSubtype="0" grpId="0" nodeType="withEffect">
                                  <p:stCondLst>
                                    <p:cond delay="0"/>
                                  </p:stCondLst>
                                  <p:childTnLst>
                                    <p:set>
                                      <p:cBhvr>
                                        <p:cTn id="19" dur="indefinite"/>
                                        <p:tgtEl>
                                          <p:spTgt spid="11"/>
                                        </p:tgtEl>
                                        <p:attrNameLst>
                                          <p:attrName>style.opacity</p:attrName>
                                        </p:attrNameLst>
                                      </p:cBhvr>
                                      <p:to>
                                        <p:strVal val="0.5"/>
                                      </p:to>
                                    </p:set>
                                    <p:animEffect filter="image" prLst="opacity: 0.5">
                                      <p:cBhvr rctx="IE">
                                        <p:cTn id="20" dur="indefinite"/>
                                        <p:tgtEl>
                                          <p:spTgt spid="11"/>
                                        </p:tgtEl>
                                      </p:cBhvr>
                                    </p:animEffect>
                                  </p:childTnLst>
                                </p:cTn>
                              </p:par>
                            </p:childTnLst>
                          </p:cTn>
                        </p:par>
                        <p:par>
                          <p:cTn id="21" fill="hold">
                            <p:stCondLst>
                              <p:cond delay="0"/>
                            </p:stCondLst>
                            <p:childTnLst>
                              <p:par>
                                <p:cTn id="22" presetID="9" presetClass="emph" presetSubtype="0" grpId="0" nodeType="afterEffect">
                                  <p:stCondLst>
                                    <p:cond delay="0"/>
                                  </p:stCondLst>
                                  <p:childTnLst>
                                    <p:set>
                                      <p:cBhvr>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childTnLst>
                          </p:cTn>
                        </p:par>
                        <p:par>
                          <p:cTn id="25" fill="hold">
                            <p:stCondLst>
                              <p:cond delay="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750"/>
                                        <p:tgtEl>
                                          <p:spTgt spid="15"/>
                                        </p:tgtEl>
                                      </p:cBhvr>
                                    </p:animEffect>
                                  </p:childTnLst>
                                </p:cTn>
                              </p:par>
                            </p:childTnLst>
                          </p:cTn>
                        </p:par>
                        <p:par>
                          <p:cTn id="29" fill="hold">
                            <p:stCondLst>
                              <p:cond delay="75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1000"/>
                                        <p:tgtEl>
                                          <p:spTgt spid="14"/>
                                        </p:tgtEl>
                                      </p:cBhvr>
                                    </p:animEffect>
                                  </p:childTnLst>
                                </p:cTn>
                              </p:par>
                            </p:childTnLst>
                          </p:cTn>
                        </p:par>
                        <p:par>
                          <p:cTn id="33" fill="hold">
                            <p:stCondLst>
                              <p:cond delay="1750"/>
                            </p:stCondLst>
                            <p:childTnLst>
                              <p:par>
                                <p:cTn id="34" presetID="9" presetClass="emph" presetSubtype="0" grpId="0" nodeType="afterEffect">
                                  <p:stCondLst>
                                    <p:cond delay="0"/>
                                  </p:stCondLst>
                                  <p:childTnLst>
                                    <p:set>
                                      <p:cBhvr>
                                        <p:cTn id="35" dur="indefinite"/>
                                        <p:tgtEl>
                                          <p:spTgt spid="13"/>
                                        </p:tgtEl>
                                        <p:attrNameLst>
                                          <p:attrName>style.opacity</p:attrName>
                                        </p:attrNameLst>
                                      </p:cBhvr>
                                      <p:to>
                                        <p:strVal val="0.5"/>
                                      </p:to>
                                    </p:set>
                                    <p:animEffect filter="image" prLst="opacity: 0.5">
                                      <p:cBhvr rctx="IE">
                                        <p:cTn id="36" dur="indefinite"/>
                                        <p:tgtEl>
                                          <p:spTgt spid="13"/>
                                        </p:tgtEl>
                                      </p:cBhvr>
                                    </p:animEffect>
                                  </p:childTnLst>
                                </p:cTn>
                              </p:par>
                            </p:childTnLst>
                          </p:cTn>
                        </p:par>
                        <p:par>
                          <p:cTn id="37" fill="hold">
                            <p:stCondLst>
                              <p:cond delay="1750"/>
                            </p:stCondLst>
                            <p:childTnLst>
                              <p:par>
                                <p:cTn id="38" presetID="9" presetClass="emph" presetSubtype="0" grpId="0" nodeType="afterEffect">
                                  <p:stCondLst>
                                    <p:cond delay="0"/>
                                  </p:stCondLst>
                                  <p:childTnLst>
                                    <p:set>
                                      <p:cBhvr>
                                        <p:cTn id="39" dur="indefinite"/>
                                        <p:tgtEl>
                                          <p:spTgt spid="12"/>
                                        </p:tgtEl>
                                        <p:attrNameLst>
                                          <p:attrName>style.opacity</p:attrName>
                                        </p:attrNameLst>
                                      </p:cBhvr>
                                      <p:to>
                                        <p:strVal val="0.5"/>
                                      </p:to>
                                    </p:set>
                                    <p:animEffect filter="image" prLst="opacity: 0.5">
                                      <p:cBhvr rctx="IE">
                                        <p:cTn id="40"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7" grpId="0" animBg="1"/>
      <p:bldP spid="9" grpId="0" animBg="1"/>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078A18-4E93-4561-9671-96406CD4C4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908275" y="3983159"/>
            <a:ext cx="3285533" cy="2874842"/>
          </a:xfrm>
          <a:prstGeom prst="rect">
            <a:avLst/>
          </a:prstGeom>
        </p:spPr>
      </p:pic>
      <p:sp>
        <p:nvSpPr>
          <p:cNvPr id="13" name="Cloud 12">
            <a:extLst>
              <a:ext uri="{FF2B5EF4-FFF2-40B4-BE49-F238E27FC236}">
                <a16:creationId xmlns:a16="http://schemas.microsoft.com/office/drawing/2014/main" id="{0951CE25-3253-4956-90A9-B9A16FB1B654}"/>
              </a:ext>
            </a:extLst>
          </p:cNvPr>
          <p:cNvSpPr/>
          <p:nvPr/>
        </p:nvSpPr>
        <p:spPr>
          <a:xfrm>
            <a:off x="1454481" y="1465627"/>
            <a:ext cx="4348322" cy="2912221"/>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sp>
        <p:nvSpPr>
          <p:cNvPr id="14" name="Cloud 13">
            <a:extLst>
              <a:ext uri="{FF2B5EF4-FFF2-40B4-BE49-F238E27FC236}">
                <a16:creationId xmlns:a16="http://schemas.microsoft.com/office/drawing/2014/main" id="{2D0672C0-000A-403B-BB18-50B62D56F37C}"/>
              </a:ext>
            </a:extLst>
          </p:cNvPr>
          <p:cNvSpPr/>
          <p:nvPr/>
        </p:nvSpPr>
        <p:spPr>
          <a:xfrm>
            <a:off x="6476999" y="3826667"/>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loud 14">
            <a:extLst>
              <a:ext uri="{FF2B5EF4-FFF2-40B4-BE49-F238E27FC236}">
                <a16:creationId xmlns:a16="http://schemas.microsoft.com/office/drawing/2014/main" id="{046F4061-471C-4BD8-B6EC-E169D2CB5B07}"/>
              </a:ext>
            </a:extLst>
          </p:cNvPr>
          <p:cNvSpPr/>
          <p:nvPr/>
        </p:nvSpPr>
        <p:spPr>
          <a:xfrm>
            <a:off x="5805584" y="3513684"/>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CBFF987C-E0D9-45C7-859E-26437CEEE0E8}"/>
              </a:ext>
            </a:extLst>
          </p:cNvPr>
          <p:cNvSpPr txBox="1">
            <a:spLocks/>
          </p:cNvSpPr>
          <p:nvPr/>
        </p:nvSpPr>
        <p:spPr>
          <a:xfrm>
            <a:off x="1920186" y="1708456"/>
            <a:ext cx="3416911" cy="2274703"/>
          </a:xfrm>
          <a:prstGeom prst="rect">
            <a:avLst/>
          </a:prstGeom>
          <a:noFill/>
          <a:effectLst>
            <a:softEdge rad="63500"/>
          </a:effectLst>
        </p:spPr>
        <p:txBody>
          <a:bodyPr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073E87">
                    <a:lumMod val="75000"/>
                  </a:srgbClr>
                </a:solidFill>
                <a:latin typeface="Gadugi" panose="020B0502040204020203" pitchFamily="34" charset="0"/>
                <a:ea typeface="Gadugi" panose="020B0502040204020203" pitchFamily="34" charset="0"/>
              </a:rPr>
              <a:t>Did you know, that you can no longer buy US Savings Bonds at a bank or credit union?</a:t>
            </a:r>
          </a:p>
        </p:txBody>
      </p:sp>
    </p:spTree>
    <p:extLst>
      <p:ext uri="{BB962C8B-B14F-4D97-AF65-F5344CB8AC3E}">
        <p14:creationId xmlns:p14="http://schemas.microsoft.com/office/powerpoint/2010/main" val="298812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subTnLst>
                                    <p:audio>
                                      <p:cMediaNode vol="19000">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subTnLst>
                                    <p:audio>
                                      <p:cMediaNode vol="20000">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subTnLst>
                                    <p:audio>
                                      <p:cMediaNode vol="19000">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B12EB67-D94B-4AED-8E65-2FF5FAA84C8B}"/>
              </a:ext>
            </a:extLst>
          </p:cNvPr>
          <p:cNvSpPr/>
          <p:nvPr/>
        </p:nvSpPr>
        <p:spPr>
          <a:xfrm>
            <a:off x="4566066" y="1667815"/>
            <a:ext cx="4569039" cy="4383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normAutofit/>
          </a:bodyPr>
          <a:lstStyle/>
          <a:p>
            <a:r>
              <a:rPr lang="en-US" dirty="0"/>
              <a:t>US Treasury Savings Bonds</a:t>
            </a:r>
          </a:p>
        </p:txBody>
      </p:sp>
      <p:sp>
        <p:nvSpPr>
          <p:cNvPr id="26" name="Rectangle 25">
            <a:extLst>
              <a:ext uri="{FF2B5EF4-FFF2-40B4-BE49-F238E27FC236}">
                <a16:creationId xmlns:a16="http://schemas.microsoft.com/office/drawing/2014/main" id="{BC0BE3B6-5A12-4AF2-B0E3-279A102ADE09}"/>
              </a:ext>
            </a:extLst>
          </p:cNvPr>
          <p:cNvSpPr/>
          <p:nvPr/>
        </p:nvSpPr>
        <p:spPr>
          <a:xfrm>
            <a:off x="4604200" y="1819567"/>
            <a:ext cx="4569039" cy="4395049"/>
          </a:xfrm>
          <a:prstGeom prst="rect">
            <a:avLst/>
          </a:prstGeom>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Purchases and redemption of existing paper bonds now must be done online</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Series EE and I available at low minimum purchase ($25/$50)</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30-year maturity</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Payroll Savings Plan direct from your employer</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Allocate tax refund (Series I-via Form 8888)</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400" dirty="0">
                <a:solidFill>
                  <a:schemeClr val="tx2">
                    <a:lumMod val="75000"/>
                  </a:schemeClr>
                </a:solidFill>
                <a:latin typeface="Gadugi" panose="020B0502040204020203" pitchFamily="34" charset="0"/>
                <a:ea typeface="Gadugi" panose="020B0502040204020203" pitchFamily="34" charset="0"/>
              </a:rPr>
              <a:t>T-bills, notes, and bonds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endParaRPr lang="en-US" sz="2400" dirty="0">
              <a:solidFill>
                <a:schemeClr val="tx2">
                  <a:lumMod val="75000"/>
                </a:schemeClr>
              </a:solidFill>
              <a:latin typeface="Gadugi" panose="020B0502040204020203" pitchFamily="34" charset="0"/>
              <a:ea typeface="Gadugi" panose="020B0502040204020203" pitchFamily="34" charset="0"/>
            </a:endParaRPr>
          </a:p>
        </p:txBody>
      </p:sp>
      <p:pic>
        <p:nvPicPr>
          <p:cNvPr id="7" name="Picture 6" descr="Text&#10;&#10;Description automatically generated">
            <a:extLst>
              <a:ext uri="{FF2B5EF4-FFF2-40B4-BE49-F238E27FC236}">
                <a16:creationId xmlns:a16="http://schemas.microsoft.com/office/drawing/2014/main" id="{B3ACEEB0-78AD-41CD-8F9F-6A81743243D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2087" y="1696888"/>
            <a:ext cx="3592687" cy="1566412"/>
          </a:xfrm>
          <a:prstGeom prst="rect">
            <a:avLst/>
          </a:prstGeom>
        </p:spPr>
      </p:pic>
      <p:pic>
        <p:nvPicPr>
          <p:cNvPr id="8" name="Picture 7">
            <a:extLst>
              <a:ext uri="{FF2B5EF4-FFF2-40B4-BE49-F238E27FC236}">
                <a16:creationId xmlns:a16="http://schemas.microsoft.com/office/drawing/2014/main" id="{47B0D8EC-3F63-4C8F-A775-F8F6BD047B78}"/>
              </a:ext>
            </a:extLst>
          </p:cNvPr>
          <p:cNvPicPr>
            <a:picLocks noChangeAspect="1"/>
          </p:cNvPicPr>
          <p:nvPr/>
        </p:nvPicPr>
        <p:blipFill rotWithShape="1">
          <a:blip r:embed="rId5"/>
          <a:srcRect l="61956" t="11710" r="18903" b="54704"/>
          <a:stretch/>
        </p:blipFill>
        <p:spPr>
          <a:xfrm>
            <a:off x="500220" y="4243173"/>
            <a:ext cx="3516420" cy="1735387"/>
          </a:xfrm>
          <a:prstGeom prst="rect">
            <a:avLst/>
          </a:prstGeom>
          <a:ln>
            <a:solidFill>
              <a:schemeClr val="bg1">
                <a:lumMod val="50000"/>
                <a:lumOff val="50000"/>
              </a:schemeClr>
            </a:solidFill>
          </a:ln>
        </p:spPr>
      </p:pic>
      <p:sp>
        <p:nvSpPr>
          <p:cNvPr id="10" name="Title 4">
            <a:extLst>
              <a:ext uri="{FF2B5EF4-FFF2-40B4-BE49-F238E27FC236}">
                <a16:creationId xmlns:a16="http://schemas.microsoft.com/office/drawing/2014/main" id="{852B75F5-363B-4551-B89D-729877E36026}"/>
              </a:ext>
            </a:extLst>
          </p:cNvPr>
          <p:cNvSpPr txBox="1">
            <a:spLocks/>
          </p:cNvSpPr>
          <p:nvPr/>
        </p:nvSpPr>
        <p:spPr>
          <a:xfrm>
            <a:off x="113093" y="3420656"/>
            <a:ext cx="4290673" cy="665160"/>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3600" dirty="0"/>
              <a:t>treasurydirect.gov</a:t>
            </a:r>
          </a:p>
        </p:txBody>
      </p:sp>
    </p:spTree>
    <p:extLst>
      <p:ext uri="{BB962C8B-B14F-4D97-AF65-F5344CB8AC3E}">
        <p14:creationId xmlns:p14="http://schemas.microsoft.com/office/powerpoint/2010/main" val="388776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1000" fill="hold"/>
                                        <p:tgtEl>
                                          <p:spTgt spid="26">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1000" fill="hold"/>
                                        <p:tgtEl>
                                          <p:spTgt spid="26">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2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1000" fill="hold"/>
                                        <p:tgtEl>
                                          <p:spTgt spid="26">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2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1000" fill="hold"/>
                                        <p:tgtEl>
                                          <p:spTgt spid="26">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2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1000" fill="hold"/>
                                        <p:tgtEl>
                                          <p:spTgt spid="26">
                                            <p:txEl>
                                              <p:pRg st="4" end="4"/>
                                            </p:txEl>
                                          </p:spTgt>
                                        </p:tgtEl>
                                        <p:attrNameLst>
                                          <p:attrName>ppt_x</p:attrName>
                                        </p:attrNameLst>
                                      </p:cBhvr>
                                      <p:tavLst>
                                        <p:tav tm="0">
                                          <p:val>
                                            <p:strVal val="1+#ppt_w/2"/>
                                          </p:val>
                                        </p:tav>
                                        <p:tav tm="100000">
                                          <p:val>
                                            <p:strVal val="#ppt_x"/>
                                          </p:val>
                                        </p:tav>
                                      </p:tavLst>
                                    </p:anim>
                                    <p:anim calcmode="lin" valueType="num">
                                      <p:cBhvr additive="base">
                                        <p:cTn id="24" dur="1000" fill="hold"/>
                                        <p:tgtEl>
                                          <p:spTgt spid="26">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xEl>
                                              <p:pRg st="5" end="5"/>
                                            </p:txEl>
                                          </p:spTgt>
                                        </p:tgtEl>
                                        <p:attrNameLst>
                                          <p:attrName>style.visibility</p:attrName>
                                        </p:attrNameLst>
                                      </p:cBhvr>
                                      <p:to>
                                        <p:strVal val="visible"/>
                                      </p:to>
                                    </p:set>
                                    <p:anim calcmode="lin" valueType="num">
                                      <p:cBhvr additive="base">
                                        <p:cTn id="27" dur="1000" fill="hold"/>
                                        <p:tgtEl>
                                          <p:spTgt spid="26">
                                            <p:txEl>
                                              <p:pRg st="5" end="5"/>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26">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6E5E79-3F3C-4C2F-9290-1790FA53F5D8}"/>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8540" r="22761"/>
          <a:stretch/>
        </p:blipFill>
        <p:spPr>
          <a:xfrm>
            <a:off x="2830879" y="1923500"/>
            <a:ext cx="3482241" cy="3821570"/>
          </a:xfrm>
          <a:prstGeom prst="rect">
            <a:avLst/>
          </a:prstGeom>
        </p:spPr>
      </p:pic>
      <p:sp>
        <p:nvSpPr>
          <p:cNvPr id="4" name="Title 3">
            <a:extLst>
              <a:ext uri="{FF2B5EF4-FFF2-40B4-BE49-F238E27FC236}">
                <a16:creationId xmlns:a16="http://schemas.microsoft.com/office/drawing/2014/main" id="{246BD776-C095-4F92-B80A-E8DA75A35809}"/>
              </a:ext>
            </a:extLst>
          </p:cNvPr>
          <p:cNvSpPr>
            <a:spLocks noGrp="1"/>
          </p:cNvSpPr>
          <p:nvPr>
            <p:ph type="title"/>
          </p:nvPr>
        </p:nvSpPr>
        <p:spPr/>
        <p:txBody>
          <a:bodyPr>
            <a:normAutofit/>
          </a:bodyPr>
          <a:lstStyle/>
          <a:p>
            <a:r>
              <a:rPr lang="en-US" dirty="0"/>
              <a:t>How to Choose?</a:t>
            </a:r>
          </a:p>
        </p:txBody>
      </p:sp>
      <p:pic>
        <p:nvPicPr>
          <p:cNvPr id="9" name="Picture 5" descr="M:\iStock Photos-Financial Education\BYFH Module III - SS Images\iStock Four Puppies.jpg">
            <a:extLst>
              <a:ext uri="{FF2B5EF4-FFF2-40B4-BE49-F238E27FC236}">
                <a16:creationId xmlns:a16="http://schemas.microsoft.com/office/drawing/2014/main" id="{B02A31A4-8A89-4283-9EDF-D62AACC9F2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5148" y="1923500"/>
            <a:ext cx="6293701" cy="382157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73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Right 29">
            <a:extLst>
              <a:ext uri="{FF2B5EF4-FFF2-40B4-BE49-F238E27FC236}">
                <a16:creationId xmlns:a16="http://schemas.microsoft.com/office/drawing/2014/main" id="{8797FA77-E802-4CA6-B673-276DC499C6D7}"/>
              </a:ext>
            </a:extLst>
          </p:cNvPr>
          <p:cNvSpPr/>
          <p:nvPr/>
        </p:nvSpPr>
        <p:spPr>
          <a:xfrm>
            <a:off x="1" y="5354549"/>
            <a:ext cx="2894212" cy="826643"/>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Savings Accounts</a:t>
            </a:r>
          </a:p>
        </p:txBody>
      </p:sp>
      <p:sp>
        <p:nvSpPr>
          <p:cNvPr id="9" name="Arrow: Right 8">
            <a:extLst>
              <a:ext uri="{FF2B5EF4-FFF2-40B4-BE49-F238E27FC236}">
                <a16:creationId xmlns:a16="http://schemas.microsoft.com/office/drawing/2014/main" id="{4ADCFC5F-1366-4063-8433-A6395980C6C1}"/>
              </a:ext>
            </a:extLst>
          </p:cNvPr>
          <p:cNvSpPr/>
          <p:nvPr/>
        </p:nvSpPr>
        <p:spPr>
          <a:xfrm>
            <a:off x="0" y="4069377"/>
            <a:ext cx="3666309" cy="826643"/>
          </a:xfrm>
          <a:prstGeom prst="rightArrow">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Gadugi" panose="020B0502040204020203" pitchFamily="34" charset="0"/>
                <a:ea typeface="Gadugi" panose="020B0502040204020203" pitchFamily="34" charset="0"/>
              </a:rPr>
              <a:t>MMDA’s</a:t>
            </a:r>
          </a:p>
        </p:txBody>
      </p:sp>
      <p:sp>
        <p:nvSpPr>
          <p:cNvPr id="6" name="Arrow: Right 5">
            <a:extLst>
              <a:ext uri="{FF2B5EF4-FFF2-40B4-BE49-F238E27FC236}">
                <a16:creationId xmlns:a16="http://schemas.microsoft.com/office/drawing/2014/main" id="{7BC235B4-B22C-4EEC-8F8C-6D64B2B50E5E}"/>
              </a:ext>
            </a:extLst>
          </p:cNvPr>
          <p:cNvSpPr/>
          <p:nvPr/>
        </p:nvSpPr>
        <p:spPr>
          <a:xfrm>
            <a:off x="0" y="2655792"/>
            <a:ext cx="4571999" cy="832379"/>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2">
                    <a:lumMod val="75000"/>
                  </a:schemeClr>
                </a:solidFill>
                <a:latin typeface="Gadugi" panose="020B0502040204020203" pitchFamily="34" charset="0"/>
                <a:ea typeface="Gadugi" panose="020B0502040204020203" pitchFamily="34" charset="0"/>
              </a:rPr>
              <a:t>Time Deposits</a:t>
            </a:r>
            <a:endParaRPr lang="en-US" dirty="0">
              <a:solidFill>
                <a:schemeClr val="tx2">
                  <a:lumMod val="75000"/>
                </a:schemeClr>
              </a:solidFill>
              <a:latin typeface="Gadugi" panose="020B0502040204020203" pitchFamily="34" charset="0"/>
              <a:ea typeface="Gadugi" panose="020B0502040204020203" pitchFamily="34" charset="0"/>
            </a:endParaRPr>
          </a:p>
        </p:txBody>
      </p:sp>
      <p:sp>
        <p:nvSpPr>
          <p:cNvPr id="11" name="Arrow: Right 10">
            <a:extLst>
              <a:ext uri="{FF2B5EF4-FFF2-40B4-BE49-F238E27FC236}">
                <a16:creationId xmlns:a16="http://schemas.microsoft.com/office/drawing/2014/main" id="{07268381-A168-4CE3-998A-FB5AE1012EC2}"/>
              </a:ext>
            </a:extLst>
          </p:cNvPr>
          <p:cNvSpPr/>
          <p:nvPr/>
        </p:nvSpPr>
        <p:spPr>
          <a:xfrm>
            <a:off x="0" y="1365536"/>
            <a:ext cx="5486399" cy="82839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Gadugi" panose="020B0502040204020203" pitchFamily="34" charset="0"/>
                <a:ea typeface="Gadugi" panose="020B0502040204020203" pitchFamily="34" charset="0"/>
              </a:rPr>
              <a:t>US Treasury Savings Bonds</a:t>
            </a:r>
          </a:p>
        </p:txBody>
      </p:sp>
      <p:sp>
        <p:nvSpPr>
          <p:cNvPr id="13" name="Rectangle 12">
            <a:extLst>
              <a:ext uri="{FF2B5EF4-FFF2-40B4-BE49-F238E27FC236}">
                <a16:creationId xmlns:a16="http://schemas.microsoft.com/office/drawing/2014/main" id="{375A36E8-15A2-4B8E-BAB1-63EE206DC68D}"/>
              </a:ext>
            </a:extLst>
          </p:cNvPr>
          <p:cNvSpPr/>
          <p:nvPr/>
        </p:nvSpPr>
        <p:spPr>
          <a:xfrm>
            <a:off x="2894212" y="5275428"/>
            <a:ext cx="2714108" cy="984885"/>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Need easy access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Short-term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Small emergencies</a:t>
            </a:r>
          </a:p>
        </p:txBody>
      </p:sp>
      <p:sp>
        <p:nvSpPr>
          <p:cNvPr id="14" name="Rectangle 13">
            <a:extLst>
              <a:ext uri="{FF2B5EF4-FFF2-40B4-BE49-F238E27FC236}">
                <a16:creationId xmlns:a16="http://schemas.microsoft.com/office/drawing/2014/main" id="{D3BB4C93-7541-4073-9B4D-F3B4BDCA9F2C}"/>
              </a:ext>
            </a:extLst>
          </p:cNvPr>
          <p:cNvSpPr/>
          <p:nvPr/>
        </p:nvSpPr>
        <p:spPr>
          <a:xfrm>
            <a:off x="3666309" y="3828673"/>
            <a:ext cx="3431176" cy="1308050"/>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Check writing privileges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Higher interest rate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Short-term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Big emergencies</a:t>
            </a:r>
          </a:p>
        </p:txBody>
      </p:sp>
      <p:sp>
        <p:nvSpPr>
          <p:cNvPr id="15" name="Rectangle 14">
            <a:extLst>
              <a:ext uri="{FF2B5EF4-FFF2-40B4-BE49-F238E27FC236}">
                <a16:creationId xmlns:a16="http://schemas.microsoft.com/office/drawing/2014/main" id="{658CAF32-5033-42E9-A3B2-DC3445780D4A}"/>
              </a:ext>
            </a:extLst>
          </p:cNvPr>
          <p:cNvSpPr/>
          <p:nvPr/>
        </p:nvSpPr>
        <p:spPr>
          <a:xfrm>
            <a:off x="4571999" y="2417956"/>
            <a:ext cx="3300550" cy="1308050"/>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Ok with limited access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Higher interest rate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Medium-term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Laddering strategies</a:t>
            </a:r>
          </a:p>
        </p:txBody>
      </p:sp>
      <p:sp>
        <p:nvSpPr>
          <p:cNvPr id="16" name="Rectangle 15">
            <a:extLst>
              <a:ext uri="{FF2B5EF4-FFF2-40B4-BE49-F238E27FC236}">
                <a16:creationId xmlns:a16="http://schemas.microsoft.com/office/drawing/2014/main" id="{2E18C85D-132E-497F-BAE1-736FA93F7906}"/>
              </a:ext>
            </a:extLst>
          </p:cNvPr>
          <p:cNvSpPr/>
          <p:nvPr/>
        </p:nvSpPr>
        <p:spPr>
          <a:xfrm>
            <a:off x="5486399" y="1287292"/>
            <a:ext cx="3300550" cy="984885"/>
          </a:xfrm>
          <a:prstGeom prst="rect">
            <a:avLst/>
          </a:prstGeom>
          <a:solidFill>
            <a:schemeClr val="bg1"/>
          </a:solidFill>
        </p:spPr>
        <p:txBody>
          <a:bodyPr wrap="square">
            <a:spAutoFit/>
          </a:bodyPr>
          <a:lstStyle/>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Higher interest rate </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Long-term goals</a:t>
            </a:r>
          </a:p>
          <a:p>
            <a:pPr marL="352425" lvl="1" indent="-233363">
              <a:lnSpc>
                <a:spcPct val="80000"/>
              </a:lnSpc>
              <a:spcBef>
                <a:spcPts val="300"/>
              </a:spcBef>
              <a:spcAft>
                <a:spcPts val="300"/>
              </a:spcAft>
              <a:buFont typeface="Arial" panose="020B0604020202020204" pitchFamily="34" charset="0"/>
              <a:buChar char="•"/>
              <a:tabLst>
                <a:tab pos="804863" algn="l"/>
                <a:tab pos="2336800" algn="l"/>
              </a:tabLst>
            </a:pPr>
            <a:r>
              <a:rPr lang="en-US" sz="2000" dirty="0">
                <a:solidFill>
                  <a:schemeClr val="tx2">
                    <a:lumMod val="75000"/>
                  </a:schemeClr>
                </a:solidFill>
                <a:latin typeface="Gadugi" panose="020B0502040204020203" pitchFamily="34" charset="0"/>
                <a:ea typeface="Gadugi" panose="020B0502040204020203" pitchFamily="34" charset="0"/>
              </a:rPr>
              <a:t>Tax-free college savings*</a:t>
            </a:r>
          </a:p>
        </p:txBody>
      </p:sp>
      <p:sp>
        <p:nvSpPr>
          <p:cNvPr id="17" name="Rectangle 16">
            <a:extLst>
              <a:ext uri="{FF2B5EF4-FFF2-40B4-BE49-F238E27FC236}">
                <a16:creationId xmlns:a16="http://schemas.microsoft.com/office/drawing/2014/main" id="{007B32AC-0228-4112-895A-3A32E8FA878A}"/>
              </a:ext>
            </a:extLst>
          </p:cNvPr>
          <p:cNvSpPr/>
          <p:nvPr/>
        </p:nvSpPr>
        <p:spPr>
          <a:xfrm>
            <a:off x="0" y="6494310"/>
            <a:ext cx="7951571" cy="289310"/>
          </a:xfrm>
          <a:prstGeom prst="rect">
            <a:avLst/>
          </a:prstGeom>
          <a:noFill/>
        </p:spPr>
        <p:txBody>
          <a:bodyPr wrap="square">
            <a:spAutoFit/>
          </a:bodyPr>
          <a:lstStyle/>
          <a:p>
            <a:pPr marL="119062" lvl="1">
              <a:lnSpc>
                <a:spcPct val="80000"/>
              </a:lnSpc>
              <a:spcBef>
                <a:spcPts val="300"/>
              </a:spcBef>
              <a:spcAft>
                <a:spcPts val="300"/>
              </a:spcAft>
              <a:tabLst>
                <a:tab pos="804863" algn="l"/>
                <a:tab pos="2336800" algn="l"/>
              </a:tabLst>
            </a:pPr>
            <a:r>
              <a:rPr lang="en-US" sz="1600" i="1" dirty="0">
                <a:solidFill>
                  <a:schemeClr val="tx2">
                    <a:lumMod val="75000"/>
                  </a:schemeClr>
                </a:solidFill>
                <a:latin typeface="Gadugi" panose="020B0502040204020203" pitchFamily="34" charset="0"/>
                <a:ea typeface="Gadugi" panose="020B0502040204020203" pitchFamily="34" charset="0"/>
              </a:rPr>
              <a:t>*For qualified taxpayers, expenses, and eligible institutions</a:t>
            </a:r>
          </a:p>
        </p:txBody>
      </p:sp>
      <p:sp>
        <p:nvSpPr>
          <p:cNvPr id="18" name="Title 3">
            <a:extLst>
              <a:ext uri="{FF2B5EF4-FFF2-40B4-BE49-F238E27FC236}">
                <a16:creationId xmlns:a16="http://schemas.microsoft.com/office/drawing/2014/main" id="{1255C152-70D2-4C8A-9994-1246E5E6C6AF}"/>
              </a:ext>
            </a:extLst>
          </p:cNvPr>
          <p:cNvSpPr>
            <a:spLocks noGrp="1"/>
          </p:cNvSpPr>
          <p:nvPr>
            <p:ph type="title"/>
          </p:nvPr>
        </p:nvSpPr>
        <p:spPr>
          <a:xfrm>
            <a:off x="0" y="0"/>
            <a:ext cx="9144000" cy="665160"/>
          </a:xfrm>
        </p:spPr>
        <p:txBody>
          <a:bodyPr>
            <a:normAutofit/>
          </a:bodyPr>
          <a:lstStyle/>
          <a:p>
            <a:r>
              <a:rPr lang="en-US" dirty="0"/>
              <a:t>Sample Uses</a:t>
            </a:r>
          </a:p>
        </p:txBody>
      </p:sp>
    </p:spTree>
    <p:extLst>
      <p:ext uri="{BB962C8B-B14F-4D97-AF65-F5344CB8AC3E}">
        <p14:creationId xmlns:p14="http://schemas.microsoft.com/office/powerpoint/2010/main" val="174741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000" fill="hold"/>
                                        <p:tgtEl>
                                          <p:spTgt spid="30"/>
                                        </p:tgtEl>
                                        <p:attrNameLst>
                                          <p:attrName>ppt_x</p:attrName>
                                        </p:attrNameLst>
                                      </p:cBhvr>
                                      <p:tavLst>
                                        <p:tav tm="0">
                                          <p:val>
                                            <p:strVal val="0-#ppt_w/2"/>
                                          </p:val>
                                        </p:tav>
                                        <p:tav tm="100000">
                                          <p:val>
                                            <p:strVal val="#ppt_x"/>
                                          </p:val>
                                        </p:tav>
                                      </p:tavLst>
                                    </p:anim>
                                    <p:anim calcmode="lin" valueType="num">
                                      <p:cBhvr additive="base">
                                        <p:cTn id="8" dur="10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0-#ppt_w/2"/>
                                          </p:val>
                                        </p:tav>
                                        <p:tav tm="100000">
                                          <p:val>
                                            <p:strVal val="#ppt_x"/>
                                          </p:val>
                                        </p:tav>
                                      </p:tavLst>
                                    </p:anim>
                                    <p:anim calcmode="lin" valueType="num">
                                      <p:cBhvr additive="base">
                                        <p:cTn id="18" dur="10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000" fill="hold"/>
                                        <p:tgtEl>
                                          <p:spTgt spid="14"/>
                                        </p:tgtEl>
                                        <p:attrNameLst>
                                          <p:attrName>ppt_x</p:attrName>
                                        </p:attrNameLst>
                                      </p:cBhvr>
                                      <p:tavLst>
                                        <p:tav tm="0">
                                          <p:val>
                                            <p:strVal val="1+#ppt_w/2"/>
                                          </p:val>
                                        </p:tav>
                                        <p:tav tm="100000">
                                          <p:val>
                                            <p:strVal val="#ppt_x"/>
                                          </p:val>
                                        </p:tav>
                                      </p:tavLst>
                                    </p:anim>
                                    <p:anim calcmode="lin" valueType="num">
                                      <p:cBhvr additive="base">
                                        <p:cTn id="2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000" fill="hold"/>
                                        <p:tgtEl>
                                          <p:spTgt spid="6"/>
                                        </p:tgtEl>
                                        <p:attrNameLst>
                                          <p:attrName>ppt_x</p:attrName>
                                        </p:attrNameLst>
                                      </p:cBhvr>
                                      <p:tavLst>
                                        <p:tav tm="0">
                                          <p:val>
                                            <p:strVal val="0-#ppt_w/2"/>
                                          </p:val>
                                        </p:tav>
                                        <p:tav tm="100000">
                                          <p:val>
                                            <p:strVal val="#ppt_x"/>
                                          </p:val>
                                        </p:tav>
                                      </p:tavLst>
                                    </p:anim>
                                    <p:anim calcmode="lin" valueType="num">
                                      <p:cBhvr additive="base">
                                        <p:cTn id="28" dur="10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000" fill="hold"/>
                                        <p:tgtEl>
                                          <p:spTgt spid="15"/>
                                        </p:tgtEl>
                                        <p:attrNameLst>
                                          <p:attrName>ppt_x</p:attrName>
                                        </p:attrNameLst>
                                      </p:cBhvr>
                                      <p:tavLst>
                                        <p:tav tm="0">
                                          <p:val>
                                            <p:strVal val="1+#ppt_w/2"/>
                                          </p:val>
                                        </p:tav>
                                        <p:tav tm="100000">
                                          <p:val>
                                            <p:strVal val="#ppt_x"/>
                                          </p:val>
                                        </p:tav>
                                      </p:tavLst>
                                    </p:anim>
                                    <p:anim calcmode="lin" valueType="num">
                                      <p:cBhvr additive="base">
                                        <p:cTn id="3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0-#ppt_w/2"/>
                                          </p:val>
                                        </p:tav>
                                        <p:tav tm="100000">
                                          <p:val>
                                            <p:strVal val="#ppt_x"/>
                                          </p:val>
                                        </p:tav>
                                      </p:tavLst>
                                    </p:anim>
                                    <p:anim calcmode="lin" valueType="num">
                                      <p:cBhvr additive="base">
                                        <p:cTn id="38" dur="10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1000" fill="hold"/>
                                        <p:tgtEl>
                                          <p:spTgt spid="16"/>
                                        </p:tgtEl>
                                        <p:attrNameLst>
                                          <p:attrName>ppt_x</p:attrName>
                                        </p:attrNameLst>
                                      </p:cBhvr>
                                      <p:tavLst>
                                        <p:tav tm="0">
                                          <p:val>
                                            <p:strVal val="1+#ppt_w/2"/>
                                          </p:val>
                                        </p:tav>
                                        <p:tav tm="100000">
                                          <p:val>
                                            <p:strVal val="#ppt_x"/>
                                          </p:val>
                                        </p:tav>
                                      </p:tavLst>
                                    </p:anim>
                                    <p:anim calcmode="lin" valueType="num">
                                      <p:cBhvr additive="base">
                                        <p:cTn id="42" dur="1000" fill="hold"/>
                                        <p:tgtEl>
                                          <p:spTgt spid="16"/>
                                        </p:tgtEl>
                                        <p:attrNameLst>
                                          <p:attrName>ppt_y</p:attrName>
                                        </p:attrNameLst>
                                      </p:cBhvr>
                                      <p:tavLst>
                                        <p:tav tm="0">
                                          <p:val>
                                            <p:strVal val="#ppt_y"/>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9" grpId="0" animBg="1"/>
      <p:bldP spid="6" grpId="0" animBg="1"/>
      <p:bldP spid="11" grpId="0" animBg="1"/>
      <p:bldP spid="13" grpId="0" animBg="1"/>
      <p:bldP spid="14" grpId="0" animBg="1"/>
      <p:bldP spid="15" grpId="0" animBg="1"/>
      <p:bldP spid="16" grpId="0" animBg="1"/>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981341" y="990595"/>
            <a:ext cx="4957973" cy="3915229"/>
          </a:xfrm>
          <a:prstGeom prst="cloud">
            <a:avLst/>
          </a:prstGeom>
          <a:solidFill>
            <a:schemeClr val="bg1"/>
          </a:solidFill>
          <a:ln>
            <a:noFill/>
          </a:ln>
          <a:effectLst>
            <a:softEdge rad="635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dugi" panose="020B0502040204020203" pitchFamily="34" charset="0"/>
              <a:ea typeface="Gadugi" panose="020B0502040204020203" pitchFamily="34" charset="0"/>
            </a:endParaRPr>
          </a:p>
        </p:txBody>
      </p:sp>
      <p:pic>
        <p:nvPicPr>
          <p:cNvPr id="10" name="Content Placeholder 6"/>
          <p:cNvPicPr>
            <a:picLocks noChangeAspect="1"/>
          </p:cNvPicPr>
          <p:nvPr/>
        </p:nvPicPr>
        <p:blipFill>
          <a:blip r:embed="rId3">
            <a:extLst>
              <a:ext uri="{BEBA8EAE-BF5A-486C-A8C5-ECC9F3942E4B}">
                <a14:imgProps xmlns:a14="http://schemas.microsoft.com/office/drawing/2010/main">
                  <a14:imgLayer r:embed="rId4">
                    <a14:imgEffect>
                      <a14:backgroundRemoval t="289" b="97977" l="9510" r="89914">
                        <a14:foregroundMark x1="38617" y1="76301" x2="38617" y2="76301"/>
                      </a14:backgroundRemoval>
                    </a14:imgEffect>
                  </a14:imgLayer>
                </a14:imgProps>
              </a:ext>
              <a:ext uri="{28A0092B-C50C-407E-A947-70E740481C1C}">
                <a14:useLocalDpi xmlns:a14="http://schemas.microsoft.com/office/drawing/2010/main" val="0"/>
              </a:ext>
            </a:extLst>
          </a:blip>
          <a:stretch>
            <a:fillRect/>
          </a:stretch>
        </p:blipFill>
        <p:spPr>
          <a:xfrm>
            <a:off x="0" y="4139021"/>
            <a:ext cx="2613871" cy="2606338"/>
          </a:xfrm>
          <a:prstGeom prst="rect">
            <a:avLst/>
          </a:prstGeom>
          <a:noFill/>
          <a:ln>
            <a:noFill/>
          </a:ln>
        </p:spPr>
      </p:pic>
      <p:sp>
        <p:nvSpPr>
          <p:cNvPr id="16" name="Cloud 15"/>
          <p:cNvSpPr/>
          <p:nvPr/>
        </p:nvSpPr>
        <p:spPr>
          <a:xfrm>
            <a:off x="2128607" y="4445105"/>
            <a:ext cx="408979"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17"/>
          <p:cNvSpPr/>
          <p:nvPr/>
        </p:nvSpPr>
        <p:spPr>
          <a:xfrm>
            <a:off x="2723473" y="4132122"/>
            <a:ext cx="515736" cy="312983"/>
          </a:xfrm>
          <a:prstGeom prst="cloud">
            <a:avLst/>
          </a:prstGeom>
          <a:solidFill>
            <a:schemeClr val="bg1"/>
          </a:solidFill>
          <a:ln>
            <a:noFill/>
          </a:ln>
          <a:effectLst>
            <a:softEdge rad="3175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p:cNvSpPr txBox="1">
            <a:spLocks/>
          </p:cNvSpPr>
          <p:nvPr/>
        </p:nvSpPr>
        <p:spPr>
          <a:xfrm>
            <a:off x="3404043" y="1707364"/>
            <a:ext cx="4112567" cy="2431657"/>
          </a:xfrm>
          <a:prstGeom prst="rect">
            <a:avLst/>
          </a:prstGeom>
          <a:noFill/>
          <a:effectLst>
            <a:softEdge rad="63500"/>
          </a:effectLst>
        </p:spPr>
        <p:txBody>
          <a:bodyPr anchor="ctr" anchorCtr="0">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solidFill>
                  <a:srgbClr val="073E87">
                    <a:lumMod val="75000"/>
                  </a:srgbClr>
                </a:solidFill>
                <a:latin typeface="Gadugi" panose="020B0502040204020203" pitchFamily="34" charset="0"/>
                <a:ea typeface="Gadugi" panose="020B0502040204020203" pitchFamily="34" charset="0"/>
              </a:rPr>
              <a:t>What comes to mind when you hear the words invest, investing, and investment?</a:t>
            </a:r>
          </a:p>
        </p:txBody>
      </p:sp>
      <p:sp>
        <p:nvSpPr>
          <p:cNvPr id="8" name="Title 6">
            <a:extLst>
              <a:ext uri="{FF2B5EF4-FFF2-40B4-BE49-F238E27FC236}">
                <a16:creationId xmlns:a16="http://schemas.microsoft.com/office/drawing/2014/main" id="{4DBF0F48-401A-4429-9551-2E390EB332BA}"/>
              </a:ext>
            </a:extLst>
          </p:cNvPr>
          <p:cNvSpPr>
            <a:spLocks noGrp="1"/>
          </p:cNvSpPr>
          <p:nvPr>
            <p:ph type="title"/>
          </p:nvPr>
        </p:nvSpPr>
        <p:spPr/>
        <p:txBody>
          <a:bodyPr/>
          <a:lstStyle/>
          <a:p>
            <a:r>
              <a:rPr lang="en-US" dirty="0"/>
              <a:t>Chat Box</a:t>
            </a:r>
          </a:p>
        </p:txBody>
      </p:sp>
    </p:spTree>
    <p:extLst>
      <p:ext uri="{BB962C8B-B14F-4D97-AF65-F5344CB8AC3E}">
        <p14:creationId xmlns:p14="http://schemas.microsoft.com/office/powerpoint/2010/main" val="251693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250"/>
                                        <p:tgtEl>
                                          <p:spTgt spid="1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8"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txBox="1">
            <a:spLocks/>
          </p:cNvSpPr>
          <p:nvPr/>
        </p:nvSpPr>
        <p:spPr>
          <a:xfrm>
            <a:off x="3070919" y="1508229"/>
            <a:ext cx="2895600" cy="484632"/>
          </a:xfrm>
          <a:prstGeom prst="rect">
            <a:avLst/>
          </a:prstGeom>
          <a:solidFill>
            <a:srgbClr val="006600"/>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bg1"/>
                </a:solidFill>
              </a:rPr>
              <a:t>Now</a:t>
            </a:r>
          </a:p>
        </p:txBody>
      </p:sp>
      <p:sp>
        <p:nvSpPr>
          <p:cNvPr id="35" name="Title 1"/>
          <p:cNvSpPr txBox="1">
            <a:spLocks/>
          </p:cNvSpPr>
          <p:nvPr/>
        </p:nvSpPr>
        <p:spPr>
          <a:xfrm>
            <a:off x="3121556" y="1508229"/>
            <a:ext cx="2903024" cy="484632"/>
          </a:xfrm>
          <a:prstGeom prst="rect">
            <a:avLst/>
          </a:prstGeom>
          <a:solidFill>
            <a:srgbClr val="FFFF99"/>
          </a:solidFill>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dirty="0">
                <a:solidFill>
                  <a:schemeClr val="tx2">
                    <a:lumMod val="75000"/>
                  </a:schemeClr>
                </a:solidFill>
              </a:rPr>
              <a:t>Future</a:t>
            </a:r>
          </a:p>
        </p:txBody>
      </p:sp>
      <p:sp>
        <p:nvSpPr>
          <p:cNvPr id="22" name="TextBox 21">
            <a:extLst>
              <a:ext uri="{FF2B5EF4-FFF2-40B4-BE49-F238E27FC236}">
                <a16:creationId xmlns:a16="http://schemas.microsoft.com/office/drawing/2014/main" id="{9441AC4B-DE13-45E6-8CAF-F1CDF551888E}"/>
              </a:ext>
            </a:extLst>
          </p:cNvPr>
          <p:cNvSpPr txBox="1"/>
          <p:nvPr/>
        </p:nvSpPr>
        <p:spPr>
          <a:xfrm>
            <a:off x="974725" y="3385666"/>
            <a:ext cx="2880360" cy="1200329"/>
          </a:xfrm>
          <a:prstGeom prst="rect">
            <a:avLst/>
          </a:prstGeom>
          <a:solidFill>
            <a:schemeClr val="bg1"/>
          </a:solidFill>
          <a:ln>
            <a:solidFill>
              <a:srgbClr val="C00000"/>
            </a:solidFill>
          </a:ln>
        </p:spPr>
        <p:txBody>
          <a:bodyPr wrap="square" rtlCol="0">
            <a:spAutoFit/>
          </a:bodyPr>
          <a:lstStyle/>
          <a:p>
            <a:pPr algn="ctr"/>
            <a:r>
              <a:rPr lang="en-US" b="1" dirty="0">
                <a:solidFill>
                  <a:srgbClr val="C00000"/>
                </a:solidFill>
                <a:latin typeface="Gadugi" panose="020B0502040204020203" pitchFamily="34" charset="0"/>
                <a:ea typeface="Gadugi" panose="020B0502040204020203" pitchFamily="34" charset="0"/>
              </a:rPr>
              <a:t>WORKING</a:t>
            </a:r>
          </a:p>
          <a:p>
            <a:pPr algn="ctr"/>
            <a:r>
              <a:rPr lang="en-US" dirty="0">
                <a:solidFill>
                  <a:srgbClr val="C00000"/>
                </a:solidFill>
                <a:latin typeface="Gadugi" panose="020B0502040204020203" pitchFamily="34" charset="0"/>
                <a:ea typeface="Gadugi" panose="020B0502040204020203" pitchFamily="34" charset="0"/>
              </a:rPr>
              <a:t>YOU working HARD</a:t>
            </a:r>
          </a:p>
          <a:p>
            <a:pPr algn="ctr"/>
            <a:r>
              <a:rPr lang="en-US" dirty="0">
                <a:solidFill>
                  <a:srgbClr val="C00000"/>
                </a:solidFill>
                <a:latin typeface="Gadugi" panose="020B0502040204020203" pitchFamily="34" charset="0"/>
                <a:ea typeface="Gadugi" panose="020B0502040204020203" pitchFamily="34" charset="0"/>
              </a:rPr>
              <a:t> for money!</a:t>
            </a:r>
          </a:p>
          <a:p>
            <a:pPr algn="ctr"/>
            <a:endParaRPr lang="en-US" dirty="0">
              <a:solidFill>
                <a:srgbClr val="C00000"/>
              </a:solidFill>
              <a:latin typeface="Gadugi" panose="020B0502040204020203" pitchFamily="34" charset="0"/>
              <a:ea typeface="Gadugi" panose="020B0502040204020203" pitchFamily="34" charset="0"/>
            </a:endParaRPr>
          </a:p>
        </p:txBody>
      </p:sp>
      <p:sp>
        <p:nvSpPr>
          <p:cNvPr id="24" name="TextBox 23">
            <a:extLst>
              <a:ext uri="{FF2B5EF4-FFF2-40B4-BE49-F238E27FC236}">
                <a16:creationId xmlns:a16="http://schemas.microsoft.com/office/drawing/2014/main" id="{932C266F-78B8-4B32-A676-82DB72B0632E}"/>
              </a:ext>
            </a:extLst>
          </p:cNvPr>
          <p:cNvSpPr txBox="1"/>
          <p:nvPr/>
        </p:nvSpPr>
        <p:spPr>
          <a:xfrm>
            <a:off x="5397787" y="3385666"/>
            <a:ext cx="2880360" cy="1200329"/>
          </a:xfrm>
          <a:prstGeom prst="rect">
            <a:avLst/>
          </a:prstGeom>
          <a:solidFill>
            <a:schemeClr val="bg1"/>
          </a:solidFill>
          <a:ln>
            <a:solidFill>
              <a:srgbClr val="044410"/>
            </a:solidFill>
          </a:ln>
        </p:spPr>
        <p:txBody>
          <a:bodyPr wrap="square" rtlCol="0">
            <a:spAutoFit/>
          </a:bodyPr>
          <a:lstStyle/>
          <a:p>
            <a:pPr algn="ctr"/>
            <a:r>
              <a:rPr lang="en-US" b="1" dirty="0">
                <a:solidFill>
                  <a:srgbClr val="044410"/>
                </a:solidFill>
                <a:latin typeface="Gadugi" panose="020B0502040204020203" pitchFamily="34" charset="0"/>
                <a:ea typeface="Gadugi" panose="020B0502040204020203" pitchFamily="34" charset="0"/>
              </a:rPr>
              <a:t>WEALTH</a:t>
            </a:r>
          </a:p>
          <a:p>
            <a:pPr algn="ctr"/>
            <a:r>
              <a:rPr lang="en-US" dirty="0">
                <a:solidFill>
                  <a:srgbClr val="044410"/>
                </a:solidFill>
                <a:latin typeface="Gadugi" panose="020B0502040204020203" pitchFamily="34" charset="0"/>
                <a:ea typeface="Gadugi" panose="020B0502040204020203" pitchFamily="34" charset="0"/>
              </a:rPr>
              <a:t>(Ownership)</a:t>
            </a:r>
          </a:p>
          <a:p>
            <a:pPr algn="ctr"/>
            <a:r>
              <a:rPr lang="en-US" dirty="0">
                <a:solidFill>
                  <a:srgbClr val="044410"/>
                </a:solidFill>
                <a:latin typeface="Gadugi" panose="020B0502040204020203" pitchFamily="34" charset="0"/>
                <a:ea typeface="Gadugi" panose="020B0502040204020203" pitchFamily="34" charset="0"/>
              </a:rPr>
              <a:t>MONEY working HARD</a:t>
            </a:r>
          </a:p>
          <a:p>
            <a:pPr algn="ctr"/>
            <a:r>
              <a:rPr lang="en-US" dirty="0">
                <a:solidFill>
                  <a:srgbClr val="044410"/>
                </a:solidFill>
                <a:latin typeface="Gadugi" panose="020B0502040204020203" pitchFamily="34" charset="0"/>
                <a:ea typeface="Gadugi" panose="020B0502040204020203" pitchFamily="34" charset="0"/>
              </a:rPr>
              <a:t> for YOU!</a:t>
            </a:r>
          </a:p>
        </p:txBody>
      </p:sp>
      <p:pic>
        <p:nvPicPr>
          <p:cNvPr id="26" name="Picture 24" descr="gold-bars">
            <a:extLst>
              <a:ext uri="{FF2B5EF4-FFF2-40B4-BE49-F238E27FC236}">
                <a16:creationId xmlns:a16="http://schemas.microsoft.com/office/drawing/2014/main" id="{C240B726-0962-4348-B7CA-1B28B2323F45}"/>
              </a:ext>
            </a:extLst>
          </p:cNvPr>
          <p:cNvPicPr>
            <a:picLocks noChangeAspect="1" noChangeArrowheads="1"/>
          </p:cNvPicPr>
          <p:nvPr/>
        </p:nvPicPr>
        <p:blipFill>
          <a:blip r:embed="rId3"/>
          <a:srcRect/>
          <a:stretch>
            <a:fillRect/>
          </a:stretch>
        </p:blipFill>
        <p:spPr bwMode="auto">
          <a:xfrm>
            <a:off x="5398603" y="4629149"/>
            <a:ext cx="2886664" cy="1745217"/>
          </a:xfrm>
          <a:prstGeom prst="rect">
            <a:avLst/>
          </a:prstGeom>
          <a:noFill/>
          <a:ln>
            <a:solidFill>
              <a:schemeClr val="bg1">
                <a:lumMod val="50000"/>
                <a:lumOff val="50000"/>
              </a:schemeClr>
            </a:solidFill>
          </a:ln>
          <a:effectLst>
            <a:outerShdw blurRad="50800" dist="38100" dir="2700000" algn="tl" rotWithShape="0">
              <a:prstClr val="black">
                <a:alpha val="40000"/>
              </a:prstClr>
            </a:outerShdw>
          </a:effectLst>
        </p:spPr>
      </p:pic>
      <p:sp>
        <p:nvSpPr>
          <p:cNvPr id="2" name="AutoShape 6" descr="Direct 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rect 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he United States Social Security Administr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United States Social Security Administr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www.ssa.gov/img/icons/home/color-ssn-car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COMPASS HHS MCA Registratio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Veterans ID Card Open for Registrati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itle 1">
            <a:extLst>
              <a:ext uri="{FF2B5EF4-FFF2-40B4-BE49-F238E27FC236}">
                <a16:creationId xmlns:a16="http://schemas.microsoft.com/office/drawing/2014/main" id="{357E9480-68A7-4976-9DC4-9BEA493F28C6}"/>
              </a:ext>
            </a:extLst>
          </p:cNvPr>
          <p:cNvSpPr txBox="1">
            <a:spLocks/>
          </p:cNvSpPr>
          <p:nvPr/>
        </p:nvSpPr>
        <p:spPr>
          <a:xfrm rot="19983000">
            <a:off x="4698866" y="5124913"/>
            <a:ext cx="3845758" cy="484632"/>
          </a:xfrm>
          <a:prstGeom prst="rect">
            <a:avLst/>
          </a:prstGeom>
          <a:noFill/>
          <a:scene3d>
            <a:camera prst="orthographicFront"/>
            <a:lightRig rig="threePt" dir="t"/>
          </a:scene3d>
          <a:sp3d>
            <a:bevelT/>
          </a:sp3d>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000" b="1" dirty="0">
                <a:solidFill>
                  <a:srgbClr val="044410"/>
                </a:solidFill>
              </a:rPr>
              <a:t>BUILD ASSETS</a:t>
            </a:r>
          </a:p>
        </p:txBody>
      </p:sp>
      <p:sp>
        <p:nvSpPr>
          <p:cNvPr id="4" name="Title 3">
            <a:extLst>
              <a:ext uri="{FF2B5EF4-FFF2-40B4-BE49-F238E27FC236}">
                <a16:creationId xmlns:a16="http://schemas.microsoft.com/office/drawing/2014/main" id="{A5214BA9-0E3E-4C95-9BDC-EBB7D4121B5A}"/>
              </a:ext>
            </a:extLst>
          </p:cNvPr>
          <p:cNvSpPr>
            <a:spLocks noGrp="1"/>
          </p:cNvSpPr>
          <p:nvPr>
            <p:ph type="title"/>
          </p:nvPr>
        </p:nvSpPr>
        <p:spPr/>
        <p:txBody>
          <a:bodyPr/>
          <a:lstStyle/>
          <a:p>
            <a:r>
              <a:rPr lang="en-US" dirty="0"/>
              <a:t>Where Does Your Cash Come From?</a:t>
            </a:r>
          </a:p>
        </p:txBody>
      </p:sp>
      <p:pic>
        <p:nvPicPr>
          <p:cNvPr id="1026" name="Picture 2" descr="1 U.S.A dollar banknot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684" b="37117"/>
          <a:stretch/>
        </p:blipFill>
        <p:spPr bwMode="auto">
          <a:xfrm>
            <a:off x="2750984" y="1375926"/>
            <a:ext cx="3642031" cy="1146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0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59 -0.01342 L -0.22986 0.20347 " pathEditMode="relative" rAng="0" ptsTypes="AA">
                                      <p:cBhvr>
                                        <p:cTn id="6" dur="1250" fill="hold"/>
                                        <p:tgtEl>
                                          <p:spTgt spid="33"/>
                                        </p:tgtEl>
                                        <p:attrNameLst>
                                          <p:attrName>ppt_x</p:attrName>
                                          <p:attrName>ppt_y</p:attrName>
                                        </p:attrNameLst>
                                      </p:cBhvr>
                                      <p:rCtr x="-11788" y="10833"/>
                                    </p:animMotion>
                                  </p:childTnLst>
                                </p:cTn>
                              </p:par>
                            </p:childTnLst>
                          </p:cTn>
                        </p:par>
                        <p:par>
                          <p:cTn id="7" fill="hold">
                            <p:stCondLst>
                              <p:cond delay="1250"/>
                            </p:stCondLst>
                            <p:childTnLst>
                              <p:par>
                                <p:cTn id="8" presetID="22" presetClass="entr" presetSubtype="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66667E-6 -3.7037E-6 L 0.24705 0.2044 " pathEditMode="relative" rAng="0" ptsTypes="AA">
                                      <p:cBhvr>
                                        <p:cTn id="14" dur="1500" fill="hold"/>
                                        <p:tgtEl>
                                          <p:spTgt spid="35"/>
                                        </p:tgtEl>
                                        <p:attrNameLst>
                                          <p:attrName>ppt_x</p:attrName>
                                          <p:attrName>ppt_y</p:attrName>
                                        </p:attrNameLst>
                                      </p:cBhvr>
                                      <p:rCtr x="12344" y="10208"/>
                                    </p:animMotion>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up)">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1000"/>
                                        <p:tgtEl>
                                          <p:spTgt spid="2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22" grpId="0" animBg="1"/>
      <p:bldP spid="24" grpId="0" animBg="1"/>
      <p:bldP spid="2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4" descr="gold-bars">
            <a:extLst>
              <a:ext uri="{FF2B5EF4-FFF2-40B4-BE49-F238E27FC236}">
                <a16:creationId xmlns:a16="http://schemas.microsoft.com/office/drawing/2014/main" id="{C240B726-0962-4348-B7CA-1B28B2323F45}"/>
              </a:ext>
            </a:extLst>
          </p:cNvPr>
          <p:cNvPicPr>
            <a:picLocks noChangeAspect="1" noChangeArrowheads="1"/>
          </p:cNvPicPr>
          <p:nvPr/>
        </p:nvPicPr>
        <p:blipFill>
          <a:blip r:embed="rId3"/>
          <a:srcRect/>
          <a:stretch>
            <a:fillRect/>
          </a:stretch>
        </p:blipFill>
        <p:spPr bwMode="auto">
          <a:xfrm>
            <a:off x="5398603" y="4629149"/>
            <a:ext cx="2886664" cy="1745217"/>
          </a:xfrm>
          <a:prstGeom prst="rect">
            <a:avLst/>
          </a:prstGeom>
          <a:noFill/>
          <a:ln>
            <a:solidFill>
              <a:schemeClr val="bg1">
                <a:lumMod val="50000"/>
                <a:lumOff val="50000"/>
              </a:schemeClr>
            </a:solidFill>
          </a:ln>
          <a:effectLst>
            <a:outerShdw blurRad="50800" dist="38100" dir="2700000" algn="tl" rotWithShape="0">
              <a:prstClr val="black">
                <a:alpha val="40000"/>
              </a:prstClr>
            </a:outerShdw>
          </a:effectLst>
        </p:spPr>
      </p:pic>
      <p:sp>
        <p:nvSpPr>
          <p:cNvPr id="2" name="AutoShape 6" descr="Direct 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rect 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he United States Social Security Administr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United States Social Security Administr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www.ssa.gov/img/icons/home/color-ssn-car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COMPASS HHS MCA Registratio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Veterans ID Card Open for Registrati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0">
            <a:extLst>
              <a:ext uri="{FF2B5EF4-FFF2-40B4-BE49-F238E27FC236}">
                <a16:creationId xmlns:a16="http://schemas.microsoft.com/office/drawing/2014/main" id="{EC401DCE-332F-4A2D-8DE9-8AEC7927B881}"/>
              </a:ext>
            </a:extLst>
          </p:cNvPr>
          <p:cNvSpPr>
            <a:spLocks noGrp="1"/>
          </p:cNvSpPr>
          <p:nvPr>
            <p:ph type="title"/>
          </p:nvPr>
        </p:nvSpPr>
        <p:spPr/>
        <p:txBody>
          <a:bodyPr/>
          <a:lstStyle/>
          <a:p>
            <a:endParaRPr lang="en-US"/>
          </a:p>
        </p:txBody>
      </p:sp>
      <p:sp>
        <p:nvSpPr>
          <p:cNvPr id="19" name="Title 4">
            <a:extLst>
              <a:ext uri="{FF2B5EF4-FFF2-40B4-BE49-F238E27FC236}">
                <a16:creationId xmlns:a16="http://schemas.microsoft.com/office/drawing/2014/main" id="{3F2AE180-C4FF-48B8-988A-7BE8AB88F00C}"/>
              </a:ext>
            </a:extLst>
          </p:cNvPr>
          <p:cNvSpPr txBox="1">
            <a:spLocks/>
          </p:cNvSpPr>
          <p:nvPr/>
        </p:nvSpPr>
        <p:spPr>
          <a:xfrm>
            <a:off x="669925" y="2152650"/>
            <a:ext cx="2581834" cy="3162300"/>
          </a:xfrm>
          <a:prstGeom prst="rect">
            <a:avLst/>
          </a:prstGeom>
          <a:solidFill>
            <a:srgbClr val="DCE6F2">
              <a:alpha val="76078"/>
            </a:srgbClr>
          </a:solidFill>
        </p:spPr>
        <p:txBody>
          <a:bodyPr vert="horz" lIns="91440" tIns="45720" rIns="91440" bIns="45720" rtlCol="0" anchor="ctr">
            <a:normAutofit/>
          </a:bodyPr>
          <a:lstStyle>
            <a:lvl1pPr algn="l" defTabSz="914400" rtl="0" eaLnBrk="1" latinLnBrk="0" hangingPunct="1">
              <a:spcBef>
                <a:spcPct val="0"/>
              </a:spcBef>
              <a:buNone/>
              <a:defRPr sz="3200" kern="1200">
                <a:solidFill>
                  <a:schemeClr val="tx2">
                    <a:lumMod val="75000"/>
                  </a:schemeClr>
                </a:solidFill>
                <a:latin typeface="Gadugi" panose="020B0502040204020203" pitchFamily="34" charset="0"/>
                <a:ea typeface="Gadugi" panose="020B0502040204020203" pitchFamily="34" charset="0"/>
                <a:cs typeface="+mj-cs"/>
              </a:defRPr>
            </a:lvl1pPr>
          </a:lstStyle>
          <a:p>
            <a:pPr algn="ctr"/>
            <a:r>
              <a:rPr lang="en-US" sz="4400" dirty="0"/>
              <a:t>Rules for building assets</a:t>
            </a:r>
          </a:p>
        </p:txBody>
      </p:sp>
      <p:sp>
        <p:nvSpPr>
          <p:cNvPr id="25" name="Arrow: Right 24">
            <a:extLst>
              <a:ext uri="{FF2B5EF4-FFF2-40B4-BE49-F238E27FC236}">
                <a16:creationId xmlns:a16="http://schemas.microsoft.com/office/drawing/2014/main" id="{80FFBAC3-93EA-475F-AEE2-851158598E97}"/>
              </a:ext>
            </a:extLst>
          </p:cNvPr>
          <p:cNvSpPr/>
          <p:nvPr/>
        </p:nvSpPr>
        <p:spPr>
          <a:xfrm flipH="1">
            <a:off x="3638549" y="4309421"/>
            <a:ext cx="3940417" cy="95097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Gadugi" panose="020B0502040204020203" pitchFamily="34" charset="0"/>
                <a:ea typeface="Gadugi" panose="020B0502040204020203" pitchFamily="34" charset="0"/>
              </a:rPr>
              <a:t>Start Early!</a:t>
            </a:r>
          </a:p>
        </p:txBody>
      </p:sp>
      <p:sp>
        <p:nvSpPr>
          <p:cNvPr id="27" name="Arrow: Right 26">
            <a:extLst>
              <a:ext uri="{FF2B5EF4-FFF2-40B4-BE49-F238E27FC236}">
                <a16:creationId xmlns:a16="http://schemas.microsoft.com/office/drawing/2014/main" id="{40EA7137-66B2-4DDE-A7C4-54086087C13C}"/>
              </a:ext>
            </a:extLst>
          </p:cNvPr>
          <p:cNvSpPr/>
          <p:nvPr/>
        </p:nvSpPr>
        <p:spPr>
          <a:xfrm flipH="1">
            <a:off x="3638549" y="3258312"/>
            <a:ext cx="3940417" cy="950976"/>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latin typeface="Gadugi" panose="020B0502040204020203" pitchFamily="34" charset="0"/>
                <a:ea typeface="Gadugi" panose="020B0502040204020203" pitchFamily="34" charset="0"/>
              </a:rPr>
              <a:t>Stay Invested!</a:t>
            </a:r>
          </a:p>
        </p:txBody>
      </p:sp>
      <p:sp>
        <p:nvSpPr>
          <p:cNvPr id="28" name="Arrow: Right 27">
            <a:extLst>
              <a:ext uri="{FF2B5EF4-FFF2-40B4-BE49-F238E27FC236}">
                <a16:creationId xmlns:a16="http://schemas.microsoft.com/office/drawing/2014/main" id="{7D45B693-9BE7-4E8C-9AE7-F4BA7EA98F72}"/>
              </a:ext>
            </a:extLst>
          </p:cNvPr>
          <p:cNvSpPr/>
          <p:nvPr/>
        </p:nvSpPr>
        <p:spPr>
          <a:xfrm flipH="1">
            <a:off x="3638549" y="2283911"/>
            <a:ext cx="3940418" cy="954019"/>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Gadugi" panose="020B0502040204020203" pitchFamily="34" charset="0"/>
                <a:ea typeface="Gadugi" panose="020B0502040204020203" pitchFamily="34" charset="0"/>
              </a:rPr>
              <a:t>Diversify!</a:t>
            </a:r>
          </a:p>
        </p:txBody>
      </p:sp>
      <p:sp>
        <p:nvSpPr>
          <p:cNvPr id="29" name="Freeform: Shape 28">
            <a:extLst>
              <a:ext uri="{FF2B5EF4-FFF2-40B4-BE49-F238E27FC236}">
                <a16:creationId xmlns:a16="http://schemas.microsoft.com/office/drawing/2014/main" id="{CF1B043A-50DB-47AC-B368-4CD002A3484C}"/>
              </a:ext>
            </a:extLst>
          </p:cNvPr>
          <p:cNvSpPr/>
          <p:nvPr/>
        </p:nvSpPr>
        <p:spPr>
          <a:xfrm flipH="1">
            <a:off x="7578964" y="2367319"/>
            <a:ext cx="1562697" cy="630936"/>
          </a:xfrm>
          <a:custGeom>
            <a:avLst/>
            <a:gdLst>
              <a:gd name="connsiteX0" fmla="*/ 0 w 1562697"/>
              <a:gd name="connsiteY0" fmla="*/ 0 h 802704"/>
              <a:gd name="connsiteX1" fmla="*/ 1562697 w 1562697"/>
              <a:gd name="connsiteY1" fmla="*/ 202058 h 802704"/>
              <a:gd name="connsiteX2" fmla="*/ 1562697 w 1562697"/>
              <a:gd name="connsiteY2" fmla="*/ 802704 h 802704"/>
              <a:gd name="connsiteX3" fmla="*/ 0 w 1562697"/>
              <a:gd name="connsiteY3" fmla="*/ 665286 h 802704"/>
              <a:gd name="connsiteX4" fmla="*/ 0 w 1562697"/>
              <a:gd name="connsiteY4" fmla="*/ 0 h 802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697" h="802704">
                <a:moveTo>
                  <a:pt x="0" y="0"/>
                </a:moveTo>
                <a:lnTo>
                  <a:pt x="1562697" y="202058"/>
                </a:lnTo>
                <a:lnTo>
                  <a:pt x="1562697" y="802704"/>
                </a:lnTo>
                <a:lnTo>
                  <a:pt x="0" y="665286"/>
                </a:lnTo>
                <a:lnTo>
                  <a:pt x="0" y="0"/>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18A4F7B-B7F3-4D1B-B32E-DC802743BC9E}"/>
              </a:ext>
            </a:extLst>
          </p:cNvPr>
          <p:cNvSpPr/>
          <p:nvPr/>
        </p:nvSpPr>
        <p:spPr>
          <a:xfrm flipH="1" flipV="1">
            <a:off x="7578965" y="3483547"/>
            <a:ext cx="1582361" cy="512064"/>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2915C20-1E48-4991-9C02-CEAABFC70C63}"/>
              </a:ext>
            </a:extLst>
          </p:cNvPr>
          <p:cNvSpPr/>
          <p:nvPr/>
        </p:nvSpPr>
        <p:spPr>
          <a:xfrm flipH="1">
            <a:off x="7582867" y="4545513"/>
            <a:ext cx="1578462" cy="630936"/>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620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3.88889E-6 -3.33333E-6 L -0.53576 -0.25439 " pathEditMode="relative" rAng="0" ptsTypes="AA">
                                      <p:cBhvr>
                                        <p:cTn id="6" dur="2000" fill="hold"/>
                                        <p:tgtEl>
                                          <p:spTgt spid="26"/>
                                        </p:tgtEl>
                                        <p:attrNameLst>
                                          <p:attrName>ppt_x</p:attrName>
                                          <p:attrName>ppt_y</p:attrName>
                                        </p:attrNameLst>
                                      </p:cBhvr>
                                      <p:rCtr x="-26788" y="-12731"/>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2500"/>
                            </p:stCondLst>
                            <p:childTnLst>
                              <p:par>
                                <p:cTn id="12" presetID="22" presetClass="entr" presetSubtype="2"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right)">
                                      <p:cBhvr>
                                        <p:cTn id="14" dur="750"/>
                                        <p:tgtEl>
                                          <p:spTgt spid="31"/>
                                        </p:tgtEl>
                                      </p:cBhvr>
                                    </p:animEffect>
                                  </p:childTnLst>
                                </p:cTn>
                              </p:par>
                            </p:childTnLst>
                          </p:cTn>
                        </p:par>
                        <p:par>
                          <p:cTn id="15" fill="hold">
                            <p:stCondLst>
                              <p:cond delay="3250"/>
                            </p:stCondLst>
                            <p:childTnLst>
                              <p:par>
                                <p:cTn id="16" presetID="22" presetClass="entr" presetSubtype="2"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1000"/>
                                        <p:tgtEl>
                                          <p:spTgt spid="25"/>
                                        </p:tgtEl>
                                      </p:cBhvr>
                                    </p:animEffect>
                                  </p:childTnLst>
                                </p:cTn>
                              </p:par>
                            </p:childTnLst>
                          </p:cTn>
                        </p:par>
                        <p:par>
                          <p:cTn id="19" fill="hold">
                            <p:stCondLst>
                              <p:cond delay="4250"/>
                            </p:stCondLst>
                            <p:childTnLst>
                              <p:par>
                                <p:cTn id="20" presetID="22" presetClass="entr" presetSubtype="2" fill="hold" grpId="0"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right)">
                                      <p:cBhvr>
                                        <p:cTn id="22" dur="750"/>
                                        <p:tgtEl>
                                          <p:spTgt spid="30"/>
                                        </p:tgtEl>
                                      </p:cBhvr>
                                    </p:animEffect>
                                  </p:childTnLst>
                                </p:cTn>
                              </p:par>
                            </p:childTnLst>
                          </p:cTn>
                        </p:par>
                        <p:par>
                          <p:cTn id="23" fill="hold">
                            <p:stCondLst>
                              <p:cond delay="5000"/>
                            </p:stCondLst>
                            <p:childTnLst>
                              <p:par>
                                <p:cTn id="24" presetID="2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1000"/>
                                        <p:tgtEl>
                                          <p:spTgt spid="27"/>
                                        </p:tgtEl>
                                      </p:cBhvr>
                                    </p:animEffect>
                                  </p:childTnLst>
                                </p:cTn>
                              </p:par>
                            </p:childTnLst>
                          </p:cTn>
                        </p:par>
                        <p:par>
                          <p:cTn id="27" fill="hold">
                            <p:stCondLst>
                              <p:cond delay="6000"/>
                            </p:stCondLst>
                            <p:childTnLst>
                              <p:par>
                                <p:cTn id="28" presetID="22" presetClass="entr" presetSubtype="2"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750"/>
                                        <p:tgtEl>
                                          <p:spTgt spid="29"/>
                                        </p:tgtEl>
                                      </p:cBhvr>
                                    </p:animEffect>
                                  </p:childTnLst>
                                </p:cTn>
                              </p:par>
                            </p:childTnLst>
                          </p:cTn>
                        </p:par>
                        <p:par>
                          <p:cTn id="31" fill="hold">
                            <p:stCondLst>
                              <p:cond delay="6750"/>
                            </p:stCondLst>
                            <p:childTnLst>
                              <p:par>
                                <p:cTn id="32" presetID="22" presetClass="entr" presetSubtype="2"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right)">
                                      <p:cBhvr>
                                        <p:cTn id="34" dur="10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8" fill="hold" nodeType="clickEffect">
                                  <p:stCondLst>
                                    <p:cond delay="0"/>
                                  </p:stCondLst>
                                  <p:childTnLst>
                                    <p:anim calcmode="lin" valueType="num">
                                      <p:cBhvr additive="base">
                                        <p:cTn id="38" dur="500"/>
                                        <p:tgtEl>
                                          <p:spTgt spid="26"/>
                                        </p:tgtEl>
                                        <p:attrNameLst>
                                          <p:attrName>ppt_x</p:attrName>
                                        </p:attrNameLst>
                                      </p:cBhvr>
                                      <p:tavLst>
                                        <p:tav tm="0">
                                          <p:val>
                                            <p:strVal val="ppt_x"/>
                                          </p:val>
                                        </p:tav>
                                        <p:tav tm="100000">
                                          <p:val>
                                            <p:strVal val="0-ppt_w/2"/>
                                          </p:val>
                                        </p:tav>
                                      </p:tavLst>
                                    </p:anim>
                                    <p:anim calcmode="lin" valueType="num">
                                      <p:cBhvr additive="base">
                                        <p:cTn id="39" dur="500"/>
                                        <p:tgtEl>
                                          <p:spTgt spid="26"/>
                                        </p:tgtEl>
                                        <p:attrNameLst>
                                          <p:attrName>ppt_y</p:attrName>
                                        </p:attrNameLst>
                                      </p:cBhvr>
                                      <p:tavLst>
                                        <p:tav tm="0">
                                          <p:val>
                                            <p:strVal val="ppt_y"/>
                                          </p:val>
                                        </p:tav>
                                        <p:tav tm="100000">
                                          <p:val>
                                            <p:strVal val="ppt_y"/>
                                          </p:val>
                                        </p:tav>
                                      </p:tavLst>
                                    </p:anim>
                                    <p:set>
                                      <p:cBhvr>
                                        <p:cTn id="40" dur="1" fill="hold">
                                          <p:stCondLst>
                                            <p:cond delay="499"/>
                                          </p:stCondLst>
                                        </p:cTn>
                                        <p:tgtEl>
                                          <p:spTgt spid="26"/>
                                        </p:tgtEl>
                                        <p:attrNameLst>
                                          <p:attrName>style.visibility</p:attrName>
                                        </p:attrNameLst>
                                      </p:cBhvr>
                                      <p:to>
                                        <p:strVal val="hidden"/>
                                      </p:to>
                                    </p:set>
                                  </p:childTnLst>
                                </p:cTn>
                              </p:par>
                              <p:par>
                                <p:cTn id="41" presetID="2" presetClass="exit" presetSubtype="8" fill="hold" grpId="1" nodeType="withEffect">
                                  <p:stCondLst>
                                    <p:cond delay="0"/>
                                  </p:stCondLst>
                                  <p:childTnLst>
                                    <p:anim calcmode="lin" valueType="num">
                                      <p:cBhvr additive="base">
                                        <p:cTn id="42" dur="500"/>
                                        <p:tgtEl>
                                          <p:spTgt spid="19"/>
                                        </p:tgtEl>
                                        <p:attrNameLst>
                                          <p:attrName>ppt_x</p:attrName>
                                        </p:attrNameLst>
                                      </p:cBhvr>
                                      <p:tavLst>
                                        <p:tav tm="0">
                                          <p:val>
                                            <p:strVal val="ppt_x"/>
                                          </p:val>
                                        </p:tav>
                                        <p:tav tm="100000">
                                          <p:val>
                                            <p:strVal val="0-ppt_w/2"/>
                                          </p:val>
                                        </p:tav>
                                      </p:tavLst>
                                    </p:anim>
                                    <p:anim calcmode="lin" valueType="num">
                                      <p:cBhvr additive="base">
                                        <p:cTn id="43" dur="500"/>
                                        <p:tgtEl>
                                          <p:spTgt spid="19"/>
                                        </p:tgtEl>
                                        <p:attrNameLst>
                                          <p:attrName>ppt_y</p:attrName>
                                        </p:attrNameLst>
                                      </p:cBhvr>
                                      <p:tavLst>
                                        <p:tav tm="0">
                                          <p:val>
                                            <p:strVal val="ppt_y"/>
                                          </p:val>
                                        </p:tav>
                                        <p:tav tm="100000">
                                          <p:val>
                                            <p:strVal val="ppt_y"/>
                                          </p:val>
                                        </p:tav>
                                      </p:tavLst>
                                    </p:anim>
                                    <p:set>
                                      <p:cBhvr>
                                        <p:cTn id="44" dur="1" fill="hold">
                                          <p:stCondLst>
                                            <p:cond delay="499"/>
                                          </p:stCondLst>
                                        </p:cTn>
                                        <p:tgtEl>
                                          <p:spTgt spid="19"/>
                                        </p:tgtEl>
                                        <p:attrNameLst>
                                          <p:attrName>style.visibility</p:attrName>
                                        </p:attrNameLst>
                                      </p:cBhvr>
                                      <p:to>
                                        <p:strVal val="hidden"/>
                                      </p:to>
                                    </p:set>
                                  </p:childTnLst>
                                </p:cTn>
                              </p:par>
                              <p:par>
                                <p:cTn id="45" presetID="2" presetClass="exit" presetSubtype="8" fill="hold" grpId="1" nodeType="withEffect">
                                  <p:stCondLst>
                                    <p:cond delay="0"/>
                                  </p:stCondLst>
                                  <p:childTnLst>
                                    <p:anim calcmode="lin" valueType="num">
                                      <p:cBhvr additive="base">
                                        <p:cTn id="46" dur="500"/>
                                        <p:tgtEl>
                                          <p:spTgt spid="27"/>
                                        </p:tgtEl>
                                        <p:attrNameLst>
                                          <p:attrName>ppt_x</p:attrName>
                                        </p:attrNameLst>
                                      </p:cBhvr>
                                      <p:tavLst>
                                        <p:tav tm="0">
                                          <p:val>
                                            <p:strVal val="ppt_x"/>
                                          </p:val>
                                        </p:tav>
                                        <p:tav tm="100000">
                                          <p:val>
                                            <p:strVal val="0-ppt_w/2"/>
                                          </p:val>
                                        </p:tav>
                                      </p:tavLst>
                                    </p:anim>
                                    <p:anim calcmode="lin" valueType="num">
                                      <p:cBhvr additive="base">
                                        <p:cTn id="47" dur="500"/>
                                        <p:tgtEl>
                                          <p:spTgt spid="27"/>
                                        </p:tgtEl>
                                        <p:attrNameLst>
                                          <p:attrName>ppt_y</p:attrName>
                                        </p:attrNameLst>
                                      </p:cBhvr>
                                      <p:tavLst>
                                        <p:tav tm="0">
                                          <p:val>
                                            <p:strVal val="ppt_y"/>
                                          </p:val>
                                        </p:tav>
                                        <p:tav tm="100000">
                                          <p:val>
                                            <p:strVal val="ppt_y"/>
                                          </p:val>
                                        </p:tav>
                                      </p:tavLst>
                                    </p:anim>
                                    <p:set>
                                      <p:cBhvr>
                                        <p:cTn id="48" dur="1" fill="hold">
                                          <p:stCondLst>
                                            <p:cond delay="499"/>
                                          </p:stCondLst>
                                        </p:cTn>
                                        <p:tgtEl>
                                          <p:spTgt spid="27"/>
                                        </p:tgtEl>
                                        <p:attrNameLst>
                                          <p:attrName>style.visibility</p:attrName>
                                        </p:attrNameLst>
                                      </p:cBhvr>
                                      <p:to>
                                        <p:strVal val="hidden"/>
                                      </p:to>
                                    </p:set>
                                  </p:childTnLst>
                                </p:cTn>
                              </p:par>
                              <p:par>
                                <p:cTn id="49" presetID="2" presetClass="exit" presetSubtype="8" fill="hold" grpId="1" nodeType="withEffect">
                                  <p:stCondLst>
                                    <p:cond delay="0"/>
                                  </p:stCondLst>
                                  <p:childTnLst>
                                    <p:anim calcmode="lin" valueType="num">
                                      <p:cBhvr additive="base">
                                        <p:cTn id="50" dur="500"/>
                                        <p:tgtEl>
                                          <p:spTgt spid="28"/>
                                        </p:tgtEl>
                                        <p:attrNameLst>
                                          <p:attrName>ppt_x</p:attrName>
                                        </p:attrNameLst>
                                      </p:cBhvr>
                                      <p:tavLst>
                                        <p:tav tm="0">
                                          <p:val>
                                            <p:strVal val="ppt_x"/>
                                          </p:val>
                                        </p:tav>
                                        <p:tav tm="100000">
                                          <p:val>
                                            <p:strVal val="0-ppt_w/2"/>
                                          </p:val>
                                        </p:tav>
                                      </p:tavLst>
                                    </p:anim>
                                    <p:anim calcmode="lin" valueType="num">
                                      <p:cBhvr additive="base">
                                        <p:cTn id="51" dur="500"/>
                                        <p:tgtEl>
                                          <p:spTgt spid="28"/>
                                        </p:tgtEl>
                                        <p:attrNameLst>
                                          <p:attrName>ppt_y</p:attrName>
                                        </p:attrNameLst>
                                      </p:cBhvr>
                                      <p:tavLst>
                                        <p:tav tm="0">
                                          <p:val>
                                            <p:strVal val="ppt_y"/>
                                          </p:val>
                                        </p:tav>
                                        <p:tav tm="100000">
                                          <p:val>
                                            <p:strVal val="ppt_y"/>
                                          </p:val>
                                        </p:tav>
                                      </p:tavLst>
                                    </p:anim>
                                    <p:set>
                                      <p:cBhvr>
                                        <p:cTn id="52" dur="1" fill="hold">
                                          <p:stCondLst>
                                            <p:cond delay="499"/>
                                          </p:stCondLst>
                                        </p:cTn>
                                        <p:tgtEl>
                                          <p:spTgt spid="28"/>
                                        </p:tgtEl>
                                        <p:attrNameLst>
                                          <p:attrName>style.visibility</p:attrName>
                                        </p:attrNameLst>
                                      </p:cBhvr>
                                      <p:to>
                                        <p:strVal val="hidden"/>
                                      </p:to>
                                    </p:set>
                                  </p:childTnLst>
                                </p:cTn>
                              </p:par>
                              <p:par>
                                <p:cTn id="53" presetID="2" presetClass="exit" presetSubtype="2" fill="hold" grpId="1" nodeType="with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1+ppt_w/2"/>
                                          </p:val>
                                        </p:tav>
                                      </p:tavLst>
                                    </p:anim>
                                    <p:anim calcmode="lin" valueType="num">
                                      <p:cBhvr additive="base">
                                        <p:cTn id="55" dur="500"/>
                                        <p:tgtEl>
                                          <p:spTgt spid="30"/>
                                        </p:tgtEl>
                                        <p:attrNameLst>
                                          <p:attrName>ppt_y</p:attrName>
                                        </p:attrNameLst>
                                      </p:cBhvr>
                                      <p:tavLst>
                                        <p:tav tm="0">
                                          <p:val>
                                            <p:strVal val="ppt_y"/>
                                          </p:val>
                                        </p:tav>
                                        <p:tav tm="100000">
                                          <p:val>
                                            <p:strVal val="ppt_y"/>
                                          </p:val>
                                        </p:tav>
                                      </p:tavLst>
                                    </p:anim>
                                    <p:set>
                                      <p:cBhvr>
                                        <p:cTn id="56" dur="1" fill="hold">
                                          <p:stCondLst>
                                            <p:cond delay="499"/>
                                          </p:stCondLst>
                                        </p:cTn>
                                        <p:tgtEl>
                                          <p:spTgt spid="30"/>
                                        </p:tgtEl>
                                        <p:attrNameLst>
                                          <p:attrName>style.visibility</p:attrName>
                                        </p:attrNameLst>
                                      </p:cBhvr>
                                      <p:to>
                                        <p:strVal val="hidden"/>
                                      </p:to>
                                    </p:set>
                                  </p:childTnLst>
                                </p:cTn>
                              </p:par>
                              <p:par>
                                <p:cTn id="57" presetID="2" presetClass="exit" presetSubtype="2" fill="hold" grpId="1" nodeType="withEffect">
                                  <p:stCondLst>
                                    <p:cond delay="0"/>
                                  </p:stCondLst>
                                  <p:childTnLst>
                                    <p:anim calcmode="lin" valueType="num">
                                      <p:cBhvr additive="base">
                                        <p:cTn id="58" dur="500"/>
                                        <p:tgtEl>
                                          <p:spTgt spid="29"/>
                                        </p:tgtEl>
                                        <p:attrNameLst>
                                          <p:attrName>ppt_x</p:attrName>
                                        </p:attrNameLst>
                                      </p:cBhvr>
                                      <p:tavLst>
                                        <p:tav tm="0">
                                          <p:val>
                                            <p:strVal val="ppt_x"/>
                                          </p:val>
                                        </p:tav>
                                        <p:tav tm="100000">
                                          <p:val>
                                            <p:strVal val="1+ppt_w/2"/>
                                          </p:val>
                                        </p:tav>
                                      </p:tavLst>
                                    </p:anim>
                                    <p:anim calcmode="lin" valueType="num">
                                      <p:cBhvr additive="base">
                                        <p:cTn id="59" dur="500"/>
                                        <p:tgtEl>
                                          <p:spTgt spid="29"/>
                                        </p:tgtEl>
                                        <p:attrNameLst>
                                          <p:attrName>ppt_y</p:attrName>
                                        </p:attrNameLst>
                                      </p:cBhvr>
                                      <p:tavLst>
                                        <p:tav tm="0">
                                          <p:val>
                                            <p:strVal val="ppt_y"/>
                                          </p:val>
                                        </p:tav>
                                        <p:tav tm="100000">
                                          <p:val>
                                            <p:strVal val="ppt_y"/>
                                          </p:val>
                                        </p:tav>
                                      </p:tavLst>
                                    </p:anim>
                                    <p:set>
                                      <p:cBhvr>
                                        <p:cTn id="6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5" grpId="0" animBg="1"/>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D61807-4A1C-44AC-9B30-DFC2496CB8A6}"/>
              </a:ext>
            </a:extLst>
          </p:cNvPr>
          <p:cNvSpPr>
            <a:spLocks noGrp="1"/>
          </p:cNvSpPr>
          <p:nvPr>
            <p:ph type="title"/>
          </p:nvPr>
        </p:nvSpPr>
        <p:spPr/>
        <p:txBody>
          <a:bodyPr/>
          <a:lstStyle/>
          <a:p>
            <a:r>
              <a:rPr lang="en-US" dirty="0"/>
              <a:t>Prior to Today’s Session</a:t>
            </a:r>
          </a:p>
        </p:txBody>
      </p:sp>
      <p:pic>
        <p:nvPicPr>
          <p:cNvPr id="2" name="Picture 1">
            <a:extLst>
              <a:ext uri="{FF2B5EF4-FFF2-40B4-BE49-F238E27FC236}">
                <a16:creationId xmlns:a16="http://schemas.microsoft.com/office/drawing/2014/main" id="{4E2D8C5C-D3E7-400A-B4FB-1AAC380F0305}"/>
              </a:ext>
            </a:extLst>
          </p:cNvPr>
          <p:cNvPicPr>
            <a:picLocks noChangeAspect="1"/>
          </p:cNvPicPr>
          <p:nvPr/>
        </p:nvPicPr>
        <p:blipFill>
          <a:blip r:embed="rId2"/>
          <a:stretch>
            <a:fillRect/>
          </a:stretch>
        </p:blipFill>
        <p:spPr>
          <a:xfrm>
            <a:off x="116206" y="825910"/>
            <a:ext cx="3960705" cy="5486400"/>
          </a:xfrm>
          <a:prstGeom prst="rect">
            <a:avLst/>
          </a:prstGeom>
          <a:ln>
            <a:solidFill>
              <a:schemeClr val="bg1">
                <a:lumMod val="75000"/>
              </a:schemeClr>
            </a:solidFill>
          </a:ln>
        </p:spPr>
      </p:pic>
      <p:pic>
        <p:nvPicPr>
          <p:cNvPr id="3" name="Picture 2">
            <a:extLst>
              <a:ext uri="{FF2B5EF4-FFF2-40B4-BE49-F238E27FC236}">
                <a16:creationId xmlns:a16="http://schemas.microsoft.com/office/drawing/2014/main" id="{4E879D74-E475-4114-B90F-5A7E480F80EC}"/>
              </a:ext>
            </a:extLst>
          </p:cNvPr>
          <p:cNvPicPr>
            <a:picLocks noChangeAspect="1"/>
          </p:cNvPicPr>
          <p:nvPr/>
        </p:nvPicPr>
        <p:blipFill>
          <a:blip r:embed="rId3"/>
          <a:stretch>
            <a:fillRect/>
          </a:stretch>
        </p:blipFill>
        <p:spPr>
          <a:xfrm>
            <a:off x="2621546" y="1081549"/>
            <a:ext cx="3900908" cy="5486400"/>
          </a:xfrm>
          <a:prstGeom prst="rect">
            <a:avLst/>
          </a:prstGeom>
          <a:ln>
            <a:solidFill>
              <a:schemeClr val="bg1">
                <a:lumMod val="75000"/>
              </a:schemeClr>
            </a:solidFill>
          </a:ln>
        </p:spPr>
      </p:pic>
      <p:pic>
        <p:nvPicPr>
          <p:cNvPr id="6" name="Picture 5">
            <a:extLst>
              <a:ext uri="{FF2B5EF4-FFF2-40B4-BE49-F238E27FC236}">
                <a16:creationId xmlns:a16="http://schemas.microsoft.com/office/drawing/2014/main" id="{0FCF3F63-1911-4AA9-A86B-AC79465EDFF1}"/>
              </a:ext>
            </a:extLst>
          </p:cNvPr>
          <p:cNvPicPr>
            <a:picLocks noChangeAspect="1"/>
          </p:cNvPicPr>
          <p:nvPr/>
        </p:nvPicPr>
        <p:blipFill>
          <a:blip r:embed="rId4"/>
          <a:stretch>
            <a:fillRect/>
          </a:stretch>
        </p:blipFill>
        <p:spPr>
          <a:xfrm>
            <a:off x="5063083" y="1519083"/>
            <a:ext cx="3964711" cy="5486400"/>
          </a:xfrm>
          <a:prstGeom prst="rect">
            <a:avLst/>
          </a:prstGeom>
          <a:ln>
            <a:solidFill>
              <a:schemeClr val="bg1">
                <a:lumMod val="75000"/>
              </a:schemeClr>
            </a:solidFill>
          </a:ln>
        </p:spPr>
      </p:pic>
    </p:spTree>
    <p:extLst>
      <p:ext uri="{BB962C8B-B14F-4D97-AF65-F5344CB8AC3E}">
        <p14:creationId xmlns:p14="http://schemas.microsoft.com/office/powerpoint/2010/main" val="315044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p:cNvSpPr txBox="1">
            <a:spLocks noChangeArrowheads="1"/>
          </p:cNvSpPr>
          <p:nvPr/>
        </p:nvSpPr>
        <p:spPr bwMode="auto">
          <a:xfrm>
            <a:off x="1201689" y="6435934"/>
            <a:ext cx="6477000" cy="330003"/>
          </a:xfrm>
          <a:prstGeom prst="rect">
            <a:avLst/>
          </a:prstGeom>
          <a:noFill/>
          <a:ln>
            <a:miter lim="800000"/>
            <a:headEnd/>
            <a:tailEnd/>
          </a:ln>
        </p:spPr>
        <p:txBody>
          <a:bodyPr/>
          <a:lstStyle/>
          <a:p>
            <a:pPr eaLnBrk="0" hangingPunct="0">
              <a:defRPr/>
            </a:pPr>
            <a:r>
              <a:rPr lang="en-US" sz="1200" i="1" kern="0" dirty="0">
                <a:solidFill>
                  <a:schemeClr val="tx2">
                    <a:lumMod val="75000"/>
                  </a:schemeClr>
                </a:solidFill>
                <a:latin typeface="Gadugi" panose="020B0502040204020203" pitchFamily="34" charset="0"/>
                <a:ea typeface="Gadugi" panose="020B0502040204020203" pitchFamily="34" charset="0"/>
                <a:cs typeface="ＭＳ Ｐゴシック" pitchFamily="-111" charset="-128"/>
              </a:rPr>
              <a:t>This time value of money illustration assumes an average annual return of 7%.</a:t>
            </a:r>
          </a:p>
        </p:txBody>
      </p:sp>
      <p:sp>
        <p:nvSpPr>
          <p:cNvPr id="23" name="Rectangle 22">
            <a:extLst>
              <a:ext uri="{FF2B5EF4-FFF2-40B4-BE49-F238E27FC236}">
                <a16:creationId xmlns:a16="http://schemas.microsoft.com/office/drawing/2014/main" id="{91879794-1874-492F-801A-6AAF2044EB23}"/>
              </a:ext>
            </a:extLst>
          </p:cNvPr>
          <p:cNvSpPr/>
          <p:nvPr/>
        </p:nvSpPr>
        <p:spPr>
          <a:xfrm>
            <a:off x="152202" y="5630769"/>
            <a:ext cx="914400" cy="91601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adugi" panose="020B0502040204020203" pitchFamily="34" charset="0"/>
                <a:ea typeface="Gadugi" panose="020B0502040204020203" pitchFamily="34" charset="0"/>
              </a:rPr>
              <a:t>Start Age</a:t>
            </a:r>
          </a:p>
        </p:txBody>
      </p:sp>
      <p:sp>
        <p:nvSpPr>
          <p:cNvPr id="4" name="Arrow: Right 3">
            <a:extLst>
              <a:ext uri="{FF2B5EF4-FFF2-40B4-BE49-F238E27FC236}">
                <a16:creationId xmlns:a16="http://schemas.microsoft.com/office/drawing/2014/main" id="{B29D70DE-17C8-4FAD-83DD-6E00033D819F}"/>
              </a:ext>
            </a:extLst>
          </p:cNvPr>
          <p:cNvSpPr/>
          <p:nvPr/>
        </p:nvSpPr>
        <p:spPr>
          <a:xfrm>
            <a:off x="1073163" y="4981377"/>
            <a:ext cx="6141516" cy="612648"/>
          </a:xfrm>
          <a:prstGeom prst="rightArrow">
            <a:avLst/>
          </a:prstGeom>
          <a:solidFill>
            <a:srgbClr val="044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$25/month</a:t>
            </a:r>
          </a:p>
        </p:txBody>
      </p:sp>
      <p:sp>
        <p:nvSpPr>
          <p:cNvPr id="24" name="Arrow: Right 23">
            <a:extLst>
              <a:ext uri="{FF2B5EF4-FFF2-40B4-BE49-F238E27FC236}">
                <a16:creationId xmlns:a16="http://schemas.microsoft.com/office/drawing/2014/main" id="{632D800B-A559-4D99-AA16-4EED8814E33F}"/>
              </a:ext>
            </a:extLst>
          </p:cNvPr>
          <p:cNvSpPr/>
          <p:nvPr/>
        </p:nvSpPr>
        <p:spPr>
          <a:xfrm>
            <a:off x="1073163" y="4667969"/>
            <a:ext cx="6141516" cy="612648"/>
          </a:xfrm>
          <a:prstGeom prst="rightArrow">
            <a:avLst/>
          </a:prstGeom>
          <a:solidFill>
            <a:srgbClr val="0444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$200/month</a:t>
            </a:r>
          </a:p>
        </p:txBody>
      </p:sp>
      <p:sp>
        <p:nvSpPr>
          <p:cNvPr id="25" name="Rectangle 24">
            <a:extLst>
              <a:ext uri="{FF2B5EF4-FFF2-40B4-BE49-F238E27FC236}">
                <a16:creationId xmlns:a16="http://schemas.microsoft.com/office/drawing/2014/main" id="{99719805-3D5F-4E3F-A3D7-E436CB889E11}"/>
              </a:ext>
            </a:extLst>
          </p:cNvPr>
          <p:cNvSpPr/>
          <p:nvPr/>
        </p:nvSpPr>
        <p:spPr>
          <a:xfrm>
            <a:off x="7328943" y="5100002"/>
            <a:ext cx="1603728" cy="375398"/>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  61,789</a:t>
            </a:r>
          </a:p>
        </p:txBody>
      </p:sp>
      <p:sp>
        <p:nvSpPr>
          <p:cNvPr id="26" name="Rectangle 25">
            <a:extLst>
              <a:ext uri="{FF2B5EF4-FFF2-40B4-BE49-F238E27FC236}">
                <a16:creationId xmlns:a16="http://schemas.microsoft.com/office/drawing/2014/main" id="{228035DB-0995-49DC-BFF3-D28E7F1AEFC5}"/>
              </a:ext>
            </a:extLst>
          </p:cNvPr>
          <p:cNvSpPr/>
          <p:nvPr/>
        </p:nvSpPr>
        <p:spPr>
          <a:xfrm>
            <a:off x="7328943" y="4786841"/>
            <a:ext cx="1603728" cy="374904"/>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$494,308</a:t>
            </a:r>
          </a:p>
        </p:txBody>
      </p:sp>
      <p:sp>
        <p:nvSpPr>
          <p:cNvPr id="27" name="Rectangle 26">
            <a:extLst>
              <a:ext uri="{FF2B5EF4-FFF2-40B4-BE49-F238E27FC236}">
                <a16:creationId xmlns:a16="http://schemas.microsoft.com/office/drawing/2014/main" id="{53E80086-E785-4BF2-94E7-14C317ED38C6}"/>
              </a:ext>
            </a:extLst>
          </p:cNvPr>
          <p:cNvSpPr/>
          <p:nvPr/>
        </p:nvSpPr>
        <p:spPr>
          <a:xfrm>
            <a:off x="7328943" y="4017236"/>
            <a:ext cx="1603728" cy="374904"/>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$29,236</a:t>
            </a:r>
          </a:p>
        </p:txBody>
      </p:sp>
      <p:sp>
        <p:nvSpPr>
          <p:cNvPr id="28" name="Rectangle 27">
            <a:extLst>
              <a:ext uri="{FF2B5EF4-FFF2-40B4-BE49-F238E27FC236}">
                <a16:creationId xmlns:a16="http://schemas.microsoft.com/office/drawing/2014/main" id="{0420990A-903C-43AA-AD75-6586E03F26DF}"/>
              </a:ext>
            </a:extLst>
          </p:cNvPr>
          <p:cNvSpPr/>
          <p:nvPr/>
        </p:nvSpPr>
        <p:spPr>
          <a:xfrm>
            <a:off x="7328943" y="3694211"/>
            <a:ext cx="1603728" cy="374904"/>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$233,591</a:t>
            </a:r>
          </a:p>
        </p:txBody>
      </p:sp>
      <p:sp>
        <p:nvSpPr>
          <p:cNvPr id="29" name="Rectangle 28">
            <a:extLst>
              <a:ext uri="{FF2B5EF4-FFF2-40B4-BE49-F238E27FC236}">
                <a16:creationId xmlns:a16="http://schemas.microsoft.com/office/drawing/2014/main" id="{858A77CC-C5C2-4807-BB29-FCFAC276C590}"/>
              </a:ext>
            </a:extLst>
          </p:cNvPr>
          <p:cNvSpPr/>
          <p:nvPr/>
        </p:nvSpPr>
        <p:spPr>
          <a:xfrm>
            <a:off x="7328943" y="3016547"/>
            <a:ext cx="1600200" cy="374904"/>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$12,688</a:t>
            </a:r>
          </a:p>
        </p:txBody>
      </p:sp>
      <p:sp>
        <p:nvSpPr>
          <p:cNvPr id="30" name="Rectangle 29">
            <a:extLst>
              <a:ext uri="{FF2B5EF4-FFF2-40B4-BE49-F238E27FC236}">
                <a16:creationId xmlns:a16="http://schemas.microsoft.com/office/drawing/2014/main" id="{AE2DA441-F44B-430B-9AB0-86563177D68D}"/>
              </a:ext>
            </a:extLst>
          </p:cNvPr>
          <p:cNvSpPr/>
          <p:nvPr/>
        </p:nvSpPr>
        <p:spPr>
          <a:xfrm>
            <a:off x="7328943" y="2702853"/>
            <a:ext cx="1600200" cy="374904"/>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$101,507</a:t>
            </a:r>
          </a:p>
        </p:txBody>
      </p:sp>
      <p:sp>
        <p:nvSpPr>
          <p:cNvPr id="31" name="Rectangle 30">
            <a:extLst>
              <a:ext uri="{FF2B5EF4-FFF2-40B4-BE49-F238E27FC236}">
                <a16:creationId xmlns:a16="http://schemas.microsoft.com/office/drawing/2014/main" id="{3CF90677-538C-4648-AEB6-5D9EE1427D81}"/>
              </a:ext>
            </a:extLst>
          </p:cNvPr>
          <p:cNvSpPr/>
          <p:nvPr/>
        </p:nvSpPr>
        <p:spPr>
          <a:xfrm>
            <a:off x="7328943" y="2036287"/>
            <a:ext cx="1600200" cy="374904"/>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$4,276</a:t>
            </a:r>
          </a:p>
        </p:txBody>
      </p:sp>
      <p:sp>
        <p:nvSpPr>
          <p:cNvPr id="32" name="Rectangle 31">
            <a:extLst>
              <a:ext uri="{FF2B5EF4-FFF2-40B4-BE49-F238E27FC236}">
                <a16:creationId xmlns:a16="http://schemas.microsoft.com/office/drawing/2014/main" id="{7985AC6F-6ECF-4159-86C2-062AAA73D02E}"/>
              </a:ext>
            </a:extLst>
          </p:cNvPr>
          <p:cNvSpPr/>
          <p:nvPr/>
        </p:nvSpPr>
        <p:spPr>
          <a:xfrm>
            <a:off x="7328943" y="1722592"/>
            <a:ext cx="1600200" cy="374904"/>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$34,210</a:t>
            </a:r>
          </a:p>
        </p:txBody>
      </p:sp>
      <p:sp>
        <p:nvSpPr>
          <p:cNvPr id="33" name="Rectangle 32">
            <a:extLst>
              <a:ext uri="{FF2B5EF4-FFF2-40B4-BE49-F238E27FC236}">
                <a16:creationId xmlns:a16="http://schemas.microsoft.com/office/drawing/2014/main" id="{5AB8CBE8-1462-4F04-9BEE-97BFF5725815}"/>
              </a:ext>
            </a:extLst>
          </p:cNvPr>
          <p:cNvSpPr/>
          <p:nvPr/>
        </p:nvSpPr>
        <p:spPr>
          <a:xfrm>
            <a:off x="7678689" y="5662296"/>
            <a:ext cx="914400" cy="916010"/>
          </a:xfrm>
          <a:prstGeom prst="rect">
            <a:avLst/>
          </a:prstGeom>
          <a:solidFill>
            <a:schemeClr val="bg1"/>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Gadugi" panose="020B0502040204020203" pitchFamily="34" charset="0"/>
                <a:ea typeface="Gadugi" panose="020B0502040204020203" pitchFamily="34" charset="0"/>
              </a:rPr>
              <a:t>Age </a:t>
            </a:r>
          </a:p>
          <a:p>
            <a:pPr algn="ctr"/>
            <a:r>
              <a:rPr lang="en-US" b="1" dirty="0">
                <a:solidFill>
                  <a:schemeClr val="tx1"/>
                </a:solidFill>
                <a:latin typeface="Gadugi" panose="020B0502040204020203" pitchFamily="34" charset="0"/>
                <a:ea typeface="Gadugi" panose="020B0502040204020203" pitchFamily="34" charset="0"/>
              </a:rPr>
              <a:t>65</a:t>
            </a:r>
          </a:p>
        </p:txBody>
      </p:sp>
      <p:sp>
        <p:nvSpPr>
          <p:cNvPr id="34" name="Arrow: Right 33">
            <a:extLst>
              <a:ext uri="{FF2B5EF4-FFF2-40B4-BE49-F238E27FC236}">
                <a16:creationId xmlns:a16="http://schemas.microsoft.com/office/drawing/2014/main" id="{8436F107-584E-478B-8190-6F179AAAA821}"/>
              </a:ext>
            </a:extLst>
          </p:cNvPr>
          <p:cNvSpPr/>
          <p:nvPr/>
        </p:nvSpPr>
        <p:spPr>
          <a:xfrm>
            <a:off x="2592466" y="3898364"/>
            <a:ext cx="4622213" cy="612648"/>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$25/month</a:t>
            </a:r>
          </a:p>
        </p:txBody>
      </p:sp>
      <p:sp>
        <p:nvSpPr>
          <p:cNvPr id="35" name="Arrow: Right 34">
            <a:extLst>
              <a:ext uri="{FF2B5EF4-FFF2-40B4-BE49-F238E27FC236}">
                <a16:creationId xmlns:a16="http://schemas.microsoft.com/office/drawing/2014/main" id="{A91C581F-8F41-4760-82E7-9F9A29E19344}"/>
              </a:ext>
            </a:extLst>
          </p:cNvPr>
          <p:cNvSpPr/>
          <p:nvPr/>
        </p:nvSpPr>
        <p:spPr>
          <a:xfrm>
            <a:off x="2592466" y="3575339"/>
            <a:ext cx="4622213" cy="612648"/>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$200/month</a:t>
            </a:r>
          </a:p>
        </p:txBody>
      </p:sp>
      <p:sp>
        <p:nvSpPr>
          <p:cNvPr id="36" name="Arrow: Right 35">
            <a:extLst>
              <a:ext uri="{FF2B5EF4-FFF2-40B4-BE49-F238E27FC236}">
                <a16:creationId xmlns:a16="http://schemas.microsoft.com/office/drawing/2014/main" id="{86CE64B3-CAA6-41EB-A7B8-BBECE37B4DDD}"/>
              </a:ext>
            </a:extLst>
          </p:cNvPr>
          <p:cNvSpPr/>
          <p:nvPr/>
        </p:nvSpPr>
        <p:spPr>
          <a:xfrm>
            <a:off x="4260434" y="2897978"/>
            <a:ext cx="2954245" cy="6120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Gadugi" panose="020B0502040204020203" pitchFamily="34" charset="0"/>
                <a:ea typeface="Gadugi" panose="020B0502040204020203" pitchFamily="34" charset="0"/>
              </a:rPr>
              <a:t> $25/month</a:t>
            </a:r>
          </a:p>
        </p:txBody>
      </p:sp>
      <p:sp>
        <p:nvSpPr>
          <p:cNvPr id="37" name="Arrow: Right 36">
            <a:extLst>
              <a:ext uri="{FF2B5EF4-FFF2-40B4-BE49-F238E27FC236}">
                <a16:creationId xmlns:a16="http://schemas.microsoft.com/office/drawing/2014/main" id="{79213611-8B3A-4E36-BA1A-8ECD5500D8D3}"/>
              </a:ext>
            </a:extLst>
          </p:cNvPr>
          <p:cNvSpPr/>
          <p:nvPr/>
        </p:nvSpPr>
        <p:spPr>
          <a:xfrm>
            <a:off x="4260434" y="2584284"/>
            <a:ext cx="2954245" cy="61204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Gadugi" panose="020B0502040204020203" pitchFamily="34" charset="0"/>
                <a:ea typeface="Gadugi" panose="020B0502040204020203" pitchFamily="34" charset="0"/>
              </a:rPr>
              <a:t> $200/month</a:t>
            </a:r>
          </a:p>
        </p:txBody>
      </p:sp>
      <p:sp>
        <p:nvSpPr>
          <p:cNvPr id="38" name="Arrow: Right 37">
            <a:extLst>
              <a:ext uri="{FF2B5EF4-FFF2-40B4-BE49-F238E27FC236}">
                <a16:creationId xmlns:a16="http://schemas.microsoft.com/office/drawing/2014/main" id="{F9DFECFA-B1D5-4CC2-AEBB-E2625AF2EACE}"/>
              </a:ext>
            </a:extLst>
          </p:cNvPr>
          <p:cNvSpPr/>
          <p:nvPr/>
        </p:nvSpPr>
        <p:spPr>
          <a:xfrm>
            <a:off x="5665947" y="1917718"/>
            <a:ext cx="1548732" cy="612043"/>
          </a:xfrm>
          <a:prstGeom prst="rightArrow">
            <a:avLst/>
          </a:prstGeom>
          <a:solidFill>
            <a:srgbClr val="BE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$25/month</a:t>
            </a:r>
          </a:p>
        </p:txBody>
      </p:sp>
      <p:sp>
        <p:nvSpPr>
          <p:cNvPr id="39" name="Arrow: Right 38">
            <a:extLst>
              <a:ext uri="{FF2B5EF4-FFF2-40B4-BE49-F238E27FC236}">
                <a16:creationId xmlns:a16="http://schemas.microsoft.com/office/drawing/2014/main" id="{F1C79EF1-64A1-4B70-B4ED-42D2231C4A18}"/>
              </a:ext>
            </a:extLst>
          </p:cNvPr>
          <p:cNvSpPr/>
          <p:nvPr/>
        </p:nvSpPr>
        <p:spPr>
          <a:xfrm>
            <a:off x="5614479" y="1604023"/>
            <a:ext cx="1600200" cy="612043"/>
          </a:xfrm>
          <a:prstGeom prst="rightArrow">
            <a:avLst/>
          </a:prstGeom>
          <a:solidFill>
            <a:srgbClr val="BE4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Gadugi" panose="020B0502040204020203" pitchFamily="34" charset="0"/>
                <a:ea typeface="Gadugi" panose="020B0502040204020203" pitchFamily="34" charset="0"/>
              </a:rPr>
              <a:t>$200/month</a:t>
            </a:r>
          </a:p>
        </p:txBody>
      </p:sp>
      <p:sp>
        <p:nvSpPr>
          <p:cNvPr id="21" name="Rectangle 20">
            <a:extLst>
              <a:ext uri="{FF2B5EF4-FFF2-40B4-BE49-F238E27FC236}">
                <a16:creationId xmlns:a16="http://schemas.microsoft.com/office/drawing/2014/main" id="{8C2AB5AF-B231-4585-88A1-7F864EA16439}"/>
              </a:ext>
            </a:extLst>
          </p:cNvPr>
          <p:cNvSpPr/>
          <p:nvPr/>
        </p:nvSpPr>
        <p:spPr>
          <a:xfrm>
            <a:off x="4743565" y="1630308"/>
            <a:ext cx="914400" cy="914400"/>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55</a:t>
            </a:r>
          </a:p>
        </p:txBody>
      </p:sp>
      <p:sp>
        <p:nvSpPr>
          <p:cNvPr id="20" name="Rectangle 19">
            <a:extLst>
              <a:ext uri="{FF2B5EF4-FFF2-40B4-BE49-F238E27FC236}">
                <a16:creationId xmlns:a16="http://schemas.microsoft.com/office/drawing/2014/main" id="{F1F9E104-414C-465A-9A3B-9DDFC516D0E5}"/>
              </a:ext>
            </a:extLst>
          </p:cNvPr>
          <p:cNvSpPr/>
          <p:nvPr/>
        </p:nvSpPr>
        <p:spPr>
          <a:xfrm>
            <a:off x="3346034" y="2618114"/>
            <a:ext cx="914400" cy="914400"/>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45</a:t>
            </a:r>
          </a:p>
        </p:txBody>
      </p:sp>
      <p:sp>
        <p:nvSpPr>
          <p:cNvPr id="18" name="Rectangle 17">
            <a:extLst>
              <a:ext uri="{FF2B5EF4-FFF2-40B4-BE49-F238E27FC236}">
                <a16:creationId xmlns:a16="http://schemas.microsoft.com/office/drawing/2014/main" id="{D815E315-4949-41B3-A067-B2A9C1D1F222}"/>
              </a:ext>
            </a:extLst>
          </p:cNvPr>
          <p:cNvSpPr/>
          <p:nvPr/>
        </p:nvSpPr>
        <p:spPr>
          <a:xfrm>
            <a:off x="1675954" y="3583430"/>
            <a:ext cx="914400" cy="916296"/>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35</a:t>
            </a:r>
          </a:p>
        </p:txBody>
      </p:sp>
      <p:sp>
        <p:nvSpPr>
          <p:cNvPr id="17" name="Rectangle 16">
            <a:extLst>
              <a:ext uri="{FF2B5EF4-FFF2-40B4-BE49-F238E27FC236}">
                <a16:creationId xmlns:a16="http://schemas.microsoft.com/office/drawing/2014/main" id="{CE84EAFC-4D7E-48C0-BB6B-6ADA6745C021}"/>
              </a:ext>
            </a:extLst>
          </p:cNvPr>
          <p:cNvSpPr/>
          <p:nvPr/>
        </p:nvSpPr>
        <p:spPr>
          <a:xfrm>
            <a:off x="152201" y="4663333"/>
            <a:ext cx="914400" cy="916011"/>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25</a:t>
            </a:r>
          </a:p>
        </p:txBody>
      </p:sp>
      <p:sp>
        <p:nvSpPr>
          <p:cNvPr id="2" name="Title 1">
            <a:extLst>
              <a:ext uri="{FF2B5EF4-FFF2-40B4-BE49-F238E27FC236}">
                <a16:creationId xmlns:a16="http://schemas.microsoft.com/office/drawing/2014/main" id="{C5295F4C-1F06-49C5-A95A-1F1EBE16ED55}"/>
              </a:ext>
            </a:extLst>
          </p:cNvPr>
          <p:cNvSpPr>
            <a:spLocks noGrp="1"/>
          </p:cNvSpPr>
          <p:nvPr>
            <p:ph type="title"/>
          </p:nvPr>
        </p:nvSpPr>
        <p:spPr/>
        <p:txBody>
          <a:bodyPr/>
          <a:lstStyle/>
          <a:p>
            <a:r>
              <a:rPr lang="en-US" dirty="0"/>
              <a:t>Time Value of Money</a:t>
            </a:r>
          </a:p>
        </p:txBody>
      </p:sp>
    </p:spTree>
    <p:extLst>
      <p:ext uri="{BB962C8B-B14F-4D97-AF65-F5344CB8AC3E}">
        <p14:creationId xmlns:p14="http://schemas.microsoft.com/office/powerpoint/2010/main" val="79184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500" fill="hold"/>
                                        <p:tgtEl>
                                          <p:spTgt spid="33"/>
                                        </p:tgtEl>
                                        <p:attrNameLst>
                                          <p:attrName>ppt_x</p:attrName>
                                        </p:attrNameLst>
                                      </p:cBhvr>
                                      <p:tavLst>
                                        <p:tav tm="0">
                                          <p:val>
                                            <p:strVal val="0-#ppt_w/2"/>
                                          </p:val>
                                        </p:tav>
                                        <p:tav tm="100000">
                                          <p:val>
                                            <p:strVal val="#ppt_x"/>
                                          </p:val>
                                        </p:tav>
                                      </p:tavLst>
                                    </p:anim>
                                    <p:anim calcmode="lin" valueType="num">
                                      <p:cBhvr additive="base">
                                        <p:cTn id="12" dur="1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0-#ppt_w/2"/>
                                          </p:val>
                                        </p:tav>
                                        <p:tav tm="100000">
                                          <p:val>
                                            <p:strVal val="#ppt_x"/>
                                          </p:val>
                                        </p:tav>
                                      </p:tavLst>
                                    </p:anim>
                                    <p:anim calcmode="lin" valueType="num">
                                      <p:cBhvr additive="base">
                                        <p:cTn id="17" dur="1500" fill="hold"/>
                                        <p:tgtEl>
                                          <p:spTgt spid="17"/>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500" fill="hold"/>
                                        <p:tgtEl>
                                          <p:spTgt spid="18"/>
                                        </p:tgtEl>
                                        <p:attrNameLst>
                                          <p:attrName>ppt_x</p:attrName>
                                        </p:attrNameLst>
                                      </p:cBhvr>
                                      <p:tavLst>
                                        <p:tav tm="0">
                                          <p:val>
                                            <p:strVal val="0-#ppt_w/2"/>
                                          </p:val>
                                        </p:tav>
                                        <p:tav tm="100000">
                                          <p:val>
                                            <p:strVal val="#ppt_x"/>
                                          </p:val>
                                        </p:tav>
                                      </p:tavLst>
                                    </p:anim>
                                    <p:anim calcmode="lin" valueType="num">
                                      <p:cBhvr additive="base">
                                        <p:cTn id="21" dur="1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1500" fill="hold"/>
                                        <p:tgtEl>
                                          <p:spTgt spid="20"/>
                                        </p:tgtEl>
                                        <p:attrNameLst>
                                          <p:attrName>ppt_x</p:attrName>
                                        </p:attrNameLst>
                                      </p:cBhvr>
                                      <p:tavLst>
                                        <p:tav tm="0">
                                          <p:val>
                                            <p:strVal val="0-#ppt_w/2"/>
                                          </p:val>
                                        </p:tav>
                                        <p:tav tm="100000">
                                          <p:val>
                                            <p:strVal val="#ppt_x"/>
                                          </p:val>
                                        </p:tav>
                                      </p:tavLst>
                                    </p:anim>
                                    <p:anim calcmode="lin" valueType="num">
                                      <p:cBhvr additive="base">
                                        <p:cTn id="25" dur="1500" fill="hold"/>
                                        <p:tgtEl>
                                          <p:spTgt spid="2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1500" fill="hold"/>
                                        <p:tgtEl>
                                          <p:spTgt spid="21"/>
                                        </p:tgtEl>
                                        <p:attrNameLst>
                                          <p:attrName>ppt_x</p:attrName>
                                        </p:attrNameLst>
                                      </p:cBhvr>
                                      <p:tavLst>
                                        <p:tav tm="0">
                                          <p:val>
                                            <p:strVal val="0-#ppt_w/2"/>
                                          </p:val>
                                        </p:tav>
                                        <p:tav tm="100000">
                                          <p:val>
                                            <p:strVal val="#ppt_x"/>
                                          </p:val>
                                        </p:tav>
                                      </p:tavLst>
                                    </p:anim>
                                    <p:anim calcmode="lin" valueType="num">
                                      <p:cBhvr additive="base">
                                        <p:cTn id="29" dur="1500" fill="hold"/>
                                        <p:tgtEl>
                                          <p:spTgt spid="21"/>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1000"/>
                                        <p:tgtEl>
                                          <p:spTgt spid="4"/>
                                        </p:tgtEl>
                                      </p:cBhvr>
                                    </p:animEffect>
                                  </p:childTnLst>
                                </p:cTn>
                              </p:par>
                            </p:childTnLst>
                          </p:cTn>
                        </p:par>
                        <p:par>
                          <p:cTn id="38" fill="hold">
                            <p:stCondLst>
                              <p:cond delay="1000"/>
                            </p:stCondLst>
                            <p:childTnLst>
                              <p:par>
                                <p:cTn id="39" presetID="2" presetClass="entr" presetSubtype="2"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1+#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left)">
                                      <p:cBhvr>
                                        <p:cTn id="47" dur="1000"/>
                                        <p:tgtEl>
                                          <p:spTgt spid="34"/>
                                        </p:tgtEl>
                                      </p:cBhvr>
                                    </p:animEffect>
                                  </p:childTnLst>
                                </p:cTn>
                              </p:par>
                            </p:childTnLst>
                          </p:cTn>
                        </p:par>
                        <p:par>
                          <p:cTn id="48" fill="hold">
                            <p:stCondLst>
                              <p:cond delay="1000"/>
                            </p:stCondLst>
                            <p:childTnLst>
                              <p:par>
                                <p:cTn id="49" presetID="2" presetClass="entr" presetSubtype="2"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1+#ppt_w/2"/>
                                          </p:val>
                                        </p:tav>
                                        <p:tav tm="100000">
                                          <p:val>
                                            <p:strVal val="#ppt_x"/>
                                          </p:val>
                                        </p:tav>
                                      </p:tavLst>
                                    </p:anim>
                                    <p:anim calcmode="lin" valueType="num">
                                      <p:cBhvr additive="base">
                                        <p:cTn id="52"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childTnLst>
                          </p:cTn>
                        </p:par>
                        <p:par>
                          <p:cTn id="58" fill="hold">
                            <p:stCondLst>
                              <p:cond delay="1000"/>
                            </p:stCondLst>
                            <p:childTnLst>
                              <p:par>
                                <p:cTn id="59" presetID="2" presetClass="entr" presetSubtype="2"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1+#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1000"/>
                                        <p:tgtEl>
                                          <p:spTgt spid="38"/>
                                        </p:tgtEl>
                                      </p:cBhvr>
                                    </p:animEffect>
                                  </p:childTnLst>
                                </p:cTn>
                              </p:par>
                            </p:childTnLst>
                          </p:cTn>
                        </p:par>
                        <p:par>
                          <p:cTn id="68" fill="hold">
                            <p:stCondLst>
                              <p:cond delay="1000"/>
                            </p:stCondLst>
                            <p:childTnLst>
                              <p:par>
                                <p:cTn id="69" presetID="2" presetClass="entr" presetSubtype="2"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1+#ppt_w/2"/>
                                          </p:val>
                                        </p:tav>
                                        <p:tav tm="100000">
                                          <p:val>
                                            <p:strVal val="#ppt_x"/>
                                          </p:val>
                                        </p:tav>
                                      </p:tavLst>
                                    </p:anim>
                                    <p:anim calcmode="lin" valueType="num">
                                      <p:cBhvr additive="base">
                                        <p:cTn id="7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2" fill="hold" grpId="1" nodeType="clickEffect">
                                  <p:stCondLst>
                                    <p:cond delay="0"/>
                                  </p:stCondLst>
                                  <p:childTnLst>
                                    <p:anim calcmode="lin" valueType="num">
                                      <p:cBhvr additive="base">
                                        <p:cTn id="76" dur="500"/>
                                        <p:tgtEl>
                                          <p:spTgt spid="4"/>
                                        </p:tgtEl>
                                        <p:attrNameLst>
                                          <p:attrName>ppt_x</p:attrName>
                                        </p:attrNameLst>
                                      </p:cBhvr>
                                      <p:tavLst>
                                        <p:tav tm="0">
                                          <p:val>
                                            <p:strVal val="ppt_x"/>
                                          </p:val>
                                        </p:tav>
                                        <p:tav tm="100000">
                                          <p:val>
                                            <p:strVal val="1+ppt_w/2"/>
                                          </p:val>
                                        </p:tav>
                                      </p:tavLst>
                                    </p:anim>
                                    <p:anim calcmode="lin" valueType="num">
                                      <p:cBhvr additive="base">
                                        <p:cTn id="77" dur="500"/>
                                        <p:tgtEl>
                                          <p:spTgt spid="4"/>
                                        </p:tgtEl>
                                        <p:attrNameLst>
                                          <p:attrName>ppt_y</p:attrName>
                                        </p:attrNameLst>
                                      </p:cBhvr>
                                      <p:tavLst>
                                        <p:tav tm="0">
                                          <p:val>
                                            <p:strVal val="ppt_y"/>
                                          </p:val>
                                        </p:tav>
                                        <p:tav tm="100000">
                                          <p:val>
                                            <p:strVal val="ppt_y"/>
                                          </p:val>
                                        </p:tav>
                                      </p:tavLst>
                                    </p:anim>
                                    <p:set>
                                      <p:cBhvr>
                                        <p:cTn id="78" dur="1" fill="hold">
                                          <p:stCondLst>
                                            <p:cond delay="499"/>
                                          </p:stCondLst>
                                        </p:cTn>
                                        <p:tgtEl>
                                          <p:spTgt spid="4"/>
                                        </p:tgtEl>
                                        <p:attrNameLst>
                                          <p:attrName>style.visibility</p:attrName>
                                        </p:attrNameLst>
                                      </p:cBhvr>
                                      <p:to>
                                        <p:strVal val="hidden"/>
                                      </p:to>
                                    </p:set>
                                  </p:childTnLst>
                                </p:cTn>
                              </p:par>
                              <p:par>
                                <p:cTn id="79" presetID="2" presetClass="exit" presetSubtype="2" fill="hold" grpId="1" nodeType="withEffect">
                                  <p:stCondLst>
                                    <p:cond delay="0"/>
                                  </p:stCondLst>
                                  <p:childTnLst>
                                    <p:anim calcmode="lin" valueType="num">
                                      <p:cBhvr additive="base">
                                        <p:cTn id="80" dur="500"/>
                                        <p:tgtEl>
                                          <p:spTgt spid="25"/>
                                        </p:tgtEl>
                                        <p:attrNameLst>
                                          <p:attrName>ppt_x</p:attrName>
                                        </p:attrNameLst>
                                      </p:cBhvr>
                                      <p:tavLst>
                                        <p:tav tm="0">
                                          <p:val>
                                            <p:strVal val="ppt_x"/>
                                          </p:val>
                                        </p:tav>
                                        <p:tav tm="100000">
                                          <p:val>
                                            <p:strVal val="1+ppt_w/2"/>
                                          </p:val>
                                        </p:tav>
                                      </p:tavLst>
                                    </p:anim>
                                    <p:anim calcmode="lin" valueType="num">
                                      <p:cBhvr additive="base">
                                        <p:cTn id="81" dur="500"/>
                                        <p:tgtEl>
                                          <p:spTgt spid="25"/>
                                        </p:tgtEl>
                                        <p:attrNameLst>
                                          <p:attrName>ppt_y</p:attrName>
                                        </p:attrNameLst>
                                      </p:cBhvr>
                                      <p:tavLst>
                                        <p:tav tm="0">
                                          <p:val>
                                            <p:strVal val="ppt_y"/>
                                          </p:val>
                                        </p:tav>
                                        <p:tav tm="100000">
                                          <p:val>
                                            <p:strVal val="ppt_y"/>
                                          </p:val>
                                        </p:tav>
                                      </p:tavLst>
                                    </p:anim>
                                    <p:set>
                                      <p:cBhvr>
                                        <p:cTn id="82" dur="1" fill="hold">
                                          <p:stCondLst>
                                            <p:cond delay="499"/>
                                          </p:stCondLst>
                                        </p:cTn>
                                        <p:tgtEl>
                                          <p:spTgt spid="25"/>
                                        </p:tgtEl>
                                        <p:attrNameLst>
                                          <p:attrName>style.visibility</p:attrName>
                                        </p:attrNameLst>
                                      </p:cBhvr>
                                      <p:to>
                                        <p:strVal val="hidden"/>
                                      </p:to>
                                    </p:set>
                                  </p:childTnLst>
                                </p:cTn>
                              </p:par>
                              <p:par>
                                <p:cTn id="83" presetID="2" presetClass="exit" presetSubtype="2" fill="hold" grpId="1" nodeType="withEffect">
                                  <p:stCondLst>
                                    <p:cond delay="0"/>
                                  </p:stCondLst>
                                  <p:childTnLst>
                                    <p:anim calcmode="lin" valueType="num">
                                      <p:cBhvr additive="base">
                                        <p:cTn id="84" dur="500"/>
                                        <p:tgtEl>
                                          <p:spTgt spid="34"/>
                                        </p:tgtEl>
                                        <p:attrNameLst>
                                          <p:attrName>ppt_x</p:attrName>
                                        </p:attrNameLst>
                                      </p:cBhvr>
                                      <p:tavLst>
                                        <p:tav tm="0">
                                          <p:val>
                                            <p:strVal val="ppt_x"/>
                                          </p:val>
                                        </p:tav>
                                        <p:tav tm="100000">
                                          <p:val>
                                            <p:strVal val="1+ppt_w/2"/>
                                          </p:val>
                                        </p:tav>
                                      </p:tavLst>
                                    </p:anim>
                                    <p:anim calcmode="lin" valueType="num">
                                      <p:cBhvr additive="base">
                                        <p:cTn id="85" dur="500"/>
                                        <p:tgtEl>
                                          <p:spTgt spid="34"/>
                                        </p:tgtEl>
                                        <p:attrNameLst>
                                          <p:attrName>ppt_y</p:attrName>
                                        </p:attrNameLst>
                                      </p:cBhvr>
                                      <p:tavLst>
                                        <p:tav tm="0">
                                          <p:val>
                                            <p:strVal val="ppt_y"/>
                                          </p:val>
                                        </p:tav>
                                        <p:tav tm="100000">
                                          <p:val>
                                            <p:strVal val="ppt_y"/>
                                          </p:val>
                                        </p:tav>
                                      </p:tavLst>
                                    </p:anim>
                                    <p:set>
                                      <p:cBhvr>
                                        <p:cTn id="86" dur="1" fill="hold">
                                          <p:stCondLst>
                                            <p:cond delay="499"/>
                                          </p:stCondLst>
                                        </p:cTn>
                                        <p:tgtEl>
                                          <p:spTgt spid="34"/>
                                        </p:tgtEl>
                                        <p:attrNameLst>
                                          <p:attrName>style.visibility</p:attrName>
                                        </p:attrNameLst>
                                      </p:cBhvr>
                                      <p:to>
                                        <p:strVal val="hidden"/>
                                      </p:to>
                                    </p:set>
                                  </p:childTnLst>
                                </p:cTn>
                              </p:par>
                              <p:par>
                                <p:cTn id="87" presetID="2" presetClass="exit" presetSubtype="2" fill="hold" grpId="1" nodeType="withEffect">
                                  <p:stCondLst>
                                    <p:cond delay="0"/>
                                  </p:stCondLst>
                                  <p:childTnLst>
                                    <p:anim calcmode="lin" valueType="num">
                                      <p:cBhvr additive="base">
                                        <p:cTn id="88" dur="500"/>
                                        <p:tgtEl>
                                          <p:spTgt spid="27"/>
                                        </p:tgtEl>
                                        <p:attrNameLst>
                                          <p:attrName>ppt_x</p:attrName>
                                        </p:attrNameLst>
                                      </p:cBhvr>
                                      <p:tavLst>
                                        <p:tav tm="0">
                                          <p:val>
                                            <p:strVal val="ppt_x"/>
                                          </p:val>
                                        </p:tav>
                                        <p:tav tm="100000">
                                          <p:val>
                                            <p:strVal val="1+ppt_w/2"/>
                                          </p:val>
                                        </p:tav>
                                      </p:tavLst>
                                    </p:anim>
                                    <p:anim calcmode="lin" valueType="num">
                                      <p:cBhvr additive="base">
                                        <p:cTn id="89" dur="500"/>
                                        <p:tgtEl>
                                          <p:spTgt spid="27"/>
                                        </p:tgtEl>
                                        <p:attrNameLst>
                                          <p:attrName>ppt_y</p:attrName>
                                        </p:attrNameLst>
                                      </p:cBhvr>
                                      <p:tavLst>
                                        <p:tav tm="0">
                                          <p:val>
                                            <p:strVal val="ppt_y"/>
                                          </p:val>
                                        </p:tav>
                                        <p:tav tm="100000">
                                          <p:val>
                                            <p:strVal val="ppt_y"/>
                                          </p:val>
                                        </p:tav>
                                      </p:tavLst>
                                    </p:anim>
                                    <p:set>
                                      <p:cBhvr>
                                        <p:cTn id="90" dur="1" fill="hold">
                                          <p:stCondLst>
                                            <p:cond delay="499"/>
                                          </p:stCondLst>
                                        </p:cTn>
                                        <p:tgtEl>
                                          <p:spTgt spid="27"/>
                                        </p:tgtEl>
                                        <p:attrNameLst>
                                          <p:attrName>style.visibility</p:attrName>
                                        </p:attrNameLst>
                                      </p:cBhvr>
                                      <p:to>
                                        <p:strVal val="hidden"/>
                                      </p:to>
                                    </p:set>
                                  </p:childTnLst>
                                </p:cTn>
                              </p:par>
                              <p:par>
                                <p:cTn id="91" presetID="2" presetClass="exit" presetSubtype="2" fill="hold" grpId="1" nodeType="withEffect">
                                  <p:stCondLst>
                                    <p:cond delay="0"/>
                                  </p:stCondLst>
                                  <p:childTnLst>
                                    <p:anim calcmode="lin" valueType="num">
                                      <p:cBhvr additive="base">
                                        <p:cTn id="92" dur="500"/>
                                        <p:tgtEl>
                                          <p:spTgt spid="36"/>
                                        </p:tgtEl>
                                        <p:attrNameLst>
                                          <p:attrName>ppt_x</p:attrName>
                                        </p:attrNameLst>
                                      </p:cBhvr>
                                      <p:tavLst>
                                        <p:tav tm="0">
                                          <p:val>
                                            <p:strVal val="ppt_x"/>
                                          </p:val>
                                        </p:tav>
                                        <p:tav tm="100000">
                                          <p:val>
                                            <p:strVal val="1+ppt_w/2"/>
                                          </p:val>
                                        </p:tav>
                                      </p:tavLst>
                                    </p:anim>
                                    <p:anim calcmode="lin" valueType="num">
                                      <p:cBhvr additive="base">
                                        <p:cTn id="93" dur="500"/>
                                        <p:tgtEl>
                                          <p:spTgt spid="36"/>
                                        </p:tgtEl>
                                        <p:attrNameLst>
                                          <p:attrName>ppt_y</p:attrName>
                                        </p:attrNameLst>
                                      </p:cBhvr>
                                      <p:tavLst>
                                        <p:tav tm="0">
                                          <p:val>
                                            <p:strVal val="ppt_y"/>
                                          </p:val>
                                        </p:tav>
                                        <p:tav tm="100000">
                                          <p:val>
                                            <p:strVal val="ppt_y"/>
                                          </p:val>
                                        </p:tav>
                                      </p:tavLst>
                                    </p:anim>
                                    <p:set>
                                      <p:cBhvr>
                                        <p:cTn id="94" dur="1" fill="hold">
                                          <p:stCondLst>
                                            <p:cond delay="499"/>
                                          </p:stCondLst>
                                        </p:cTn>
                                        <p:tgtEl>
                                          <p:spTgt spid="36"/>
                                        </p:tgtEl>
                                        <p:attrNameLst>
                                          <p:attrName>style.visibility</p:attrName>
                                        </p:attrNameLst>
                                      </p:cBhvr>
                                      <p:to>
                                        <p:strVal val="hidden"/>
                                      </p:to>
                                    </p:set>
                                  </p:childTnLst>
                                </p:cTn>
                              </p:par>
                              <p:par>
                                <p:cTn id="95" presetID="2" presetClass="exit" presetSubtype="2" fill="hold" grpId="1" nodeType="withEffect">
                                  <p:stCondLst>
                                    <p:cond delay="0"/>
                                  </p:stCondLst>
                                  <p:childTnLst>
                                    <p:anim calcmode="lin" valueType="num">
                                      <p:cBhvr additive="base">
                                        <p:cTn id="96" dur="500"/>
                                        <p:tgtEl>
                                          <p:spTgt spid="29"/>
                                        </p:tgtEl>
                                        <p:attrNameLst>
                                          <p:attrName>ppt_x</p:attrName>
                                        </p:attrNameLst>
                                      </p:cBhvr>
                                      <p:tavLst>
                                        <p:tav tm="0">
                                          <p:val>
                                            <p:strVal val="ppt_x"/>
                                          </p:val>
                                        </p:tav>
                                        <p:tav tm="100000">
                                          <p:val>
                                            <p:strVal val="1+ppt_w/2"/>
                                          </p:val>
                                        </p:tav>
                                      </p:tavLst>
                                    </p:anim>
                                    <p:anim calcmode="lin" valueType="num">
                                      <p:cBhvr additive="base">
                                        <p:cTn id="97" dur="500"/>
                                        <p:tgtEl>
                                          <p:spTgt spid="29"/>
                                        </p:tgtEl>
                                        <p:attrNameLst>
                                          <p:attrName>ppt_y</p:attrName>
                                        </p:attrNameLst>
                                      </p:cBhvr>
                                      <p:tavLst>
                                        <p:tav tm="0">
                                          <p:val>
                                            <p:strVal val="ppt_y"/>
                                          </p:val>
                                        </p:tav>
                                        <p:tav tm="100000">
                                          <p:val>
                                            <p:strVal val="ppt_y"/>
                                          </p:val>
                                        </p:tav>
                                      </p:tavLst>
                                    </p:anim>
                                    <p:set>
                                      <p:cBhvr>
                                        <p:cTn id="98" dur="1" fill="hold">
                                          <p:stCondLst>
                                            <p:cond delay="499"/>
                                          </p:stCondLst>
                                        </p:cTn>
                                        <p:tgtEl>
                                          <p:spTgt spid="29"/>
                                        </p:tgtEl>
                                        <p:attrNameLst>
                                          <p:attrName>style.visibility</p:attrName>
                                        </p:attrNameLst>
                                      </p:cBhvr>
                                      <p:to>
                                        <p:strVal val="hidden"/>
                                      </p:to>
                                    </p:set>
                                  </p:childTnLst>
                                </p:cTn>
                              </p:par>
                              <p:par>
                                <p:cTn id="99" presetID="2" presetClass="exit" presetSubtype="2" fill="hold" grpId="1" nodeType="withEffect">
                                  <p:stCondLst>
                                    <p:cond delay="0"/>
                                  </p:stCondLst>
                                  <p:childTnLst>
                                    <p:anim calcmode="lin" valueType="num">
                                      <p:cBhvr additive="base">
                                        <p:cTn id="100" dur="500"/>
                                        <p:tgtEl>
                                          <p:spTgt spid="38"/>
                                        </p:tgtEl>
                                        <p:attrNameLst>
                                          <p:attrName>ppt_x</p:attrName>
                                        </p:attrNameLst>
                                      </p:cBhvr>
                                      <p:tavLst>
                                        <p:tav tm="0">
                                          <p:val>
                                            <p:strVal val="ppt_x"/>
                                          </p:val>
                                        </p:tav>
                                        <p:tav tm="100000">
                                          <p:val>
                                            <p:strVal val="1+ppt_w/2"/>
                                          </p:val>
                                        </p:tav>
                                      </p:tavLst>
                                    </p:anim>
                                    <p:anim calcmode="lin" valueType="num">
                                      <p:cBhvr additive="base">
                                        <p:cTn id="101" dur="500"/>
                                        <p:tgtEl>
                                          <p:spTgt spid="38"/>
                                        </p:tgtEl>
                                        <p:attrNameLst>
                                          <p:attrName>ppt_y</p:attrName>
                                        </p:attrNameLst>
                                      </p:cBhvr>
                                      <p:tavLst>
                                        <p:tav tm="0">
                                          <p:val>
                                            <p:strVal val="ppt_y"/>
                                          </p:val>
                                        </p:tav>
                                        <p:tav tm="100000">
                                          <p:val>
                                            <p:strVal val="ppt_y"/>
                                          </p:val>
                                        </p:tav>
                                      </p:tavLst>
                                    </p:anim>
                                    <p:set>
                                      <p:cBhvr>
                                        <p:cTn id="102" dur="1" fill="hold">
                                          <p:stCondLst>
                                            <p:cond delay="499"/>
                                          </p:stCondLst>
                                        </p:cTn>
                                        <p:tgtEl>
                                          <p:spTgt spid="38"/>
                                        </p:tgtEl>
                                        <p:attrNameLst>
                                          <p:attrName>style.visibility</p:attrName>
                                        </p:attrNameLst>
                                      </p:cBhvr>
                                      <p:to>
                                        <p:strVal val="hidden"/>
                                      </p:to>
                                    </p:set>
                                  </p:childTnLst>
                                </p:cTn>
                              </p:par>
                              <p:par>
                                <p:cTn id="103" presetID="2" presetClass="exit" presetSubtype="2" fill="hold" grpId="1" nodeType="withEffect">
                                  <p:stCondLst>
                                    <p:cond delay="0"/>
                                  </p:stCondLst>
                                  <p:childTnLst>
                                    <p:anim calcmode="lin" valueType="num">
                                      <p:cBhvr additive="base">
                                        <p:cTn id="104" dur="500"/>
                                        <p:tgtEl>
                                          <p:spTgt spid="31"/>
                                        </p:tgtEl>
                                        <p:attrNameLst>
                                          <p:attrName>ppt_x</p:attrName>
                                        </p:attrNameLst>
                                      </p:cBhvr>
                                      <p:tavLst>
                                        <p:tav tm="0">
                                          <p:val>
                                            <p:strVal val="ppt_x"/>
                                          </p:val>
                                        </p:tav>
                                        <p:tav tm="100000">
                                          <p:val>
                                            <p:strVal val="1+ppt_w/2"/>
                                          </p:val>
                                        </p:tav>
                                      </p:tavLst>
                                    </p:anim>
                                    <p:anim calcmode="lin" valueType="num">
                                      <p:cBhvr additive="base">
                                        <p:cTn id="105" dur="500"/>
                                        <p:tgtEl>
                                          <p:spTgt spid="31"/>
                                        </p:tgtEl>
                                        <p:attrNameLst>
                                          <p:attrName>ppt_y</p:attrName>
                                        </p:attrNameLst>
                                      </p:cBhvr>
                                      <p:tavLst>
                                        <p:tav tm="0">
                                          <p:val>
                                            <p:strVal val="ppt_y"/>
                                          </p:val>
                                        </p:tav>
                                        <p:tav tm="100000">
                                          <p:val>
                                            <p:strVal val="ppt_y"/>
                                          </p:val>
                                        </p:tav>
                                      </p:tavLst>
                                    </p:anim>
                                    <p:set>
                                      <p:cBhvr>
                                        <p:cTn id="106" dur="1" fill="hold">
                                          <p:stCondLst>
                                            <p:cond delay="499"/>
                                          </p:stCondLst>
                                        </p:cTn>
                                        <p:tgtEl>
                                          <p:spTgt spid="31"/>
                                        </p:tgtEl>
                                        <p:attrNameLst>
                                          <p:attrName>style.visibility</p:attrName>
                                        </p:attrNameLst>
                                      </p:cBhvr>
                                      <p:to>
                                        <p:strVal val="hidden"/>
                                      </p:to>
                                    </p:set>
                                  </p:childTnLst>
                                </p:cTn>
                              </p:par>
                            </p:childTnLst>
                          </p:cTn>
                        </p:par>
                        <p:par>
                          <p:cTn id="107" fill="hold">
                            <p:stCondLst>
                              <p:cond delay="500"/>
                            </p:stCondLst>
                            <p:childTnLst>
                              <p:par>
                                <p:cTn id="108" presetID="2" presetClass="entr" presetSubtype="8" fill="hold" grpId="0" nodeType="afterEffect">
                                  <p:stCondLst>
                                    <p:cond delay="0"/>
                                  </p:stCondLst>
                                  <p:childTnLst>
                                    <p:set>
                                      <p:cBhvr>
                                        <p:cTn id="109" dur="1" fill="hold">
                                          <p:stCondLst>
                                            <p:cond delay="0"/>
                                          </p:stCondLst>
                                        </p:cTn>
                                        <p:tgtEl>
                                          <p:spTgt spid="24"/>
                                        </p:tgtEl>
                                        <p:attrNameLst>
                                          <p:attrName>style.visibility</p:attrName>
                                        </p:attrNameLst>
                                      </p:cBhvr>
                                      <p:to>
                                        <p:strVal val="visible"/>
                                      </p:to>
                                    </p:set>
                                    <p:anim calcmode="lin" valueType="num">
                                      <p:cBhvr additive="base">
                                        <p:cTn id="110" dur="1000" fill="hold"/>
                                        <p:tgtEl>
                                          <p:spTgt spid="24"/>
                                        </p:tgtEl>
                                        <p:attrNameLst>
                                          <p:attrName>ppt_x</p:attrName>
                                        </p:attrNameLst>
                                      </p:cBhvr>
                                      <p:tavLst>
                                        <p:tav tm="0">
                                          <p:val>
                                            <p:strVal val="0-#ppt_w/2"/>
                                          </p:val>
                                        </p:tav>
                                        <p:tav tm="100000">
                                          <p:val>
                                            <p:strVal val="#ppt_x"/>
                                          </p:val>
                                        </p:tav>
                                      </p:tavLst>
                                    </p:anim>
                                    <p:anim calcmode="lin" valueType="num">
                                      <p:cBhvr additive="base">
                                        <p:cTn id="111" dur="1000" fill="hold"/>
                                        <p:tgtEl>
                                          <p:spTgt spid="24"/>
                                        </p:tgtEl>
                                        <p:attrNameLst>
                                          <p:attrName>ppt_y</p:attrName>
                                        </p:attrNameLst>
                                      </p:cBhvr>
                                      <p:tavLst>
                                        <p:tav tm="0">
                                          <p:val>
                                            <p:strVal val="#ppt_y"/>
                                          </p:val>
                                        </p:tav>
                                        <p:tav tm="100000">
                                          <p:val>
                                            <p:strVal val="#ppt_y"/>
                                          </p:val>
                                        </p:tav>
                                      </p:tavLst>
                                    </p:anim>
                                  </p:childTnLst>
                                </p:cTn>
                              </p:par>
                              <p:par>
                                <p:cTn id="112" presetID="2" presetClass="entr" presetSubtype="2" fill="hold" grpId="0" nodeType="withEffect">
                                  <p:stCondLst>
                                    <p:cond delay="0"/>
                                  </p:stCondLst>
                                  <p:childTnLst>
                                    <p:set>
                                      <p:cBhvr>
                                        <p:cTn id="113" dur="1" fill="hold">
                                          <p:stCondLst>
                                            <p:cond delay="0"/>
                                          </p:stCondLst>
                                        </p:cTn>
                                        <p:tgtEl>
                                          <p:spTgt spid="26"/>
                                        </p:tgtEl>
                                        <p:attrNameLst>
                                          <p:attrName>style.visibility</p:attrName>
                                        </p:attrNameLst>
                                      </p:cBhvr>
                                      <p:to>
                                        <p:strVal val="visible"/>
                                      </p:to>
                                    </p:set>
                                    <p:anim calcmode="lin" valueType="num">
                                      <p:cBhvr additive="base">
                                        <p:cTn id="114" dur="1000" fill="hold"/>
                                        <p:tgtEl>
                                          <p:spTgt spid="26"/>
                                        </p:tgtEl>
                                        <p:attrNameLst>
                                          <p:attrName>ppt_x</p:attrName>
                                        </p:attrNameLst>
                                      </p:cBhvr>
                                      <p:tavLst>
                                        <p:tav tm="0">
                                          <p:val>
                                            <p:strVal val="1+#ppt_w/2"/>
                                          </p:val>
                                        </p:tav>
                                        <p:tav tm="100000">
                                          <p:val>
                                            <p:strVal val="#ppt_x"/>
                                          </p:val>
                                        </p:tav>
                                      </p:tavLst>
                                    </p:anim>
                                    <p:anim calcmode="lin" valueType="num">
                                      <p:cBhvr additive="base">
                                        <p:cTn id="115" dur="1000" fill="hold"/>
                                        <p:tgtEl>
                                          <p:spTgt spid="26"/>
                                        </p:tgtEl>
                                        <p:attrNameLst>
                                          <p:attrName>ppt_y</p:attrName>
                                        </p:attrNameLst>
                                      </p:cBhvr>
                                      <p:tavLst>
                                        <p:tav tm="0">
                                          <p:val>
                                            <p:strVal val="#ppt_y"/>
                                          </p:val>
                                        </p:tav>
                                        <p:tav tm="100000">
                                          <p:val>
                                            <p:strVal val="#ppt_y"/>
                                          </p:val>
                                        </p:tav>
                                      </p:tavLst>
                                    </p:anim>
                                  </p:childTnLst>
                                </p:cTn>
                              </p:par>
                              <p:par>
                                <p:cTn id="116" presetID="2" presetClass="entr" presetSubtype="8" fill="hold" grpId="0" nodeType="withEffect">
                                  <p:stCondLst>
                                    <p:cond delay="0"/>
                                  </p:stCondLst>
                                  <p:childTnLst>
                                    <p:set>
                                      <p:cBhvr>
                                        <p:cTn id="117" dur="1" fill="hold">
                                          <p:stCondLst>
                                            <p:cond delay="0"/>
                                          </p:stCondLst>
                                        </p:cTn>
                                        <p:tgtEl>
                                          <p:spTgt spid="35"/>
                                        </p:tgtEl>
                                        <p:attrNameLst>
                                          <p:attrName>style.visibility</p:attrName>
                                        </p:attrNameLst>
                                      </p:cBhvr>
                                      <p:to>
                                        <p:strVal val="visible"/>
                                      </p:to>
                                    </p:set>
                                    <p:anim calcmode="lin" valueType="num">
                                      <p:cBhvr additive="base">
                                        <p:cTn id="118" dur="1000" fill="hold"/>
                                        <p:tgtEl>
                                          <p:spTgt spid="35"/>
                                        </p:tgtEl>
                                        <p:attrNameLst>
                                          <p:attrName>ppt_x</p:attrName>
                                        </p:attrNameLst>
                                      </p:cBhvr>
                                      <p:tavLst>
                                        <p:tav tm="0">
                                          <p:val>
                                            <p:strVal val="0-#ppt_w/2"/>
                                          </p:val>
                                        </p:tav>
                                        <p:tav tm="100000">
                                          <p:val>
                                            <p:strVal val="#ppt_x"/>
                                          </p:val>
                                        </p:tav>
                                      </p:tavLst>
                                    </p:anim>
                                    <p:anim calcmode="lin" valueType="num">
                                      <p:cBhvr additive="base">
                                        <p:cTn id="119" dur="1000" fill="hold"/>
                                        <p:tgtEl>
                                          <p:spTgt spid="35"/>
                                        </p:tgtEl>
                                        <p:attrNameLst>
                                          <p:attrName>ppt_y</p:attrName>
                                        </p:attrNameLst>
                                      </p:cBhvr>
                                      <p:tavLst>
                                        <p:tav tm="0">
                                          <p:val>
                                            <p:strVal val="#ppt_y"/>
                                          </p:val>
                                        </p:tav>
                                        <p:tav tm="100000">
                                          <p:val>
                                            <p:strVal val="#ppt_y"/>
                                          </p:val>
                                        </p:tav>
                                      </p:tavLst>
                                    </p:anim>
                                  </p:childTnLst>
                                </p:cTn>
                              </p:par>
                              <p:par>
                                <p:cTn id="120" presetID="2" presetClass="entr" presetSubtype="2" fill="hold" grpId="0" nodeType="withEffect">
                                  <p:stCondLst>
                                    <p:cond delay="0"/>
                                  </p:stCondLst>
                                  <p:childTnLst>
                                    <p:set>
                                      <p:cBhvr>
                                        <p:cTn id="121" dur="1" fill="hold">
                                          <p:stCondLst>
                                            <p:cond delay="0"/>
                                          </p:stCondLst>
                                        </p:cTn>
                                        <p:tgtEl>
                                          <p:spTgt spid="28"/>
                                        </p:tgtEl>
                                        <p:attrNameLst>
                                          <p:attrName>style.visibility</p:attrName>
                                        </p:attrNameLst>
                                      </p:cBhvr>
                                      <p:to>
                                        <p:strVal val="visible"/>
                                      </p:to>
                                    </p:set>
                                    <p:anim calcmode="lin" valueType="num">
                                      <p:cBhvr additive="base">
                                        <p:cTn id="122" dur="1000" fill="hold"/>
                                        <p:tgtEl>
                                          <p:spTgt spid="28"/>
                                        </p:tgtEl>
                                        <p:attrNameLst>
                                          <p:attrName>ppt_x</p:attrName>
                                        </p:attrNameLst>
                                      </p:cBhvr>
                                      <p:tavLst>
                                        <p:tav tm="0">
                                          <p:val>
                                            <p:strVal val="1+#ppt_w/2"/>
                                          </p:val>
                                        </p:tav>
                                        <p:tav tm="100000">
                                          <p:val>
                                            <p:strVal val="#ppt_x"/>
                                          </p:val>
                                        </p:tav>
                                      </p:tavLst>
                                    </p:anim>
                                    <p:anim calcmode="lin" valueType="num">
                                      <p:cBhvr additive="base">
                                        <p:cTn id="123" dur="1000" fill="hold"/>
                                        <p:tgtEl>
                                          <p:spTgt spid="28"/>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 calcmode="lin" valueType="num">
                                      <p:cBhvr additive="base">
                                        <p:cTn id="126" dur="1000" fill="hold"/>
                                        <p:tgtEl>
                                          <p:spTgt spid="37"/>
                                        </p:tgtEl>
                                        <p:attrNameLst>
                                          <p:attrName>ppt_x</p:attrName>
                                        </p:attrNameLst>
                                      </p:cBhvr>
                                      <p:tavLst>
                                        <p:tav tm="0">
                                          <p:val>
                                            <p:strVal val="0-#ppt_w/2"/>
                                          </p:val>
                                        </p:tav>
                                        <p:tav tm="100000">
                                          <p:val>
                                            <p:strVal val="#ppt_x"/>
                                          </p:val>
                                        </p:tav>
                                      </p:tavLst>
                                    </p:anim>
                                    <p:anim calcmode="lin" valueType="num">
                                      <p:cBhvr additive="base">
                                        <p:cTn id="127" dur="1000" fill="hold"/>
                                        <p:tgtEl>
                                          <p:spTgt spid="37"/>
                                        </p:tgtEl>
                                        <p:attrNameLst>
                                          <p:attrName>ppt_y</p:attrName>
                                        </p:attrNameLst>
                                      </p:cBhvr>
                                      <p:tavLst>
                                        <p:tav tm="0">
                                          <p:val>
                                            <p:strVal val="#ppt_y"/>
                                          </p:val>
                                        </p:tav>
                                        <p:tav tm="100000">
                                          <p:val>
                                            <p:strVal val="#ppt_y"/>
                                          </p:val>
                                        </p:tav>
                                      </p:tavLst>
                                    </p:anim>
                                  </p:childTnLst>
                                </p:cTn>
                              </p:par>
                              <p:par>
                                <p:cTn id="128" presetID="2" presetClass="entr" presetSubtype="2" fill="hold" grpId="0" nodeType="withEffect">
                                  <p:stCondLst>
                                    <p:cond delay="0"/>
                                  </p:stCondLst>
                                  <p:childTnLst>
                                    <p:set>
                                      <p:cBhvr>
                                        <p:cTn id="129" dur="1" fill="hold">
                                          <p:stCondLst>
                                            <p:cond delay="0"/>
                                          </p:stCondLst>
                                        </p:cTn>
                                        <p:tgtEl>
                                          <p:spTgt spid="30"/>
                                        </p:tgtEl>
                                        <p:attrNameLst>
                                          <p:attrName>style.visibility</p:attrName>
                                        </p:attrNameLst>
                                      </p:cBhvr>
                                      <p:to>
                                        <p:strVal val="visible"/>
                                      </p:to>
                                    </p:set>
                                    <p:anim calcmode="lin" valueType="num">
                                      <p:cBhvr additive="base">
                                        <p:cTn id="130" dur="1000" fill="hold"/>
                                        <p:tgtEl>
                                          <p:spTgt spid="30"/>
                                        </p:tgtEl>
                                        <p:attrNameLst>
                                          <p:attrName>ppt_x</p:attrName>
                                        </p:attrNameLst>
                                      </p:cBhvr>
                                      <p:tavLst>
                                        <p:tav tm="0">
                                          <p:val>
                                            <p:strVal val="1+#ppt_w/2"/>
                                          </p:val>
                                        </p:tav>
                                        <p:tav tm="100000">
                                          <p:val>
                                            <p:strVal val="#ppt_x"/>
                                          </p:val>
                                        </p:tav>
                                      </p:tavLst>
                                    </p:anim>
                                    <p:anim calcmode="lin" valueType="num">
                                      <p:cBhvr additive="base">
                                        <p:cTn id="131" dur="1000" fill="hold"/>
                                        <p:tgtEl>
                                          <p:spTgt spid="30"/>
                                        </p:tgtEl>
                                        <p:attrNameLst>
                                          <p:attrName>ppt_y</p:attrName>
                                        </p:attrNameLst>
                                      </p:cBhvr>
                                      <p:tavLst>
                                        <p:tav tm="0">
                                          <p:val>
                                            <p:strVal val="#ppt_y"/>
                                          </p:val>
                                        </p:tav>
                                        <p:tav tm="100000">
                                          <p:val>
                                            <p:strVal val="#ppt_y"/>
                                          </p:val>
                                        </p:tav>
                                      </p:tavLst>
                                    </p:anim>
                                  </p:childTnLst>
                                </p:cTn>
                              </p:par>
                              <p:par>
                                <p:cTn id="132" presetID="2" presetClass="entr" presetSubtype="8" fill="hold" grpId="0" nodeType="withEffect">
                                  <p:stCondLst>
                                    <p:cond delay="0"/>
                                  </p:stCondLst>
                                  <p:childTnLst>
                                    <p:set>
                                      <p:cBhvr>
                                        <p:cTn id="133" dur="1" fill="hold">
                                          <p:stCondLst>
                                            <p:cond delay="0"/>
                                          </p:stCondLst>
                                        </p:cTn>
                                        <p:tgtEl>
                                          <p:spTgt spid="39"/>
                                        </p:tgtEl>
                                        <p:attrNameLst>
                                          <p:attrName>style.visibility</p:attrName>
                                        </p:attrNameLst>
                                      </p:cBhvr>
                                      <p:to>
                                        <p:strVal val="visible"/>
                                      </p:to>
                                    </p:set>
                                    <p:anim calcmode="lin" valueType="num">
                                      <p:cBhvr additive="base">
                                        <p:cTn id="134" dur="1000" fill="hold"/>
                                        <p:tgtEl>
                                          <p:spTgt spid="39"/>
                                        </p:tgtEl>
                                        <p:attrNameLst>
                                          <p:attrName>ppt_x</p:attrName>
                                        </p:attrNameLst>
                                      </p:cBhvr>
                                      <p:tavLst>
                                        <p:tav tm="0">
                                          <p:val>
                                            <p:strVal val="0-#ppt_w/2"/>
                                          </p:val>
                                        </p:tav>
                                        <p:tav tm="100000">
                                          <p:val>
                                            <p:strVal val="#ppt_x"/>
                                          </p:val>
                                        </p:tav>
                                      </p:tavLst>
                                    </p:anim>
                                    <p:anim calcmode="lin" valueType="num">
                                      <p:cBhvr additive="base">
                                        <p:cTn id="135" dur="1000" fill="hold"/>
                                        <p:tgtEl>
                                          <p:spTgt spid="39"/>
                                        </p:tgtEl>
                                        <p:attrNameLst>
                                          <p:attrName>ppt_y</p:attrName>
                                        </p:attrNameLst>
                                      </p:cBhvr>
                                      <p:tavLst>
                                        <p:tav tm="0">
                                          <p:val>
                                            <p:strVal val="#ppt_y"/>
                                          </p:val>
                                        </p:tav>
                                        <p:tav tm="100000">
                                          <p:val>
                                            <p:strVal val="#ppt_y"/>
                                          </p:val>
                                        </p:tav>
                                      </p:tavLst>
                                    </p:anim>
                                  </p:childTnLst>
                                </p:cTn>
                              </p:par>
                              <p:par>
                                <p:cTn id="136" presetID="2" presetClass="entr" presetSubtype="2" fill="hold" grpId="0" nodeType="with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1000" fill="hold"/>
                                        <p:tgtEl>
                                          <p:spTgt spid="32"/>
                                        </p:tgtEl>
                                        <p:attrNameLst>
                                          <p:attrName>ppt_x</p:attrName>
                                        </p:attrNameLst>
                                      </p:cBhvr>
                                      <p:tavLst>
                                        <p:tav tm="0">
                                          <p:val>
                                            <p:strVal val="1+#ppt_w/2"/>
                                          </p:val>
                                        </p:tav>
                                        <p:tav tm="100000">
                                          <p:val>
                                            <p:strVal val="#ppt_x"/>
                                          </p:val>
                                        </p:tav>
                                      </p:tavLst>
                                    </p:anim>
                                    <p:anim calcmode="lin" valueType="num">
                                      <p:cBhvr additive="base">
                                        <p:cTn id="139" dur="10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4" grpId="0" animBg="1"/>
      <p:bldP spid="4" grpId="1" animBg="1"/>
      <p:bldP spid="24" grpId="0" animBg="1"/>
      <p:bldP spid="25" grpId="0" animBg="1"/>
      <p:bldP spid="25" grpId="1" animBg="1"/>
      <p:bldP spid="26" grpId="0" animBg="1"/>
      <p:bldP spid="27" grpId="0" animBg="1"/>
      <p:bldP spid="27" grpId="1" animBg="1"/>
      <p:bldP spid="28" grpId="0" animBg="1"/>
      <p:bldP spid="29" grpId="0" animBg="1"/>
      <p:bldP spid="29" grpId="1" animBg="1"/>
      <p:bldP spid="30" grpId="0" animBg="1"/>
      <p:bldP spid="31" grpId="0" animBg="1"/>
      <p:bldP spid="31" grpId="1" animBg="1"/>
      <p:bldP spid="32" grpId="0" animBg="1"/>
      <p:bldP spid="33" grpId="0" animBg="1"/>
      <p:bldP spid="34" grpId="0" animBg="1"/>
      <p:bldP spid="34" grpId="1" animBg="1"/>
      <p:bldP spid="35" grpId="0" animBg="1"/>
      <p:bldP spid="36" grpId="0" animBg="1"/>
      <p:bldP spid="36" grpId="1" animBg="1"/>
      <p:bldP spid="37" grpId="0" animBg="1"/>
      <p:bldP spid="38" grpId="0" animBg="1"/>
      <p:bldP spid="38" grpId="1" animBg="1"/>
      <p:bldP spid="39" grpId="0" animBg="1"/>
      <p:bldP spid="21" grpId="0" animBg="1"/>
      <p:bldP spid="20" grpId="0" animBg="1"/>
      <p:bldP spid="18"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295400" y="932059"/>
          <a:ext cx="6479628" cy="486256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1298028" y="4447696"/>
            <a:ext cx="2417817" cy="722376"/>
          </a:xfrm>
          <a:prstGeom prst="rect">
            <a:avLst/>
          </a:prstGeom>
          <a:solidFill>
            <a:schemeClr val="bg1"/>
          </a:solidFill>
          <a:ln w="38100">
            <a:solidFill>
              <a:srgbClr val="04441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25 yrs old </a:t>
            </a:r>
          </a:p>
          <a:p>
            <a:pPr algn="ctr"/>
            <a:r>
              <a:rPr lang="en-US" b="1" dirty="0">
                <a:solidFill>
                  <a:srgbClr val="044410"/>
                </a:solidFill>
                <a:latin typeface="Gadugi" panose="020B0502040204020203" pitchFamily="34" charset="0"/>
                <a:ea typeface="Gadugi" panose="020B0502040204020203" pitchFamily="34" charset="0"/>
              </a:rPr>
              <a:t>$100/month </a:t>
            </a:r>
          </a:p>
        </p:txBody>
      </p:sp>
      <p:sp>
        <p:nvSpPr>
          <p:cNvPr id="9" name="Rectangle 8"/>
          <p:cNvSpPr/>
          <p:nvPr/>
        </p:nvSpPr>
        <p:spPr>
          <a:xfrm>
            <a:off x="2898818" y="3685479"/>
            <a:ext cx="2417817" cy="722376"/>
          </a:xfrm>
          <a:prstGeom prst="rect">
            <a:avLst/>
          </a:prstGeom>
          <a:solidFill>
            <a:schemeClr val="bg1"/>
          </a:solidFill>
          <a:ln w="38100">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283159"/>
                </a:solidFill>
                <a:latin typeface="Gadugi" panose="020B0502040204020203" pitchFamily="34" charset="0"/>
                <a:ea typeface="Gadugi" panose="020B0502040204020203" pitchFamily="34" charset="0"/>
              </a:rPr>
              <a:t>35 yrs old</a:t>
            </a:r>
          </a:p>
          <a:p>
            <a:pPr algn="ctr"/>
            <a:r>
              <a:rPr lang="en-US" b="1" dirty="0">
                <a:solidFill>
                  <a:srgbClr val="283159"/>
                </a:solidFill>
                <a:latin typeface="Gadugi" panose="020B0502040204020203" pitchFamily="34" charset="0"/>
                <a:ea typeface="Gadugi" panose="020B0502040204020203" pitchFamily="34" charset="0"/>
              </a:rPr>
              <a:t> $205/month</a:t>
            </a:r>
          </a:p>
        </p:txBody>
      </p:sp>
      <p:sp>
        <p:nvSpPr>
          <p:cNvPr id="10" name="Rectangle 9"/>
          <p:cNvSpPr/>
          <p:nvPr/>
        </p:nvSpPr>
        <p:spPr>
          <a:xfrm>
            <a:off x="4555797" y="2921651"/>
            <a:ext cx="2417817" cy="722376"/>
          </a:xfrm>
          <a:prstGeom prst="rect">
            <a:avLst/>
          </a:prstGeom>
          <a:solidFill>
            <a:schemeClr val="bg1"/>
          </a:solidFill>
          <a:ln w="3810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latin typeface="Gadugi" panose="020B0502040204020203" pitchFamily="34" charset="0"/>
                <a:ea typeface="Gadugi" panose="020B0502040204020203" pitchFamily="34" charset="0"/>
              </a:rPr>
              <a:t>45 yrs old</a:t>
            </a:r>
          </a:p>
          <a:p>
            <a:pPr algn="ctr"/>
            <a:r>
              <a:rPr lang="en-US" b="1" dirty="0">
                <a:solidFill>
                  <a:schemeClr val="accent6">
                    <a:lumMod val="75000"/>
                  </a:schemeClr>
                </a:solidFill>
                <a:latin typeface="Gadugi" panose="020B0502040204020203" pitchFamily="34" charset="0"/>
                <a:ea typeface="Gadugi" panose="020B0502040204020203" pitchFamily="34" charset="0"/>
              </a:rPr>
              <a:t>$465/month</a:t>
            </a:r>
          </a:p>
        </p:txBody>
      </p:sp>
      <p:sp>
        <p:nvSpPr>
          <p:cNvPr id="11" name="Rectangle 10"/>
          <p:cNvSpPr/>
          <p:nvPr/>
        </p:nvSpPr>
        <p:spPr>
          <a:xfrm>
            <a:off x="6183511" y="2169282"/>
            <a:ext cx="2417817" cy="722877"/>
          </a:xfrm>
          <a:prstGeom prst="rect">
            <a:avLst/>
          </a:prstGeom>
          <a:solidFill>
            <a:schemeClr val="bg1"/>
          </a:solidFill>
          <a:ln w="38100">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55 yrs old </a:t>
            </a:r>
          </a:p>
          <a:p>
            <a:pPr algn="ctr"/>
            <a:r>
              <a:rPr lang="en-US" b="1" dirty="0">
                <a:solidFill>
                  <a:srgbClr val="C00000"/>
                </a:solidFill>
                <a:latin typeface="Gadugi" panose="020B0502040204020203" pitchFamily="34" charset="0"/>
                <a:ea typeface="Gadugi" panose="020B0502040204020203" pitchFamily="34" charset="0"/>
              </a:rPr>
              <a:t>$1325/month</a:t>
            </a:r>
          </a:p>
        </p:txBody>
      </p:sp>
      <p:sp>
        <p:nvSpPr>
          <p:cNvPr id="12" name="Rectangle 4">
            <a:extLst>
              <a:ext uri="{FF2B5EF4-FFF2-40B4-BE49-F238E27FC236}">
                <a16:creationId xmlns:a16="http://schemas.microsoft.com/office/drawing/2014/main" id="{256A1C70-40F0-4707-A275-C985B1D8B3AB}"/>
              </a:ext>
            </a:extLst>
          </p:cNvPr>
          <p:cNvSpPr txBox="1">
            <a:spLocks noChangeArrowheads="1"/>
          </p:cNvSpPr>
          <p:nvPr/>
        </p:nvSpPr>
        <p:spPr bwMode="auto">
          <a:xfrm>
            <a:off x="1201689" y="6435934"/>
            <a:ext cx="6477000" cy="330003"/>
          </a:xfrm>
          <a:prstGeom prst="rect">
            <a:avLst/>
          </a:prstGeom>
          <a:noFill/>
          <a:ln>
            <a:miter lim="800000"/>
            <a:headEnd/>
            <a:tailEnd/>
          </a:ln>
        </p:spPr>
        <p:txBody>
          <a:bodyPr/>
          <a:lstStyle/>
          <a:p>
            <a:pPr eaLnBrk="0" hangingPunct="0">
              <a:defRPr/>
            </a:pPr>
            <a:r>
              <a:rPr lang="en-US" sz="1200" i="1" kern="0" dirty="0">
                <a:solidFill>
                  <a:schemeClr val="tx2">
                    <a:lumMod val="75000"/>
                  </a:schemeClr>
                </a:solidFill>
                <a:latin typeface="Gadugi" panose="020B0502040204020203" pitchFamily="34" charset="0"/>
                <a:ea typeface="Gadugi" panose="020B0502040204020203" pitchFamily="34" charset="0"/>
                <a:cs typeface="ＭＳ Ｐゴシック" pitchFamily="-111" charset="-128"/>
              </a:rPr>
              <a:t>This time value of money illustration assumes an average annual return of 7%.</a:t>
            </a:r>
          </a:p>
        </p:txBody>
      </p:sp>
      <p:sp>
        <p:nvSpPr>
          <p:cNvPr id="16" name="Title 1">
            <a:extLst>
              <a:ext uri="{FF2B5EF4-FFF2-40B4-BE49-F238E27FC236}">
                <a16:creationId xmlns:a16="http://schemas.microsoft.com/office/drawing/2014/main" id="{7C32AA8D-FBA7-4BD5-A328-1188A8AF5339}"/>
              </a:ext>
            </a:extLst>
          </p:cNvPr>
          <p:cNvSpPr>
            <a:spLocks noGrp="1"/>
          </p:cNvSpPr>
          <p:nvPr>
            <p:ph type="title"/>
          </p:nvPr>
        </p:nvSpPr>
        <p:spPr>
          <a:xfrm>
            <a:off x="0" y="0"/>
            <a:ext cx="9144000" cy="665160"/>
          </a:xfrm>
        </p:spPr>
        <p:txBody>
          <a:bodyPr/>
          <a:lstStyle/>
          <a:p>
            <a:r>
              <a:rPr lang="en-US" dirty="0"/>
              <a:t>The Cost of Waiting</a:t>
            </a:r>
          </a:p>
        </p:txBody>
      </p:sp>
      <p:pic>
        <p:nvPicPr>
          <p:cNvPr id="14" name="Picture 24" descr="gold-bars">
            <a:extLst>
              <a:ext uri="{FF2B5EF4-FFF2-40B4-BE49-F238E27FC236}">
                <a16:creationId xmlns:a16="http://schemas.microsoft.com/office/drawing/2014/main" id="{A9E8D0AC-0157-4A49-8083-FB33EB094F44}"/>
              </a:ext>
            </a:extLst>
          </p:cNvPr>
          <p:cNvPicPr>
            <a:picLocks noChangeAspect="1" noChangeArrowheads="1"/>
          </p:cNvPicPr>
          <p:nvPr/>
        </p:nvPicPr>
        <p:blipFill>
          <a:blip r:embed="rId4"/>
          <a:srcRect/>
          <a:stretch>
            <a:fillRect/>
          </a:stretch>
        </p:blipFill>
        <p:spPr bwMode="auto">
          <a:xfrm>
            <a:off x="6795879" y="1023756"/>
            <a:ext cx="1804813" cy="1091152"/>
          </a:xfrm>
          <a:prstGeom prst="rect">
            <a:avLst/>
          </a:prstGeom>
          <a:noFill/>
          <a:ln>
            <a:solidFill>
              <a:schemeClr val="bg1">
                <a:lumMod val="50000"/>
                <a:lumOff val="50000"/>
              </a:schemeClr>
            </a:solidFill>
          </a:ln>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8F36B57B-A8F1-479D-8EF0-74431F5CA73B}"/>
              </a:ext>
            </a:extLst>
          </p:cNvPr>
          <p:cNvSpPr txBox="1">
            <a:spLocks/>
          </p:cNvSpPr>
          <p:nvPr/>
        </p:nvSpPr>
        <p:spPr>
          <a:xfrm>
            <a:off x="6795878" y="1307545"/>
            <a:ext cx="1804813" cy="614359"/>
          </a:xfrm>
          <a:prstGeom prst="rect">
            <a:avLst/>
          </a:prstGeom>
          <a:noFill/>
          <a:scene3d>
            <a:camera prst="orthographicFront"/>
            <a:lightRig rig="threePt" dir="t"/>
          </a:scene3d>
          <a:sp3d>
            <a:bevelT/>
          </a:sp3d>
        </p:spPr>
        <p:txBody>
          <a:bodyPr vert="horz" lIns="91440" tIns="45720" rIns="91440" bIns="45720" rtlCol="0" anchor="t" anchorCtr="0">
            <a:norm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lnSpc>
                <a:spcPct val="90000"/>
              </a:lnSpc>
              <a:spcBef>
                <a:spcPct val="20000"/>
              </a:spcBef>
              <a:spcAft>
                <a:spcPts val="1200"/>
              </a:spcAft>
              <a:defRPr/>
            </a:pPr>
            <a:r>
              <a:rPr lang="en-US" sz="2400" b="1" dirty="0">
                <a:solidFill>
                  <a:srgbClr val="044410"/>
                </a:solidFill>
              </a:rPr>
              <a:t>$250,000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0-#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500" fill="hold"/>
                                        <p:tgtEl>
                                          <p:spTgt spid="9"/>
                                        </p:tgtEl>
                                        <p:attrNameLst>
                                          <p:attrName>ppt_x</p:attrName>
                                        </p:attrNameLst>
                                      </p:cBhvr>
                                      <p:tavLst>
                                        <p:tav tm="0">
                                          <p:val>
                                            <p:strVal val="0-#ppt_w/2"/>
                                          </p:val>
                                        </p:tav>
                                        <p:tav tm="100000">
                                          <p:val>
                                            <p:strVal val="#ppt_x"/>
                                          </p:val>
                                        </p:tav>
                                      </p:tavLst>
                                    </p:anim>
                                    <p:anim calcmode="lin" valueType="num">
                                      <p:cBhvr additive="base">
                                        <p:cTn id="23" dur="1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1500" fill="hold"/>
                                        <p:tgtEl>
                                          <p:spTgt spid="10"/>
                                        </p:tgtEl>
                                        <p:attrNameLst>
                                          <p:attrName>ppt_x</p:attrName>
                                        </p:attrNameLst>
                                      </p:cBhvr>
                                      <p:tavLst>
                                        <p:tav tm="0">
                                          <p:val>
                                            <p:strVal val="0-#ppt_w/2"/>
                                          </p:val>
                                        </p:tav>
                                        <p:tav tm="100000">
                                          <p:val>
                                            <p:strVal val="#ppt_x"/>
                                          </p:val>
                                        </p:tav>
                                      </p:tavLst>
                                    </p:anim>
                                    <p:anim calcmode="lin" valueType="num">
                                      <p:cBhvr additive="base">
                                        <p:cTn id="28" dur="1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4500"/>
                            </p:stCondLst>
                            <p:childTnLst>
                              <p:par>
                                <p:cTn id="30" presetID="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500" fill="hold"/>
                                        <p:tgtEl>
                                          <p:spTgt spid="11"/>
                                        </p:tgtEl>
                                        <p:attrNameLst>
                                          <p:attrName>ppt_x</p:attrName>
                                        </p:attrNameLst>
                                      </p:cBhvr>
                                      <p:tavLst>
                                        <p:tav tm="0">
                                          <p:val>
                                            <p:strVal val="0-#ppt_w/2"/>
                                          </p:val>
                                        </p:tav>
                                        <p:tav tm="100000">
                                          <p:val>
                                            <p:strVal val="#ppt_x"/>
                                          </p:val>
                                        </p:tav>
                                      </p:tavLst>
                                    </p:anim>
                                    <p:anim calcmode="lin" valueType="num">
                                      <p:cBhvr additive="base">
                                        <p:cTn id="33" dur="1500" fill="hold"/>
                                        <p:tgtEl>
                                          <p:spTgt spid="11"/>
                                        </p:tgtEl>
                                        <p:attrNameLst>
                                          <p:attrName>ppt_y</p:attrName>
                                        </p:attrNameLst>
                                      </p:cBhvr>
                                      <p:tavLst>
                                        <p:tav tm="0">
                                          <p:val>
                                            <p:strVal val="#ppt_y"/>
                                          </p:val>
                                        </p:tav>
                                        <p:tav tm="100000">
                                          <p:val>
                                            <p:strVal val="#ppt_y"/>
                                          </p:val>
                                        </p:tav>
                                      </p:tavLst>
                                    </p:anim>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Direct Expres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Direct Expres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he United States Social Security Administratio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The United States Social Security Administratio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https://www.ssa.gov/img/icons/home/color-ssn-card.sv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COMPASS HHS MCA Registration"/>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Veterans ID Card Open for Registration"/>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itle 10">
            <a:extLst>
              <a:ext uri="{FF2B5EF4-FFF2-40B4-BE49-F238E27FC236}">
                <a16:creationId xmlns:a16="http://schemas.microsoft.com/office/drawing/2014/main" id="{EC401DCE-332F-4A2D-8DE9-8AEC7927B881}"/>
              </a:ext>
            </a:extLst>
          </p:cNvPr>
          <p:cNvSpPr>
            <a:spLocks noGrp="1"/>
          </p:cNvSpPr>
          <p:nvPr>
            <p:ph type="title"/>
          </p:nvPr>
        </p:nvSpPr>
        <p:spPr/>
        <p:txBody>
          <a:bodyPr/>
          <a:lstStyle/>
          <a:p>
            <a:endParaRPr lang="en-US"/>
          </a:p>
        </p:txBody>
      </p:sp>
      <p:sp>
        <p:nvSpPr>
          <p:cNvPr id="25" name="Arrow: Right 24">
            <a:extLst>
              <a:ext uri="{FF2B5EF4-FFF2-40B4-BE49-F238E27FC236}">
                <a16:creationId xmlns:a16="http://schemas.microsoft.com/office/drawing/2014/main" id="{80FFBAC3-93EA-475F-AEE2-851158598E97}"/>
              </a:ext>
            </a:extLst>
          </p:cNvPr>
          <p:cNvSpPr/>
          <p:nvPr/>
        </p:nvSpPr>
        <p:spPr>
          <a:xfrm flipH="1">
            <a:off x="3638549" y="4309421"/>
            <a:ext cx="3940417" cy="95097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Gadugi" panose="020B0502040204020203" pitchFamily="34" charset="0"/>
                <a:ea typeface="Gadugi" panose="020B0502040204020203" pitchFamily="34" charset="0"/>
              </a:rPr>
              <a:t>Start Early!</a:t>
            </a:r>
          </a:p>
        </p:txBody>
      </p:sp>
      <p:sp>
        <p:nvSpPr>
          <p:cNvPr id="27" name="Arrow: Right 26">
            <a:extLst>
              <a:ext uri="{FF2B5EF4-FFF2-40B4-BE49-F238E27FC236}">
                <a16:creationId xmlns:a16="http://schemas.microsoft.com/office/drawing/2014/main" id="{40EA7137-66B2-4DDE-A7C4-54086087C13C}"/>
              </a:ext>
            </a:extLst>
          </p:cNvPr>
          <p:cNvSpPr/>
          <p:nvPr/>
        </p:nvSpPr>
        <p:spPr>
          <a:xfrm flipH="1">
            <a:off x="3638549" y="3258312"/>
            <a:ext cx="3940417" cy="950976"/>
          </a:xfrm>
          <a:prstGeom prst="rightArrow">
            <a:avLst/>
          </a:prstGeom>
          <a:solidFill>
            <a:srgbClr val="FFF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75000"/>
                  </a:schemeClr>
                </a:solidFill>
                <a:latin typeface="Gadugi" panose="020B0502040204020203" pitchFamily="34" charset="0"/>
                <a:ea typeface="Gadugi" panose="020B0502040204020203" pitchFamily="34" charset="0"/>
              </a:rPr>
              <a:t>Stay Invested!</a:t>
            </a:r>
          </a:p>
        </p:txBody>
      </p:sp>
      <p:sp>
        <p:nvSpPr>
          <p:cNvPr id="30" name="Freeform: Shape 29">
            <a:extLst>
              <a:ext uri="{FF2B5EF4-FFF2-40B4-BE49-F238E27FC236}">
                <a16:creationId xmlns:a16="http://schemas.microsoft.com/office/drawing/2014/main" id="{F18A4F7B-B7F3-4D1B-B32E-DC802743BC9E}"/>
              </a:ext>
            </a:extLst>
          </p:cNvPr>
          <p:cNvSpPr/>
          <p:nvPr/>
        </p:nvSpPr>
        <p:spPr>
          <a:xfrm flipH="1" flipV="1">
            <a:off x="7578965" y="3483547"/>
            <a:ext cx="1582361" cy="512064"/>
          </a:xfrm>
          <a:custGeom>
            <a:avLst/>
            <a:gdLst>
              <a:gd name="connsiteX0" fmla="*/ 0 w 1562697"/>
              <a:gd name="connsiteY0" fmla="*/ 0 h 778516"/>
              <a:gd name="connsiteX1" fmla="*/ 1562697 w 1562697"/>
              <a:gd name="connsiteY1" fmla="*/ 89167 h 778516"/>
              <a:gd name="connsiteX2" fmla="*/ 1562697 w 1562697"/>
              <a:gd name="connsiteY2" fmla="*/ 689814 h 778516"/>
              <a:gd name="connsiteX3" fmla="*/ 0 w 1562697"/>
              <a:gd name="connsiteY3" fmla="*/ 778516 h 778516"/>
              <a:gd name="connsiteX4" fmla="*/ 0 w 1562697"/>
              <a:gd name="connsiteY4" fmla="*/ 0 h 778516"/>
              <a:gd name="connsiteX0" fmla="*/ 0 w 1562697"/>
              <a:gd name="connsiteY0" fmla="*/ 0 h 920571"/>
              <a:gd name="connsiteX1" fmla="*/ 1562697 w 1562697"/>
              <a:gd name="connsiteY1" fmla="*/ 89167 h 920571"/>
              <a:gd name="connsiteX2" fmla="*/ 1562697 w 1562697"/>
              <a:gd name="connsiteY2" fmla="*/ 689814 h 920571"/>
              <a:gd name="connsiteX3" fmla="*/ 0 w 1562697"/>
              <a:gd name="connsiteY3" fmla="*/ 920571 h 920571"/>
              <a:gd name="connsiteX4" fmla="*/ 0 w 1562697"/>
              <a:gd name="connsiteY4" fmla="*/ 0 h 920571"/>
              <a:gd name="connsiteX0" fmla="*/ 0 w 1562697"/>
              <a:gd name="connsiteY0" fmla="*/ 123916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123916 h 831404"/>
              <a:gd name="connsiteX0" fmla="*/ 0 w 1562697"/>
              <a:gd name="connsiteY0" fmla="*/ 52889 h 831404"/>
              <a:gd name="connsiteX1" fmla="*/ 1562697 w 1562697"/>
              <a:gd name="connsiteY1" fmla="*/ 0 h 831404"/>
              <a:gd name="connsiteX2" fmla="*/ 1562697 w 1562697"/>
              <a:gd name="connsiteY2" fmla="*/ 600647 h 831404"/>
              <a:gd name="connsiteX3" fmla="*/ 0 w 1562697"/>
              <a:gd name="connsiteY3" fmla="*/ 831404 h 831404"/>
              <a:gd name="connsiteX4" fmla="*/ 0 w 1562697"/>
              <a:gd name="connsiteY4" fmla="*/ 52889 h 831404"/>
              <a:gd name="connsiteX0" fmla="*/ 0 w 1562697"/>
              <a:gd name="connsiteY0" fmla="*/ 52889 h 703555"/>
              <a:gd name="connsiteX1" fmla="*/ 1562697 w 1562697"/>
              <a:gd name="connsiteY1" fmla="*/ 0 h 703555"/>
              <a:gd name="connsiteX2" fmla="*/ 1562697 w 1562697"/>
              <a:gd name="connsiteY2" fmla="*/ 600647 h 703555"/>
              <a:gd name="connsiteX3" fmla="*/ 0 w 1562697"/>
              <a:gd name="connsiteY3" fmla="*/ 703555 h 703555"/>
              <a:gd name="connsiteX4" fmla="*/ 0 w 1562697"/>
              <a:gd name="connsiteY4" fmla="*/ 52889 h 703555"/>
              <a:gd name="connsiteX0" fmla="*/ 9832 w 1572529"/>
              <a:gd name="connsiteY0" fmla="*/ 52889 h 604116"/>
              <a:gd name="connsiteX1" fmla="*/ 1572529 w 1572529"/>
              <a:gd name="connsiteY1" fmla="*/ 0 h 604116"/>
              <a:gd name="connsiteX2" fmla="*/ 1572529 w 1572529"/>
              <a:gd name="connsiteY2" fmla="*/ 600647 h 604116"/>
              <a:gd name="connsiteX3" fmla="*/ 0 w 1572529"/>
              <a:gd name="connsiteY3" fmla="*/ 604116 h 604116"/>
              <a:gd name="connsiteX4" fmla="*/ 9832 w 1572529"/>
              <a:gd name="connsiteY4" fmla="*/ 52889 h 604116"/>
              <a:gd name="connsiteX0" fmla="*/ 0 w 1582361"/>
              <a:gd name="connsiteY0" fmla="*/ 0 h 622254"/>
              <a:gd name="connsiteX1" fmla="*/ 1582361 w 1582361"/>
              <a:gd name="connsiteY1" fmla="*/ 18138 h 622254"/>
              <a:gd name="connsiteX2" fmla="*/ 1582361 w 1582361"/>
              <a:gd name="connsiteY2" fmla="*/ 618785 h 622254"/>
              <a:gd name="connsiteX3" fmla="*/ 9832 w 1582361"/>
              <a:gd name="connsiteY3" fmla="*/ 622254 h 622254"/>
              <a:gd name="connsiteX4" fmla="*/ 0 w 1582361"/>
              <a:gd name="connsiteY4" fmla="*/ 0 h 62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2361" h="622254">
                <a:moveTo>
                  <a:pt x="0" y="0"/>
                </a:moveTo>
                <a:lnTo>
                  <a:pt x="1582361" y="18138"/>
                </a:lnTo>
                <a:lnTo>
                  <a:pt x="1582361" y="618785"/>
                </a:lnTo>
                <a:lnTo>
                  <a:pt x="9832" y="622254"/>
                </a:lnTo>
                <a:lnTo>
                  <a:pt x="0"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E2915C20-1E48-4991-9C02-CEAABFC70C63}"/>
              </a:ext>
            </a:extLst>
          </p:cNvPr>
          <p:cNvSpPr/>
          <p:nvPr/>
        </p:nvSpPr>
        <p:spPr>
          <a:xfrm flipH="1">
            <a:off x="7582867" y="4545513"/>
            <a:ext cx="1578462" cy="630936"/>
          </a:xfrm>
          <a:custGeom>
            <a:avLst/>
            <a:gdLst>
              <a:gd name="connsiteX0" fmla="*/ 1578462 w 1578462"/>
              <a:gd name="connsiteY0" fmla="*/ 0 h 804743"/>
              <a:gd name="connsiteX1" fmla="*/ 1578462 w 1578462"/>
              <a:gd name="connsiteY1" fmla="*/ 600647 h 804743"/>
              <a:gd name="connsiteX2" fmla="*/ 0 w 1578462"/>
              <a:gd name="connsiteY2" fmla="*/ 804743 h 804743"/>
              <a:gd name="connsiteX3" fmla="*/ 0 w 1578462"/>
              <a:gd name="connsiteY3" fmla="*/ 138805 h 804743"/>
              <a:gd name="connsiteX4" fmla="*/ 1578462 w 1578462"/>
              <a:gd name="connsiteY4" fmla="*/ 0 h 80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462" h="804743">
                <a:moveTo>
                  <a:pt x="1578462" y="0"/>
                </a:moveTo>
                <a:lnTo>
                  <a:pt x="1578462" y="600647"/>
                </a:lnTo>
                <a:lnTo>
                  <a:pt x="0" y="804743"/>
                </a:lnTo>
                <a:lnTo>
                  <a:pt x="0" y="138805"/>
                </a:lnTo>
                <a:lnTo>
                  <a:pt x="1578462"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277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750"/>
                                        <p:tgtEl>
                                          <p:spTgt spid="30"/>
                                        </p:tgtEl>
                                      </p:cBhvr>
                                    </p:animEffect>
                                  </p:childTnLst>
                                </p:cTn>
                              </p:par>
                            </p:childTnLst>
                          </p:cTn>
                        </p:par>
                        <p:par>
                          <p:cTn id="8" fill="hold">
                            <p:stCondLst>
                              <p:cond delay="75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1000"/>
                                        <p:tgtEl>
                                          <p:spTgt spid="27"/>
                                        </p:tgtEl>
                                      </p:cBhvr>
                                    </p:animEffect>
                                  </p:childTnLst>
                                </p:cTn>
                              </p:par>
                            </p:childTnLst>
                          </p:cTn>
                        </p:par>
                        <p:par>
                          <p:cTn id="12" fill="hold">
                            <p:stCondLst>
                              <p:cond delay="1750"/>
                            </p:stCondLst>
                            <p:childTnLst>
                              <p:par>
                                <p:cTn id="13" presetID="9" presetClass="emph" presetSubtype="0" grpId="0" nodeType="afterEffect">
                                  <p:stCondLst>
                                    <p:cond delay="0"/>
                                  </p:stCondLst>
                                  <p:childTnLst>
                                    <p:set>
                                      <p:cBhvr>
                                        <p:cTn id="14" dur="indefinite"/>
                                        <p:tgtEl>
                                          <p:spTgt spid="31"/>
                                        </p:tgtEl>
                                        <p:attrNameLst>
                                          <p:attrName>style.opacity</p:attrName>
                                        </p:attrNameLst>
                                      </p:cBhvr>
                                      <p:to>
                                        <p:strVal val="0.25"/>
                                      </p:to>
                                    </p:set>
                                    <p:animEffect filter="image" prLst="opacity: 0.25">
                                      <p:cBhvr rctx="IE">
                                        <p:cTn id="15" dur="indefinite"/>
                                        <p:tgtEl>
                                          <p:spTgt spid="31"/>
                                        </p:tgtEl>
                                      </p:cBhvr>
                                    </p:animEffect>
                                  </p:childTnLst>
                                </p:cTn>
                              </p:par>
                            </p:childTnLst>
                          </p:cTn>
                        </p:par>
                        <p:par>
                          <p:cTn id="16" fill="hold">
                            <p:stCondLst>
                              <p:cond delay="1750"/>
                            </p:stCondLst>
                            <p:childTnLst>
                              <p:par>
                                <p:cTn id="17" presetID="9" presetClass="emph" presetSubtype="0" grpId="0" nodeType="afterEffect">
                                  <p:stCondLst>
                                    <p:cond delay="0"/>
                                  </p:stCondLst>
                                  <p:childTnLst>
                                    <p:set>
                                      <p:cBhvr>
                                        <p:cTn id="18" dur="indefinite"/>
                                        <p:tgtEl>
                                          <p:spTgt spid="25"/>
                                        </p:tgtEl>
                                        <p:attrNameLst>
                                          <p:attrName>style.opacity</p:attrName>
                                        </p:attrNameLst>
                                      </p:cBhvr>
                                      <p:to>
                                        <p:strVal val="0.25"/>
                                      </p:to>
                                    </p:set>
                                    <p:animEffect filter="image" prLst="opacity: 0.25">
                                      <p:cBhvr rctx="IE">
                                        <p:cTn id="19"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30"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2" descr="brown nuts">
            <a:extLst>
              <a:ext uri="{FF2B5EF4-FFF2-40B4-BE49-F238E27FC236}">
                <a16:creationId xmlns:a16="http://schemas.microsoft.com/office/drawing/2014/main" id="{46A4225C-796E-46D8-96BB-1167E734A8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16768" y="3710837"/>
            <a:ext cx="771431" cy="1157146"/>
          </a:xfrm>
          <a:prstGeom prst="rect">
            <a:avLst/>
          </a:prstGeom>
          <a:noFill/>
          <a:extLst>
            <a:ext uri="{909E8E84-426E-40DD-AFC4-6F175D3DCCD1}">
              <a14:hiddenFill xmlns:a14="http://schemas.microsoft.com/office/drawing/2010/main">
                <a:solidFill>
                  <a:srgbClr val="FFFFFF"/>
                </a:solidFill>
              </a14:hiddenFill>
            </a:ext>
          </a:extLst>
        </p:spPr>
      </p:pic>
      <p:sp>
        <p:nvSpPr>
          <p:cNvPr id="77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n-US" sz="3600" dirty="0">
                <a:effectLst>
                  <a:outerShdw blurRad="38100" dist="38100" dir="2700000" algn="tl">
                    <a:srgbClr val="000000">
                      <a:alpha val="43137"/>
                    </a:srgbClr>
                  </a:outerShdw>
                </a:effectLst>
              </a:rPr>
              <a:t> </a:t>
            </a:r>
            <a:r>
              <a:rPr lang="en-US" sz="3600" dirty="0"/>
              <a:t>The One Tree </a:t>
            </a:r>
            <a:r>
              <a:rPr lang="en-US" sz="3600" dirty="0">
                <a:latin typeface="Gadugi" panose="020B0502040204020203" pitchFamily="34" charset="0"/>
                <a:ea typeface="Gadugi" panose="020B0502040204020203" pitchFamily="34" charset="0"/>
              </a:rPr>
              <a:t>Forest</a:t>
            </a:r>
            <a:r>
              <a:rPr lang="en-US" sz="3600" dirty="0"/>
              <a:t> </a:t>
            </a:r>
            <a:br>
              <a:rPr lang="en-US" sz="5400" dirty="0">
                <a:effectLst>
                  <a:outerShdw blurRad="38100" dist="38100" dir="2700000" algn="tl">
                    <a:srgbClr val="000000">
                      <a:alpha val="43137"/>
                    </a:srgbClr>
                  </a:outerShdw>
                </a:effectLst>
              </a:rPr>
            </a:br>
            <a:br>
              <a:rPr lang="en-US" sz="1400" dirty="0">
                <a:effectLst>
                  <a:outerShdw blurRad="38100" dist="38100" dir="2700000" algn="tl">
                    <a:srgbClr val="000000">
                      <a:alpha val="43137"/>
                    </a:srgbClr>
                  </a:outerShdw>
                </a:effectLst>
              </a:rPr>
            </a:br>
            <a:endParaRPr lang="en-US" sz="5400" dirty="0">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C875106F-03F8-4653-8F86-4195A8CB3078}"/>
              </a:ext>
            </a:extLst>
          </p:cNvPr>
          <p:cNvSpPr txBox="1"/>
          <p:nvPr/>
        </p:nvSpPr>
        <p:spPr>
          <a:xfrm>
            <a:off x="3756040" y="5820670"/>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Three</a:t>
            </a:r>
          </a:p>
        </p:txBody>
      </p:sp>
      <p:sp>
        <p:nvSpPr>
          <p:cNvPr id="13" name="TextBox 12">
            <a:extLst>
              <a:ext uri="{FF2B5EF4-FFF2-40B4-BE49-F238E27FC236}">
                <a16:creationId xmlns:a16="http://schemas.microsoft.com/office/drawing/2014/main" id="{63386F6A-033B-499B-BD85-F7E104B87EA4}"/>
              </a:ext>
            </a:extLst>
          </p:cNvPr>
          <p:cNvSpPr txBox="1"/>
          <p:nvPr/>
        </p:nvSpPr>
        <p:spPr>
          <a:xfrm>
            <a:off x="3763680" y="5828845"/>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Four</a:t>
            </a:r>
          </a:p>
        </p:txBody>
      </p:sp>
      <p:sp>
        <p:nvSpPr>
          <p:cNvPr id="14" name="TextBox 13">
            <a:extLst>
              <a:ext uri="{FF2B5EF4-FFF2-40B4-BE49-F238E27FC236}">
                <a16:creationId xmlns:a16="http://schemas.microsoft.com/office/drawing/2014/main" id="{5659E1C4-20D4-4ECE-A77D-F7A503CD2CB0}"/>
              </a:ext>
            </a:extLst>
          </p:cNvPr>
          <p:cNvSpPr txBox="1"/>
          <p:nvPr/>
        </p:nvSpPr>
        <p:spPr>
          <a:xfrm>
            <a:off x="3742475" y="5833527"/>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One</a:t>
            </a:r>
          </a:p>
        </p:txBody>
      </p:sp>
      <p:sp>
        <p:nvSpPr>
          <p:cNvPr id="15" name="TextBox 14">
            <a:extLst>
              <a:ext uri="{FF2B5EF4-FFF2-40B4-BE49-F238E27FC236}">
                <a16:creationId xmlns:a16="http://schemas.microsoft.com/office/drawing/2014/main" id="{9DCF2BB0-D9CD-459D-80D9-CFA297AD99C7}"/>
              </a:ext>
            </a:extLst>
          </p:cNvPr>
          <p:cNvSpPr txBox="1"/>
          <p:nvPr/>
        </p:nvSpPr>
        <p:spPr>
          <a:xfrm>
            <a:off x="3769604" y="5828845"/>
            <a:ext cx="2326802" cy="584775"/>
          </a:xfrm>
          <a:prstGeom prst="rect">
            <a:avLst/>
          </a:prstGeom>
          <a:noFill/>
        </p:spPr>
        <p:txBody>
          <a:bodyPr wrap="square" rtlCol="0">
            <a:spAutoFit/>
          </a:bodyPr>
          <a:lstStyle/>
          <a:p>
            <a:r>
              <a:rPr lang="en-US" sz="3200" dirty="0">
                <a:solidFill>
                  <a:schemeClr val="tx2">
                    <a:lumMod val="75000"/>
                  </a:schemeClr>
                </a:solidFill>
                <a:latin typeface="Gadugi" panose="020B0502040204020203" pitchFamily="34" charset="0"/>
                <a:ea typeface="Gadugi" panose="020B0502040204020203" pitchFamily="34" charset="0"/>
              </a:rPr>
              <a:t>Year Two</a:t>
            </a:r>
          </a:p>
        </p:txBody>
      </p:sp>
      <p:pic>
        <p:nvPicPr>
          <p:cNvPr id="1028" name="Picture 4" descr="green plant on gray concrete pot">
            <a:extLst>
              <a:ext uri="{FF2B5EF4-FFF2-40B4-BE49-F238E27FC236}">
                <a16:creationId xmlns:a16="http://schemas.microsoft.com/office/drawing/2014/main" id="{E9EC4FA8-4B70-42D8-8BBB-839CBE810B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2909043" y="211417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green plant on gray concrete pot">
            <a:extLst>
              <a:ext uri="{FF2B5EF4-FFF2-40B4-BE49-F238E27FC236}">
                <a16:creationId xmlns:a16="http://schemas.microsoft.com/office/drawing/2014/main" id="{18888FD2-7CC4-4985-8FED-6824944F8AC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267155" y="215228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brown nuts">
            <a:extLst>
              <a:ext uri="{FF2B5EF4-FFF2-40B4-BE49-F238E27FC236}">
                <a16:creationId xmlns:a16="http://schemas.microsoft.com/office/drawing/2014/main" id="{A881D30F-F718-4CBE-9EC0-7187E004D0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096406" y="3685585"/>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brown nuts">
            <a:extLst>
              <a:ext uri="{FF2B5EF4-FFF2-40B4-BE49-F238E27FC236}">
                <a16:creationId xmlns:a16="http://schemas.microsoft.com/office/drawing/2014/main" id="{62408AEF-310D-48CF-9077-765F158CA8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79636" y="3630080"/>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green plant on gray concrete pot">
            <a:extLst>
              <a:ext uri="{FF2B5EF4-FFF2-40B4-BE49-F238E27FC236}">
                <a16:creationId xmlns:a16="http://schemas.microsoft.com/office/drawing/2014/main" id="{7CFF432C-269D-49CD-9508-2A83D9153B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905678" y="217593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green plant on gray concrete pot">
            <a:extLst>
              <a:ext uri="{FF2B5EF4-FFF2-40B4-BE49-F238E27FC236}">
                <a16:creationId xmlns:a16="http://schemas.microsoft.com/office/drawing/2014/main" id="{0A2E2834-8237-4882-9155-73BFC090EC7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434125" y="220323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green plant on gray concrete pot">
            <a:extLst>
              <a:ext uri="{FF2B5EF4-FFF2-40B4-BE49-F238E27FC236}">
                <a16:creationId xmlns:a16="http://schemas.microsoft.com/office/drawing/2014/main" id="{1E321340-1D5C-4575-BC96-54EACA22B7A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2589374" y="3196241"/>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green plant on gray concrete pot">
            <a:extLst>
              <a:ext uri="{FF2B5EF4-FFF2-40B4-BE49-F238E27FC236}">
                <a16:creationId xmlns:a16="http://schemas.microsoft.com/office/drawing/2014/main" id="{FB633B3F-CA1D-420B-AB9F-79925B28D37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656168" y="320092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green plant on gray concrete pot">
            <a:extLst>
              <a:ext uri="{FF2B5EF4-FFF2-40B4-BE49-F238E27FC236}">
                <a16:creationId xmlns:a16="http://schemas.microsoft.com/office/drawing/2014/main" id="{ED335A15-33ED-4E2B-8C77-8CC6E4A3EE4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809179" y="315170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brown nuts">
            <a:extLst>
              <a:ext uri="{FF2B5EF4-FFF2-40B4-BE49-F238E27FC236}">
                <a16:creationId xmlns:a16="http://schemas.microsoft.com/office/drawing/2014/main" id="{529CF751-4C88-44C2-8581-995E3A317B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414103" y="476992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green plant on gray concrete pot">
            <a:extLst>
              <a:ext uri="{FF2B5EF4-FFF2-40B4-BE49-F238E27FC236}">
                <a16:creationId xmlns:a16="http://schemas.microsoft.com/office/drawing/2014/main" id="{94350BE6-CEED-4E83-9B36-8D6D741E482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435528" y="333389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brown nuts">
            <a:extLst>
              <a:ext uri="{FF2B5EF4-FFF2-40B4-BE49-F238E27FC236}">
                <a16:creationId xmlns:a16="http://schemas.microsoft.com/office/drawing/2014/main" id="{913F4F1D-825C-4EA3-ACD7-2B7C2EB6A9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591" y="4794455"/>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brown nuts">
            <a:extLst>
              <a:ext uri="{FF2B5EF4-FFF2-40B4-BE49-F238E27FC236}">
                <a16:creationId xmlns:a16="http://schemas.microsoft.com/office/drawing/2014/main" id="{6ACADD14-9514-4FA5-B31D-74F9024A6E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498158" y="476992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brown nuts">
            <a:extLst>
              <a:ext uri="{FF2B5EF4-FFF2-40B4-BE49-F238E27FC236}">
                <a16:creationId xmlns:a16="http://schemas.microsoft.com/office/drawing/2014/main" id="{CCB32896-2321-4D89-B39D-BF68AAD7D6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88770" y="4613381"/>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green plant on gray concrete pot">
            <a:extLst>
              <a:ext uri="{FF2B5EF4-FFF2-40B4-BE49-F238E27FC236}">
                <a16:creationId xmlns:a16="http://schemas.microsoft.com/office/drawing/2014/main" id="{9D0355E0-3550-49FE-96AD-A75BB71AF4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41820" y="279621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brown nuts">
            <a:extLst>
              <a:ext uri="{FF2B5EF4-FFF2-40B4-BE49-F238E27FC236}">
                <a16:creationId xmlns:a16="http://schemas.microsoft.com/office/drawing/2014/main" id="{48B69CD7-B714-4646-B756-FB5C8A9E3B9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94357" y="4638750"/>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green plant on gray concrete pot">
            <a:extLst>
              <a:ext uri="{FF2B5EF4-FFF2-40B4-BE49-F238E27FC236}">
                <a16:creationId xmlns:a16="http://schemas.microsoft.com/office/drawing/2014/main" id="{77D2FF8E-7B16-4C36-8133-29CAFFB5C1C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71383" y="167732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brown nuts">
            <a:extLst>
              <a:ext uri="{FF2B5EF4-FFF2-40B4-BE49-F238E27FC236}">
                <a16:creationId xmlns:a16="http://schemas.microsoft.com/office/drawing/2014/main" id="{B6C7B151-1631-48A1-AEA5-B09863399C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56446" y="3555580"/>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green plant on gray concrete pot">
            <a:extLst>
              <a:ext uri="{FF2B5EF4-FFF2-40B4-BE49-F238E27FC236}">
                <a16:creationId xmlns:a16="http://schemas.microsoft.com/office/drawing/2014/main" id="{BBEFE633-E221-4389-B637-737AAD99AD4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214143" y="106946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brown nuts">
            <a:extLst>
              <a:ext uri="{FF2B5EF4-FFF2-40B4-BE49-F238E27FC236}">
                <a16:creationId xmlns:a16="http://schemas.microsoft.com/office/drawing/2014/main" id="{A41DD66B-FDBB-4AF0-BDAE-701E9441B19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99206" y="253002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green plant on gray concrete pot">
            <a:extLst>
              <a:ext uri="{FF2B5EF4-FFF2-40B4-BE49-F238E27FC236}">
                <a16:creationId xmlns:a16="http://schemas.microsoft.com/office/drawing/2014/main" id="{B8DB9EDA-E722-418B-ACE6-F42E6827DD5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293586" y="136679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brown nuts">
            <a:extLst>
              <a:ext uri="{FF2B5EF4-FFF2-40B4-BE49-F238E27FC236}">
                <a16:creationId xmlns:a16="http://schemas.microsoft.com/office/drawing/2014/main" id="{10CB5E6C-6121-4EA3-A589-E5A0D02283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78649" y="2827357"/>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green plant on gray concrete pot">
            <a:extLst>
              <a:ext uri="{FF2B5EF4-FFF2-40B4-BE49-F238E27FC236}">
                <a16:creationId xmlns:a16="http://schemas.microsoft.com/office/drawing/2014/main" id="{0DF13856-9E76-4734-BE14-40C1F8DEBA4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2499288" y="90177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brown nuts">
            <a:extLst>
              <a:ext uri="{FF2B5EF4-FFF2-40B4-BE49-F238E27FC236}">
                <a16:creationId xmlns:a16="http://schemas.microsoft.com/office/drawing/2014/main" id="{EF4AB1EC-FD61-4C67-B331-B113056003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84351" y="2362338"/>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green plant on gray concrete pot">
            <a:extLst>
              <a:ext uri="{FF2B5EF4-FFF2-40B4-BE49-F238E27FC236}">
                <a16:creationId xmlns:a16="http://schemas.microsoft.com/office/drawing/2014/main" id="{22D64631-6453-4936-8E70-CB0637F4A4C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669720" y="92641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brown nuts">
            <a:extLst>
              <a:ext uri="{FF2B5EF4-FFF2-40B4-BE49-F238E27FC236}">
                <a16:creationId xmlns:a16="http://schemas.microsoft.com/office/drawing/2014/main" id="{7DDE332F-18B2-4AC7-925C-7F9860D9137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54783" y="2386975"/>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green plant on gray concrete pot">
            <a:extLst>
              <a:ext uri="{FF2B5EF4-FFF2-40B4-BE49-F238E27FC236}">
                <a16:creationId xmlns:a16="http://schemas.microsoft.com/office/drawing/2014/main" id="{82FA3C2F-7570-4D04-9261-C7570F5798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345029" y="3024837"/>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rown nuts">
            <a:extLst>
              <a:ext uri="{FF2B5EF4-FFF2-40B4-BE49-F238E27FC236}">
                <a16:creationId xmlns:a16="http://schemas.microsoft.com/office/drawing/2014/main" id="{FB83D71A-D3E3-4E94-B0B2-6BA3A26B44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030092" y="4485399"/>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green plant on gray concrete pot">
            <a:extLst>
              <a:ext uri="{FF2B5EF4-FFF2-40B4-BE49-F238E27FC236}">
                <a16:creationId xmlns:a16="http://schemas.microsoft.com/office/drawing/2014/main" id="{7AC72515-C0EE-41C2-BCD7-08EEA49DC21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950915" y="92507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brown nuts">
            <a:extLst>
              <a:ext uri="{FF2B5EF4-FFF2-40B4-BE49-F238E27FC236}">
                <a16:creationId xmlns:a16="http://schemas.microsoft.com/office/drawing/2014/main" id="{9EC809FB-DF9F-45A8-BAF3-1F82C32ECE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35978" y="2385638"/>
            <a:ext cx="771431" cy="115714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green plant on gray concrete pot">
            <a:extLst>
              <a:ext uri="{FF2B5EF4-FFF2-40B4-BE49-F238E27FC236}">
                <a16:creationId xmlns:a16="http://schemas.microsoft.com/office/drawing/2014/main" id="{9D0905A3-0C5D-411F-BCAB-D21144294F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68765" y="375462"/>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green plant on gray concrete pot">
            <a:extLst>
              <a:ext uri="{FF2B5EF4-FFF2-40B4-BE49-F238E27FC236}">
                <a16:creationId xmlns:a16="http://schemas.microsoft.com/office/drawing/2014/main" id="{832D421D-8AC3-4998-8A51-ECCC89BD4D9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1826222" y="264866"/>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green plant on gray concrete pot">
            <a:extLst>
              <a:ext uri="{FF2B5EF4-FFF2-40B4-BE49-F238E27FC236}">
                <a16:creationId xmlns:a16="http://schemas.microsoft.com/office/drawing/2014/main" id="{7A095765-00AE-4E14-A473-799354A67B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17323" y="3361454"/>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green plant on gray concrete pot">
            <a:extLst>
              <a:ext uri="{FF2B5EF4-FFF2-40B4-BE49-F238E27FC236}">
                <a16:creationId xmlns:a16="http://schemas.microsoft.com/office/drawing/2014/main" id="{695FB01A-F17B-4DC4-81DF-EBFCC64A2F0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3231132" y="72651"/>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green plant on gray concrete pot">
            <a:extLst>
              <a:ext uri="{FF2B5EF4-FFF2-40B4-BE49-F238E27FC236}">
                <a16:creationId xmlns:a16="http://schemas.microsoft.com/office/drawing/2014/main" id="{E266DF61-9C82-4809-ABB9-28C30F6DA84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377869" y="10939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green plant on gray concrete pot">
            <a:extLst>
              <a:ext uri="{FF2B5EF4-FFF2-40B4-BE49-F238E27FC236}">
                <a16:creationId xmlns:a16="http://schemas.microsoft.com/office/drawing/2014/main" id="{DE57E93A-5021-4A57-B15F-D17035AB23E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734412" y="321273"/>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green plant on gray concrete pot">
            <a:extLst>
              <a:ext uri="{FF2B5EF4-FFF2-40B4-BE49-F238E27FC236}">
                <a16:creationId xmlns:a16="http://schemas.microsoft.com/office/drawing/2014/main" id="{89428D0F-A1EF-4365-B542-3504548098E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542501" y="183419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green plant on gray concrete pot">
            <a:extLst>
              <a:ext uri="{FF2B5EF4-FFF2-40B4-BE49-F238E27FC236}">
                <a16:creationId xmlns:a16="http://schemas.microsoft.com/office/drawing/2014/main" id="{54CD1E44-3DD8-45BA-A73C-268FAEA31E0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469024" y="1899739"/>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green plant on gray concrete pot">
            <a:extLst>
              <a:ext uri="{FF2B5EF4-FFF2-40B4-BE49-F238E27FC236}">
                <a16:creationId xmlns:a16="http://schemas.microsoft.com/office/drawing/2014/main" id="{7BB21F25-4431-4B13-A514-5C2C10F160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525319" y="454374"/>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green plant on gray concrete pot">
            <a:extLst>
              <a:ext uri="{FF2B5EF4-FFF2-40B4-BE49-F238E27FC236}">
                <a16:creationId xmlns:a16="http://schemas.microsoft.com/office/drawing/2014/main" id="{EDD9F7AB-E4F7-4D00-894D-7005E11B61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6866070" y="243588"/>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green plant on gray concrete pot">
            <a:extLst>
              <a:ext uri="{FF2B5EF4-FFF2-40B4-BE49-F238E27FC236}">
                <a16:creationId xmlns:a16="http://schemas.microsoft.com/office/drawing/2014/main" id="{F7863BE7-7709-4F2C-9A3D-BA4696F7A21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7339301" y="1366795"/>
            <a:ext cx="2207374" cy="301767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green plant on gray concrete pot">
            <a:extLst>
              <a:ext uri="{FF2B5EF4-FFF2-40B4-BE49-F238E27FC236}">
                <a16:creationId xmlns:a16="http://schemas.microsoft.com/office/drawing/2014/main" id="{1075FB9B-A8B2-4FF2-9005-2B949873520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0700" y1="65399" x2="49300" y2="72933"/>
                        <a14:foregroundMark x1="49300" y1="72933" x2="50700" y2="77688"/>
                        <a14:backgroundMark x1="29300" y1="67008" x2="48511" y2="67945"/>
                        <a14:backgroundMark x1="48512" y1="76168" x2="48400" y2="79371"/>
                        <a14:backgroundMark x1="76500" y1="49744" x2="88500" y2="49890"/>
                        <a14:backgroundMark x1="73100" y1="49744" x2="80700" y2="49744"/>
                        <a14:backgroundMark x1="73300" y1="50256" x2="83200" y2="50914"/>
                        <a14:backgroundMark x1="83200" y1="50914" x2="84000" y2="53694"/>
                        <a14:backgroundMark x1="24700" y1="47988" x2="19900" y2="53987"/>
                        <a14:backgroundMark x1="19900" y1="53987" x2="19300" y2="55450"/>
                      </a14:backgroundRemoval>
                    </a14:imgEffect>
                  </a14:imgLayer>
                </a14:imgProps>
              </a:ext>
              <a:ext uri="{28A0092B-C50C-407E-A947-70E740481C1C}">
                <a14:useLocalDpi xmlns:a14="http://schemas.microsoft.com/office/drawing/2010/main" val="0"/>
              </a:ext>
            </a:extLst>
          </a:blip>
          <a:srcRect/>
          <a:stretch>
            <a:fillRect/>
          </a:stretch>
        </p:blipFill>
        <p:spPr bwMode="auto">
          <a:xfrm>
            <a:off x="7572377" y="2933925"/>
            <a:ext cx="2207374" cy="301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94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wipe(down)">
                                      <p:cBhvr>
                                        <p:cTn id="11" dur="1000"/>
                                        <p:tgtEl>
                                          <p:spTgt spid="10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22" presetClass="entr" presetSubtype="4"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500"/>
                                        <p:tgtEl>
                                          <p:spTgt spid="35"/>
                                        </p:tgtEl>
                                      </p:cBhvr>
                                    </p:animEffect>
                                  </p:childTnLst>
                                </p:cTn>
                              </p:par>
                            </p:childTnLst>
                          </p:cTn>
                        </p:par>
                        <p:par>
                          <p:cTn id="40" fill="hold">
                            <p:stCondLst>
                              <p:cond delay="1500"/>
                            </p:stCondLst>
                            <p:childTnLst>
                              <p:par>
                                <p:cTn id="41" presetID="10" presetClass="exit" presetSubtype="0" fill="hold" nodeType="after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5"/>
                                        </p:tgtEl>
                                      </p:cBhvr>
                                    </p:animEffect>
                                    <p:set>
                                      <p:cBhvr>
                                        <p:cTn id="46" dur="1" fill="hold">
                                          <p:stCondLst>
                                            <p:cond delay="499"/>
                                          </p:stCondLst>
                                        </p:cTn>
                                        <p:tgtEl>
                                          <p:spTgt spid="35"/>
                                        </p:tgtEl>
                                        <p:attrNameLst>
                                          <p:attrName>style.visibility</p:attrName>
                                        </p:attrNameLst>
                                      </p:cBhvr>
                                      <p:to>
                                        <p:strVal val="hidden"/>
                                      </p:to>
                                    </p:set>
                                  </p:childTnLst>
                                </p:cTn>
                              </p:par>
                              <p:par>
                                <p:cTn id="47" presetID="22" presetClass="entr" presetSubtype="4" fill="hold"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down)">
                                      <p:cBhvr>
                                        <p:cTn id="49" dur="1000"/>
                                        <p:tgtEl>
                                          <p:spTgt spid="37"/>
                                        </p:tgtEl>
                                      </p:cBhvr>
                                    </p:animEffect>
                                  </p:childTnLst>
                                </p:cTn>
                              </p:par>
                              <p:par>
                                <p:cTn id="50" presetID="22" presetClass="entr" presetSubtype="4"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down)">
                                      <p:cBhvr>
                                        <p:cTn id="52" dur="1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44"/>
                                        </p:tgtEl>
                                      </p:cBhvr>
                                    </p:animEffect>
                                    <p:set>
                                      <p:cBhvr>
                                        <p:cTn id="78" dur="1" fill="hold">
                                          <p:stCondLst>
                                            <p:cond delay="499"/>
                                          </p:stCondLst>
                                        </p:cTn>
                                        <p:tgtEl>
                                          <p:spTgt spid="4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6"/>
                                        </p:tgtEl>
                                      </p:cBhvr>
                                    </p:animEffect>
                                    <p:set>
                                      <p:cBhvr>
                                        <p:cTn id="84" dur="1" fill="hold">
                                          <p:stCondLst>
                                            <p:cond delay="499"/>
                                          </p:stCondLst>
                                        </p:cTn>
                                        <p:tgtEl>
                                          <p:spTgt spid="4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7"/>
                                        </p:tgtEl>
                                      </p:cBhvr>
                                    </p:animEffect>
                                    <p:set>
                                      <p:cBhvr>
                                        <p:cTn id="87" dur="1" fill="hold">
                                          <p:stCondLst>
                                            <p:cond delay="499"/>
                                          </p:stCondLst>
                                        </p:cTn>
                                        <p:tgtEl>
                                          <p:spTgt spid="47"/>
                                        </p:tgtEl>
                                        <p:attrNameLst>
                                          <p:attrName>style.visibility</p:attrName>
                                        </p:attrNameLst>
                                      </p:cBhvr>
                                      <p:to>
                                        <p:strVal val="hidden"/>
                                      </p:to>
                                    </p:set>
                                  </p:childTnLst>
                                </p:cTn>
                              </p:par>
                              <p:par>
                                <p:cTn id="88" presetID="22" presetClass="entr" presetSubtype="4" fill="hold" nodeType="with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wipe(down)">
                                      <p:cBhvr>
                                        <p:cTn id="90" dur="1000"/>
                                        <p:tgtEl>
                                          <p:spTgt spid="40"/>
                                        </p:tgtEl>
                                      </p:cBhvr>
                                    </p:animEffect>
                                  </p:childTnLst>
                                </p:cTn>
                              </p:par>
                              <p:par>
                                <p:cTn id="91" presetID="22" presetClass="entr" presetSubtype="4"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down)">
                                      <p:cBhvr>
                                        <p:cTn id="93" dur="1000"/>
                                        <p:tgtEl>
                                          <p:spTgt spid="39"/>
                                        </p:tgtEl>
                                      </p:cBhvr>
                                    </p:animEffect>
                                  </p:childTnLst>
                                </p:cTn>
                              </p:par>
                              <p:par>
                                <p:cTn id="94" presetID="22" presetClass="entr" presetSubtype="4"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wipe(down)">
                                      <p:cBhvr>
                                        <p:cTn id="96" dur="1000"/>
                                        <p:tgtEl>
                                          <p:spTgt spid="42"/>
                                        </p:tgtEl>
                                      </p:cBhvr>
                                    </p:animEffect>
                                  </p:childTnLst>
                                </p:cTn>
                              </p:par>
                              <p:par>
                                <p:cTn id="97" presetID="22" presetClass="entr" presetSubtype="4" fill="hold" nodeType="with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1000"/>
                                        <p:tgtEl>
                                          <p:spTgt spid="43"/>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500"/>
                                        <p:tgtEl>
                                          <p:spTgt spid="13"/>
                                        </p:tgtEl>
                                      </p:cBhvr>
                                    </p:animEffect>
                                  </p:childTnLst>
                                </p:cTn>
                              </p:par>
                            </p:childTnLst>
                          </p:cTn>
                        </p:par>
                        <p:par>
                          <p:cTn id="109" fill="hold">
                            <p:stCondLst>
                              <p:cond delay="1000"/>
                            </p:stCondLst>
                            <p:childTnLst>
                              <p:par>
                                <p:cTn id="110" presetID="10" presetClass="entr" presetSubtype="0" fill="hold" nodeType="after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par>
                                <p:cTn id="113" presetID="10" presetClass="entr" presetSubtype="0" fill="hold" nodeType="withEffect">
                                  <p:stCondLst>
                                    <p:cond delay="0"/>
                                  </p:stCondLst>
                                  <p:childTnLst>
                                    <p:set>
                                      <p:cBhvr>
                                        <p:cTn id="114" dur="1" fill="hold">
                                          <p:stCondLst>
                                            <p:cond delay="0"/>
                                          </p:stCondLst>
                                        </p:cTn>
                                        <p:tgtEl>
                                          <p:spTgt spid="58"/>
                                        </p:tgtEl>
                                        <p:attrNameLst>
                                          <p:attrName>style.visibility</p:attrName>
                                        </p:attrNameLst>
                                      </p:cBhvr>
                                      <p:to>
                                        <p:strVal val="visible"/>
                                      </p:to>
                                    </p:set>
                                    <p:animEffect transition="in" filter="fade">
                                      <p:cBhvr>
                                        <p:cTn id="115" dur="500"/>
                                        <p:tgtEl>
                                          <p:spTgt spid="58"/>
                                        </p:tgtEl>
                                      </p:cBhvr>
                                    </p:animEffect>
                                  </p:childTnLst>
                                </p:cTn>
                              </p:par>
                              <p:par>
                                <p:cTn id="116" presetID="10" presetClass="entr" presetSubtype="0" fill="hold" nodeType="withEffect">
                                  <p:stCondLst>
                                    <p:cond delay="0"/>
                                  </p:stCondLst>
                                  <p:childTnLst>
                                    <p:set>
                                      <p:cBhvr>
                                        <p:cTn id="117" dur="1" fill="hold">
                                          <p:stCondLst>
                                            <p:cond delay="0"/>
                                          </p:stCondLst>
                                        </p:cTn>
                                        <p:tgtEl>
                                          <p:spTgt spid="56"/>
                                        </p:tgtEl>
                                        <p:attrNameLst>
                                          <p:attrName>style.visibility</p:attrName>
                                        </p:attrNameLst>
                                      </p:cBhvr>
                                      <p:to>
                                        <p:strVal val="visible"/>
                                      </p:to>
                                    </p:set>
                                    <p:animEffect transition="in" filter="fade">
                                      <p:cBhvr>
                                        <p:cTn id="118" dur="500"/>
                                        <p:tgtEl>
                                          <p:spTgt spid="56"/>
                                        </p:tgtEl>
                                      </p:cBhvr>
                                    </p:animEffect>
                                  </p:childTnLst>
                                </p:cTn>
                              </p:par>
                              <p:par>
                                <p:cTn id="119" presetID="10" presetClass="entr" presetSubtype="0" fill="hold" nodeType="withEffect">
                                  <p:stCondLst>
                                    <p:cond delay="0"/>
                                  </p:stCondLst>
                                  <p:childTnLst>
                                    <p:set>
                                      <p:cBhvr>
                                        <p:cTn id="120" dur="1" fill="hold">
                                          <p:stCondLst>
                                            <p:cond delay="0"/>
                                          </p:stCondLst>
                                        </p:cTn>
                                        <p:tgtEl>
                                          <p:spTgt spid="60"/>
                                        </p:tgtEl>
                                        <p:attrNameLst>
                                          <p:attrName>style.visibility</p:attrName>
                                        </p:attrNameLst>
                                      </p:cBhvr>
                                      <p:to>
                                        <p:strVal val="visible"/>
                                      </p:to>
                                    </p:set>
                                    <p:animEffect transition="in" filter="fade">
                                      <p:cBhvr>
                                        <p:cTn id="121" dur="500"/>
                                        <p:tgtEl>
                                          <p:spTgt spid="60"/>
                                        </p:tgtEl>
                                      </p:cBhvr>
                                    </p:animEffect>
                                  </p:childTnLst>
                                </p:cTn>
                              </p:par>
                              <p:par>
                                <p:cTn id="122" presetID="10" presetClass="entr" presetSubtype="0" fill="hold" nodeType="withEffect">
                                  <p:stCondLst>
                                    <p:cond delay="0"/>
                                  </p:stCondLst>
                                  <p:childTnLst>
                                    <p:set>
                                      <p:cBhvr>
                                        <p:cTn id="123" dur="1" fill="hold">
                                          <p:stCondLst>
                                            <p:cond delay="0"/>
                                          </p:stCondLst>
                                        </p:cTn>
                                        <p:tgtEl>
                                          <p:spTgt spid="68"/>
                                        </p:tgtEl>
                                        <p:attrNameLst>
                                          <p:attrName>style.visibility</p:attrName>
                                        </p:attrNameLst>
                                      </p:cBhvr>
                                      <p:to>
                                        <p:strVal val="visible"/>
                                      </p:to>
                                    </p:set>
                                    <p:animEffect transition="in" filter="fade">
                                      <p:cBhvr>
                                        <p:cTn id="124" dur="500"/>
                                        <p:tgtEl>
                                          <p:spTgt spid="68"/>
                                        </p:tgtEl>
                                      </p:cBhvr>
                                    </p:animEffect>
                                  </p:childTnLst>
                                </p:cTn>
                              </p:par>
                              <p:par>
                                <p:cTn id="125" presetID="10" presetClass="entr" presetSubtype="0" fill="hold" nodeType="withEffect">
                                  <p:stCondLst>
                                    <p:cond delay="0"/>
                                  </p:stCondLst>
                                  <p:childTnLst>
                                    <p:set>
                                      <p:cBhvr>
                                        <p:cTn id="126" dur="1" fill="hold">
                                          <p:stCondLst>
                                            <p:cond delay="0"/>
                                          </p:stCondLst>
                                        </p:cTn>
                                        <p:tgtEl>
                                          <p:spTgt spid="66"/>
                                        </p:tgtEl>
                                        <p:attrNameLst>
                                          <p:attrName>style.visibility</p:attrName>
                                        </p:attrNameLst>
                                      </p:cBhvr>
                                      <p:to>
                                        <p:strVal val="visible"/>
                                      </p:to>
                                    </p:set>
                                    <p:animEffect transition="in" filter="fade">
                                      <p:cBhvr>
                                        <p:cTn id="127" dur="500"/>
                                        <p:tgtEl>
                                          <p:spTgt spid="66"/>
                                        </p:tgtEl>
                                      </p:cBhvr>
                                    </p:animEffect>
                                  </p:childTnLst>
                                </p:cTn>
                              </p:par>
                              <p:par>
                                <p:cTn id="128" presetID="10" presetClass="entr" presetSubtype="0" fill="hold" nodeType="withEffect">
                                  <p:stCondLst>
                                    <p:cond delay="0"/>
                                  </p:stCondLst>
                                  <p:childTnLst>
                                    <p:set>
                                      <p:cBhvr>
                                        <p:cTn id="129" dur="1" fill="hold">
                                          <p:stCondLst>
                                            <p:cond delay="0"/>
                                          </p:stCondLst>
                                        </p:cTn>
                                        <p:tgtEl>
                                          <p:spTgt spid="64"/>
                                        </p:tgtEl>
                                        <p:attrNameLst>
                                          <p:attrName>style.visibility</p:attrName>
                                        </p:attrNameLst>
                                      </p:cBhvr>
                                      <p:to>
                                        <p:strVal val="visible"/>
                                      </p:to>
                                    </p:set>
                                    <p:animEffect transition="in" filter="fade">
                                      <p:cBhvr>
                                        <p:cTn id="130" dur="500"/>
                                        <p:tgtEl>
                                          <p:spTgt spid="64"/>
                                        </p:tgtEl>
                                      </p:cBhvr>
                                    </p:animEffect>
                                  </p:childTnLst>
                                </p:cTn>
                              </p:par>
                              <p:par>
                                <p:cTn id="131" presetID="10" presetClass="entr" presetSubtype="0" fill="hold"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fade">
                                      <p:cBhvr>
                                        <p:cTn id="133" dur="500"/>
                                        <p:tgtEl>
                                          <p:spTgt spid="62"/>
                                        </p:tgtEl>
                                      </p:cBhvr>
                                    </p:animEffect>
                                  </p:childTnLst>
                                </p:cTn>
                              </p:par>
                            </p:childTnLst>
                          </p:cTn>
                        </p:par>
                        <p:par>
                          <p:cTn id="134" fill="hold">
                            <p:stCondLst>
                              <p:cond delay="1500"/>
                            </p:stCondLst>
                            <p:childTnLst>
                              <p:par>
                                <p:cTn id="135" presetID="10" presetClass="exit" presetSubtype="0" fill="hold" nodeType="afterEffect">
                                  <p:stCondLst>
                                    <p:cond delay="0"/>
                                  </p:stCondLst>
                                  <p:childTnLst>
                                    <p:animEffect transition="out" filter="fade">
                                      <p:cBhvr>
                                        <p:cTn id="136" dur="500"/>
                                        <p:tgtEl>
                                          <p:spTgt spid="51"/>
                                        </p:tgtEl>
                                      </p:cBhvr>
                                    </p:animEffect>
                                    <p:set>
                                      <p:cBhvr>
                                        <p:cTn id="137" dur="1" fill="hold">
                                          <p:stCondLst>
                                            <p:cond delay="499"/>
                                          </p:stCondLst>
                                        </p:cTn>
                                        <p:tgtEl>
                                          <p:spTgt spid="51"/>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56"/>
                                        </p:tgtEl>
                                      </p:cBhvr>
                                    </p:animEffect>
                                    <p:set>
                                      <p:cBhvr>
                                        <p:cTn id="140" dur="1" fill="hold">
                                          <p:stCondLst>
                                            <p:cond delay="499"/>
                                          </p:stCondLst>
                                        </p:cTn>
                                        <p:tgtEl>
                                          <p:spTgt spid="56"/>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58"/>
                                        </p:tgtEl>
                                      </p:cBhvr>
                                    </p:animEffect>
                                    <p:set>
                                      <p:cBhvr>
                                        <p:cTn id="143" dur="1" fill="hold">
                                          <p:stCondLst>
                                            <p:cond delay="499"/>
                                          </p:stCondLst>
                                        </p:cTn>
                                        <p:tgtEl>
                                          <p:spTgt spid="58"/>
                                        </p:tgtEl>
                                        <p:attrNameLst>
                                          <p:attrName>style.visibility</p:attrName>
                                        </p:attrNameLst>
                                      </p:cBhvr>
                                      <p:to>
                                        <p:strVal val="hidden"/>
                                      </p:to>
                                    </p:set>
                                  </p:childTnLst>
                                </p:cTn>
                              </p:par>
                              <p:par>
                                <p:cTn id="144" presetID="10" presetClass="exit" presetSubtype="0" fill="hold" nodeType="withEffect">
                                  <p:stCondLst>
                                    <p:cond delay="0"/>
                                  </p:stCondLst>
                                  <p:childTnLst>
                                    <p:animEffect transition="out" filter="fade">
                                      <p:cBhvr>
                                        <p:cTn id="145" dur="500"/>
                                        <p:tgtEl>
                                          <p:spTgt spid="60"/>
                                        </p:tgtEl>
                                      </p:cBhvr>
                                    </p:animEffect>
                                    <p:set>
                                      <p:cBhvr>
                                        <p:cTn id="146" dur="1" fill="hold">
                                          <p:stCondLst>
                                            <p:cond delay="499"/>
                                          </p:stCondLst>
                                        </p:cTn>
                                        <p:tgtEl>
                                          <p:spTgt spid="60"/>
                                        </p:tgtEl>
                                        <p:attrNameLst>
                                          <p:attrName>style.visibility</p:attrName>
                                        </p:attrNameLst>
                                      </p:cBhvr>
                                      <p:to>
                                        <p:strVal val="hidden"/>
                                      </p:to>
                                    </p:set>
                                  </p:childTnLst>
                                </p:cTn>
                              </p:par>
                              <p:par>
                                <p:cTn id="147" presetID="10" presetClass="exit" presetSubtype="0" fill="hold" nodeType="withEffect">
                                  <p:stCondLst>
                                    <p:cond delay="0"/>
                                  </p:stCondLst>
                                  <p:childTnLst>
                                    <p:animEffect transition="out" filter="fade">
                                      <p:cBhvr>
                                        <p:cTn id="148" dur="500"/>
                                        <p:tgtEl>
                                          <p:spTgt spid="68"/>
                                        </p:tgtEl>
                                      </p:cBhvr>
                                    </p:animEffect>
                                    <p:set>
                                      <p:cBhvr>
                                        <p:cTn id="149" dur="1" fill="hold">
                                          <p:stCondLst>
                                            <p:cond delay="499"/>
                                          </p:stCondLst>
                                        </p:cTn>
                                        <p:tgtEl>
                                          <p:spTgt spid="68"/>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500"/>
                                        <p:tgtEl>
                                          <p:spTgt spid="66"/>
                                        </p:tgtEl>
                                      </p:cBhvr>
                                    </p:animEffect>
                                    <p:set>
                                      <p:cBhvr>
                                        <p:cTn id="152" dur="1" fill="hold">
                                          <p:stCondLst>
                                            <p:cond delay="499"/>
                                          </p:stCondLst>
                                        </p:cTn>
                                        <p:tgtEl>
                                          <p:spTgt spid="66"/>
                                        </p:tgtEl>
                                        <p:attrNameLst>
                                          <p:attrName>style.visibility</p:attrName>
                                        </p:attrNameLst>
                                      </p:cBhvr>
                                      <p:to>
                                        <p:strVal val="hidden"/>
                                      </p:to>
                                    </p:set>
                                  </p:childTnLst>
                                </p:cTn>
                              </p:par>
                              <p:par>
                                <p:cTn id="153" presetID="10" presetClass="exit" presetSubtype="0" fill="hold" nodeType="withEffect">
                                  <p:stCondLst>
                                    <p:cond delay="0"/>
                                  </p:stCondLst>
                                  <p:childTnLst>
                                    <p:animEffect transition="out" filter="fade">
                                      <p:cBhvr>
                                        <p:cTn id="154" dur="500"/>
                                        <p:tgtEl>
                                          <p:spTgt spid="64"/>
                                        </p:tgtEl>
                                      </p:cBhvr>
                                    </p:animEffect>
                                    <p:set>
                                      <p:cBhvr>
                                        <p:cTn id="155" dur="1" fill="hold">
                                          <p:stCondLst>
                                            <p:cond delay="499"/>
                                          </p:stCondLst>
                                        </p:cTn>
                                        <p:tgtEl>
                                          <p:spTgt spid="64"/>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62"/>
                                        </p:tgtEl>
                                      </p:cBhvr>
                                    </p:animEffect>
                                    <p:set>
                                      <p:cBhvr>
                                        <p:cTn id="158" dur="1" fill="hold">
                                          <p:stCondLst>
                                            <p:cond delay="499"/>
                                          </p:stCondLst>
                                        </p:cTn>
                                        <p:tgtEl>
                                          <p:spTgt spid="62"/>
                                        </p:tgtEl>
                                        <p:attrNameLst>
                                          <p:attrName>style.visibility</p:attrName>
                                        </p:attrNameLst>
                                      </p:cBhvr>
                                      <p:to>
                                        <p:strVal val="hidden"/>
                                      </p:to>
                                    </p:set>
                                  </p:childTnLst>
                                </p:cTn>
                              </p:par>
                              <p:par>
                                <p:cTn id="159" presetID="22" presetClass="entr" presetSubtype="4" fill="hold" nodeType="withEffect">
                                  <p:stCondLst>
                                    <p:cond delay="0"/>
                                  </p:stCondLst>
                                  <p:childTnLst>
                                    <p:set>
                                      <p:cBhvr>
                                        <p:cTn id="160" dur="1" fill="hold">
                                          <p:stCondLst>
                                            <p:cond delay="0"/>
                                          </p:stCondLst>
                                        </p:cTn>
                                        <p:tgtEl>
                                          <p:spTgt spid="50"/>
                                        </p:tgtEl>
                                        <p:attrNameLst>
                                          <p:attrName>style.visibility</p:attrName>
                                        </p:attrNameLst>
                                      </p:cBhvr>
                                      <p:to>
                                        <p:strVal val="visible"/>
                                      </p:to>
                                    </p:set>
                                    <p:animEffect transition="in" filter="wipe(down)">
                                      <p:cBhvr>
                                        <p:cTn id="161" dur="1000"/>
                                        <p:tgtEl>
                                          <p:spTgt spid="50"/>
                                        </p:tgtEl>
                                      </p:cBhvr>
                                    </p:animEffect>
                                  </p:childTnLst>
                                </p:cTn>
                              </p:par>
                              <p:par>
                                <p:cTn id="162" presetID="22" presetClass="entr" presetSubtype="4" fill="hold" nodeType="withEffect">
                                  <p:stCondLst>
                                    <p:cond delay="0"/>
                                  </p:stCondLst>
                                  <p:childTnLst>
                                    <p:set>
                                      <p:cBhvr>
                                        <p:cTn id="163" dur="1" fill="hold">
                                          <p:stCondLst>
                                            <p:cond delay="0"/>
                                          </p:stCondLst>
                                        </p:cTn>
                                        <p:tgtEl>
                                          <p:spTgt spid="55"/>
                                        </p:tgtEl>
                                        <p:attrNameLst>
                                          <p:attrName>style.visibility</p:attrName>
                                        </p:attrNameLst>
                                      </p:cBhvr>
                                      <p:to>
                                        <p:strVal val="visible"/>
                                      </p:to>
                                    </p:set>
                                    <p:animEffect transition="in" filter="wipe(down)">
                                      <p:cBhvr>
                                        <p:cTn id="164" dur="1000"/>
                                        <p:tgtEl>
                                          <p:spTgt spid="55"/>
                                        </p:tgtEl>
                                      </p:cBhvr>
                                    </p:animEffect>
                                  </p:childTnLst>
                                </p:cTn>
                              </p:par>
                              <p:par>
                                <p:cTn id="165" presetID="22" presetClass="entr" presetSubtype="4" fill="hold" nodeType="with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wipe(down)">
                                      <p:cBhvr>
                                        <p:cTn id="167" dur="1000"/>
                                        <p:tgtEl>
                                          <p:spTgt spid="57"/>
                                        </p:tgtEl>
                                      </p:cBhvr>
                                    </p:animEffect>
                                  </p:childTnLst>
                                </p:cTn>
                              </p:par>
                              <p:par>
                                <p:cTn id="168" presetID="22" presetClass="entr" presetSubtype="4" fill="hold" nodeType="withEffect">
                                  <p:stCondLst>
                                    <p:cond delay="0"/>
                                  </p:stCondLst>
                                  <p:childTnLst>
                                    <p:set>
                                      <p:cBhvr>
                                        <p:cTn id="169" dur="1" fill="hold">
                                          <p:stCondLst>
                                            <p:cond delay="0"/>
                                          </p:stCondLst>
                                        </p:cTn>
                                        <p:tgtEl>
                                          <p:spTgt spid="59"/>
                                        </p:tgtEl>
                                        <p:attrNameLst>
                                          <p:attrName>style.visibility</p:attrName>
                                        </p:attrNameLst>
                                      </p:cBhvr>
                                      <p:to>
                                        <p:strVal val="visible"/>
                                      </p:to>
                                    </p:set>
                                    <p:animEffect transition="in" filter="wipe(down)">
                                      <p:cBhvr>
                                        <p:cTn id="170" dur="1000"/>
                                        <p:tgtEl>
                                          <p:spTgt spid="59"/>
                                        </p:tgtEl>
                                      </p:cBhvr>
                                    </p:animEffect>
                                  </p:childTnLst>
                                </p:cTn>
                              </p:par>
                              <p:par>
                                <p:cTn id="171" presetID="22" presetClass="entr" presetSubtype="4" fill="hold" nodeType="withEffect">
                                  <p:stCondLst>
                                    <p:cond delay="0"/>
                                  </p:stCondLst>
                                  <p:childTnLst>
                                    <p:set>
                                      <p:cBhvr>
                                        <p:cTn id="172" dur="1" fill="hold">
                                          <p:stCondLst>
                                            <p:cond delay="0"/>
                                          </p:stCondLst>
                                        </p:cTn>
                                        <p:tgtEl>
                                          <p:spTgt spid="61"/>
                                        </p:tgtEl>
                                        <p:attrNameLst>
                                          <p:attrName>style.visibility</p:attrName>
                                        </p:attrNameLst>
                                      </p:cBhvr>
                                      <p:to>
                                        <p:strVal val="visible"/>
                                      </p:to>
                                    </p:set>
                                    <p:animEffect transition="in" filter="wipe(down)">
                                      <p:cBhvr>
                                        <p:cTn id="173" dur="1000"/>
                                        <p:tgtEl>
                                          <p:spTgt spid="61"/>
                                        </p:tgtEl>
                                      </p:cBhvr>
                                    </p:animEffect>
                                  </p:childTnLst>
                                </p:cTn>
                              </p:par>
                              <p:par>
                                <p:cTn id="174" presetID="22" presetClass="entr" presetSubtype="4" fill="hold" nodeType="withEffect">
                                  <p:stCondLst>
                                    <p:cond delay="0"/>
                                  </p:stCondLst>
                                  <p:childTnLst>
                                    <p:set>
                                      <p:cBhvr>
                                        <p:cTn id="175" dur="1" fill="hold">
                                          <p:stCondLst>
                                            <p:cond delay="0"/>
                                          </p:stCondLst>
                                        </p:cTn>
                                        <p:tgtEl>
                                          <p:spTgt spid="63"/>
                                        </p:tgtEl>
                                        <p:attrNameLst>
                                          <p:attrName>style.visibility</p:attrName>
                                        </p:attrNameLst>
                                      </p:cBhvr>
                                      <p:to>
                                        <p:strVal val="visible"/>
                                      </p:to>
                                    </p:set>
                                    <p:animEffect transition="in" filter="wipe(down)">
                                      <p:cBhvr>
                                        <p:cTn id="176" dur="1000"/>
                                        <p:tgtEl>
                                          <p:spTgt spid="63"/>
                                        </p:tgtEl>
                                      </p:cBhvr>
                                    </p:animEffect>
                                  </p:childTnLst>
                                </p:cTn>
                              </p:par>
                              <p:par>
                                <p:cTn id="177" presetID="22" presetClass="entr" presetSubtype="4" fill="hold" nodeType="withEffect">
                                  <p:stCondLst>
                                    <p:cond delay="0"/>
                                  </p:stCondLst>
                                  <p:childTnLst>
                                    <p:set>
                                      <p:cBhvr>
                                        <p:cTn id="178" dur="1" fill="hold">
                                          <p:stCondLst>
                                            <p:cond delay="0"/>
                                          </p:stCondLst>
                                        </p:cTn>
                                        <p:tgtEl>
                                          <p:spTgt spid="65"/>
                                        </p:tgtEl>
                                        <p:attrNameLst>
                                          <p:attrName>style.visibility</p:attrName>
                                        </p:attrNameLst>
                                      </p:cBhvr>
                                      <p:to>
                                        <p:strVal val="visible"/>
                                      </p:to>
                                    </p:set>
                                    <p:animEffect transition="in" filter="wipe(down)">
                                      <p:cBhvr>
                                        <p:cTn id="179" dur="1000"/>
                                        <p:tgtEl>
                                          <p:spTgt spid="65"/>
                                        </p:tgtEl>
                                      </p:cBhvr>
                                    </p:animEffect>
                                  </p:childTnLst>
                                </p:cTn>
                              </p:par>
                              <p:par>
                                <p:cTn id="180" presetID="22" presetClass="entr" presetSubtype="4" fill="hold" nodeType="withEffect">
                                  <p:stCondLst>
                                    <p:cond delay="0"/>
                                  </p:stCondLst>
                                  <p:childTnLst>
                                    <p:set>
                                      <p:cBhvr>
                                        <p:cTn id="181" dur="1" fill="hold">
                                          <p:stCondLst>
                                            <p:cond delay="0"/>
                                          </p:stCondLst>
                                        </p:cTn>
                                        <p:tgtEl>
                                          <p:spTgt spid="67"/>
                                        </p:tgtEl>
                                        <p:attrNameLst>
                                          <p:attrName>style.visibility</p:attrName>
                                        </p:attrNameLst>
                                      </p:cBhvr>
                                      <p:to>
                                        <p:strVal val="visible"/>
                                      </p:to>
                                    </p:set>
                                    <p:animEffect transition="in" filter="wipe(down)">
                                      <p:cBhvr>
                                        <p:cTn id="182" dur="1000"/>
                                        <p:tgtEl>
                                          <p:spTgt spid="67"/>
                                        </p:tgtEl>
                                      </p:cBhvr>
                                    </p:animEffect>
                                  </p:childTnLst>
                                </p:cTn>
                              </p:par>
                            </p:childTnLst>
                          </p:cTn>
                        </p:par>
                        <p:par>
                          <p:cTn id="183" fill="hold">
                            <p:stCondLst>
                              <p:cond delay="2500"/>
                            </p:stCondLst>
                            <p:childTnLst>
                              <p:par>
                                <p:cTn id="184" presetID="1" presetClass="entr" presetSubtype="0" fill="hold" nodeType="afterEffect">
                                  <p:stCondLst>
                                    <p:cond delay="750"/>
                                  </p:stCondLst>
                                  <p:childTnLst>
                                    <p:set>
                                      <p:cBhvr>
                                        <p:cTn id="185" dur="1" fill="hold">
                                          <p:stCondLst>
                                            <p:cond delay="0"/>
                                          </p:stCondLst>
                                        </p:cTn>
                                        <p:tgtEl>
                                          <p:spTgt spid="41"/>
                                        </p:tgtEl>
                                        <p:attrNameLst>
                                          <p:attrName>style.visibility</p:attrName>
                                        </p:attrNameLst>
                                      </p:cBhvr>
                                      <p:to>
                                        <p:strVal val="visible"/>
                                      </p:to>
                                    </p:set>
                                  </p:childTnLst>
                                </p:cTn>
                              </p:par>
                            </p:childTnLst>
                          </p:cTn>
                        </p:par>
                        <p:par>
                          <p:cTn id="186" fill="hold">
                            <p:stCondLst>
                              <p:cond delay="3250"/>
                            </p:stCondLst>
                            <p:childTnLst>
                              <p:par>
                                <p:cTn id="187" presetID="1" presetClass="entr" presetSubtype="0" fill="hold" nodeType="afterEffect">
                                  <p:stCondLst>
                                    <p:cond delay="750"/>
                                  </p:stCondLst>
                                  <p:childTnLst>
                                    <p:set>
                                      <p:cBhvr>
                                        <p:cTn id="188" dur="1" fill="hold">
                                          <p:stCondLst>
                                            <p:cond delay="0"/>
                                          </p:stCondLst>
                                        </p:cTn>
                                        <p:tgtEl>
                                          <p:spTgt spid="48"/>
                                        </p:tgtEl>
                                        <p:attrNameLst>
                                          <p:attrName>style.visibility</p:attrName>
                                        </p:attrNameLst>
                                      </p:cBhvr>
                                      <p:to>
                                        <p:strVal val="visible"/>
                                      </p:to>
                                    </p:set>
                                  </p:childTnLst>
                                </p:cTn>
                              </p:par>
                            </p:childTnLst>
                          </p:cTn>
                        </p:par>
                        <p:par>
                          <p:cTn id="189" fill="hold">
                            <p:stCondLst>
                              <p:cond delay="4000"/>
                            </p:stCondLst>
                            <p:childTnLst>
                              <p:par>
                                <p:cTn id="190" presetID="1" presetClass="entr" presetSubtype="0" fill="hold" nodeType="afterEffect">
                                  <p:stCondLst>
                                    <p:cond delay="750"/>
                                  </p:stCondLst>
                                  <p:childTnLst>
                                    <p:set>
                                      <p:cBhvr>
                                        <p:cTn id="191" dur="1" fill="hold">
                                          <p:stCondLst>
                                            <p:cond delay="0"/>
                                          </p:stCondLst>
                                        </p:cTn>
                                        <p:tgtEl>
                                          <p:spTgt spid="49"/>
                                        </p:tgtEl>
                                        <p:attrNameLst>
                                          <p:attrName>style.visibility</p:attrName>
                                        </p:attrNameLst>
                                      </p:cBhvr>
                                      <p:to>
                                        <p:strVal val="visible"/>
                                      </p:to>
                                    </p:set>
                                  </p:childTnLst>
                                </p:cTn>
                              </p:par>
                              <p:par>
                                <p:cTn id="192" presetID="1" presetClass="entr" presetSubtype="0" fill="hold" nodeType="withEffect">
                                  <p:stCondLst>
                                    <p:cond delay="750"/>
                                  </p:stCondLst>
                                  <p:childTnLst>
                                    <p:set>
                                      <p:cBhvr>
                                        <p:cTn id="193" dur="1" fill="hold">
                                          <p:stCondLst>
                                            <p:cond delay="0"/>
                                          </p:stCondLst>
                                        </p:cTn>
                                        <p:tgtEl>
                                          <p:spTgt spid="52"/>
                                        </p:tgtEl>
                                        <p:attrNameLst>
                                          <p:attrName>style.visibility</p:attrName>
                                        </p:attrNameLst>
                                      </p:cBhvr>
                                      <p:to>
                                        <p:strVal val="visible"/>
                                      </p:to>
                                    </p:set>
                                  </p:childTnLst>
                                </p:cTn>
                              </p:par>
                            </p:childTnLst>
                          </p:cTn>
                        </p:par>
                        <p:par>
                          <p:cTn id="194" fill="hold">
                            <p:stCondLst>
                              <p:cond delay="4750"/>
                            </p:stCondLst>
                            <p:childTnLst>
                              <p:par>
                                <p:cTn id="195" presetID="1" presetClass="entr" presetSubtype="0" fill="hold" nodeType="afterEffect">
                                  <p:stCondLst>
                                    <p:cond delay="750"/>
                                  </p:stCondLst>
                                  <p:childTnLst>
                                    <p:set>
                                      <p:cBhvr>
                                        <p:cTn id="196" dur="1" fill="hold">
                                          <p:stCondLst>
                                            <p:cond delay="0"/>
                                          </p:stCondLst>
                                        </p:cTn>
                                        <p:tgtEl>
                                          <p:spTgt spid="53"/>
                                        </p:tgtEl>
                                        <p:attrNameLst>
                                          <p:attrName>style.visibility</p:attrName>
                                        </p:attrNameLst>
                                      </p:cBhvr>
                                      <p:to>
                                        <p:strVal val="visible"/>
                                      </p:to>
                                    </p:set>
                                  </p:childTnLst>
                                </p:cTn>
                              </p:par>
                            </p:childTnLst>
                          </p:cTn>
                        </p:par>
                        <p:par>
                          <p:cTn id="197" fill="hold">
                            <p:stCondLst>
                              <p:cond delay="5500"/>
                            </p:stCondLst>
                            <p:childTnLst>
                              <p:par>
                                <p:cTn id="198" presetID="1" presetClass="entr" presetSubtype="0" fill="hold" nodeType="afterEffect">
                                  <p:stCondLst>
                                    <p:cond delay="750"/>
                                  </p:stCondLst>
                                  <p:childTnLst>
                                    <p:set>
                                      <p:cBhvr>
                                        <p:cTn id="199" dur="1" fill="hold">
                                          <p:stCondLst>
                                            <p:cond delay="0"/>
                                          </p:stCondLst>
                                        </p:cTn>
                                        <p:tgtEl>
                                          <p:spTgt spid="54"/>
                                        </p:tgtEl>
                                        <p:attrNameLst>
                                          <p:attrName>style.visibility</p:attrName>
                                        </p:attrNameLst>
                                      </p:cBhvr>
                                      <p:to>
                                        <p:strVal val="visible"/>
                                      </p:to>
                                    </p:set>
                                  </p:childTnLst>
                                </p:cTn>
                              </p:par>
                            </p:childTnLst>
                          </p:cTn>
                        </p:par>
                        <p:par>
                          <p:cTn id="200" fill="hold">
                            <p:stCondLst>
                              <p:cond delay="6250"/>
                            </p:stCondLst>
                            <p:childTnLst>
                              <p:par>
                                <p:cTn id="201" presetID="1" presetClass="entr" presetSubtype="0" fill="hold" nodeType="afterEffect">
                                  <p:stCondLst>
                                    <p:cond delay="0"/>
                                  </p:stCondLst>
                                  <p:childTnLst>
                                    <p:set>
                                      <p:cBhvr>
                                        <p:cTn id="202" dur="1" fill="hold">
                                          <p:stCondLst>
                                            <p:cond delay="0"/>
                                          </p:stCondLst>
                                        </p:cTn>
                                        <p:tgtEl>
                                          <p:spTgt spid="69"/>
                                        </p:tgtEl>
                                        <p:attrNameLst>
                                          <p:attrName>style.visibility</p:attrName>
                                        </p:attrNameLst>
                                      </p:cBhvr>
                                      <p:to>
                                        <p:strVal val="visible"/>
                                      </p:to>
                                    </p:set>
                                  </p:childTnLst>
                                </p:cTn>
                              </p:par>
                            </p:childTnLst>
                          </p:cTn>
                        </p:par>
                        <p:par>
                          <p:cTn id="203" fill="hold">
                            <p:stCondLst>
                              <p:cond delay="6250"/>
                            </p:stCondLst>
                            <p:childTnLst>
                              <p:par>
                                <p:cTn id="204" presetID="1" presetClass="entr" presetSubtype="0" fill="hold" nodeType="afterEffect">
                                  <p:stCondLst>
                                    <p:cond delay="750"/>
                                  </p:stCondLst>
                                  <p:childTnLst>
                                    <p:set>
                                      <p:cBhvr>
                                        <p:cTn id="205" dur="1" fill="hold">
                                          <p:stCondLst>
                                            <p:cond delay="0"/>
                                          </p:stCondLst>
                                        </p:cTn>
                                        <p:tgtEl>
                                          <p:spTgt spid="70"/>
                                        </p:tgtEl>
                                        <p:attrNameLst>
                                          <p:attrName>style.visibility</p:attrName>
                                        </p:attrNameLst>
                                      </p:cBhvr>
                                      <p:to>
                                        <p:strVal val="visible"/>
                                      </p:to>
                                    </p:set>
                                  </p:childTnLst>
                                </p:cTn>
                              </p:par>
                            </p:childTnLst>
                          </p:cTn>
                        </p:par>
                        <p:par>
                          <p:cTn id="206" fill="hold">
                            <p:stCondLst>
                              <p:cond delay="7000"/>
                            </p:stCondLst>
                            <p:childTnLst>
                              <p:par>
                                <p:cTn id="207" presetID="1" presetClass="entr" presetSubtype="0" fill="hold" nodeType="afterEffect">
                                  <p:stCondLst>
                                    <p:cond delay="750"/>
                                  </p:stCondLst>
                                  <p:childTnLst>
                                    <p:set>
                                      <p:cBhvr>
                                        <p:cTn id="208" dur="1" fill="hold">
                                          <p:stCondLst>
                                            <p:cond delay="0"/>
                                          </p:stCondLst>
                                        </p:cTn>
                                        <p:tgtEl>
                                          <p:spTgt spid="71"/>
                                        </p:tgtEl>
                                        <p:attrNameLst>
                                          <p:attrName>style.visibility</p:attrName>
                                        </p:attrNameLst>
                                      </p:cBhvr>
                                      <p:to>
                                        <p:strVal val="visible"/>
                                      </p:to>
                                    </p:set>
                                  </p:childTnLst>
                                </p:cTn>
                              </p:par>
                              <p:par>
                                <p:cTn id="209" presetID="1" presetClass="entr" presetSubtype="0" fill="hold" nodeType="withEffect">
                                  <p:stCondLst>
                                    <p:cond delay="750"/>
                                  </p:stCondLst>
                                  <p:childTnLst>
                                    <p:set>
                                      <p:cBhvr>
                                        <p:cTn id="210" dur="1" fill="hold">
                                          <p:stCondLst>
                                            <p:cond delay="0"/>
                                          </p:stCondLst>
                                        </p:cTn>
                                        <p:tgtEl>
                                          <p:spTgt spid="72"/>
                                        </p:tgtEl>
                                        <p:attrNameLst>
                                          <p:attrName>style.visibility</p:attrName>
                                        </p:attrNameLst>
                                      </p:cBhvr>
                                      <p:to>
                                        <p:strVal val="visible"/>
                                      </p:to>
                                    </p:set>
                                  </p:childTnLst>
                                </p:cTn>
                              </p:par>
                            </p:childTnLst>
                          </p:cTn>
                        </p:par>
                        <p:par>
                          <p:cTn id="211" fill="hold">
                            <p:stCondLst>
                              <p:cond delay="7750"/>
                            </p:stCondLst>
                            <p:childTnLst>
                              <p:par>
                                <p:cTn id="212" presetID="1" presetClass="entr" presetSubtype="0" fill="hold" nodeType="afterEffect">
                                  <p:stCondLst>
                                    <p:cond delay="750"/>
                                  </p:stCondLst>
                                  <p:childTnLst>
                                    <p:set>
                                      <p:cBhvr>
                                        <p:cTn id="213" dur="1" fill="hold">
                                          <p:stCondLst>
                                            <p:cond delay="0"/>
                                          </p:stCondLst>
                                        </p:cTn>
                                        <p:tgtEl>
                                          <p:spTgt spid="73"/>
                                        </p:tgtEl>
                                        <p:attrNameLst>
                                          <p:attrName>style.visibility</p:attrName>
                                        </p:attrNameLst>
                                      </p:cBhvr>
                                      <p:to>
                                        <p:strVal val="visible"/>
                                      </p:to>
                                    </p:set>
                                  </p:childTnLst>
                                </p:cTn>
                              </p:par>
                            </p:childTnLst>
                          </p:cTn>
                        </p:par>
                        <p:par>
                          <p:cTn id="214" fill="hold">
                            <p:stCondLst>
                              <p:cond delay="8500"/>
                            </p:stCondLst>
                            <p:childTnLst>
                              <p:par>
                                <p:cTn id="215" presetID="1" presetClass="entr" presetSubtype="0" fill="hold" nodeType="afterEffect">
                                  <p:stCondLst>
                                    <p:cond delay="750"/>
                                  </p:stCondLst>
                                  <p:childTnLst>
                                    <p:set>
                                      <p:cBhvr>
                                        <p:cTn id="21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4" grpId="0"/>
      <p:bldP spid="14" grpId="1"/>
      <p:bldP spid="15" grpId="0"/>
      <p:bldP spid="15"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Down 2">
            <a:extLst>
              <a:ext uri="{FF2B5EF4-FFF2-40B4-BE49-F238E27FC236}">
                <a16:creationId xmlns:a16="http://schemas.microsoft.com/office/drawing/2014/main" id="{4262B726-5FD3-4813-A2CF-1F7367FEB3CC}"/>
              </a:ext>
            </a:extLst>
          </p:cNvPr>
          <p:cNvSpPr/>
          <p:nvPr/>
        </p:nvSpPr>
        <p:spPr>
          <a:xfrm>
            <a:off x="1327035"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4" name="Arrow: Down 53">
            <a:extLst>
              <a:ext uri="{FF2B5EF4-FFF2-40B4-BE49-F238E27FC236}">
                <a16:creationId xmlns:a16="http://schemas.microsoft.com/office/drawing/2014/main" id="{399E86AB-2A26-44CA-B48A-87269159D2DD}"/>
              </a:ext>
            </a:extLst>
          </p:cNvPr>
          <p:cNvSpPr/>
          <p:nvPr/>
        </p:nvSpPr>
        <p:spPr>
          <a:xfrm>
            <a:off x="2830920"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5" name="Arrow: Down 54">
            <a:extLst>
              <a:ext uri="{FF2B5EF4-FFF2-40B4-BE49-F238E27FC236}">
                <a16:creationId xmlns:a16="http://schemas.microsoft.com/office/drawing/2014/main" id="{1C398D37-EB19-449F-A668-E93CFE5A6ABD}"/>
              </a:ext>
            </a:extLst>
          </p:cNvPr>
          <p:cNvSpPr/>
          <p:nvPr/>
        </p:nvSpPr>
        <p:spPr>
          <a:xfrm>
            <a:off x="4334805"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6" name="Arrow: Down 55">
            <a:extLst>
              <a:ext uri="{FF2B5EF4-FFF2-40B4-BE49-F238E27FC236}">
                <a16:creationId xmlns:a16="http://schemas.microsoft.com/office/drawing/2014/main" id="{E51B8C78-3AEF-4103-A666-CC543F2206B3}"/>
              </a:ext>
            </a:extLst>
          </p:cNvPr>
          <p:cNvSpPr/>
          <p:nvPr/>
        </p:nvSpPr>
        <p:spPr>
          <a:xfrm>
            <a:off x="5838691" y="5040704"/>
            <a:ext cx="1331589" cy="1101821"/>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$100</a:t>
            </a:r>
          </a:p>
        </p:txBody>
      </p:sp>
      <p:sp>
        <p:nvSpPr>
          <p:cNvPr id="53" name="Arrow: Right 52">
            <a:extLst>
              <a:ext uri="{FF2B5EF4-FFF2-40B4-BE49-F238E27FC236}">
                <a16:creationId xmlns:a16="http://schemas.microsoft.com/office/drawing/2014/main" id="{0750DB02-3F41-43B4-96DF-9EB6E952E6B4}"/>
              </a:ext>
            </a:extLst>
          </p:cNvPr>
          <p:cNvSpPr/>
          <p:nvPr/>
        </p:nvSpPr>
        <p:spPr>
          <a:xfrm>
            <a:off x="5835876" y="3994058"/>
            <a:ext cx="1828800"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lumMod val="75000"/>
                  </a:schemeClr>
                </a:solidFill>
                <a:latin typeface="Gadugi" panose="020B0502040204020203" pitchFamily="34" charset="0"/>
                <a:ea typeface="Gadugi" panose="020B0502040204020203" pitchFamily="34" charset="0"/>
              </a:rPr>
              <a:t>      $1,000</a:t>
            </a:r>
          </a:p>
        </p:txBody>
      </p:sp>
      <p:sp>
        <p:nvSpPr>
          <p:cNvPr id="52" name="Arrow: Right 51">
            <a:extLst>
              <a:ext uri="{FF2B5EF4-FFF2-40B4-BE49-F238E27FC236}">
                <a16:creationId xmlns:a16="http://schemas.microsoft.com/office/drawing/2014/main" id="{AE9EC601-2AA2-4E20-9564-9353CCB118EF}"/>
              </a:ext>
            </a:extLst>
          </p:cNvPr>
          <p:cNvSpPr/>
          <p:nvPr/>
        </p:nvSpPr>
        <p:spPr>
          <a:xfrm>
            <a:off x="4384242" y="3994058"/>
            <a:ext cx="1828800"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lumMod val="75000"/>
                  </a:schemeClr>
                </a:solidFill>
                <a:latin typeface="Gadugi" panose="020B0502040204020203" pitchFamily="34" charset="0"/>
                <a:ea typeface="Gadugi" panose="020B0502040204020203" pitchFamily="34" charset="0"/>
              </a:rPr>
              <a:t>      $1,000</a:t>
            </a:r>
          </a:p>
        </p:txBody>
      </p:sp>
      <p:sp>
        <p:nvSpPr>
          <p:cNvPr id="51" name="Arrow: Right 50">
            <a:extLst>
              <a:ext uri="{FF2B5EF4-FFF2-40B4-BE49-F238E27FC236}">
                <a16:creationId xmlns:a16="http://schemas.microsoft.com/office/drawing/2014/main" id="{92CDE9CB-8206-4E2F-831C-CEB7BC9D63D4}"/>
              </a:ext>
            </a:extLst>
          </p:cNvPr>
          <p:cNvSpPr/>
          <p:nvPr/>
        </p:nvSpPr>
        <p:spPr>
          <a:xfrm>
            <a:off x="2904412" y="3994058"/>
            <a:ext cx="1827357"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2">
                    <a:lumMod val="75000"/>
                  </a:schemeClr>
                </a:solidFill>
                <a:latin typeface="Gadugi" panose="020B0502040204020203" pitchFamily="34" charset="0"/>
                <a:ea typeface="Gadugi" panose="020B0502040204020203" pitchFamily="34" charset="0"/>
              </a:rPr>
              <a:t>       $1,000</a:t>
            </a:r>
          </a:p>
        </p:txBody>
      </p:sp>
      <p:sp>
        <p:nvSpPr>
          <p:cNvPr id="45" name="Arrow: Right 44">
            <a:extLst>
              <a:ext uri="{FF2B5EF4-FFF2-40B4-BE49-F238E27FC236}">
                <a16:creationId xmlns:a16="http://schemas.microsoft.com/office/drawing/2014/main" id="{04F8EAE5-44F2-4882-B036-9618D447BEEF}"/>
              </a:ext>
            </a:extLst>
          </p:cNvPr>
          <p:cNvSpPr/>
          <p:nvPr/>
        </p:nvSpPr>
        <p:spPr>
          <a:xfrm>
            <a:off x="1479434" y="3994058"/>
            <a:ext cx="1827357" cy="1371600"/>
          </a:xfrm>
          <a:prstGeom prst="rightArrow">
            <a:avLst/>
          </a:prstGeom>
          <a:solidFill>
            <a:srgbClr val="FFFFFF">
              <a:alpha val="89804"/>
            </a:srgb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75000"/>
                  </a:schemeClr>
                </a:solidFill>
                <a:latin typeface="Gadugi" panose="020B0502040204020203" pitchFamily="34" charset="0"/>
                <a:ea typeface="Gadugi" panose="020B0502040204020203" pitchFamily="34" charset="0"/>
              </a:rPr>
              <a:t>$1,000</a:t>
            </a:r>
          </a:p>
        </p:txBody>
      </p:sp>
      <p:sp>
        <p:nvSpPr>
          <p:cNvPr id="33" name="Rectangle 32">
            <a:extLst>
              <a:ext uri="{FF2B5EF4-FFF2-40B4-BE49-F238E27FC236}">
                <a16:creationId xmlns:a16="http://schemas.microsoft.com/office/drawing/2014/main" id="{5AB8CBE8-1462-4F04-9BEE-97BFF5725815}"/>
              </a:ext>
            </a:extLst>
          </p:cNvPr>
          <p:cNvSpPr/>
          <p:nvPr/>
        </p:nvSpPr>
        <p:spPr>
          <a:xfrm>
            <a:off x="30315" y="1832062"/>
            <a:ext cx="1442823" cy="916010"/>
          </a:xfrm>
          <a:prstGeom prst="rect">
            <a:avLst/>
          </a:prstGeom>
          <a:solidFill>
            <a:schemeClr val="bg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Gadugi" panose="020B0502040204020203" pitchFamily="34" charset="0"/>
                <a:ea typeface="Gadugi" panose="020B0502040204020203" pitchFamily="34" charset="0"/>
              </a:rPr>
              <a:t>Compound</a:t>
            </a:r>
          </a:p>
        </p:txBody>
      </p:sp>
      <p:sp>
        <p:nvSpPr>
          <p:cNvPr id="34" name="Arrow: Right 33">
            <a:extLst>
              <a:ext uri="{FF2B5EF4-FFF2-40B4-BE49-F238E27FC236}">
                <a16:creationId xmlns:a16="http://schemas.microsoft.com/office/drawing/2014/main" id="{8436F107-584E-478B-8190-6F179AAAA821}"/>
              </a:ext>
            </a:extLst>
          </p:cNvPr>
          <p:cNvSpPr/>
          <p:nvPr/>
        </p:nvSpPr>
        <p:spPr>
          <a:xfrm>
            <a:off x="1504708"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$1,000+</a:t>
            </a:r>
          </a:p>
          <a:p>
            <a:r>
              <a:rPr lang="en-US" dirty="0">
                <a:latin typeface="Gadugi" panose="020B0502040204020203" pitchFamily="34" charset="0"/>
                <a:ea typeface="Gadugi" panose="020B0502040204020203" pitchFamily="34" charset="0"/>
              </a:rPr>
              <a:t>    $  100</a:t>
            </a:r>
          </a:p>
        </p:txBody>
      </p:sp>
      <p:sp>
        <p:nvSpPr>
          <p:cNvPr id="21" name="Rectangle 20">
            <a:extLst>
              <a:ext uri="{FF2B5EF4-FFF2-40B4-BE49-F238E27FC236}">
                <a16:creationId xmlns:a16="http://schemas.microsoft.com/office/drawing/2014/main" id="{8C2AB5AF-B231-4585-88A1-7F864EA16439}"/>
              </a:ext>
            </a:extLst>
          </p:cNvPr>
          <p:cNvSpPr/>
          <p:nvPr/>
        </p:nvSpPr>
        <p:spPr>
          <a:xfrm>
            <a:off x="28386" y="4222658"/>
            <a:ext cx="1444752" cy="914400"/>
          </a:xfrm>
          <a:prstGeom prst="rect">
            <a:avLst/>
          </a:prstGeom>
          <a:solidFill>
            <a:schemeClr val="bg1"/>
          </a:solidFill>
          <a:ln w="28575">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Gadugi" panose="020B0502040204020203" pitchFamily="34" charset="0"/>
                <a:ea typeface="Gadugi" panose="020B0502040204020203" pitchFamily="34" charset="0"/>
              </a:rPr>
              <a:t>Simple</a:t>
            </a:r>
          </a:p>
        </p:txBody>
      </p:sp>
      <p:sp>
        <p:nvSpPr>
          <p:cNvPr id="18" name="Rectangle 17">
            <a:extLst>
              <a:ext uri="{FF2B5EF4-FFF2-40B4-BE49-F238E27FC236}">
                <a16:creationId xmlns:a16="http://schemas.microsoft.com/office/drawing/2014/main" id="{D815E315-4949-41B3-A067-B2A9C1D1F222}"/>
              </a:ext>
            </a:extLst>
          </p:cNvPr>
          <p:cNvSpPr/>
          <p:nvPr/>
        </p:nvSpPr>
        <p:spPr>
          <a:xfrm>
            <a:off x="1533855"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One</a:t>
            </a:r>
          </a:p>
        </p:txBody>
      </p:sp>
      <p:sp>
        <p:nvSpPr>
          <p:cNvPr id="17" name="Rectangle 16">
            <a:extLst>
              <a:ext uri="{FF2B5EF4-FFF2-40B4-BE49-F238E27FC236}">
                <a16:creationId xmlns:a16="http://schemas.microsoft.com/office/drawing/2014/main" id="{CE84EAFC-4D7E-48C0-BB6B-6ADA6745C021}"/>
              </a:ext>
            </a:extLst>
          </p:cNvPr>
          <p:cNvSpPr/>
          <p:nvPr/>
        </p:nvSpPr>
        <p:spPr>
          <a:xfrm>
            <a:off x="100654" y="3011298"/>
            <a:ext cx="1213845" cy="916011"/>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44410"/>
                </a:solidFill>
                <a:latin typeface="Gadugi" panose="020B0502040204020203" pitchFamily="34" charset="0"/>
                <a:ea typeface="Gadugi" panose="020B0502040204020203" pitchFamily="34" charset="0"/>
              </a:rPr>
              <a:t>$1,000</a:t>
            </a:r>
          </a:p>
          <a:p>
            <a:pPr algn="ctr"/>
            <a:r>
              <a:rPr lang="en-US" b="1" dirty="0">
                <a:solidFill>
                  <a:srgbClr val="044410"/>
                </a:solidFill>
                <a:latin typeface="Gadugi" panose="020B0502040204020203" pitchFamily="34" charset="0"/>
                <a:ea typeface="Gadugi" panose="020B0502040204020203" pitchFamily="34" charset="0"/>
              </a:rPr>
              <a:t>10%</a:t>
            </a:r>
          </a:p>
        </p:txBody>
      </p:sp>
      <p:sp>
        <p:nvSpPr>
          <p:cNvPr id="2" name="Title 1">
            <a:extLst>
              <a:ext uri="{FF2B5EF4-FFF2-40B4-BE49-F238E27FC236}">
                <a16:creationId xmlns:a16="http://schemas.microsoft.com/office/drawing/2014/main" id="{C5295F4C-1F06-49C5-A95A-1F1EBE16ED55}"/>
              </a:ext>
            </a:extLst>
          </p:cNvPr>
          <p:cNvSpPr>
            <a:spLocks noGrp="1"/>
          </p:cNvSpPr>
          <p:nvPr>
            <p:ph type="title"/>
          </p:nvPr>
        </p:nvSpPr>
        <p:spPr>
          <a:xfrm>
            <a:off x="-1" y="56571"/>
            <a:ext cx="9144000" cy="665160"/>
          </a:xfrm>
        </p:spPr>
        <p:txBody>
          <a:bodyPr/>
          <a:lstStyle/>
          <a:p>
            <a:r>
              <a:rPr lang="en-US" dirty="0"/>
              <a:t>Compounding Pays!</a:t>
            </a:r>
          </a:p>
        </p:txBody>
      </p:sp>
      <p:sp>
        <p:nvSpPr>
          <p:cNvPr id="40" name="Rectangle 39">
            <a:extLst>
              <a:ext uri="{FF2B5EF4-FFF2-40B4-BE49-F238E27FC236}">
                <a16:creationId xmlns:a16="http://schemas.microsoft.com/office/drawing/2014/main" id="{E0A4DF57-0AFF-45F8-860A-83F05434582E}"/>
              </a:ext>
            </a:extLst>
          </p:cNvPr>
          <p:cNvSpPr/>
          <p:nvPr/>
        </p:nvSpPr>
        <p:spPr>
          <a:xfrm>
            <a:off x="2933842"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Two              </a:t>
            </a:r>
          </a:p>
        </p:txBody>
      </p:sp>
      <p:sp>
        <p:nvSpPr>
          <p:cNvPr id="41" name="Rectangle 40">
            <a:extLst>
              <a:ext uri="{FF2B5EF4-FFF2-40B4-BE49-F238E27FC236}">
                <a16:creationId xmlns:a16="http://schemas.microsoft.com/office/drawing/2014/main" id="{2A62322F-1CEF-41F0-844B-32994691E1B8}"/>
              </a:ext>
            </a:extLst>
          </p:cNvPr>
          <p:cNvSpPr/>
          <p:nvPr/>
        </p:nvSpPr>
        <p:spPr>
          <a:xfrm>
            <a:off x="4395616"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Three       </a:t>
            </a:r>
          </a:p>
        </p:txBody>
      </p:sp>
      <p:sp>
        <p:nvSpPr>
          <p:cNvPr id="42" name="Rectangle 41">
            <a:extLst>
              <a:ext uri="{FF2B5EF4-FFF2-40B4-BE49-F238E27FC236}">
                <a16:creationId xmlns:a16="http://schemas.microsoft.com/office/drawing/2014/main" id="{5343AFF0-40E3-4EB3-A4D6-DC4F04D8ADCB}"/>
              </a:ext>
            </a:extLst>
          </p:cNvPr>
          <p:cNvSpPr/>
          <p:nvPr/>
        </p:nvSpPr>
        <p:spPr>
          <a:xfrm>
            <a:off x="5859544" y="3010974"/>
            <a:ext cx="1110293" cy="916296"/>
          </a:xfrm>
          <a:prstGeom prst="rect">
            <a:avLst/>
          </a:prstGeom>
          <a:solidFill>
            <a:schemeClr val="bg1"/>
          </a:solidFill>
          <a:ln w="28575">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3">
                    <a:lumMod val="50000"/>
                  </a:schemeClr>
                </a:solidFill>
                <a:latin typeface="Gadugi" panose="020B0502040204020203" pitchFamily="34" charset="0"/>
                <a:ea typeface="Gadugi" panose="020B0502040204020203" pitchFamily="34" charset="0"/>
              </a:rPr>
              <a:t>Year Four </a:t>
            </a:r>
          </a:p>
        </p:txBody>
      </p:sp>
      <p:sp>
        <p:nvSpPr>
          <p:cNvPr id="44" name="Arrow: Right 43">
            <a:extLst>
              <a:ext uri="{FF2B5EF4-FFF2-40B4-BE49-F238E27FC236}">
                <a16:creationId xmlns:a16="http://schemas.microsoft.com/office/drawing/2014/main" id="{E045A8AE-F027-4788-B720-529A46867AB4}"/>
              </a:ext>
            </a:extLst>
          </p:cNvPr>
          <p:cNvSpPr/>
          <p:nvPr/>
        </p:nvSpPr>
        <p:spPr>
          <a:xfrm>
            <a:off x="2904412"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$1,100+</a:t>
            </a:r>
          </a:p>
          <a:p>
            <a:r>
              <a:rPr lang="en-US" dirty="0">
                <a:latin typeface="Gadugi" panose="020B0502040204020203" pitchFamily="34" charset="0"/>
                <a:ea typeface="Gadugi" panose="020B0502040204020203" pitchFamily="34" charset="0"/>
              </a:rPr>
              <a:t>    $   110 </a:t>
            </a:r>
          </a:p>
        </p:txBody>
      </p:sp>
      <p:sp>
        <p:nvSpPr>
          <p:cNvPr id="57" name="Arrow: Right 56">
            <a:extLst>
              <a:ext uri="{FF2B5EF4-FFF2-40B4-BE49-F238E27FC236}">
                <a16:creationId xmlns:a16="http://schemas.microsoft.com/office/drawing/2014/main" id="{3323560B-D841-4338-95DD-9DB5F09241C3}"/>
              </a:ext>
            </a:extLst>
          </p:cNvPr>
          <p:cNvSpPr/>
          <p:nvPr/>
        </p:nvSpPr>
        <p:spPr>
          <a:xfrm>
            <a:off x="4384242"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$1,210+</a:t>
            </a:r>
          </a:p>
          <a:p>
            <a:r>
              <a:rPr lang="en-US" dirty="0">
                <a:latin typeface="Gadugi" panose="020B0502040204020203" pitchFamily="34" charset="0"/>
                <a:ea typeface="Gadugi" panose="020B0502040204020203" pitchFamily="34" charset="0"/>
              </a:rPr>
              <a:t>      $   121</a:t>
            </a:r>
          </a:p>
        </p:txBody>
      </p:sp>
      <p:sp>
        <p:nvSpPr>
          <p:cNvPr id="58" name="Arrow: Right 57">
            <a:extLst>
              <a:ext uri="{FF2B5EF4-FFF2-40B4-BE49-F238E27FC236}">
                <a16:creationId xmlns:a16="http://schemas.microsoft.com/office/drawing/2014/main" id="{35A5A07E-7A28-4409-A5B7-7C1C752C0FFF}"/>
              </a:ext>
            </a:extLst>
          </p:cNvPr>
          <p:cNvSpPr/>
          <p:nvPr/>
        </p:nvSpPr>
        <p:spPr>
          <a:xfrm>
            <a:off x="5840226" y="1604267"/>
            <a:ext cx="1828800" cy="1371600"/>
          </a:xfrm>
          <a:prstGeom prst="rightArrow">
            <a:avLst/>
          </a:prstGeom>
          <a:solidFill>
            <a:srgbClr val="17375E">
              <a:alpha val="8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dugi" panose="020B0502040204020203" pitchFamily="34" charset="0"/>
                <a:ea typeface="Gadugi" panose="020B0502040204020203" pitchFamily="34" charset="0"/>
              </a:rPr>
              <a:t>$1,331+</a:t>
            </a:r>
          </a:p>
          <a:p>
            <a:r>
              <a:rPr lang="en-US" dirty="0">
                <a:latin typeface="Gadugi" panose="020B0502040204020203" pitchFamily="34" charset="0"/>
                <a:ea typeface="Gadugi" panose="020B0502040204020203" pitchFamily="34" charset="0"/>
              </a:rPr>
              <a:t>     $  133</a:t>
            </a:r>
          </a:p>
        </p:txBody>
      </p:sp>
      <p:sp>
        <p:nvSpPr>
          <p:cNvPr id="59" name="Rectangle 58">
            <a:extLst>
              <a:ext uri="{FF2B5EF4-FFF2-40B4-BE49-F238E27FC236}">
                <a16:creationId xmlns:a16="http://schemas.microsoft.com/office/drawing/2014/main" id="{C4D2D759-9A7C-458B-8770-9791CCBEB542}"/>
              </a:ext>
            </a:extLst>
          </p:cNvPr>
          <p:cNvSpPr/>
          <p:nvPr/>
        </p:nvSpPr>
        <p:spPr>
          <a:xfrm>
            <a:off x="7664676" y="1832062"/>
            <a:ext cx="901657" cy="916010"/>
          </a:xfrm>
          <a:prstGeom prst="rect">
            <a:avLst/>
          </a:prstGeom>
          <a:solidFill>
            <a:schemeClr val="bg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75000"/>
                  </a:schemeClr>
                </a:solidFill>
                <a:latin typeface="Gadugi" panose="020B0502040204020203" pitchFamily="34" charset="0"/>
                <a:ea typeface="Gadugi" panose="020B0502040204020203" pitchFamily="34" charset="0"/>
              </a:rPr>
              <a:t>$464</a:t>
            </a:r>
          </a:p>
        </p:txBody>
      </p:sp>
      <p:sp>
        <p:nvSpPr>
          <p:cNvPr id="60" name="Rectangle 59">
            <a:extLst>
              <a:ext uri="{FF2B5EF4-FFF2-40B4-BE49-F238E27FC236}">
                <a16:creationId xmlns:a16="http://schemas.microsoft.com/office/drawing/2014/main" id="{1FB5025C-3960-4314-AE3A-52046521C80F}"/>
              </a:ext>
            </a:extLst>
          </p:cNvPr>
          <p:cNvSpPr/>
          <p:nvPr/>
        </p:nvSpPr>
        <p:spPr>
          <a:xfrm>
            <a:off x="7669026" y="4221048"/>
            <a:ext cx="901657" cy="916010"/>
          </a:xfrm>
          <a:prstGeom prst="rect">
            <a:avLst/>
          </a:prstGeom>
          <a:solidFill>
            <a:schemeClr val="bg1"/>
          </a:solid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Gadugi" panose="020B0502040204020203" pitchFamily="34" charset="0"/>
                <a:ea typeface="Gadugi" panose="020B0502040204020203" pitchFamily="34" charset="0"/>
              </a:rPr>
              <a:t>$400</a:t>
            </a:r>
          </a:p>
        </p:txBody>
      </p:sp>
    </p:spTree>
    <p:extLst>
      <p:ext uri="{BB962C8B-B14F-4D97-AF65-F5344CB8AC3E}">
        <p14:creationId xmlns:p14="http://schemas.microsoft.com/office/powerpoint/2010/main" val="122143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500"/>
                                  </p:stCondLst>
                                  <p:childTnLst>
                                    <p:set>
                                      <p:cBhvr>
                                        <p:cTn id="11" dur="1" fill="hold">
                                          <p:stCondLst>
                                            <p:cond delay="0"/>
                                          </p:stCondLst>
                                        </p:cTn>
                                        <p:tgtEl>
                                          <p:spTgt spid="45"/>
                                        </p:tgtEl>
                                        <p:attrNameLst>
                                          <p:attrName>style.visibility</p:attrName>
                                        </p:attrNameLst>
                                      </p:cBhvr>
                                      <p:to>
                                        <p:strVal val="visible"/>
                                      </p:to>
                                    </p:set>
                                    <p:animEffect transition="in" filter="wipe(left)">
                                      <p:cBhvr>
                                        <p:cTn id="12" dur="1000"/>
                                        <p:tgtEl>
                                          <p:spTgt spid="45"/>
                                        </p:tgtEl>
                                      </p:cBhvr>
                                    </p:animEffect>
                                  </p:childTnLst>
                                </p:cTn>
                              </p:par>
                            </p:childTnLst>
                          </p:cTn>
                        </p:par>
                        <p:par>
                          <p:cTn id="13" fill="hold">
                            <p:stCondLst>
                              <p:cond delay="2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1000"/>
                                        <p:tgtEl>
                                          <p:spTgt spid="3"/>
                                        </p:tgtEl>
                                      </p:cBhvr>
                                    </p:animEffect>
                                  </p:childTnLst>
                                </p:cTn>
                              </p:par>
                            </p:childTnLst>
                          </p:cTn>
                        </p:par>
                        <p:par>
                          <p:cTn id="17" fill="hold">
                            <p:stCondLst>
                              <p:cond delay="3000"/>
                            </p:stCondLst>
                            <p:childTnLst>
                              <p:par>
                                <p:cTn id="18" presetID="2" presetClass="exit" presetSubtype="4" fill="hold" grpId="1" nodeType="afterEffect">
                                  <p:stCondLst>
                                    <p:cond delay="1000"/>
                                  </p:stCondLst>
                                  <p:childTnLst>
                                    <p:anim calcmode="lin" valueType="num">
                                      <p:cBhvr additive="base">
                                        <p:cTn id="19" dur="1000"/>
                                        <p:tgtEl>
                                          <p:spTgt spid="3"/>
                                        </p:tgtEl>
                                        <p:attrNameLst>
                                          <p:attrName>ppt_x</p:attrName>
                                        </p:attrNameLst>
                                      </p:cBhvr>
                                      <p:tavLst>
                                        <p:tav tm="0">
                                          <p:val>
                                            <p:strVal val="ppt_x"/>
                                          </p:val>
                                        </p:tav>
                                        <p:tav tm="100000">
                                          <p:val>
                                            <p:strVal val="ppt_x"/>
                                          </p:val>
                                        </p:tav>
                                      </p:tavLst>
                                    </p:anim>
                                    <p:anim calcmode="lin" valueType="num">
                                      <p:cBhvr additive="base">
                                        <p:cTn id="20" dur="1000"/>
                                        <p:tgtEl>
                                          <p:spTgt spid="3"/>
                                        </p:tgtEl>
                                        <p:attrNameLst>
                                          <p:attrName>ppt_y</p:attrName>
                                        </p:attrNameLst>
                                      </p:cBhvr>
                                      <p:tavLst>
                                        <p:tav tm="0">
                                          <p:val>
                                            <p:strVal val="ppt_y"/>
                                          </p:val>
                                        </p:tav>
                                        <p:tav tm="100000">
                                          <p:val>
                                            <p:strVal val="1+ppt_h/2"/>
                                          </p:val>
                                        </p:tav>
                                      </p:tavLst>
                                    </p:anim>
                                    <p:set>
                                      <p:cBhvr>
                                        <p:cTn id="21" dur="1" fill="hold">
                                          <p:stCondLst>
                                            <p:cond delay="999"/>
                                          </p:stCondLst>
                                        </p:cTn>
                                        <p:tgtEl>
                                          <p:spTgt spid="3"/>
                                        </p:tgtEl>
                                        <p:attrNameLst>
                                          <p:attrName>style.visibility</p:attrName>
                                        </p:attrNameLst>
                                      </p:cBhvr>
                                      <p:to>
                                        <p:strVal val="hidden"/>
                                      </p:to>
                                    </p:set>
                                  </p:childTnLst>
                                </p:cTn>
                              </p:par>
                            </p:childTnLst>
                          </p:cTn>
                        </p:par>
                        <p:par>
                          <p:cTn id="22" fill="hold">
                            <p:stCondLst>
                              <p:cond delay="5000"/>
                            </p:stCondLst>
                            <p:childTnLst>
                              <p:par>
                                <p:cTn id="23" presetID="22" presetClass="entr" presetSubtype="8" fill="hold" grpId="0" nodeType="afterEffect">
                                  <p:stCondLst>
                                    <p:cond delay="50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1000"/>
                                        <p:tgtEl>
                                          <p:spTgt spid="51"/>
                                        </p:tgtEl>
                                      </p:cBhvr>
                                    </p:animEffect>
                                  </p:childTnLst>
                                </p:cTn>
                              </p:par>
                            </p:childTnLst>
                          </p:cTn>
                        </p:par>
                        <p:par>
                          <p:cTn id="26" fill="hold">
                            <p:stCondLst>
                              <p:cond delay="6500"/>
                            </p:stCondLst>
                            <p:childTnLst>
                              <p:par>
                                <p:cTn id="27" presetID="22" presetClass="entr" presetSubtype="1"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ipe(up)">
                                      <p:cBhvr>
                                        <p:cTn id="29" dur="1000"/>
                                        <p:tgtEl>
                                          <p:spTgt spid="54"/>
                                        </p:tgtEl>
                                      </p:cBhvr>
                                    </p:animEffect>
                                  </p:childTnLst>
                                </p:cTn>
                              </p:par>
                            </p:childTnLst>
                          </p:cTn>
                        </p:par>
                        <p:par>
                          <p:cTn id="30" fill="hold">
                            <p:stCondLst>
                              <p:cond delay="7500"/>
                            </p:stCondLst>
                            <p:childTnLst>
                              <p:par>
                                <p:cTn id="31" presetID="2" presetClass="exit" presetSubtype="4" fill="hold" grpId="1" nodeType="afterEffect">
                                  <p:stCondLst>
                                    <p:cond delay="0"/>
                                  </p:stCondLst>
                                  <p:childTnLst>
                                    <p:anim calcmode="lin" valueType="num">
                                      <p:cBhvr additive="base">
                                        <p:cTn id="32" dur="1000"/>
                                        <p:tgtEl>
                                          <p:spTgt spid="54"/>
                                        </p:tgtEl>
                                        <p:attrNameLst>
                                          <p:attrName>ppt_x</p:attrName>
                                        </p:attrNameLst>
                                      </p:cBhvr>
                                      <p:tavLst>
                                        <p:tav tm="0">
                                          <p:val>
                                            <p:strVal val="ppt_x"/>
                                          </p:val>
                                        </p:tav>
                                        <p:tav tm="100000">
                                          <p:val>
                                            <p:strVal val="ppt_x"/>
                                          </p:val>
                                        </p:tav>
                                      </p:tavLst>
                                    </p:anim>
                                    <p:anim calcmode="lin" valueType="num">
                                      <p:cBhvr additive="base">
                                        <p:cTn id="33" dur="1000"/>
                                        <p:tgtEl>
                                          <p:spTgt spid="54"/>
                                        </p:tgtEl>
                                        <p:attrNameLst>
                                          <p:attrName>ppt_y</p:attrName>
                                        </p:attrNameLst>
                                      </p:cBhvr>
                                      <p:tavLst>
                                        <p:tav tm="0">
                                          <p:val>
                                            <p:strVal val="ppt_y"/>
                                          </p:val>
                                        </p:tav>
                                        <p:tav tm="100000">
                                          <p:val>
                                            <p:strVal val="1+ppt_h/2"/>
                                          </p:val>
                                        </p:tav>
                                      </p:tavLst>
                                    </p:anim>
                                    <p:set>
                                      <p:cBhvr>
                                        <p:cTn id="34" dur="1" fill="hold">
                                          <p:stCondLst>
                                            <p:cond delay="999"/>
                                          </p:stCondLst>
                                        </p:cTn>
                                        <p:tgtEl>
                                          <p:spTgt spid="54"/>
                                        </p:tgtEl>
                                        <p:attrNameLst>
                                          <p:attrName>style.visibility</p:attrName>
                                        </p:attrNameLst>
                                      </p:cBhvr>
                                      <p:to>
                                        <p:strVal val="hidden"/>
                                      </p:to>
                                    </p:set>
                                  </p:childTnLst>
                                </p:cTn>
                              </p:par>
                            </p:childTnLst>
                          </p:cTn>
                        </p:par>
                        <p:par>
                          <p:cTn id="35" fill="hold">
                            <p:stCondLst>
                              <p:cond delay="8500"/>
                            </p:stCondLst>
                            <p:childTnLst>
                              <p:par>
                                <p:cTn id="36" presetID="22" presetClass="entr" presetSubtype="8" fill="hold" grpId="0" nodeType="after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left)">
                                      <p:cBhvr>
                                        <p:cTn id="38" dur="1000"/>
                                        <p:tgtEl>
                                          <p:spTgt spid="52"/>
                                        </p:tgtEl>
                                      </p:cBhvr>
                                    </p:animEffect>
                                  </p:childTnLst>
                                </p:cTn>
                              </p:par>
                            </p:childTnLst>
                          </p:cTn>
                        </p:par>
                        <p:par>
                          <p:cTn id="39" fill="hold">
                            <p:stCondLst>
                              <p:cond delay="9500"/>
                            </p:stCondLst>
                            <p:childTnLst>
                              <p:par>
                                <p:cTn id="40" presetID="22" presetClass="entr" presetSubtype="1" fill="hold" grpId="0" nodeType="after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up)">
                                      <p:cBhvr>
                                        <p:cTn id="42" dur="1000"/>
                                        <p:tgtEl>
                                          <p:spTgt spid="55"/>
                                        </p:tgtEl>
                                      </p:cBhvr>
                                    </p:animEffect>
                                  </p:childTnLst>
                                </p:cTn>
                              </p:par>
                            </p:childTnLst>
                          </p:cTn>
                        </p:par>
                        <p:par>
                          <p:cTn id="43" fill="hold">
                            <p:stCondLst>
                              <p:cond delay="10500"/>
                            </p:stCondLst>
                            <p:childTnLst>
                              <p:par>
                                <p:cTn id="44" presetID="2" presetClass="exit" presetSubtype="4" fill="hold" grpId="1" nodeType="afterEffect">
                                  <p:stCondLst>
                                    <p:cond delay="0"/>
                                  </p:stCondLst>
                                  <p:childTnLst>
                                    <p:anim calcmode="lin" valueType="num">
                                      <p:cBhvr additive="base">
                                        <p:cTn id="45" dur="1000"/>
                                        <p:tgtEl>
                                          <p:spTgt spid="55"/>
                                        </p:tgtEl>
                                        <p:attrNameLst>
                                          <p:attrName>ppt_x</p:attrName>
                                        </p:attrNameLst>
                                      </p:cBhvr>
                                      <p:tavLst>
                                        <p:tav tm="0">
                                          <p:val>
                                            <p:strVal val="ppt_x"/>
                                          </p:val>
                                        </p:tav>
                                        <p:tav tm="100000">
                                          <p:val>
                                            <p:strVal val="ppt_x"/>
                                          </p:val>
                                        </p:tav>
                                      </p:tavLst>
                                    </p:anim>
                                    <p:anim calcmode="lin" valueType="num">
                                      <p:cBhvr additive="base">
                                        <p:cTn id="46" dur="1000"/>
                                        <p:tgtEl>
                                          <p:spTgt spid="55"/>
                                        </p:tgtEl>
                                        <p:attrNameLst>
                                          <p:attrName>ppt_y</p:attrName>
                                        </p:attrNameLst>
                                      </p:cBhvr>
                                      <p:tavLst>
                                        <p:tav tm="0">
                                          <p:val>
                                            <p:strVal val="ppt_y"/>
                                          </p:val>
                                        </p:tav>
                                        <p:tav tm="100000">
                                          <p:val>
                                            <p:strVal val="1+ppt_h/2"/>
                                          </p:val>
                                        </p:tav>
                                      </p:tavLst>
                                    </p:anim>
                                    <p:set>
                                      <p:cBhvr>
                                        <p:cTn id="47" dur="1" fill="hold">
                                          <p:stCondLst>
                                            <p:cond delay="999"/>
                                          </p:stCondLst>
                                        </p:cTn>
                                        <p:tgtEl>
                                          <p:spTgt spid="55"/>
                                        </p:tgtEl>
                                        <p:attrNameLst>
                                          <p:attrName>style.visibility</p:attrName>
                                        </p:attrNameLst>
                                      </p:cBhvr>
                                      <p:to>
                                        <p:strVal val="hidden"/>
                                      </p:to>
                                    </p:set>
                                  </p:childTnLst>
                                </p:cTn>
                              </p:par>
                            </p:childTnLst>
                          </p:cTn>
                        </p:par>
                        <p:par>
                          <p:cTn id="48" fill="hold">
                            <p:stCondLst>
                              <p:cond delay="11500"/>
                            </p:stCondLst>
                            <p:childTnLst>
                              <p:par>
                                <p:cTn id="49" presetID="22" presetClass="entr" presetSubtype="8"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wipe(left)">
                                      <p:cBhvr>
                                        <p:cTn id="51" dur="1000"/>
                                        <p:tgtEl>
                                          <p:spTgt spid="53"/>
                                        </p:tgtEl>
                                      </p:cBhvr>
                                    </p:animEffect>
                                  </p:childTnLst>
                                </p:cTn>
                              </p:par>
                            </p:childTnLst>
                          </p:cTn>
                        </p:par>
                        <p:par>
                          <p:cTn id="52" fill="hold">
                            <p:stCondLst>
                              <p:cond delay="12500"/>
                            </p:stCondLst>
                            <p:childTnLst>
                              <p:par>
                                <p:cTn id="53" presetID="22" presetClass="entr" presetSubtype="1" fill="hold" grpId="0"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up)">
                                      <p:cBhvr>
                                        <p:cTn id="55" dur="1000"/>
                                        <p:tgtEl>
                                          <p:spTgt spid="56"/>
                                        </p:tgtEl>
                                      </p:cBhvr>
                                    </p:animEffect>
                                  </p:childTnLst>
                                </p:cTn>
                              </p:par>
                            </p:childTnLst>
                          </p:cTn>
                        </p:par>
                        <p:par>
                          <p:cTn id="56" fill="hold">
                            <p:stCondLst>
                              <p:cond delay="13500"/>
                            </p:stCondLst>
                            <p:childTnLst>
                              <p:par>
                                <p:cTn id="57" presetID="2" presetClass="exit" presetSubtype="4" fill="hold" grpId="1" nodeType="afterEffect">
                                  <p:stCondLst>
                                    <p:cond delay="250"/>
                                  </p:stCondLst>
                                  <p:childTnLst>
                                    <p:anim calcmode="lin" valueType="num">
                                      <p:cBhvr additive="base">
                                        <p:cTn id="58" dur="500"/>
                                        <p:tgtEl>
                                          <p:spTgt spid="56"/>
                                        </p:tgtEl>
                                        <p:attrNameLst>
                                          <p:attrName>ppt_x</p:attrName>
                                        </p:attrNameLst>
                                      </p:cBhvr>
                                      <p:tavLst>
                                        <p:tav tm="0">
                                          <p:val>
                                            <p:strVal val="ppt_x"/>
                                          </p:val>
                                        </p:tav>
                                        <p:tav tm="100000">
                                          <p:val>
                                            <p:strVal val="ppt_x"/>
                                          </p:val>
                                        </p:tav>
                                      </p:tavLst>
                                    </p:anim>
                                    <p:anim calcmode="lin" valueType="num">
                                      <p:cBhvr additive="base">
                                        <p:cTn id="59" dur="500"/>
                                        <p:tgtEl>
                                          <p:spTgt spid="56"/>
                                        </p:tgtEl>
                                        <p:attrNameLst>
                                          <p:attrName>ppt_y</p:attrName>
                                        </p:attrNameLst>
                                      </p:cBhvr>
                                      <p:tavLst>
                                        <p:tav tm="0">
                                          <p:val>
                                            <p:strVal val="ppt_y"/>
                                          </p:val>
                                        </p:tav>
                                        <p:tav tm="100000">
                                          <p:val>
                                            <p:strVal val="1+ppt_h/2"/>
                                          </p:val>
                                        </p:tav>
                                      </p:tavLst>
                                    </p:anim>
                                    <p:set>
                                      <p:cBhvr>
                                        <p:cTn id="60" dur="1" fill="hold">
                                          <p:stCondLst>
                                            <p:cond delay="499"/>
                                          </p:stCondLst>
                                        </p:cTn>
                                        <p:tgtEl>
                                          <p:spTgt spid="56"/>
                                        </p:tgtEl>
                                        <p:attrNameLst>
                                          <p:attrName>style.visibility</p:attrName>
                                        </p:attrNameLst>
                                      </p:cBhvr>
                                      <p:to>
                                        <p:strVal val="hidden"/>
                                      </p:to>
                                    </p:set>
                                  </p:childTnLst>
                                </p:cTn>
                              </p:par>
                            </p:childTnLst>
                          </p:cTn>
                        </p:par>
                        <p:par>
                          <p:cTn id="61" fill="hold">
                            <p:stCondLst>
                              <p:cond delay="14250"/>
                            </p:stCondLst>
                            <p:childTnLst>
                              <p:par>
                                <p:cTn id="62" presetID="2" presetClass="entr" presetSubtype="2" fill="hold" grpId="0" nodeType="afterEffect">
                                  <p:stCondLst>
                                    <p:cond delay="0"/>
                                  </p:stCondLst>
                                  <p:childTnLst>
                                    <p:set>
                                      <p:cBhvr>
                                        <p:cTn id="63" dur="1" fill="hold">
                                          <p:stCondLst>
                                            <p:cond delay="0"/>
                                          </p:stCondLst>
                                        </p:cTn>
                                        <p:tgtEl>
                                          <p:spTgt spid="60"/>
                                        </p:tgtEl>
                                        <p:attrNameLst>
                                          <p:attrName>style.visibility</p:attrName>
                                        </p:attrNameLst>
                                      </p:cBhvr>
                                      <p:to>
                                        <p:strVal val="visible"/>
                                      </p:to>
                                    </p:set>
                                    <p:anim calcmode="lin" valueType="num">
                                      <p:cBhvr additive="base">
                                        <p:cTn id="64" dur="500" fill="hold"/>
                                        <p:tgtEl>
                                          <p:spTgt spid="60"/>
                                        </p:tgtEl>
                                        <p:attrNameLst>
                                          <p:attrName>ppt_x</p:attrName>
                                        </p:attrNameLst>
                                      </p:cBhvr>
                                      <p:tavLst>
                                        <p:tav tm="0">
                                          <p:val>
                                            <p:strVal val="1+#ppt_w/2"/>
                                          </p:val>
                                        </p:tav>
                                        <p:tav tm="100000">
                                          <p:val>
                                            <p:strVal val="#ppt_x"/>
                                          </p:val>
                                        </p:tav>
                                      </p:tavLst>
                                    </p:anim>
                                    <p:anim calcmode="lin" valueType="num">
                                      <p:cBhvr additive="base">
                                        <p:cTn id="65"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 calcmode="lin" valueType="num">
                                      <p:cBhvr additive="base">
                                        <p:cTn id="70" dur="1000" fill="hold"/>
                                        <p:tgtEl>
                                          <p:spTgt spid="33"/>
                                        </p:tgtEl>
                                        <p:attrNameLst>
                                          <p:attrName>ppt_x</p:attrName>
                                        </p:attrNameLst>
                                      </p:cBhvr>
                                      <p:tavLst>
                                        <p:tav tm="0">
                                          <p:val>
                                            <p:strVal val="0-#ppt_w/2"/>
                                          </p:val>
                                        </p:tav>
                                        <p:tav tm="100000">
                                          <p:val>
                                            <p:strVal val="#ppt_x"/>
                                          </p:val>
                                        </p:tav>
                                      </p:tavLst>
                                    </p:anim>
                                    <p:anim calcmode="lin" valueType="num">
                                      <p:cBhvr additive="base">
                                        <p:cTn id="71" dur="1000" fill="hold"/>
                                        <p:tgtEl>
                                          <p:spTgt spid="33"/>
                                        </p:tgtEl>
                                        <p:attrNameLst>
                                          <p:attrName>ppt_y</p:attrName>
                                        </p:attrNameLst>
                                      </p:cBhvr>
                                      <p:tavLst>
                                        <p:tav tm="0">
                                          <p:val>
                                            <p:strVal val="#ppt_y"/>
                                          </p:val>
                                        </p:tav>
                                        <p:tav tm="100000">
                                          <p:val>
                                            <p:strVal val="#ppt_y"/>
                                          </p:val>
                                        </p:tav>
                                      </p:tavLst>
                                    </p:anim>
                                  </p:childTnLst>
                                </p:cTn>
                              </p:par>
                            </p:childTnLst>
                          </p:cTn>
                        </p:par>
                        <p:par>
                          <p:cTn id="72" fill="hold">
                            <p:stCondLst>
                              <p:cond delay="1000"/>
                            </p:stCondLst>
                            <p:childTnLst>
                              <p:par>
                                <p:cTn id="73" presetID="22" presetClass="entr" presetSubtype="8"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left)">
                                      <p:cBhvr>
                                        <p:cTn id="75" dur="10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left)">
                                      <p:cBhvr>
                                        <p:cTn id="80" dur="10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57"/>
                                        </p:tgtEl>
                                        <p:attrNameLst>
                                          <p:attrName>style.visibility</p:attrName>
                                        </p:attrNameLst>
                                      </p:cBhvr>
                                      <p:to>
                                        <p:strVal val="visible"/>
                                      </p:to>
                                    </p:set>
                                    <p:animEffect transition="in" filter="wipe(left)">
                                      <p:cBhvr>
                                        <p:cTn id="85" dur="1000"/>
                                        <p:tgtEl>
                                          <p:spTgt spid="57"/>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ipe(left)">
                                      <p:cBhvr>
                                        <p:cTn id="90" dur="1000"/>
                                        <p:tgtEl>
                                          <p:spTgt spid="58"/>
                                        </p:tgtEl>
                                      </p:cBhvr>
                                    </p:animEffect>
                                  </p:childTnLst>
                                </p:cTn>
                              </p:par>
                            </p:childTnLst>
                          </p:cTn>
                        </p:par>
                        <p:par>
                          <p:cTn id="91" fill="hold">
                            <p:stCondLst>
                              <p:cond delay="1000"/>
                            </p:stCondLst>
                            <p:childTnLst>
                              <p:par>
                                <p:cTn id="92" presetID="2" presetClass="entr" presetSubtype="2" fill="hold" grpId="0" nodeType="afterEffect">
                                  <p:stCondLst>
                                    <p:cond delay="0"/>
                                  </p:stCondLst>
                                  <p:childTnLst>
                                    <p:set>
                                      <p:cBhvr>
                                        <p:cTn id="93" dur="1" fill="hold">
                                          <p:stCondLst>
                                            <p:cond delay="0"/>
                                          </p:stCondLst>
                                        </p:cTn>
                                        <p:tgtEl>
                                          <p:spTgt spid="59"/>
                                        </p:tgtEl>
                                        <p:attrNameLst>
                                          <p:attrName>style.visibility</p:attrName>
                                        </p:attrNameLst>
                                      </p:cBhvr>
                                      <p:to>
                                        <p:strVal val="visible"/>
                                      </p:to>
                                    </p:set>
                                    <p:anim calcmode="lin" valueType="num">
                                      <p:cBhvr additive="base">
                                        <p:cTn id="94" dur="500" fill="hold"/>
                                        <p:tgtEl>
                                          <p:spTgt spid="59"/>
                                        </p:tgtEl>
                                        <p:attrNameLst>
                                          <p:attrName>ppt_x</p:attrName>
                                        </p:attrNameLst>
                                      </p:cBhvr>
                                      <p:tavLst>
                                        <p:tav tm="0">
                                          <p:val>
                                            <p:strVal val="1+#ppt_w/2"/>
                                          </p:val>
                                        </p:tav>
                                        <p:tav tm="100000">
                                          <p:val>
                                            <p:strVal val="#ppt_x"/>
                                          </p:val>
                                        </p:tav>
                                      </p:tavLst>
                                    </p:anim>
                                    <p:anim calcmode="lin" valueType="num">
                                      <p:cBhvr additive="base">
                                        <p:cTn id="95"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4" grpId="0" animBg="1"/>
      <p:bldP spid="54" grpId="1" animBg="1"/>
      <p:bldP spid="55" grpId="0" animBg="1"/>
      <p:bldP spid="55" grpId="1" animBg="1"/>
      <p:bldP spid="56" grpId="0" animBg="1"/>
      <p:bldP spid="56" grpId="1" animBg="1"/>
      <p:bldP spid="53" grpId="0" animBg="1"/>
      <p:bldP spid="52" grpId="0" animBg="1"/>
      <p:bldP spid="51" grpId="0" animBg="1"/>
      <p:bldP spid="45" grpId="0" animBg="1"/>
      <p:bldP spid="33" grpId="0" animBg="1"/>
      <p:bldP spid="34" grpId="0" animBg="1"/>
      <p:bldP spid="21" grpId="0" animBg="1"/>
      <p:bldP spid="44" grpId="0" animBg="1"/>
      <p:bldP spid="57" grpId="0" animBg="1"/>
      <p:bldP spid="58" grpId="0" animBg="1"/>
      <p:bldP spid="59" grpId="0" animBg="1"/>
      <p:bldP spid="6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077496" y="2656952"/>
            <a:ext cx="4856704" cy="1076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 name="Picture 2"/>
          <p:cNvPicPr>
            <a:picLocks noGrp="1" noChangeAspect="1" noChangeArrowheads="1"/>
          </p:cNvPicPr>
          <p:nvPr>
            <p:ph idx="4294967295"/>
          </p:nvPr>
        </p:nvPicPr>
        <p:blipFill rotWithShape="1">
          <a:blip r:embed="rId3" cstate="print">
            <a:extLst>
              <a:ext uri="{28A0092B-C50C-407E-A947-70E740481C1C}">
                <a14:useLocalDpi xmlns:a14="http://schemas.microsoft.com/office/drawing/2010/main" val="0"/>
              </a:ext>
            </a:extLst>
          </a:blip>
          <a:srcRect l="43224" b="25643"/>
          <a:stretch/>
        </p:blipFill>
        <p:spPr bwMode="auto">
          <a:xfrm>
            <a:off x="4082143" y="2682352"/>
            <a:ext cx="2724150" cy="752475"/>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9" r="59411" b="26618"/>
          <a:stretch/>
        </p:blipFill>
        <p:spPr bwMode="auto">
          <a:xfrm>
            <a:off x="2077496" y="2682352"/>
            <a:ext cx="2004647" cy="772048"/>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088"/>
          <a:stretch/>
        </p:blipFill>
        <p:spPr bwMode="auto">
          <a:xfrm>
            <a:off x="2097592" y="3552908"/>
            <a:ext cx="4800600" cy="180892"/>
          </a:xfrm>
          <a:prstGeom prst="rect">
            <a:avLst/>
          </a:prstGeom>
          <a:noFill/>
          <a:ln>
            <a:noFill/>
          </a:ln>
          <a:effectLst/>
          <a:scene3d>
            <a:camera prst="perspectiveFront"/>
            <a:lightRig rig="threePt" dir="t"/>
          </a:scene3d>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Straight Connector 9"/>
          <p:cNvCxnSpPr/>
          <p:nvPr/>
        </p:nvCxnSpPr>
        <p:spPr>
          <a:xfrm flipH="1" flipV="1">
            <a:off x="2133600" y="3509407"/>
            <a:ext cx="4737799" cy="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B5A91F4-13A4-467A-9F30-1136E755552D}"/>
              </a:ext>
            </a:extLst>
          </p:cNvPr>
          <p:cNvSpPr txBox="1">
            <a:spLocks/>
          </p:cNvSpPr>
          <p:nvPr/>
        </p:nvSpPr>
        <p:spPr>
          <a:xfrm>
            <a:off x="723900" y="3195376"/>
            <a:ext cx="7696200" cy="3124200"/>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Continue to Part II</a:t>
            </a:r>
          </a:p>
        </p:txBody>
      </p:sp>
    </p:spTree>
    <p:extLst>
      <p:ext uri="{BB962C8B-B14F-4D97-AF65-F5344CB8AC3E}">
        <p14:creationId xmlns:p14="http://schemas.microsoft.com/office/powerpoint/2010/main" val="355850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250" fill="hold"/>
                                        <p:tgtEl>
                                          <p:spTgt spid="8"/>
                                        </p:tgtEl>
                                        <p:attrNameLst>
                                          <p:attrName>ppt_x</p:attrName>
                                        </p:attrNameLst>
                                      </p:cBhvr>
                                      <p:tavLst>
                                        <p:tav tm="0">
                                          <p:val>
                                            <p:strVal val="1+#ppt_w/2"/>
                                          </p:val>
                                        </p:tav>
                                        <p:tav tm="100000">
                                          <p:val>
                                            <p:strVal val="#ppt_x"/>
                                          </p:val>
                                        </p:tav>
                                      </p:tavLst>
                                    </p:anim>
                                    <p:anim calcmode="lin" valueType="num">
                                      <p:cBhvr additive="base">
                                        <p:cTn id="12" dur="125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250" fill="hold"/>
                                        <p:tgtEl>
                                          <p:spTgt spid="9"/>
                                        </p:tgtEl>
                                        <p:attrNameLst>
                                          <p:attrName>ppt_x</p:attrName>
                                        </p:attrNameLst>
                                      </p:cBhvr>
                                      <p:tavLst>
                                        <p:tav tm="0">
                                          <p:val>
                                            <p:strVal val="0-#ppt_w/2"/>
                                          </p:val>
                                        </p:tav>
                                        <p:tav tm="100000">
                                          <p:val>
                                            <p:strVal val="#ppt_x"/>
                                          </p:val>
                                        </p:tav>
                                      </p:tavLst>
                                    </p:anim>
                                    <p:anim calcmode="lin" valueType="num">
                                      <p:cBhvr additive="base">
                                        <p:cTn id="16" dur="125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250" fill="hold"/>
                                        <p:tgtEl>
                                          <p:spTgt spid="10"/>
                                        </p:tgtEl>
                                        <p:attrNameLst>
                                          <p:attrName>ppt_x</p:attrName>
                                        </p:attrNameLst>
                                      </p:cBhvr>
                                      <p:tavLst>
                                        <p:tav tm="0">
                                          <p:val>
                                            <p:strVal val="1+#ppt_w/2"/>
                                          </p:val>
                                        </p:tav>
                                        <p:tav tm="100000">
                                          <p:val>
                                            <p:strVal val="#ppt_x"/>
                                          </p:val>
                                        </p:tav>
                                      </p:tavLst>
                                    </p:anim>
                                    <p:anim calcmode="lin" valueType="num">
                                      <p:cBhvr additive="base">
                                        <p:cTn id="20" dur="1250" fill="hold"/>
                                        <p:tgtEl>
                                          <p:spTgt spid="10"/>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75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8D5A00-2A0B-4619-A596-13E69FA82FFA}"/>
              </a:ext>
            </a:extLst>
          </p:cNvPr>
          <p:cNvSpPr/>
          <p:nvPr/>
        </p:nvSpPr>
        <p:spPr>
          <a:xfrm>
            <a:off x="88900" y="1629727"/>
            <a:ext cx="2971800" cy="3771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p:cNvGraphicFramePr/>
          <p:nvPr>
            <p:extLst>
              <p:ext uri="{D42A27DB-BD31-4B8C-83A1-F6EECF244321}">
                <p14:modId xmlns:p14="http://schemas.microsoft.com/office/powerpoint/2010/main" val="2415917571"/>
              </p:ext>
            </p:extLst>
          </p:nvPr>
        </p:nvGraphicFramePr>
        <p:xfrm>
          <a:off x="1181098" y="7162800"/>
          <a:ext cx="7086601"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D81A65C5-28D1-4249-A88F-4EDADEF5B85A}"/>
              </a:ext>
            </a:extLst>
          </p:cNvPr>
          <p:cNvSpPr txBox="1">
            <a:spLocks/>
          </p:cNvSpPr>
          <p:nvPr/>
        </p:nvSpPr>
        <p:spPr>
          <a:xfrm>
            <a:off x="76200" y="1629727"/>
            <a:ext cx="2971800" cy="3771901"/>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algn="ctr"/>
            <a:r>
              <a:rPr lang="en-US" sz="5400" dirty="0">
                <a:solidFill>
                  <a:srgbClr val="1F497D"/>
                </a:solidFill>
              </a:rPr>
              <a:t>Today’s Topics</a:t>
            </a:r>
          </a:p>
        </p:txBody>
      </p:sp>
    </p:spTree>
    <p:extLst>
      <p:ext uri="{BB962C8B-B14F-4D97-AF65-F5344CB8AC3E}">
        <p14:creationId xmlns:p14="http://schemas.microsoft.com/office/powerpoint/2010/main" val="47083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grpId="0" nodeType="withEffect">
                                  <p:stCondLst>
                                    <p:cond delay="0"/>
                                  </p:stCondLst>
                                  <p:childTnLst>
                                    <p:animMotion origin="layout" path="M 3.33333E-6 -7.40741E-7 L 0.07083 -7.40741E-7 C 0.10243 -7.40741E-7 0.14166 -0.22917 0.14166 -0.41481 L 0.14166 -0.82963 " pathEditMode="relative" rAng="0" ptsTypes="AAAA">
                                      <p:cBhvr>
                                        <p:cTn id="6" dur="2000" fill="hold"/>
                                        <p:tgtEl>
                                          <p:spTgt spid="8"/>
                                        </p:tgtEl>
                                        <p:attrNameLst>
                                          <p:attrName>ppt_x</p:attrName>
                                          <p:attrName>ppt_y</p:attrName>
                                        </p:attrNameLst>
                                      </p:cBhvr>
                                      <p:rCtr x="7083" y="-41481"/>
                                    </p:animMotion>
                                  </p:childTnLst>
                                </p:cTn>
                              </p:par>
                            </p:childTnLst>
                          </p:cTn>
                        </p:par>
                      </p:childTnLst>
                    </p:cTn>
                  </p:par>
                  <p:par>
                    <p:cTn id="7" fill="hold">
                      <p:stCondLst>
                        <p:cond delay="indefinite"/>
                      </p:stCondLst>
                      <p:childTnLst>
                        <p:par>
                          <p:cTn id="8" fill="hold">
                            <p:stCondLst>
                              <p:cond delay="0"/>
                            </p:stCondLst>
                            <p:childTnLst>
                              <p:par>
                                <p:cTn id="9" presetID="2" presetClass="exit" presetSubtype="2" fill="hold" grpId="1" nodeType="clickEffect">
                                  <p:stCondLst>
                                    <p:cond delay="0"/>
                                  </p:stCondLst>
                                  <p:childTnLst>
                                    <p:anim calcmode="lin" valueType="num">
                                      <p:cBhvr additive="base">
                                        <p:cTn id="10" dur="1500"/>
                                        <p:tgtEl>
                                          <p:spTgt spid="8"/>
                                        </p:tgtEl>
                                        <p:attrNameLst>
                                          <p:attrName>ppt_x</p:attrName>
                                        </p:attrNameLst>
                                      </p:cBhvr>
                                      <p:tavLst>
                                        <p:tav tm="0">
                                          <p:val>
                                            <p:strVal val="ppt_x"/>
                                          </p:val>
                                        </p:tav>
                                        <p:tav tm="100000">
                                          <p:val>
                                            <p:strVal val="1+ppt_w/2"/>
                                          </p:val>
                                        </p:tav>
                                      </p:tavLst>
                                    </p:anim>
                                    <p:anim calcmode="lin" valueType="num">
                                      <p:cBhvr additive="base">
                                        <p:cTn id="11" dur="1500"/>
                                        <p:tgtEl>
                                          <p:spTgt spid="8"/>
                                        </p:tgtEl>
                                        <p:attrNameLst>
                                          <p:attrName>ppt_y</p:attrName>
                                        </p:attrNameLst>
                                      </p:cBhvr>
                                      <p:tavLst>
                                        <p:tav tm="0">
                                          <p:val>
                                            <p:strVal val="ppt_y"/>
                                          </p:val>
                                        </p:tav>
                                        <p:tav tm="100000">
                                          <p:val>
                                            <p:strVal val="ppt_y"/>
                                          </p:val>
                                        </p:tav>
                                      </p:tavLst>
                                    </p:anim>
                                    <p:set>
                                      <p:cBhvr>
                                        <p:cTn id="12" dur="1" fill="hold">
                                          <p:stCondLst>
                                            <p:cond delay="1499"/>
                                          </p:stCondLst>
                                        </p:cTn>
                                        <p:tgtEl>
                                          <p:spTgt spid="8"/>
                                        </p:tgtEl>
                                        <p:attrNameLst>
                                          <p:attrName>style.visibility</p:attrName>
                                        </p:attrNameLst>
                                      </p:cBhvr>
                                      <p:to>
                                        <p:strVal val="hidden"/>
                                      </p:to>
                                    </p:set>
                                  </p:childTnLst>
                                </p:cTn>
                              </p:par>
                              <p:par>
                                <p:cTn id="13" presetID="2" presetClass="exit" presetSubtype="2" fill="hold" grpId="0" nodeType="withEffect">
                                  <p:stCondLst>
                                    <p:cond delay="0"/>
                                  </p:stCondLst>
                                  <p:childTnLst>
                                    <p:anim calcmode="lin" valueType="num">
                                      <p:cBhvr additive="base">
                                        <p:cTn id="14" dur="1000"/>
                                        <p:tgtEl>
                                          <p:spTgt spid="4"/>
                                        </p:tgtEl>
                                        <p:attrNameLst>
                                          <p:attrName>ppt_x</p:attrName>
                                        </p:attrNameLst>
                                      </p:cBhvr>
                                      <p:tavLst>
                                        <p:tav tm="0">
                                          <p:val>
                                            <p:strVal val="ppt_x"/>
                                          </p:val>
                                        </p:tav>
                                        <p:tav tm="100000">
                                          <p:val>
                                            <p:strVal val="1+ppt_w/2"/>
                                          </p:val>
                                        </p:tav>
                                      </p:tavLst>
                                    </p:anim>
                                    <p:anim calcmode="lin" valueType="num">
                                      <p:cBhvr additive="base">
                                        <p:cTn id="15" dur="1000"/>
                                        <p:tgtEl>
                                          <p:spTgt spid="4"/>
                                        </p:tgtEl>
                                        <p:attrNameLst>
                                          <p:attrName>ppt_y</p:attrName>
                                        </p:attrNameLst>
                                      </p:cBhvr>
                                      <p:tavLst>
                                        <p:tav tm="0">
                                          <p:val>
                                            <p:strVal val="ppt_y"/>
                                          </p:val>
                                        </p:tav>
                                        <p:tav tm="100000">
                                          <p:val>
                                            <p:strVal val="ppt_y"/>
                                          </p:val>
                                        </p:tav>
                                      </p:tavLst>
                                    </p:anim>
                                    <p:set>
                                      <p:cBhvr>
                                        <p:cTn id="16" dur="1" fill="hold">
                                          <p:stCondLst>
                                            <p:cond delay="999"/>
                                          </p:stCondLst>
                                        </p:cTn>
                                        <p:tgtEl>
                                          <p:spTgt spid="4"/>
                                        </p:tgtEl>
                                        <p:attrNameLst>
                                          <p:attrName>style.visibility</p:attrName>
                                        </p:attrNameLst>
                                      </p:cBhvr>
                                      <p:to>
                                        <p:strVal val="hidden"/>
                                      </p:to>
                                    </p:set>
                                  </p:childTnLst>
                                </p:cTn>
                              </p:par>
                              <p:par>
                                <p:cTn id="17" presetID="2" presetClass="exit" presetSubtype="2" fill="hold" grpId="0" nodeType="withEffect">
                                  <p:stCondLst>
                                    <p:cond delay="0"/>
                                  </p:stCondLst>
                                  <p:childTnLst>
                                    <p:anim calcmode="lin" valueType="num">
                                      <p:cBhvr additive="base">
                                        <p:cTn id="18" dur="1000"/>
                                        <p:tgtEl>
                                          <p:spTgt spid="7"/>
                                        </p:tgtEl>
                                        <p:attrNameLst>
                                          <p:attrName>ppt_x</p:attrName>
                                        </p:attrNameLst>
                                      </p:cBhvr>
                                      <p:tavLst>
                                        <p:tav tm="0">
                                          <p:val>
                                            <p:strVal val="ppt_x"/>
                                          </p:val>
                                        </p:tav>
                                        <p:tav tm="100000">
                                          <p:val>
                                            <p:strVal val="1+ppt_w/2"/>
                                          </p:val>
                                        </p:tav>
                                      </p:tavLst>
                                    </p:anim>
                                    <p:anim calcmode="lin" valueType="num">
                                      <p:cBhvr additive="base">
                                        <p:cTn id="19" dur="1000"/>
                                        <p:tgtEl>
                                          <p:spTgt spid="7"/>
                                        </p:tgtEl>
                                        <p:attrNameLst>
                                          <p:attrName>ppt_y</p:attrName>
                                        </p:attrNameLst>
                                      </p:cBhvr>
                                      <p:tavLst>
                                        <p:tav tm="0">
                                          <p:val>
                                            <p:strVal val="ppt_y"/>
                                          </p:val>
                                        </p:tav>
                                        <p:tav tm="100000">
                                          <p:val>
                                            <p:strVal val="ppt_y"/>
                                          </p:val>
                                        </p:tav>
                                      </p:tavLst>
                                    </p:anim>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8" grpId="0">
        <p:bldAsOne/>
      </p:bldGraphic>
      <p:bldGraphic spid="8" grpId="1">
        <p:bldAsOne/>
      </p:bldGraphic>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4ABBEC4-E762-4C69-86EC-B366A64C6D5F}"/>
              </a:ext>
            </a:extLst>
          </p:cNvPr>
          <p:cNvGrpSpPr/>
          <p:nvPr/>
        </p:nvGrpSpPr>
        <p:grpSpPr>
          <a:xfrm>
            <a:off x="706471" y="4925582"/>
            <a:ext cx="2481129" cy="481246"/>
            <a:chOff x="1076011" y="5092855"/>
            <a:chExt cx="2481129" cy="481246"/>
          </a:xfrm>
        </p:grpSpPr>
        <p:sp>
          <p:nvSpPr>
            <p:cNvPr id="6" name="Rectangle 5">
              <a:extLst>
                <a:ext uri="{FF2B5EF4-FFF2-40B4-BE49-F238E27FC236}">
                  <a16:creationId xmlns:a16="http://schemas.microsoft.com/office/drawing/2014/main" id="{0C417856-DDBF-4DEC-B2CD-5635AA92B3A2}"/>
                </a:ext>
              </a:extLst>
            </p:cNvPr>
            <p:cNvSpPr/>
            <p:nvPr/>
          </p:nvSpPr>
          <p:spPr>
            <a:xfrm>
              <a:off x="1513802" y="5154853"/>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Invest</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in</a:t>
              </a:r>
              <a:r>
                <a:rPr lang="en-US" sz="1400" dirty="0">
                  <a:solidFill>
                    <a:srgbClr val="2F325D"/>
                  </a:solidFill>
                  <a:effectLst>
                    <a:outerShdw blurRad="38100" dist="38100" dir="2700000" algn="tl">
                      <a:schemeClr val="tx1">
                        <a:lumMod val="85000"/>
                        <a:alpha val="43000"/>
                      </a:schemeClr>
                    </a:outerShdw>
                  </a:effectLst>
                  <a:latin typeface="Gadugi" panose="020B0502040204020203" pitchFamily="34" charset="0"/>
                  <a:ea typeface="Gadugi" panose="020B0502040204020203" pitchFamily="34" charset="0"/>
                </a:rPr>
                <a:t> </a:t>
              </a:r>
              <a:r>
                <a:rPr lang="en-US" sz="1600" dirty="0">
                  <a:solidFill>
                    <a:srgbClr val="2F325D"/>
                  </a:solidFill>
                  <a:latin typeface="Gadugi" panose="020B0502040204020203" pitchFamily="34" charset="0"/>
                  <a:ea typeface="Gadugi" panose="020B0502040204020203" pitchFamily="34" charset="0"/>
                </a:rPr>
                <a:t>Yourself</a:t>
              </a:r>
              <a:r>
                <a:rPr lang="en-US" sz="1400" dirty="0">
                  <a:solidFill>
                    <a:srgbClr val="2F325D"/>
                  </a:solidFill>
                  <a:latin typeface="Gadugi" panose="020B0502040204020203" pitchFamily="34" charset="0"/>
                  <a:ea typeface="Gadugi" panose="020B0502040204020203" pitchFamily="34" charset="0"/>
                </a:rPr>
                <a:t> </a:t>
              </a:r>
            </a:p>
          </p:txBody>
        </p:sp>
        <p:sp>
          <p:nvSpPr>
            <p:cNvPr id="7" name="Rectangle 6">
              <a:extLst>
                <a:ext uri="{FF2B5EF4-FFF2-40B4-BE49-F238E27FC236}">
                  <a16:creationId xmlns:a16="http://schemas.microsoft.com/office/drawing/2014/main" id="{15E7C688-D59A-4994-8297-529831E7EEF2}"/>
                </a:ext>
              </a:extLst>
            </p:cNvPr>
            <p:cNvSpPr/>
            <p:nvPr/>
          </p:nvSpPr>
          <p:spPr>
            <a:xfrm>
              <a:off x="1076011" y="5092855"/>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1</a:t>
              </a:r>
            </a:p>
          </p:txBody>
        </p:sp>
      </p:grpSp>
      <p:grpSp>
        <p:nvGrpSpPr>
          <p:cNvPr id="3" name="Group 2">
            <a:extLst>
              <a:ext uri="{FF2B5EF4-FFF2-40B4-BE49-F238E27FC236}">
                <a16:creationId xmlns:a16="http://schemas.microsoft.com/office/drawing/2014/main" id="{1D06BF79-9EEE-4534-8299-7FF6248F8593}"/>
              </a:ext>
            </a:extLst>
          </p:cNvPr>
          <p:cNvGrpSpPr/>
          <p:nvPr/>
        </p:nvGrpSpPr>
        <p:grpSpPr>
          <a:xfrm>
            <a:off x="3860223" y="4468534"/>
            <a:ext cx="2481129" cy="481246"/>
            <a:chOff x="3860223" y="4468534"/>
            <a:chExt cx="2481129" cy="481246"/>
          </a:xfrm>
        </p:grpSpPr>
        <p:sp>
          <p:nvSpPr>
            <p:cNvPr id="10" name="Rectangle 9">
              <a:extLst>
                <a:ext uri="{FF2B5EF4-FFF2-40B4-BE49-F238E27FC236}">
                  <a16:creationId xmlns:a16="http://schemas.microsoft.com/office/drawing/2014/main" id="{C94A896D-A7DF-4159-A128-2F5CF93DF450}"/>
                </a:ext>
              </a:extLst>
            </p:cNvPr>
            <p:cNvSpPr/>
            <p:nvPr/>
          </p:nvSpPr>
          <p:spPr>
            <a:xfrm>
              <a:off x="4298014" y="4530532"/>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Maximize Earnings</a:t>
              </a:r>
              <a:endParaRPr lang="en-US" sz="1400" dirty="0">
                <a:solidFill>
                  <a:srgbClr val="2F325D"/>
                </a:solidFill>
                <a:latin typeface="Gadugi" panose="020B0502040204020203" pitchFamily="34" charset="0"/>
                <a:ea typeface="Gadugi" panose="020B0502040204020203" pitchFamily="34" charset="0"/>
              </a:endParaRPr>
            </a:p>
          </p:txBody>
        </p:sp>
        <p:sp>
          <p:nvSpPr>
            <p:cNvPr id="11" name="Rectangle 10">
              <a:extLst>
                <a:ext uri="{FF2B5EF4-FFF2-40B4-BE49-F238E27FC236}">
                  <a16:creationId xmlns:a16="http://schemas.microsoft.com/office/drawing/2014/main" id="{AE9C5240-8503-44FE-B7AB-1092AA1A4F61}"/>
                </a:ext>
              </a:extLst>
            </p:cNvPr>
            <p:cNvSpPr/>
            <p:nvPr/>
          </p:nvSpPr>
          <p:spPr>
            <a:xfrm>
              <a:off x="3860223" y="4468534"/>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2</a:t>
              </a:r>
            </a:p>
          </p:txBody>
        </p:sp>
      </p:grpSp>
      <p:grpSp>
        <p:nvGrpSpPr>
          <p:cNvPr id="19" name="Group 18">
            <a:extLst>
              <a:ext uri="{FF2B5EF4-FFF2-40B4-BE49-F238E27FC236}">
                <a16:creationId xmlns:a16="http://schemas.microsoft.com/office/drawing/2014/main" id="{E9ED208F-5A3D-479A-8D7A-09579AA28E8F}"/>
              </a:ext>
            </a:extLst>
          </p:cNvPr>
          <p:cNvGrpSpPr/>
          <p:nvPr/>
        </p:nvGrpSpPr>
        <p:grpSpPr>
          <a:xfrm>
            <a:off x="1100906" y="3322681"/>
            <a:ext cx="2481129" cy="481246"/>
            <a:chOff x="1076011" y="2784400"/>
            <a:chExt cx="2481129" cy="481246"/>
          </a:xfrm>
        </p:grpSpPr>
        <p:sp>
          <p:nvSpPr>
            <p:cNvPr id="12" name="Rectangle 11">
              <a:extLst>
                <a:ext uri="{FF2B5EF4-FFF2-40B4-BE49-F238E27FC236}">
                  <a16:creationId xmlns:a16="http://schemas.microsoft.com/office/drawing/2014/main" id="{CC25FE63-B637-4870-8A43-16635DD5A355}"/>
                </a:ext>
              </a:extLst>
            </p:cNvPr>
            <p:cNvSpPr/>
            <p:nvPr/>
          </p:nvSpPr>
          <p:spPr>
            <a:xfrm>
              <a:off x="1513802" y="284639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Spend Sensibly</a:t>
              </a:r>
              <a:endParaRPr lang="en-US" sz="1400" dirty="0">
                <a:solidFill>
                  <a:srgbClr val="2F325D"/>
                </a:solidFill>
                <a:latin typeface="Gadugi" panose="020B0502040204020203" pitchFamily="34" charset="0"/>
                <a:ea typeface="Gadugi" panose="020B0502040204020203" pitchFamily="34" charset="0"/>
              </a:endParaRPr>
            </a:p>
          </p:txBody>
        </p:sp>
        <p:sp>
          <p:nvSpPr>
            <p:cNvPr id="13" name="Rectangle 12">
              <a:extLst>
                <a:ext uri="{FF2B5EF4-FFF2-40B4-BE49-F238E27FC236}">
                  <a16:creationId xmlns:a16="http://schemas.microsoft.com/office/drawing/2014/main" id="{E156D82F-609D-42F9-A0B3-7D78E5360EA1}"/>
                </a:ext>
              </a:extLst>
            </p:cNvPr>
            <p:cNvSpPr/>
            <p:nvPr/>
          </p:nvSpPr>
          <p:spPr>
            <a:xfrm>
              <a:off x="1076011" y="278440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3</a:t>
              </a:r>
            </a:p>
          </p:txBody>
        </p:sp>
      </p:grpSp>
      <p:grpSp>
        <p:nvGrpSpPr>
          <p:cNvPr id="18" name="Group 17">
            <a:extLst>
              <a:ext uri="{FF2B5EF4-FFF2-40B4-BE49-F238E27FC236}">
                <a16:creationId xmlns:a16="http://schemas.microsoft.com/office/drawing/2014/main" id="{C66EB80F-E631-4E13-85AB-2C2577BCC7D9}"/>
              </a:ext>
            </a:extLst>
          </p:cNvPr>
          <p:cNvGrpSpPr/>
          <p:nvPr/>
        </p:nvGrpSpPr>
        <p:grpSpPr>
          <a:xfrm>
            <a:off x="5082458" y="2721613"/>
            <a:ext cx="2481129" cy="481246"/>
            <a:chOff x="3800931" y="3433581"/>
            <a:chExt cx="2481129" cy="481246"/>
          </a:xfrm>
        </p:grpSpPr>
        <p:sp>
          <p:nvSpPr>
            <p:cNvPr id="14" name="Rectangle 13">
              <a:extLst>
                <a:ext uri="{FF2B5EF4-FFF2-40B4-BE49-F238E27FC236}">
                  <a16:creationId xmlns:a16="http://schemas.microsoft.com/office/drawing/2014/main" id="{0186B62A-3FD5-4E64-87F1-40E681A67E00}"/>
                </a:ext>
              </a:extLst>
            </p:cNvPr>
            <p:cNvSpPr/>
            <p:nvPr/>
          </p:nvSpPr>
          <p:spPr>
            <a:xfrm>
              <a:off x="4238722" y="3495579"/>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Check Taxes</a:t>
              </a:r>
              <a:endParaRPr lang="en-US" sz="1400" dirty="0">
                <a:solidFill>
                  <a:srgbClr val="2F325D"/>
                </a:solidFill>
                <a:latin typeface="Gadugi" panose="020B0502040204020203" pitchFamily="34" charset="0"/>
                <a:ea typeface="Gadugi" panose="020B0502040204020203" pitchFamily="34" charset="0"/>
              </a:endParaRPr>
            </a:p>
          </p:txBody>
        </p:sp>
        <p:sp>
          <p:nvSpPr>
            <p:cNvPr id="15" name="Rectangle 14">
              <a:extLst>
                <a:ext uri="{FF2B5EF4-FFF2-40B4-BE49-F238E27FC236}">
                  <a16:creationId xmlns:a16="http://schemas.microsoft.com/office/drawing/2014/main" id="{03BF962C-F43C-416B-BA3D-40B8C61C8FBB}"/>
                </a:ext>
              </a:extLst>
            </p:cNvPr>
            <p:cNvSpPr/>
            <p:nvPr/>
          </p:nvSpPr>
          <p:spPr>
            <a:xfrm>
              <a:off x="3800931" y="3433581"/>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4</a:t>
              </a:r>
            </a:p>
          </p:txBody>
        </p:sp>
      </p:grpSp>
      <p:grpSp>
        <p:nvGrpSpPr>
          <p:cNvPr id="20" name="Group 19">
            <a:extLst>
              <a:ext uri="{FF2B5EF4-FFF2-40B4-BE49-F238E27FC236}">
                <a16:creationId xmlns:a16="http://schemas.microsoft.com/office/drawing/2014/main" id="{3BB8D2DB-863F-4C06-80CF-3D4058840718}"/>
              </a:ext>
            </a:extLst>
          </p:cNvPr>
          <p:cNvGrpSpPr/>
          <p:nvPr/>
        </p:nvGrpSpPr>
        <p:grpSpPr>
          <a:xfrm>
            <a:off x="550220" y="1697799"/>
            <a:ext cx="2481129" cy="481246"/>
            <a:chOff x="1302617" y="1327820"/>
            <a:chExt cx="2481129" cy="481246"/>
          </a:xfrm>
        </p:grpSpPr>
        <p:sp>
          <p:nvSpPr>
            <p:cNvPr id="16" name="Rectangle 15">
              <a:extLst>
                <a:ext uri="{FF2B5EF4-FFF2-40B4-BE49-F238E27FC236}">
                  <a16:creationId xmlns:a16="http://schemas.microsoft.com/office/drawing/2014/main" id="{417E82E9-5299-417A-8CE1-26780BFD900A}"/>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Make Money Work</a:t>
              </a:r>
              <a:endParaRPr lang="en-US" sz="1400" dirty="0">
                <a:solidFill>
                  <a:srgbClr val="2F325D"/>
                </a:solidFill>
                <a:latin typeface="Gadugi" panose="020B0502040204020203" pitchFamily="34" charset="0"/>
                <a:ea typeface="Gadugi" panose="020B0502040204020203" pitchFamily="34" charset="0"/>
              </a:endParaRPr>
            </a:p>
          </p:txBody>
        </p:sp>
        <p:sp>
          <p:nvSpPr>
            <p:cNvPr id="17" name="Rectangle 16">
              <a:extLst>
                <a:ext uri="{FF2B5EF4-FFF2-40B4-BE49-F238E27FC236}">
                  <a16:creationId xmlns:a16="http://schemas.microsoft.com/office/drawing/2014/main" id="{D3D1EBB3-A485-40D1-BB71-D2C2229727A0}"/>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5</a:t>
              </a:r>
            </a:p>
          </p:txBody>
        </p:sp>
      </p:grpSp>
      <p:grpSp>
        <p:nvGrpSpPr>
          <p:cNvPr id="22" name="Group 21">
            <a:extLst>
              <a:ext uri="{FF2B5EF4-FFF2-40B4-BE49-F238E27FC236}">
                <a16:creationId xmlns:a16="http://schemas.microsoft.com/office/drawing/2014/main" id="{D97F3737-7964-4AFB-A851-968E91E99097}"/>
              </a:ext>
            </a:extLst>
          </p:cNvPr>
          <p:cNvGrpSpPr/>
          <p:nvPr/>
        </p:nvGrpSpPr>
        <p:grpSpPr>
          <a:xfrm>
            <a:off x="4085334" y="974692"/>
            <a:ext cx="2626481" cy="481246"/>
            <a:chOff x="1302617" y="1327820"/>
            <a:chExt cx="2626481" cy="481246"/>
          </a:xfrm>
        </p:grpSpPr>
        <p:sp>
          <p:nvSpPr>
            <p:cNvPr id="23" name="Rectangle 22">
              <a:extLst>
                <a:ext uri="{FF2B5EF4-FFF2-40B4-BE49-F238E27FC236}">
                  <a16:creationId xmlns:a16="http://schemas.microsoft.com/office/drawing/2014/main" id="{08DCA0D2-07DB-424D-824C-8C2155EC5DFB}"/>
                </a:ext>
              </a:extLst>
            </p:cNvPr>
            <p:cNvSpPr/>
            <p:nvPr/>
          </p:nvSpPr>
          <p:spPr>
            <a:xfrm>
              <a:off x="1740407" y="1389818"/>
              <a:ext cx="2188691"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Protect Your Potential</a:t>
              </a:r>
              <a:endParaRPr lang="en-US" sz="1400" dirty="0">
                <a:solidFill>
                  <a:srgbClr val="2F325D"/>
                </a:solidFill>
                <a:latin typeface="Gadugi" panose="020B0502040204020203" pitchFamily="34" charset="0"/>
                <a:ea typeface="Gadugi" panose="020B0502040204020203" pitchFamily="34" charset="0"/>
              </a:endParaRPr>
            </a:p>
          </p:txBody>
        </p:sp>
        <p:sp>
          <p:nvSpPr>
            <p:cNvPr id="24" name="Rectangle 23">
              <a:extLst>
                <a:ext uri="{FF2B5EF4-FFF2-40B4-BE49-F238E27FC236}">
                  <a16:creationId xmlns:a16="http://schemas.microsoft.com/office/drawing/2014/main" id="{D9A4F37E-984A-4AA0-82F3-5668A7DB6069}"/>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6</a:t>
              </a:r>
            </a:p>
          </p:txBody>
        </p:sp>
      </p:grpSp>
      <p:grpSp>
        <p:nvGrpSpPr>
          <p:cNvPr id="25" name="Group 24">
            <a:extLst>
              <a:ext uri="{FF2B5EF4-FFF2-40B4-BE49-F238E27FC236}">
                <a16:creationId xmlns:a16="http://schemas.microsoft.com/office/drawing/2014/main" id="{1D30B98B-ED5D-4BDA-A938-0B71BF97F415}"/>
              </a:ext>
            </a:extLst>
          </p:cNvPr>
          <p:cNvGrpSpPr/>
          <p:nvPr/>
        </p:nvGrpSpPr>
        <p:grpSpPr>
          <a:xfrm>
            <a:off x="6463110" y="3760503"/>
            <a:ext cx="2481129" cy="481246"/>
            <a:chOff x="1302617" y="1327820"/>
            <a:chExt cx="2481129" cy="481246"/>
          </a:xfrm>
        </p:grpSpPr>
        <p:sp>
          <p:nvSpPr>
            <p:cNvPr id="26" name="Rectangle 25">
              <a:extLst>
                <a:ext uri="{FF2B5EF4-FFF2-40B4-BE49-F238E27FC236}">
                  <a16:creationId xmlns:a16="http://schemas.microsoft.com/office/drawing/2014/main" id="{C6C545C2-5531-40D1-9365-4662E0E4D095}"/>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75000"/>
                    </a:schemeClr>
                  </a:solidFill>
                  <a:latin typeface="Gadugi" panose="020B0502040204020203" pitchFamily="34" charset="0"/>
                  <a:ea typeface="Gadugi" panose="020B0502040204020203" pitchFamily="34" charset="0"/>
                </a:rPr>
                <a:t>Borrow to Grow</a:t>
              </a:r>
              <a:endParaRPr lang="en-US" sz="1400" dirty="0">
                <a:solidFill>
                  <a:schemeClr val="accent2">
                    <a:lumMod val="75000"/>
                  </a:schemeClr>
                </a:solidFill>
                <a:latin typeface="Gadugi" panose="020B0502040204020203" pitchFamily="34" charset="0"/>
                <a:ea typeface="Gadugi" panose="020B0502040204020203" pitchFamily="34" charset="0"/>
              </a:endParaRPr>
            </a:p>
          </p:txBody>
        </p:sp>
        <p:sp>
          <p:nvSpPr>
            <p:cNvPr id="27" name="Rectangle 26">
              <a:extLst>
                <a:ext uri="{FF2B5EF4-FFF2-40B4-BE49-F238E27FC236}">
                  <a16:creationId xmlns:a16="http://schemas.microsoft.com/office/drawing/2014/main" id="{55D7B77D-1B2B-4FEA-BFB9-011CD2134D81}"/>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7</a:t>
              </a:r>
            </a:p>
          </p:txBody>
        </p:sp>
      </p:grpSp>
    </p:spTree>
    <p:extLst>
      <p:ext uri="{BB962C8B-B14F-4D97-AF65-F5344CB8AC3E}">
        <p14:creationId xmlns:p14="http://schemas.microsoft.com/office/powerpoint/2010/main" val="229706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BB5022-9A80-43AB-AC3C-F119681911D1}"/>
              </a:ext>
            </a:extLst>
          </p:cNvPr>
          <p:cNvSpPr/>
          <p:nvPr/>
        </p:nvSpPr>
        <p:spPr>
          <a:xfrm>
            <a:off x="304800" y="533400"/>
            <a:ext cx="8534400" cy="6035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M:\Building Your Financial House\BYFH Curriculum\BYFH(org.) 2017 Rebrand\Binder Art-Logos-Templates\BYFH Muted House-No Divisions.jpg">
            <a:extLst>
              <a:ext uri="{FF2B5EF4-FFF2-40B4-BE49-F238E27FC236}">
                <a16:creationId xmlns:a16="http://schemas.microsoft.com/office/drawing/2014/main" id="{D38B2E2C-6A75-40C3-A8F4-BDB0E21F1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335" y="533400"/>
            <a:ext cx="6259330" cy="55720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D858FE38-B86B-44F3-BFCD-425269CA852B}"/>
              </a:ext>
            </a:extLst>
          </p:cNvPr>
          <p:cNvSpPr/>
          <p:nvPr/>
        </p:nvSpPr>
        <p:spPr>
          <a:xfrm>
            <a:off x="1965625" y="2588573"/>
            <a:ext cx="5212749" cy="29132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2">
                    <a:lumMod val="75000"/>
                  </a:schemeClr>
                </a:solidFill>
                <a:latin typeface="Gadugi" panose="020B0502040204020203" pitchFamily="34" charset="0"/>
                <a:ea typeface="Gadugi" panose="020B0502040204020203" pitchFamily="34" charset="0"/>
              </a:rPr>
              <a:t>Much like adding an extra room in the attic, you can expand your financial house by making your money work through saving, investing and monitoring what you own.</a:t>
            </a:r>
          </a:p>
        </p:txBody>
      </p:sp>
      <p:grpSp>
        <p:nvGrpSpPr>
          <p:cNvPr id="7" name="Group 6">
            <a:extLst>
              <a:ext uri="{FF2B5EF4-FFF2-40B4-BE49-F238E27FC236}">
                <a16:creationId xmlns:a16="http://schemas.microsoft.com/office/drawing/2014/main" id="{9DADB131-767D-41EC-AB31-C5DB9514AE14}"/>
              </a:ext>
            </a:extLst>
          </p:cNvPr>
          <p:cNvGrpSpPr/>
          <p:nvPr/>
        </p:nvGrpSpPr>
        <p:grpSpPr>
          <a:xfrm>
            <a:off x="550220" y="1697799"/>
            <a:ext cx="2481129" cy="481246"/>
            <a:chOff x="1302617" y="1327820"/>
            <a:chExt cx="2481129" cy="481246"/>
          </a:xfrm>
        </p:grpSpPr>
        <p:sp>
          <p:nvSpPr>
            <p:cNvPr id="11" name="Rectangle 10">
              <a:extLst>
                <a:ext uri="{FF2B5EF4-FFF2-40B4-BE49-F238E27FC236}">
                  <a16:creationId xmlns:a16="http://schemas.microsoft.com/office/drawing/2014/main" id="{0300F699-4C85-42F0-92E3-910F53EB778F}"/>
                </a:ext>
              </a:extLst>
            </p:cNvPr>
            <p:cNvSpPr/>
            <p:nvPr/>
          </p:nvSpPr>
          <p:spPr>
            <a:xfrm>
              <a:off x="1740408" y="1389818"/>
              <a:ext cx="2043338" cy="371120"/>
            </a:xfrm>
            <a:prstGeom prst="rect">
              <a:avLst/>
            </a:prstGeom>
            <a:solidFill>
              <a:schemeClr val="bg1"/>
            </a:solidFill>
            <a:ln>
              <a:solidFill>
                <a:schemeClr val="tx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F325D"/>
                  </a:solidFill>
                  <a:latin typeface="Gadugi" panose="020B0502040204020203" pitchFamily="34" charset="0"/>
                  <a:ea typeface="Gadugi" panose="020B0502040204020203" pitchFamily="34" charset="0"/>
                </a:rPr>
                <a:t>Make Money Work</a:t>
              </a:r>
              <a:endParaRPr lang="en-US" sz="1400" dirty="0">
                <a:solidFill>
                  <a:srgbClr val="2F325D"/>
                </a:solidFill>
                <a:latin typeface="Gadugi" panose="020B0502040204020203" pitchFamily="34" charset="0"/>
                <a:ea typeface="Gadugi" panose="020B0502040204020203" pitchFamily="34" charset="0"/>
              </a:endParaRPr>
            </a:p>
          </p:txBody>
        </p:sp>
        <p:sp>
          <p:nvSpPr>
            <p:cNvPr id="12" name="Rectangle 11">
              <a:extLst>
                <a:ext uri="{FF2B5EF4-FFF2-40B4-BE49-F238E27FC236}">
                  <a16:creationId xmlns:a16="http://schemas.microsoft.com/office/drawing/2014/main" id="{B885F225-B71B-4F6E-A6CB-66D8FB4E3DD7}"/>
                </a:ext>
              </a:extLst>
            </p:cNvPr>
            <p:cNvSpPr/>
            <p:nvPr/>
          </p:nvSpPr>
          <p:spPr>
            <a:xfrm>
              <a:off x="1302617" y="1327820"/>
              <a:ext cx="437791" cy="481246"/>
            </a:xfrm>
            <a:prstGeom prst="rect">
              <a:avLst/>
            </a:prstGeom>
            <a:solidFill>
              <a:srgbClr val="2F325D"/>
            </a:solidFill>
            <a:ln>
              <a:solidFill>
                <a:schemeClr val="tx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Gadugi" panose="020B0502040204020203" pitchFamily="34" charset="0"/>
                  <a:ea typeface="Gadugi" panose="020B0502040204020203" pitchFamily="34" charset="0"/>
                </a:rPr>
                <a:t>5</a:t>
              </a:r>
            </a:p>
          </p:txBody>
        </p:sp>
      </p:grpSp>
    </p:spTree>
    <p:extLst>
      <p:ext uri="{BB962C8B-B14F-4D97-AF65-F5344CB8AC3E}">
        <p14:creationId xmlns:p14="http://schemas.microsoft.com/office/powerpoint/2010/main" val="167924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483B5F-9569-48E2-8C45-8DF5BC0E8737}"/>
              </a:ext>
            </a:extLst>
          </p:cNvPr>
          <p:cNvSpPr/>
          <p:nvPr/>
        </p:nvSpPr>
        <p:spPr>
          <a:xfrm>
            <a:off x="304800" y="505838"/>
            <a:ext cx="8534400" cy="621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FAD9891-CF92-41E1-9B06-4AD984B8355C}"/>
              </a:ext>
            </a:extLst>
          </p:cNvPr>
          <p:cNvSpPr txBox="1">
            <a:spLocks/>
          </p:cNvSpPr>
          <p:nvPr/>
        </p:nvSpPr>
        <p:spPr>
          <a:xfrm>
            <a:off x="700850" y="746625"/>
            <a:ext cx="7730247" cy="4280442"/>
          </a:xfrm>
          <a:prstGeom prst="rect">
            <a:avLst/>
          </a:prstGeom>
          <a:noFill/>
          <a:ln>
            <a:noFill/>
          </a:ln>
        </p:spPr>
        <p:txBody>
          <a:bodyPr vert="horz" lIns="91440" tIns="45720" rIns="91440" bIns="45720" rtlCol="0" anchor="ctr">
            <a:noAutofit/>
          </a:bodyPr>
          <a:lstStyle>
            <a:lvl1pPr algn="l" defTabSz="914400" rtl="0" eaLnBrk="1" latinLnBrk="0" hangingPunct="1">
              <a:spcBef>
                <a:spcPct val="0"/>
              </a:spcBef>
              <a:buNone/>
              <a:defRPr sz="3200" kern="1200">
                <a:solidFill>
                  <a:schemeClr val="bg2">
                    <a:lumMod val="75000"/>
                  </a:schemeClr>
                </a:solidFill>
                <a:latin typeface="Gadugi" panose="020B0502040204020203" pitchFamily="34" charset="0"/>
                <a:ea typeface="Gadugi" panose="020B0502040204020203" pitchFamily="34" charset="0"/>
                <a:cs typeface="+mj-cs"/>
              </a:defRPr>
            </a:lvl1pPr>
          </a:lstStyle>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Differentiate between working and wealth</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Recognize that growing money starts with saving money</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Identify the power of compounding and time when building assets</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Distinguish between types of assets, their uses, risks, and costs</a:t>
            </a:r>
          </a:p>
          <a:p>
            <a:pPr marL="914400" lvl="1" indent="-447675">
              <a:buFont typeface="Arial" panose="020B0604020202020204" pitchFamily="34" charset="0"/>
              <a:buChar char="•"/>
            </a:pPr>
            <a:r>
              <a:rPr lang="en-US" sz="2800" dirty="0">
                <a:solidFill>
                  <a:schemeClr val="tx2">
                    <a:lumMod val="75000"/>
                  </a:schemeClr>
                </a:solidFill>
                <a:latin typeface="Gadugi" panose="020B0502040204020203" pitchFamily="34" charset="0"/>
                <a:ea typeface="Gadugi" panose="020B0502040204020203" pitchFamily="34" charset="0"/>
              </a:rPr>
              <a:t>Recognize net worth as a measure of wealth</a:t>
            </a:r>
          </a:p>
        </p:txBody>
      </p:sp>
      <p:pic>
        <p:nvPicPr>
          <p:cNvPr id="4" name="Picture 3" descr="Text, whiteboard&#10;&#10;Description automatically generated">
            <a:extLst>
              <a:ext uri="{FF2B5EF4-FFF2-40B4-BE49-F238E27FC236}">
                <a16:creationId xmlns:a16="http://schemas.microsoft.com/office/drawing/2014/main" id="{0821704A-A84E-49AA-8215-879188E7B3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1482" y="5104889"/>
            <a:ext cx="2668985" cy="1620019"/>
          </a:xfrm>
          <a:prstGeom prst="rect">
            <a:avLst/>
          </a:prstGeom>
        </p:spPr>
      </p:pic>
    </p:spTree>
    <p:extLst>
      <p:ext uri="{BB962C8B-B14F-4D97-AF65-F5344CB8AC3E}">
        <p14:creationId xmlns:p14="http://schemas.microsoft.com/office/powerpoint/2010/main" val="145349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CDB840-0A90-4C81-A0D4-64541CC63D8F}"/>
              </a:ext>
            </a:extLst>
          </p:cNvPr>
          <p:cNvSpPr/>
          <p:nvPr/>
        </p:nvSpPr>
        <p:spPr>
          <a:xfrm>
            <a:off x="1581150" y="470841"/>
            <a:ext cx="6019800" cy="556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a:extLst>
              <a:ext uri="{FF2B5EF4-FFF2-40B4-BE49-F238E27FC236}">
                <a16:creationId xmlns:a16="http://schemas.microsoft.com/office/drawing/2014/main" id="{27856515-51AC-4A03-9489-54CAD47B678B}"/>
              </a:ext>
            </a:extLst>
          </p:cNvPr>
          <p:cNvGraphicFramePr/>
          <p:nvPr/>
        </p:nvGraphicFramePr>
        <p:xfrm>
          <a:off x="1657350" y="547041"/>
          <a:ext cx="58674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7ABE56AD-4826-4CA4-8257-1E0B07943D04}"/>
              </a:ext>
            </a:extLst>
          </p:cNvPr>
          <p:cNvSpPr txBox="1">
            <a:spLocks/>
          </p:cNvSpPr>
          <p:nvPr/>
        </p:nvSpPr>
        <p:spPr>
          <a:xfrm>
            <a:off x="1581150" y="2601245"/>
            <a:ext cx="6019800" cy="256484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b="1">
                <a:solidFill>
                  <a:schemeClr val="accent2">
                    <a:lumMod val="75000"/>
                  </a:schemeClr>
                </a:solidFill>
                <a:latin typeface="Gadugi" panose="020B0502040204020203" pitchFamily="34" charset="0"/>
              </a:rPr>
              <a:t>Destination:</a:t>
            </a:r>
          </a:p>
          <a:p>
            <a:pPr marL="0" indent="0" algn="ctr">
              <a:buFont typeface="Arial" panose="020B0604020202020204" pitchFamily="34" charset="0"/>
              <a:buNone/>
            </a:pPr>
            <a:r>
              <a:rPr lang="en-US" b="1">
                <a:solidFill>
                  <a:schemeClr val="accent2">
                    <a:lumMod val="75000"/>
                  </a:schemeClr>
                </a:solidFill>
                <a:latin typeface="Gadugi" panose="020B0502040204020203" pitchFamily="34" charset="0"/>
              </a:rPr>
              <a:t>Successful Reentry</a:t>
            </a:r>
            <a:endParaRPr lang="en-US" b="1" dirty="0">
              <a:solidFill>
                <a:schemeClr val="accent2">
                  <a:lumMod val="75000"/>
                </a:schemeClr>
              </a:solidFill>
              <a:latin typeface="Gadugi" panose="020B0502040204020203" pitchFamily="34" charset="0"/>
            </a:endParaRPr>
          </a:p>
        </p:txBody>
      </p:sp>
      <p:sp>
        <p:nvSpPr>
          <p:cNvPr id="5" name="Rounded Rectangle 4">
            <a:extLst>
              <a:ext uri="{FF2B5EF4-FFF2-40B4-BE49-F238E27FC236}">
                <a16:creationId xmlns:a16="http://schemas.microsoft.com/office/drawing/2014/main" id="{B4F70A99-E32C-4B73-98A6-1EF0343FD593}"/>
              </a:ext>
            </a:extLst>
          </p:cNvPr>
          <p:cNvSpPr/>
          <p:nvPr/>
        </p:nvSpPr>
        <p:spPr>
          <a:xfrm>
            <a:off x="3590925" y="547041"/>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6">
            <a:extLst>
              <a:ext uri="{FF2B5EF4-FFF2-40B4-BE49-F238E27FC236}">
                <a16:creationId xmlns:a16="http://schemas.microsoft.com/office/drawing/2014/main" id="{8F312991-DF11-4794-A947-EE0AFAB05A94}"/>
              </a:ext>
            </a:extLst>
          </p:cNvPr>
          <p:cNvSpPr/>
          <p:nvPr/>
        </p:nvSpPr>
        <p:spPr>
          <a:xfrm>
            <a:off x="5505450" y="1651941"/>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7">
            <a:extLst>
              <a:ext uri="{FF2B5EF4-FFF2-40B4-BE49-F238E27FC236}">
                <a16:creationId xmlns:a16="http://schemas.microsoft.com/office/drawing/2014/main" id="{299266FF-7AFB-4D9E-AC3F-B3FAC24494D7}"/>
              </a:ext>
            </a:extLst>
          </p:cNvPr>
          <p:cNvSpPr/>
          <p:nvPr/>
        </p:nvSpPr>
        <p:spPr>
          <a:xfrm>
            <a:off x="5495925" y="3852216"/>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8">
            <a:extLst>
              <a:ext uri="{FF2B5EF4-FFF2-40B4-BE49-F238E27FC236}">
                <a16:creationId xmlns:a16="http://schemas.microsoft.com/office/drawing/2014/main" id="{85F2FA36-0068-4F93-96EF-353231D6121F}"/>
              </a:ext>
            </a:extLst>
          </p:cNvPr>
          <p:cNvSpPr/>
          <p:nvPr/>
        </p:nvSpPr>
        <p:spPr>
          <a:xfrm>
            <a:off x="3590925" y="4947591"/>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20280A21-ED32-424D-A3AB-1479E1F250B1}"/>
              </a:ext>
            </a:extLst>
          </p:cNvPr>
          <p:cNvSpPr/>
          <p:nvPr/>
        </p:nvSpPr>
        <p:spPr>
          <a:xfrm>
            <a:off x="1685925" y="3852216"/>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0">
            <a:extLst>
              <a:ext uri="{FF2B5EF4-FFF2-40B4-BE49-F238E27FC236}">
                <a16:creationId xmlns:a16="http://schemas.microsoft.com/office/drawing/2014/main" id="{7DCCF04E-65EB-4765-96D6-53C64C5BAD85}"/>
              </a:ext>
            </a:extLst>
          </p:cNvPr>
          <p:cNvSpPr/>
          <p:nvPr/>
        </p:nvSpPr>
        <p:spPr>
          <a:xfrm>
            <a:off x="1685925" y="1651940"/>
            <a:ext cx="2009775" cy="10058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22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7"/>
                                        </p:tgtEl>
                                      </p:cBhvr>
                                    </p:animEffect>
                                    <p:set>
                                      <p:cBhvr>
                                        <p:cTn id="17" dur="1" fill="hold">
                                          <p:stCondLst>
                                            <p:cond delay="9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9"/>
                                        </p:tgtEl>
                                      </p:cBhvr>
                                    </p:animEffect>
                                    <p:set>
                                      <p:cBhvr>
                                        <p:cTn id="27" dur="1" fill="hold">
                                          <p:stCondLst>
                                            <p:cond delay="9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3731</TotalTime>
  <Words>1695</Words>
  <Application>Microsoft Office PowerPoint</Application>
  <PresentationFormat>On-screen Show (4:3)</PresentationFormat>
  <Paragraphs>372</Paragraphs>
  <Slides>45</Slides>
  <Notes>37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Calibri</vt:lpstr>
      <vt:lpstr>Century Gothic</vt:lpstr>
      <vt:lpstr>Courier New</vt:lpstr>
      <vt:lpstr>Ebrima</vt:lpstr>
      <vt:lpstr>Franklin Gothic Book</vt:lpstr>
      <vt:lpstr>Gadugi</vt:lpstr>
      <vt:lpstr>2_Office Theme</vt:lpstr>
      <vt:lpstr>Office Theme</vt:lpstr>
      <vt:lpstr>PowerPoint Presentation</vt:lpstr>
      <vt:lpstr>PowerPoint Presentation</vt:lpstr>
      <vt:lpstr>PowerPoint Presentation</vt:lpstr>
      <vt:lpstr>Prior to Today’s Session</vt:lpstr>
      <vt:lpstr>PowerPoint Presentation</vt:lpstr>
      <vt:lpstr>PowerPoint Presentation</vt:lpstr>
      <vt:lpstr>PowerPoint Presentation</vt:lpstr>
      <vt:lpstr>PowerPoint Presentation</vt:lpstr>
      <vt:lpstr>PowerPoint Presentation</vt:lpstr>
      <vt:lpstr>Path to Successful Reentry</vt:lpstr>
      <vt:lpstr>Chat Box</vt:lpstr>
      <vt:lpstr>Saving vs. Investing</vt:lpstr>
      <vt:lpstr>Saving vs. Investing</vt:lpstr>
      <vt:lpstr>Chat Box</vt:lpstr>
      <vt:lpstr>PowerPoint Presentation</vt:lpstr>
      <vt:lpstr>PowerPoint Presentation</vt:lpstr>
      <vt:lpstr>PowerPoint Presentation</vt:lpstr>
      <vt:lpstr>PowerPoint Presentation</vt:lpstr>
      <vt:lpstr>Chat Box</vt:lpstr>
      <vt:lpstr>PowerPoint Presentation</vt:lpstr>
      <vt:lpstr>Mainstream Financial Institutions</vt:lpstr>
      <vt:lpstr>Mainstream Financial Institutions</vt:lpstr>
      <vt:lpstr>Types of Accounts and Products</vt:lpstr>
      <vt:lpstr>Savings Accounts</vt:lpstr>
      <vt:lpstr>Types of Accounts and Products</vt:lpstr>
      <vt:lpstr>Money Market Deposit Account</vt:lpstr>
      <vt:lpstr>Types of Accounts and Products</vt:lpstr>
      <vt:lpstr>Time Deposits</vt:lpstr>
      <vt:lpstr>Types of Accounts and Products</vt:lpstr>
      <vt:lpstr>Individual Retirement Accounts</vt:lpstr>
      <vt:lpstr>PowerPoint Presentation</vt:lpstr>
      <vt:lpstr>Types of Accounts and Products</vt:lpstr>
      <vt:lpstr>PowerPoint Presentation</vt:lpstr>
      <vt:lpstr>US Treasury Savings Bonds</vt:lpstr>
      <vt:lpstr>How to Choose?</vt:lpstr>
      <vt:lpstr>Sample Uses</vt:lpstr>
      <vt:lpstr>Chat Box</vt:lpstr>
      <vt:lpstr>Where Does Your Cash Come From?</vt:lpstr>
      <vt:lpstr>PowerPoint Presentation</vt:lpstr>
      <vt:lpstr>Time Value of Money</vt:lpstr>
      <vt:lpstr>The Cost of Waiting</vt:lpstr>
      <vt:lpstr>PowerPoint Presentation</vt:lpstr>
      <vt:lpstr> The One Tree Forest   </vt:lpstr>
      <vt:lpstr>Compounding Pays!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Zugay, Holly</dc:creator>
  <cp:lastModifiedBy>Zugay, Holly</cp:lastModifiedBy>
  <cp:revision>217</cp:revision>
  <dcterms:created xsi:type="dcterms:W3CDTF">2021-03-12T16:17:16Z</dcterms:created>
  <dcterms:modified xsi:type="dcterms:W3CDTF">2022-05-20T15:03:39Z</dcterms:modified>
</cp:coreProperties>
</file>