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63" r:id="rId1"/>
    <p:sldMasterId id="2147483850" r:id="rId2"/>
  </p:sldMasterIdLst>
  <p:notesMasterIdLst>
    <p:notesMasterId r:id="rId34"/>
  </p:notesMasterIdLst>
  <p:handoutMasterIdLst>
    <p:handoutMasterId r:id="rId35"/>
  </p:handoutMasterIdLst>
  <p:sldIdLst>
    <p:sldId id="1081" r:id="rId3"/>
    <p:sldId id="1298" r:id="rId4"/>
    <p:sldId id="1431" r:id="rId5"/>
    <p:sldId id="1313" r:id="rId6"/>
    <p:sldId id="1231" r:id="rId7"/>
    <p:sldId id="1422" r:id="rId8"/>
    <p:sldId id="1244" r:id="rId9"/>
    <p:sldId id="1240" r:id="rId10"/>
    <p:sldId id="1434" r:id="rId11"/>
    <p:sldId id="1435" r:id="rId12"/>
    <p:sldId id="1173" r:id="rId13"/>
    <p:sldId id="843" r:id="rId14"/>
    <p:sldId id="1330" r:id="rId15"/>
    <p:sldId id="1423" r:id="rId16"/>
    <p:sldId id="1403" r:id="rId17"/>
    <p:sldId id="1404" r:id="rId18"/>
    <p:sldId id="440" r:id="rId19"/>
    <p:sldId id="1406" r:id="rId20"/>
    <p:sldId id="1168" r:id="rId21"/>
    <p:sldId id="845" r:id="rId22"/>
    <p:sldId id="1402" r:id="rId23"/>
    <p:sldId id="1407" r:id="rId24"/>
    <p:sldId id="1412" r:id="rId25"/>
    <p:sldId id="1408" r:id="rId26"/>
    <p:sldId id="1409" r:id="rId27"/>
    <p:sldId id="1413" r:id="rId28"/>
    <p:sldId id="1432" r:id="rId29"/>
    <p:sldId id="1433" r:id="rId30"/>
    <p:sldId id="1411" r:id="rId31"/>
    <p:sldId id="1414" r:id="rId32"/>
    <p:sldId id="1104" r:id="rId33"/>
  </p:sldIdLst>
  <p:sldSz cx="9144000" cy="6858000" type="screen4x3"/>
  <p:notesSz cx="7315200" cy="96012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13">
          <p15:clr>
            <a:srgbClr val="A4A3A4"/>
          </p15:clr>
        </p15:guide>
        <p15:guide id="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E0000"/>
    <a:srgbClr val="005400"/>
    <a:srgbClr val="008000"/>
    <a:srgbClr val="008BBC"/>
    <a:srgbClr val="00B0EE"/>
    <a:srgbClr val="00ADEA"/>
    <a:srgbClr val="0099CC"/>
    <a:srgbClr val="33CCFF"/>
    <a:srgbClr val="76B531"/>
    <a:srgbClr val="09AD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1315" autoAdjust="0"/>
    <p:restoredTop sz="96139" autoAdjust="0"/>
  </p:normalViewPr>
  <p:slideViewPr>
    <p:cSldViewPr snapToGrid="0" snapToObjects="1">
      <p:cViewPr varScale="1">
        <p:scale>
          <a:sx n="57" d="100"/>
          <a:sy n="57" d="100"/>
        </p:scale>
        <p:origin x="648" y="78"/>
      </p:cViewPr>
      <p:guideLst>
        <p:guide orient="horz" pos="3313"/>
        <p:guide/>
      </p:guideLst>
    </p:cSldViewPr>
  </p:slideViewPr>
  <p:outlineViewPr>
    <p:cViewPr>
      <p:scale>
        <a:sx n="33" d="100"/>
        <a:sy n="33" d="100"/>
      </p:scale>
      <p:origin x="0" y="-486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tableStyles" Target="tableStyles.xml"/><Relationship Id="rId21" Type="http://schemas.openxmlformats.org/officeDocument/2006/relationships/slide" Target="slides/slide19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handoutMaster" Target="handoutMasters/handoutMaster1.xml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F844B72-C1BD-4B3A-8111-6E1A8E820D26}" type="doc">
      <dgm:prSet loTypeId="urn:microsoft.com/office/officeart/2008/layout/VerticalCurvedList" loCatId="list" qsTypeId="urn:microsoft.com/office/officeart/2005/8/quickstyle/simple5" qsCatId="simple" csTypeId="urn:microsoft.com/office/officeart/2005/8/colors/accent0_2" csCatId="mainScheme" phldr="1"/>
      <dgm:spPr/>
      <dgm:t>
        <a:bodyPr/>
        <a:lstStyle/>
        <a:p>
          <a:endParaRPr lang="en-US"/>
        </a:p>
      </dgm:t>
    </dgm:pt>
    <dgm:pt modelId="{EBADA70D-2CF3-43F6-99F8-C25B1405657D}">
      <dgm:prSet phldrT="[Text]" custT="1"/>
      <dgm:spPr/>
      <dgm:t>
        <a:bodyPr/>
        <a:lstStyle/>
        <a:p>
          <a:r>
            <a:rPr lang="en-US" sz="2600" dirty="0">
              <a:solidFill>
                <a:srgbClr val="1F497D"/>
              </a:solidFill>
              <a:latin typeface="Gadugi" panose="020B0502040204020203" pitchFamily="34" charset="0"/>
              <a:ea typeface="Gadugi" panose="020B0502040204020203" pitchFamily="34" charset="0"/>
            </a:rPr>
            <a:t>Managing Risk</a:t>
          </a:r>
          <a:endParaRPr lang="en-US" sz="2600" dirty="0">
            <a:latin typeface="Gadugi" panose="020B0502040204020203" pitchFamily="34" charset="0"/>
            <a:ea typeface="Gadugi" panose="020B0502040204020203" pitchFamily="34" charset="0"/>
          </a:endParaRPr>
        </a:p>
      </dgm:t>
    </dgm:pt>
    <dgm:pt modelId="{BD53AA60-565B-43E3-8641-F42FB785A2FF}" type="parTrans" cxnId="{E4542BC2-FF55-4951-96CA-958EB2933540}">
      <dgm:prSet/>
      <dgm:spPr/>
      <dgm:t>
        <a:bodyPr/>
        <a:lstStyle/>
        <a:p>
          <a:endParaRPr lang="en-US"/>
        </a:p>
      </dgm:t>
    </dgm:pt>
    <dgm:pt modelId="{EC9F0B89-7157-44F4-A0AC-33AD4AFAE8D0}" type="sibTrans" cxnId="{E4542BC2-FF55-4951-96CA-958EB2933540}">
      <dgm:prSet/>
      <dgm:spPr/>
      <dgm:t>
        <a:bodyPr/>
        <a:lstStyle/>
        <a:p>
          <a:endParaRPr lang="en-US"/>
        </a:p>
      </dgm:t>
    </dgm:pt>
    <dgm:pt modelId="{75A8888F-3750-4432-BD04-DA110F723CD8}">
      <dgm:prSet phldrT="[Text]" custT="1"/>
      <dgm:spPr/>
      <dgm:t>
        <a:bodyPr/>
        <a:lstStyle/>
        <a:p>
          <a:r>
            <a:rPr lang="en-US" sz="2600" dirty="0">
              <a:latin typeface="Gadugi" panose="020B0502040204020203" pitchFamily="34" charset="0"/>
              <a:ea typeface="Gadugi" panose="020B0502040204020203" pitchFamily="34" charset="0"/>
            </a:rPr>
            <a:t>Building an Emergency Fund</a:t>
          </a:r>
        </a:p>
      </dgm:t>
    </dgm:pt>
    <dgm:pt modelId="{EC4557C1-CA4E-4580-B086-E369D2EBE3AE}" type="parTrans" cxnId="{6C9B212C-5A1D-4F50-A6F3-88A05F7E8598}">
      <dgm:prSet/>
      <dgm:spPr/>
      <dgm:t>
        <a:bodyPr/>
        <a:lstStyle/>
        <a:p>
          <a:endParaRPr lang="en-US"/>
        </a:p>
      </dgm:t>
    </dgm:pt>
    <dgm:pt modelId="{1E3B3B07-6FF5-40CF-B5DB-59772FF41F16}" type="sibTrans" cxnId="{6C9B212C-5A1D-4F50-A6F3-88A05F7E8598}">
      <dgm:prSet/>
      <dgm:spPr/>
      <dgm:t>
        <a:bodyPr/>
        <a:lstStyle/>
        <a:p>
          <a:endParaRPr lang="en-US"/>
        </a:p>
      </dgm:t>
    </dgm:pt>
    <dgm:pt modelId="{D6D4FE4A-9F97-479C-B7FB-3E9E2C66C027}">
      <dgm:prSet phldrT="[Text]" custT="1"/>
      <dgm:spPr/>
      <dgm:t>
        <a:bodyPr/>
        <a:lstStyle/>
        <a:p>
          <a:r>
            <a:rPr lang="en-US" sz="2600" dirty="0">
              <a:latin typeface="Gadugi" panose="020B0502040204020203" pitchFamily="34" charset="0"/>
              <a:ea typeface="Gadugi" panose="020B0502040204020203" pitchFamily="34" charset="0"/>
            </a:rPr>
            <a:t>Types of Insurance</a:t>
          </a:r>
        </a:p>
      </dgm:t>
    </dgm:pt>
    <dgm:pt modelId="{C369B0D9-572C-4BA5-832C-DEB41A3608BB}" type="parTrans" cxnId="{BA45B669-24BC-4B98-92AA-9D54067869E7}">
      <dgm:prSet/>
      <dgm:spPr/>
      <dgm:t>
        <a:bodyPr/>
        <a:lstStyle/>
        <a:p>
          <a:endParaRPr lang="en-US"/>
        </a:p>
      </dgm:t>
    </dgm:pt>
    <dgm:pt modelId="{938B1ECF-CF4E-4E24-9F69-29893BCB4FB0}" type="sibTrans" cxnId="{BA45B669-24BC-4B98-92AA-9D54067869E7}">
      <dgm:prSet/>
      <dgm:spPr/>
      <dgm:t>
        <a:bodyPr/>
        <a:lstStyle/>
        <a:p>
          <a:endParaRPr lang="en-US"/>
        </a:p>
      </dgm:t>
    </dgm:pt>
    <dgm:pt modelId="{F78708D7-57E1-4F45-B932-1A01D7E17604}">
      <dgm:prSet custT="1"/>
      <dgm:spPr/>
      <dgm:t>
        <a:bodyPr/>
        <a:lstStyle/>
        <a:p>
          <a:r>
            <a:rPr lang="en-US" sz="2600" dirty="0">
              <a:latin typeface="Gadugi" panose="020B0502040204020203" pitchFamily="34" charset="0"/>
              <a:ea typeface="Gadugi" panose="020B0502040204020203" pitchFamily="34" charset="0"/>
            </a:rPr>
            <a:t>Cost of Insurance</a:t>
          </a:r>
        </a:p>
      </dgm:t>
    </dgm:pt>
    <dgm:pt modelId="{D1F964E2-D4D0-44B5-B228-B6B88ABE7506}" type="parTrans" cxnId="{CF5043C4-AC64-4CA7-8B8C-D2579B87E038}">
      <dgm:prSet/>
      <dgm:spPr/>
      <dgm:t>
        <a:bodyPr/>
        <a:lstStyle/>
        <a:p>
          <a:endParaRPr lang="en-US"/>
        </a:p>
      </dgm:t>
    </dgm:pt>
    <dgm:pt modelId="{992426EB-910E-4903-898E-4737CDEB394B}" type="sibTrans" cxnId="{CF5043C4-AC64-4CA7-8B8C-D2579B87E038}">
      <dgm:prSet/>
      <dgm:spPr/>
      <dgm:t>
        <a:bodyPr/>
        <a:lstStyle/>
        <a:p>
          <a:endParaRPr lang="en-US"/>
        </a:p>
      </dgm:t>
    </dgm:pt>
    <dgm:pt modelId="{202C071A-F997-472A-986E-3B0F4233FA38}">
      <dgm:prSet custT="1"/>
      <dgm:spPr/>
      <dgm:t>
        <a:bodyPr/>
        <a:lstStyle/>
        <a:p>
          <a:r>
            <a:rPr lang="en-US" sz="2600" dirty="0">
              <a:latin typeface="Gadugi" panose="020B0502040204020203" pitchFamily="34" charset="0"/>
              <a:ea typeface="Gadugi" panose="020B0502040204020203" pitchFamily="34" charset="0"/>
            </a:rPr>
            <a:t>Consumer Protection</a:t>
          </a:r>
        </a:p>
      </dgm:t>
    </dgm:pt>
    <dgm:pt modelId="{D509D34A-C728-4493-9E5B-3D91CAEE977F}" type="parTrans" cxnId="{A389EB70-1F2F-45F7-8850-09A53809EC74}">
      <dgm:prSet/>
      <dgm:spPr/>
    </dgm:pt>
    <dgm:pt modelId="{924CBD40-D611-4423-9F94-A770A306124B}" type="sibTrans" cxnId="{A389EB70-1F2F-45F7-8850-09A53809EC74}">
      <dgm:prSet/>
      <dgm:spPr/>
    </dgm:pt>
    <dgm:pt modelId="{470B26AD-BDA3-48E0-9853-92B31F792C4B}" type="pres">
      <dgm:prSet presAssocID="{3F844B72-C1BD-4B3A-8111-6E1A8E820D26}" presName="Name0" presStyleCnt="0">
        <dgm:presLayoutVars>
          <dgm:chMax val="7"/>
          <dgm:chPref val="7"/>
          <dgm:dir/>
        </dgm:presLayoutVars>
      </dgm:prSet>
      <dgm:spPr/>
    </dgm:pt>
    <dgm:pt modelId="{65C30473-74A8-4770-BBFE-90797AC357B8}" type="pres">
      <dgm:prSet presAssocID="{3F844B72-C1BD-4B3A-8111-6E1A8E820D26}" presName="Name1" presStyleCnt="0"/>
      <dgm:spPr/>
    </dgm:pt>
    <dgm:pt modelId="{49E99F9C-7284-45FB-98AC-387BCB7469A8}" type="pres">
      <dgm:prSet presAssocID="{3F844B72-C1BD-4B3A-8111-6E1A8E820D26}" presName="cycle" presStyleCnt="0"/>
      <dgm:spPr/>
    </dgm:pt>
    <dgm:pt modelId="{2CFB3EDD-322E-42BE-924B-90DF3517FF63}" type="pres">
      <dgm:prSet presAssocID="{3F844B72-C1BD-4B3A-8111-6E1A8E820D26}" presName="srcNode" presStyleLbl="node1" presStyleIdx="0" presStyleCnt="5"/>
      <dgm:spPr/>
    </dgm:pt>
    <dgm:pt modelId="{ABFA18F0-2B9D-4C82-AEEC-CFB0AD9DCDB3}" type="pres">
      <dgm:prSet presAssocID="{3F844B72-C1BD-4B3A-8111-6E1A8E820D26}" presName="conn" presStyleLbl="parChTrans1D2" presStyleIdx="0" presStyleCnt="1"/>
      <dgm:spPr/>
    </dgm:pt>
    <dgm:pt modelId="{33595094-FE33-473E-8F7B-3DB9A5D4E394}" type="pres">
      <dgm:prSet presAssocID="{3F844B72-C1BD-4B3A-8111-6E1A8E820D26}" presName="extraNode" presStyleLbl="node1" presStyleIdx="0" presStyleCnt="5"/>
      <dgm:spPr/>
    </dgm:pt>
    <dgm:pt modelId="{50FFA3EB-A1E5-4D9D-8A47-A41B9DE37A26}" type="pres">
      <dgm:prSet presAssocID="{3F844B72-C1BD-4B3A-8111-6E1A8E820D26}" presName="dstNode" presStyleLbl="node1" presStyleIdx="0" presStyleCnt="5"/>
      <dgm:spPr/>
    </dgm:pt>
    <dgm:pt modelId="{C0328019-A711-417C-A4F7-8901D734B656}" type="pres">
      <dgm:prSet presAssocID="{EBADA70D-2CF3-43F6-99F8-C25B1405657D}" presName="text_1" presStyleLbl="node1" presStyleIdx="0" presStyleCnt="5">
        <dgm:presLayoutVars>
          <dgm:bulletEnabled val="1"/>
        </dgm:presLayoutVars>
      </dgm:prSet>
      <dgm:spPr/>
    </dgm:pt>
    <dgm:pt modelId="{67B0C910-CD03-4BF3-B170-EDE0975B8B59}" type="pres">
      <dgm:prSet presAssocID="{EBADA70D-2CF3-43F6-99F8-C25B1405657D}" presName="accent_1" presStyleCnt="0"/>
      <dgm:spPr/>
    </dgm:pt>
    <dgm:pt modelId="{D9007465-8C0B-463D-BAD7-86C439777ECF}" type="pres">
      <dgm:prSet presAssocID="{EBADA70D-2CF3-43F6-99F8-C25B1405657D}" presName="accentRepeatNode" presStyleLbl="solidFgAcc1" presStyleIdx="0" presStyleCnt="5"/>
      <dgm:spPr/>
    </dgm:pt>
    <dgm:pt modelId="{2AA67FDF-0CD0-42AA-9CD8-C6FC7740D63F}" type="pres">
      <dgm:prSet presAssocID="{75A8888F-3750-4432-BD04-DA110F723CD8}" presName="text_2" presStyleLbl="node1" presStyleIdx="1" presStyleCnt="5">
        <dgm:presLayoutVars>
          <dgm:bulletEnabled val="1"/>
        </dgm:presLayoutVars>
      </dgm:prSet>
      <dgm:spPr/>
    </dgm:pt>
    <dgm:pt modelId="{657D3C62-C7DD-4B4F-B9CA-B5C20F339098}" type="pres">
      <dgm:prSet presAssocID="{75A8888F-3750-4432-BD04-DA110F723CD8}" presName="accent_2" presStyleCnt="0"/>
      <dgm:spPr/>
    </dgm:pt>
    <dgm:pt modelId="{1C2D38C8-A65A-4BB4-B586-A30041ECEC83}" type="pres">
      <dgm:prSet presAssocID="{75A8888F-3750-4432-BD04-DA110F723CD8}" presName="accentRepeatNode" presStyleLbl="solidFgAcc1" presStyleIdx="1" presStyleCnt="5"/>
      <dgm:spPr/>
    </dgm:pt>
    <dgm:pt modelId="{A7B34250-F36E-4A59-8547-5D1BB912A569}" type="pres">
      <dgm:prSet presAssocID="{D6D4FE4A-9F97-479C-B7FB-3E9E2C66C027}" presName="text_3" presStyleLbl="node1" presStyleIdx="2" presStyleCnt="5">
        <dgm:presLayoutVars>
          <dgm:bulletEnabled val="1"/>
        </dgm:presLayoutVars>
      </dgm:prSet>
      <dgm:spPr/>
    </dgm:pt>
    <dgm:pt modelId="{783C7B99-6005-4A0E-A7AC-CD53AB48449C}" type="pres">
      <dgm:prSet presAssocID="{D6D4FE4A-9F97-479C-B7FB-3E9E2C66C027}" presName="accent_3" presStyleCnt="0"/>
      <dgm:spPr/>
    </dgm:pt>
    <dgm:pt modelId="{FA87F67A-18D6-4B97-9F32-EC0549BDE808}" type="pres">
      <dgm:prSet presAssocID="{D6D4FE4A-9F97-479C-B7FB-3E9E2C66C027}" presName="accentRepeatNode" presStyleLbl="solidFgAcc1" presStyleIdx="2" presStyleCnt="5"/>
      <dgm:spPr/>
    </dgm:pt>
    <dgm:pt modelId="{52BCA3A9-5465-42EE-B8AE-2DC36CBD9BF0}" type="pres">
      <dgm:prSet presAssocID="{F78708D7-57E1-4F45-B932-1A01D7E17604}" presName="text_4" presStyleLbl="node1" presStyleIdx="3" presStyleCnt="5">
        <dgm:presLayoutVars>
          <dgm:bulletEnabled val="1"/>
        </dgm:presLayoutVars>
      </dgm:prSet>
      <dgm:spPr/>
    </dgm:pt>
    <dgm:pt modelId="{5B841054-B2ED-40BF-AD8D-1F143BAEF545}" type="pres">
      <dgm:prSet presAssocID="{F78708D7-57E1-4F45-B932-1A01D7E17604}" presName="accent_4" presStyleCnt="0"/>
      <dgm:spPr/>
    </dgm:pt>
    <dgm:pt modelId="{6B629F65-7FD1-4E98-B520-256BF3A0AF00}" type="pres">
      <dgm:prSet presAssocID="{F78708D7-57E1-4F45-B932-1A01D7E17604}" presName="accentRepeatNode" presStyleLbl="solidFgAcc1" presStyleIdx="3" presStyleCnt="5"/>
      <dgm:spPr/>
    </dgm:pt>
    <dgm:pt modelId="{5842BFD4-712E-4562-8E75-F83AE098EF54}" type="pres">
      <dgm:prSet presAssocID="{202C071A-F997-472A-986E-3B0F4233FA38}" presName="text_5" presStyleLbl="node1" presStyleIdx="4" presStyleCnt="5">
        <dgm:presLayoutVars>
          <dgm:bulletEnabled val="1"/>
        </dgm:presLayoutVars>
      </dgm:prSet>
      <dgm:spPr/>
    </dgm:pt>
    <dgm:pt modelId="{BDEECC9C-A47A-4DE0-94AC-223A64E0918D}" type="pres">
      <dgm:prSet presAssocID="{202C071A-F997-472A-986E-3B0F4233FA38}" presName="accent_5" presStyleCnt="0"/>
      <dgm:spPr/>
    </dgm:pt>
    <dgm:pt modelId="{0A96604C-E815-43F4-9632-D6B1F131176E}" type="pres">
      <dgm:prSet presAssocID="{202C071A-F997-472A-986E-3B0F4233FA38}" presName="accentRepeatNode" presStyleLbl="solidFgAcc1" presStyleIdx="4" presStyleCnt="5"/>
      <dgm:spPr/>
    </dgm:pt>
  </dgm:ptLst>
  <dgm:cxnLst>
    <dgm:cxn modelId="{CF17DA01-087C-49B4-A5FD-24A285F36B07}" type="presOf" srcId="{EC9F0B89-7157-44F4-A0AC-33AD4AFAE8D0}" destId="{ABFA18F0-2B9D-4C82-AEEC-CFB0AD9DCDB3}" srcOrd="0" destOrd="0" presId="urn:microsoft.com/office/officeart/2008/layout/VerticalCurvedList"/>
    <dgm:cxn modelId="{FF485902-42D9-4E47-8CF8-3AC290B94142}" type="presOf" srcId="{202C071A-F997-472A-986E-3B0F4233FA38}" destId="{5842BFD4-712E-4562-8E75-F83AE098EF54}" srcOrd="0" destOrd="0" presId="urn:microsoft.com/office/officeart/2008/layout/VerticalCurvedList"/>
    <dgm:cxn modelId="{6C9B212C-5A1D-4F50-A6F3-88A05F7E8598}" srcId="{3F844B72-C1BD-4B3A-8111-6E1A8E820D26}" destId="{75A8888F-3750-4432-BD04-DA110F723CD8}" srcOrd="1" destOrd="0" parTransId="{EC4557C1-CA4E-4580-B086-E369D2EBE3AE}" sibTransId="{1E3B3B07-6FF5-40CF-B5DB-59772FF41F16}"/>
    <dgm:cxn modelId="{B8E4D63A-7DF8-4742-8CC8-E8BC60E2C618}" type="presOf" srcId="{3F844B72-C1BD-4B3A-8111-6E1A8E820D26}" destId="{470B26AD-BDA3-48E0-9853-92B31F792C4B}" srcOrd="0" destOrd="0" presId="urn:microsoft.com/office/officeart/2008/layout/VerticalCurvedList"/>
    <dgm:cxn modelId="{618FF63F-53B8-4A4F-9B1B-9BC61076BFC5}" type="presOf" srcId="{75A8888F-3750-4432-BD04-DA110F723CD8}" destId="{2AA67FDF-0CD0-42AA-9CD8-C6FC7740D63F}" srcOrd="0" destOrd="0" presId="urn:microsoft.com/office/officeart/2008/layout/VerticalCurvedList"/>
    <dgm:cxn modelId="{F41D9568-2914-4C92-B6F1-697F23B9251D}" type="presOf" srcId="{EBADA70D-2CF3-43F6-99F8-C25B1405657D}" destId="{C0328019-A711-417C-A4F7-8901D734B656}" srcOrd="0" destOrd="0" presId="urn:microsoft.com/office/officeart/2008/layout/VerticalCurvedList"/>
    <dgm:cxn modelId="{BA45B669-24BC-4B98-92AA-9D54067869E7}" srcId="{3F844B72-C1BD-4B3A-8111-6E1A8E820D26}" destId="{D6D4FE4A-9F97-479C-B7FB-3E9E2C66C027}" srcOrd="2" destOrd="0" parTransId="{C369B0D9-572C-4BA5-832C-DEB41A3608BB}" sibTransId="{938B1ECF-CF4E-4E24-9F69-29893BCB4FB0}"/>
    <dgm:cxn modelId="{A389EB70-1F2F-45F7-8850-09A53809EC74}" srcId="{3F844B72-C1BD-4B3A-8111-6E1A8E820D26}" destId="{202C071A-F997-472A-986E-3B0F4233FA38}" srcOrd="4" destOrd="0" parTransId="{D509D34A-C728-4493-9E5B-3D91CAEE977F}" sibTransId="{924CBD40-D611-4423-9F94-A770A306124B}"/>
    <dgm:cxn modelId="{C8E00A53-ED7F-4A74-BF98-74B5FC747619}" type="presOf" srcId="{F78708D7-57E1-4F45-B932-1A01D7E17604}" destId="{52BCA3A9-5465-42EE-B8AE-2DC36CBD9BF0}" srcOrd="0" destOrd="0" presId="urn:microsoft.com/office/officeart/2008/layout/VerticalCurvedList"/>
    <dgm:cxn modelId="{2DEDB79C-CBD5-489B-87A9-F49D621EF422}" type="presOf" srcId="{D6D4FE4A-9F97-479C-B7FB-3E9E2C66C027}" destId="{A7B34250-F36E-4A59-8547-5D1BB912A569}" srcOrd="0" destOrd="0" presId="urn:microsoft.com/office/officeart/2008/layout/VerticalCurvedList"/>
    <dgm:cxn modelId="{E4542BC2-FF55-4951-96CA-958EB2933540}" srcId="{3F844B72-C1BD-4B3A-8111-6E1A8E820D26}" destId="{EBADA70D-2CF3-43F6-99F8-C25B1405657D}" srcOrd="0" destOrd="0" parTransId="{BD53AA60-565B-43E3-8641-F42FB785A2FF}" sibTransId="{EC9F0B89-7157-44F4-A0AC-33AD4AFAE8D0}"/>
    <dgm:cxn modelId="{CF5043C4-AC64-4CA7-8B8C-D2579B87E038}" srcId="{3F844B72-C1BD-4B3A-8111-6E1A8E820D26}" destId="{F78708D7-57E1-4F45-B932-1A01D7E17604}" srcOrd="3" destOrd="0" parTransId="{D1F964E2-D4D0-44B5-B228-B6B88ABE7506}" sibTransId="{992426EB-910E-4903-898E-4737CDEB394B}"/>
    <dgm:cxn modelId="{1D0144A0-39B1-41DE-9352-78A8499C9D2C}" type="presParOf" srcId="{470B26AD-BDA3-48E0-9853-92B31F792C4B}" destId="{65C30473-74A8-4770-BBFE-90797AC357B8}" srcOrd="0" destOrd="0" presId="urn:microsoft.com/office/officeart/2008/layout/VerticalCurvedList"/>
    <dgm:cxn modelId="{F7BBE60C-6896-4E0A-82C4-12B1B7A4A3F4}" type="presParOf" srcId="{65C30473-74A8-4770-BBFE-90797AC357B8}" destId="{49E99F9C-7284-45FB-98AC-387BCB7469A8}" srcOrd="0" destOrd="0" presId="urn:microsoft.com/office/officeart/2008/layout/VerticalCurvedList"/>
    <dgm:cxn modelId="{640F3C31-D841-400C-9765-74BB678DC5CB}" type="presParOf" srcId="{49E99F9C-7284-45FB-98AC-387BCB7469A8}" destId="{2CFB3EDD-322E-42BE-924B-90DF3517FF63}" srcOrd="0" destOrd="0" presId="urn:microsoft.com/office/officeart/2008/layout/VerticalCurvedList"/>
    <dgm:cxn modelId="{D180A6AF-5B20-439A-9A8D-4797D5E15DA2}" type="presParOf" srcId="{49E99F9C-7284-45FB-98AC-387BCB7469A8}" destId="{ABFA18F0-2B9D-4C82-AEEC-CFB0AD9DCDB3}" srcOrd="1" destOrd="0" presId="urn:microsoft.com/office/officeart/2008/layout/VerticalCurvedList"/>
    <dgm:cxn modelId="{C80FB37C-AF58-425E-BC4F-2DD64B9C5BCC}" type="presParOf" srcId="{49E99F9C-7284-45FB-98AC-387BCB7469A8}" destId="{33595094-FE33-473E-8F7B-3DB9A5D4E394}" srcOrd="2" destOrd="0" presId="urn:microsoft.com/office/officeart/2008/layout/VerticalCurvedList"/>
    <dgm:cxn modelId="{8B1F1547-C0DF-4E4D-A16A-2FB06C816DC3}" type="presParOf" srcId="{49E99F9C-7284-45FB-98AC-387BCB7469A8}" destId="{50FFA3EB-A1E5-4D9D-8A47-A41B9DE37A26}" srcOrd="3" destOrd="0" presId="urn:microsoft.com/office/officeart/2008/layout/VerticalCurvedList"/>
    <dgm:cxn modelId="{ECAD7F99-7D2E-4CCF-9CFF-1256EFB978A1}" type="presParOf" srcId="{65C30473-74A8-4770-BBFE-90797AC357B8}" destId="{C0328019-A711-417C-A4F7-8901D734B656}" srcOrd="1" destOrd="0" presId="urn:microsoft.com/office/officeart/2008/layout/VerticalCurvedList"/>
    <dgm:cxn modelId="{97860DB3-6332-4FEF-A613-F095083C97E7}" type="presParOf" srcId="{65C30473-74A8-4770-BBFE-90797AC357B8}" destId="{67B0C910-CD03-4BF3-B170-EDE0975B8B59}" srcOrd="2" destOrd="0" presId="urn:microsoft.com/office/officeart/2008/layout/VerticalCurvedList"/>
    <dgm:cxn modelId="{39D71F88-3E72-4FE0-91CF-9FD4D0F53803}" type="presParOf" srcId="{67B0C910-CD03-4BF3-B170-EDE0975B8B59}" destId="{D9007465-8C0B-463D-BAD7-86C439777ECF}" srcOrd="0" destOrd="0" presId="urn:microsoft.com/office/officeart/2008/layout/VerticalCurvedList"/>
    <dgm:cxn modelId="{AEC4B4F4-FE03-417F-AF63-0CD465D1477F}" type="presParOf" srcId="{65C30473-74A8-4770-BBFE-90797AC357B8}" destId="{2AA67FDF-0CD0-42AA-9CD8-C6FC7740D63F}" srcOrd="3" destOrd="0" presId="urn:microsoft.com/office/officeart/2008/layout/VerticalCurvedList"/>
    <dgm:cxn modelId="{4550A935-770F-48C2-9A26-8B0B8CD1B68F}" type="presParOf" srcId="{65C30473-74A8-4770-BBFE-90797AC357B8}" destId="{657D3C62-C7DD-4B4F-B9CA-B5C20F339098}" srcOrd="4" destOrd="0" presId="urn:microsoft.com/office/officeart/2008/layout/VerticalCurvedList"/>
    <dgm:cxn modelId="{7FCAC77A-FA91-4345-A62C-CCE411CF90DC}" type="presParOf" srcId="{657D3C62-C7DD-4B4F-B9CA-B5C20F339098}" destId="{1C2D38C8-A65A-4BB4-B586-A30041ECEC83}" srcOrd="0" destOrd="0" presId="urn:microsoft.com/office/officeart/2008/layout/VerticalCurvedList"/>
    <dgm:cxn modelId="{D5A2A090-E641-4AED-BE8F-FBC483207F3C}" type="presParOf" srcId="{65C30473-74A8-4770-BBFE-90797AC357B8}" destId="{A7B34250-F36E-4A59-8547-5D1BB912A569}" srcOrd="5" destOrd="0" presId="urn:microsoft.com/office/officeart/2008/layout/VerticalCurvedList"/>
    <dgm:cxn modelId="{4ED3239E-ABC2-49D8-8FC2-30BEB6FA7327}" type="presParOf" srcId="{65C30473-74A8-4770-BBFE-90797AC357B8}" destId="{783C7B99-6005-4A0E-A7AC-CD53AB48449C}" srcOrd="6" destOrd="0" presId="urn:microsoft.com/office/officeart/2008/layout/VerticalCurvedList"/>
    <dgm:cxn modelId="{F1718372-4114-4B84-B9B5-628E6862E53C}" type="presParOf" srcId="{783C7B99-6005-4A0E-A7AC-CD53AB48449C}" destId="{FA87F67A-18D6-4B97-9F32-EC0549BDE808}" srcOrd="0" destOrd="0" presId="urn:microsoft.com/office/officeart/2008/layout/VerticalCurvedList"/>
    <dgm:cxn modelId="{6EFFF974-9CD3-4B5D-BBFF-D19F8094D8DF}" type="presParOf" srcId="{65C30473-74A8-4770-BBFE-90797AC357B8}" destId="{52BCA3A9-5465-42EE-B8AE-2DC36CBD9BF0}" srcOrd="7" destOrd="0" presId="urn:microsoft.com/office/officeart/2008/layout/VerticalCurvedList"/>
    <dgm:cxn modelId="{F6596FCF-4221-410E-92EA-BC38B74FDBEB}" type="presParOf" srcId="{65C30473-74A8-4770-BBFE-90797AC357B8}" destId="{5B841054-B2ED-40BF-AD8D-1F143BAEF545}" srcOrd="8" destOrd="0" presId="urn:microsoft.com/office/officeart/2008/layout/VerticalCurvedList"/>
    <dgm:cxn modelId="{315EDE0A-7A14-4A7B-9F87-2435EDCD340A}" type="presParOf" srcId="{5B841054-B2ED-40BF-AD8D-1F143BAEF545}" destId="{6B629F65-7FD1-4E98-B520-256BF3A0AF00}" srcOrd="0" destOrd="0" presId="urn:microsoft.com/office/officeart/2008/layout/VerticalCurvedList"/>
    <dgm:cxn modelId="{47360672-2AB9-407D-A25B-96189B763DD4}" type="presParOf" srcId="{65C30473-74A8-4770-BBFE-90797AC357B8}" destId="{5842BFD4-712E-4562-8E75-F83AE098EF54}" srcOrd="9" destOrd="0" presId="urn:microsoft.com/office/officeart/2008/layout/VerticalCurvedList"/>
    <dgm:cxn modelId="{EE7FC3F2-4805-4DEC-8119-85A77E86B2DB}" type="presParOf" srcId="{65C30473-74A8-4770-BBFE-90797AC357B8}" destId="{BDEECC9C-A47A-4DE0-94AC-223A64E0918D}" srcOrd="10" destOrd="0" presId="urn:microsoft.com/office/officeart/2008/layout/VerticalCurvedList"/>
    <dgm:cxn modelId="{F8EB5583-AC2D-4CEC-8CDF-D8FC12A46CBF}" type="presParOf" srcId="{BDEECC9C-A47A-4DE0-94AC-223A64E0918D}" destId="{0A96604C-E815-43F4-9632-D6B1F131176E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F74C922-9178-496D-A80D-2FD0BC8688FE}" type="doc">
      <dgm:prSet loTypeId="urn:microsoft.com/office/officeart/2005/8/layout/cycle3" loCatId="cycle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en-US"/>
        </a:p>
      </dgm:t>
    </dgm:pt>
    <dgm:pt modelId="{D848A8F4-79B4-4EC2-B6C4-5DCF968C2236}">
      <dgm:prSet phldrT="[Text]"/>
      <dgm:spPr>
        <a:solidFill>
          <a:srgbClr val="D1E5FE"/>
        </a:solidFill>
      </dgm:spPr>
      <dgm:t>
        <a:bodyPr/>
        <a:lstStyle/>
        <a:p>
          <a:r>
            <a:rPr lang="en-US" b="1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rPr>
            <a:t>Take your reentry seriously; the difference between success and failure is a choice.</a:t>
          </a:r>
          <a:endParaRPr lang="en-US" dirty="0">
            <a:latin typeface="Ebrima" panose="02000000000000000000" pitchFamily="2" charset="0"/>
            <a:ea typeface="Ebrima" panose="02000000000000000000" pitchFamily="2" charset="0"/>
            <a:cs typeface="Ebrima" panose="02000000000000000000" pitchFamily="2" charset="0"/>
          </a:endParaRPr>
        </a:p>
      </dgm:t>
    </dgm:pt>
    <dgm:pt modelId="{B5A259E3-85B9-4CE6-ABB6-D6B8EED149AE}" type="parTrans" cxnId="{9B0EAE43-FA14-4697-8318-224C373686F4}">
      <dgm:prSet/>
      <dgm:spPr/>
      <dgm:t>
        <a:bodyPr/>
        <a:lstStyle/>
        <a:p>
          <a:endParaRPr lang="en-US"/>
        </a:p>
      </dgm:t>
    </dgm:pt>
    <dgm:pt modelId="{E73F1E39-C903-4505-B242-63ECD280E1BF}" type="sibTrans" cxnId="{9B0EAE43-FA14-4697-8318-224C373686F4}">
      <dgm:prSet/>
      <dgm:spPr>
        <a:solidFill>
          <a:srgbClr val="D1E5FE"/>
        </a:solidFill>
      </dgm:spPr>
      <dgm:t>
        <a:bodyPr/>
        <a:lstStyle/>
        <a:p>
          <a:endParaRPr lang="en-US"/>
        </a:p>
      </dgm:t>
    </dgm:pt>
    <dgm:pt modelId="{2E53A716-2F9C-463F-B5C8-99D5CFD29360}">
      <dgm:prSet phldrT="[Text]"/>
      <dgm:spPr>
        <a:solidFill>
          <a:srgbClr val="D1E5FE"/>
        </a:solidFill>
      </dgm:spPr>
      <dgm:t>
        <a:bodyPr/>
        <a:lstStyle/>
        <a:p>
          <a:r>
            <a:rPr lang="en-US" b="1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rPr>
            <a:t>Ask for help; there are many resources available to you.</a:t>
          </a:r>
          <a:endParaRPr lang="en-US" dirty="0">
            <a:latin typeface="Ebrima" panose="02000000000000000000" pitchFamily="2" charset="0"/>
            <a:ea typeface="Ebrima" panose="02000000000000000000" pitchFamily="2" charset="0"/>
            <a:cs typeface="Ebrima" panose="02000000000000000000" pitchFamily="2" charset="0"/>
          </a:endParaRPr>
        </a:p>
      </dgm:t>
    </dgm:pt>
    <dgm:pt modelId="{78548A4C-D83C-44DA-B7D6-B17E7252634C}" type="parTrans" cxnId="{0D8416D5-F282-4624-943F-1E07BC665692}">
      <dgm:prSet/>
      <dgm:spPr/>
      <dgm:t>
        <a:bodyPr/>
        <a:lstStyle/>
        <a:p>
          <a:endParaRPr lang="en-US"/>
        </a:p>
      </dgm:t>
    </dgm:pt>
    <dgm:pt modelId="{CF88F789-370E-4835-9A42-3BC462A3EBCB}" type="sibTrans" cxnId="{0D8416D5-F282-4624-943F-1E07BC665692}">
      <dgm:prSet/>
      <dgm:spPr/>
      <dgm:t>
        <a:bodyPr/>
        <a:lstStyle/>
        <a:p>
          <a:endParaRPr lang="en-US"/>
        </a:p>
      </dgm:t>
    </dgm:pt>
    <dgm:pt modelId="{51ACD83F-3169-4EF1-8AD7-EEB9E36F52F4}">
      <dgm:prSet/>
      <dgm:spPr>
        <a:solidFill>
          <a:srgbClr val="D1E5FE"/>
        </a:solidFill>
      </dgm:spPr>
      <dgm:t>
        <a:bodyPr/>
        <a:lstStyle/>
        <a:p>
          <a:r>
            <a:rPr lang="en-US" b="1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rPr>
            <a:t>Work hard, stay focused, and don’t be distracted by the nay-sayers.</a:t>
          </a:r>
          <a:endParaRPr lang="en-US" dirty="0">
            <a:latin typeface="Ebrima" panose="02000000000000000000" pitchFamily="2" charset="0"/>
            <a:ea typeface="Ebrima" panose="02000000000000000000" pitchFamily="2" charset="0"/>
            <a:cs typeface="Ebrima" panose="02000000000000000000" pitchFamily="2" charset="0"/>
          </a:endParaRPr>
        </a:p>
      </dgm:t>
    </dgm:pt>
    <dgm:pt modelId="{D64419A7-26F6-4DBD-8E91-BA7AC7BCDB49}" type="parTrans" cxnId="{3CD02702-D124-49D0-9DBA-572480BC207C}">
      <dgm:prSet/>
      <dgm:spPr/>
      <dgm:t>
        <a:bodyPr/>
        <a:lstStyle/>
        <a:p>
          <a:endParaRPr lang="en-US"/>
        </a:p>
      </dgm:t>
    </dgm:pt>
    <dgm:pt modelId="{C2D8D1AA-5FE0-4482-B693-4BEAAA715522}" type="sibTrans" cxnId="{3CD02702-D124-49D0-9DBA-572480BC207C}">
      <dgm:prSet/>
      <dgm:spPr/>
      <dgm:t>
        <a:bodyPr/>
        <a:lstStyle/>
        <a:p>
          <a:endParaRPr lang="en-US"/>
        </a:p>
      </dgm:t>
    </dgm:pt>
    <dgm:pt modelId="{DE0151F0-6AC3-4288-9FBA-7051EF4B4377}">
      <dgm:prSet/>
      <dgm:spPr>
        <a:solidFill>
          <a:srgbClr val="D1E5FE"/>
        </a:solidFill>
      </dgm:spPr>
      <dgm:t>
        <a:bodyPr/>
        <a:lstStyle/>
        <a:p>
          <a:r>
            <a:rPr lang="en-US" b="1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rPr>
            <a:t>Have realistic expectations.</a:t>
          </a:r>
          <a:endParaRPr lang="en-US" dirty="0">
            <a:latin typeface="Ebrima" panose="02000000000000000000" pitchFamily="2" charset="0"/>
            <a:ea typeface="Ebrima" panose="02000000000000000000" pitchFamily="2" charset="0"/>
            <a:cs typeface="Ebrima" panose="02000000000000000000" pitchFamily="2" charset="0"/>
          </a:endParaRPr>
        </a:p>
      </dgm:t>
    </dgm:pt>
    <dgm:pt modelId="{AF3B37B9-6EB2-4369-BF23-BEA805CC10C0}" type="parTrans" cxnId="{BBE2A5A0-F7E6-4A1C-B453-DF0C4C59FC2B}">
      <dgm:prSet/>
      <dgm:spPr/>
      <dgm:t>
        <a:bodyPr/>
        <a:lstStyle/>
        <a:p>
          <a:endParaRPr lang="en-US"/>
        </a:p>
      </dgm:t>
    </dgm:pt>
    <dgm:pt modelId="{5E9183C4-9B2A-4FD7-B25E-4639FEF57BD8}" type="sibTrans" cxnId="{BBE2A5A0-F7E6-4A1C-B453-DF0C4C59FC2B}">
      <dgm:prSet/>
      <dgm:spPr/>
      <dgm:t>
        <a:bodyPr/>
        <a:lstStyle/>
        <a:p>
          <a:endParaRPr lang="en-US"/>
        </a:p>
      </dgm:t>
    </dgm:pt>
    <dgm:pt modelId="{6D3BD08D-65CA-4118-A983-05795ADEA5EA}">
      <dgm:prSet/>
      <dgm:spPr>
        <a:solidFill>
          <a:srgbClr val="D1E5FE"/>
        </a:solidFill>
      </dgm:spPr>
      <dgm:t>
        <a:bodyPr/>
        <a:lstStyle/>
        <a:p>
          <a:r>
            <a:rPr lang="en-US" b="1">
              <a:latin typeface="Gadugi" panose="020B0502040204020203" pitchFamily="34" charset="0"/>
            </a:rPr>
            <a:t>Stay flexible and be patient; the first steps you make are only transitions to something better.</a:t>
          </a:r>
          <a:endParaRPr lang="en-US" dirty="0">
            <a:latin typeface="Gadugi" panose="020B0502040204020203" pitchFamily="34" charset="0"/>
          </a:endParaRPr>
        </a:p>
      </dgm:t>
    </dgm:pt>
    <dgm:pt modelId="{961E38EF-1CD7-4A7E-A36F-8F3EEDE4C57C}" type="parTrans" cxnId="{F4D2B562-29AB-4C90-83E4-21606622AFA3}">
      <dgm:prSet/>
      <dgm:spPr/>
      <dgm:t>
        <a:bodyPr/>
        <a:lstStyle/>
        <a:p>
          <a:endParaRPr lang="en-US"/>
        </a:p>
      </dgm:t>
    </dgm:pt>
    <dgm:pt modelId="{6D97C524-7D80-4255-8AD6-C012E18C3449}" type="sibTrans" cxnId="{F4D2B562-29AB-4C90-83E4-21606622AFA3}">
      <dgm:prSet/>
      <dgm:spPr/>
      <dgm:t>
        <a:bodyPr/>
        <a:lstStyle/>
        <a:p>
          <a:endParaRPr lang="en-US"/>
        </a:p>
      </dgm:t>
    </dgm:pt>
    <dgm:pt modelId="{709F0BB5-3F4E-480C-9332-476BBA58FC5C}">
      <dgm:prSet/>
      <dgm:spPr>
        <a:solidFill>
          <a:srgbClr val="D1E5FE"/>
        </a:solidFill>
      </dgm:spPr>
      <dgm:t>
        <a:bodyPr/>
        <a:lstStyle/>
        <a:p>
          <a:r>
            <a:rPr lang="en-US" b="1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rPr>
            <a:t>Do whatever it takes, including getting right with yourself and being in the right place with the right people.</a:t>
          </a:r>
          <a:endParaRPr lang="en-US" dirty="0">
            <a:latin typeface="Ebrima" panose="02000000000000000000" pitchFamily="2" charset="0"/>
            <a:ea typeface="Ebrima" panose="02000000000000000000" pitchFamily="2" charset="0"/>
            <a:cs typeface="Ebrima" panose="02000000000000000000" pitchFamily="2" charset="0"/>
          </a:endParaRPr>
        </a:p>
      </dgm:t>
    </dgm:pt>
    <dgm:pt modelId="{FE417338-C2E8-4245-B40F-F034BF371172}" type="sibTrans" cxnId="{227D4C40-9874-44EF-9CE6-06FCE490E3EF}">
      <dgm:prSet/>
      <dgm:spPr/>
      <dgm:t>
        <a:bodyPr/>
        <a:lstStyle/>
        <a:p>
          <a:endParaRPr lang="en-US"/>
        </a:p>
      </dgm:t>
    </dgm:pt>
    <dgm:pt modelId="{1511E9C8-27BB-4764-A856-5193D44F9035}" type="parTrans" cxnId="{227D4C40-9874-44EF-9CE6-06FCE490E3EF}">
      <dgm:prSet/>
      <dgm:spPr/>
      <dgm:t>
        <a:bodyPr/>
        <a:lstStyle/>
        <a:p>
          <a:endParaRPr lang="en-US"/>
        </a:p>
      </dgm:t>
    </dgm:pt>
    <dgm:pt modelId="{D48C4C75-3E01-427B-A3A8-0C97BB7730CF}" type="pres">
      <dgm:prSet presAssocID="{3F74C922-9178-496D-A80D-2FD0BC8688FE}" presName="Name0" presStyleCnt="0">
        <dgm:presLayoutVars>
          <dgm:dir/>
          <dgm:resizeHandles val="exact"/>
        </dgm:presLayoutVars>
      </dgm:prSet>
      <dgm:spPr/>
    </dgm:pt>
    <dgm:pt modelId="{C6031086-0382-42A9-B535-93D35E93FF52}" type="pres">
      <dgm:prSet presAssocID="{3F74C922-9178-496D-A80D-2FD0BC8688FE}" presName="cycle" presStyleCnt="0"/>
      <dgm:spPr/>
    </dgm:pt>
    <dgm:pt modelId="{857D08F3-1DF7-48B4-AED6-672528D008FA}" type="pres">
      <dgm:prSet presAssocID="{D848A8F4-79B4-4EC2-B6C4-5DCF968C2236}" presName="nodeFirstNode" presStyleLbl="node1" presStyleIdx="0" presStyleCnt="6">
        <dgm:presLayoutVars>
          <dgm:bulletEnabled val="1"/>
        </dgm:presLayoutVars>
      </dgm:prSet>
      <dgm:spPr/>
    </dgm:pt>
    <dgm:pt modelId="{BADD80AD-4D28-422A-8034-38FF5F7DF35E}" type="pres">
      <dgm:prSet presAssocID="{E73F1E39-C903-4505-B242-63ECD280E1BF}" presName="sibTransFirstNode" presStyleLbl="bgShp" presStyleIdx="0" presStyleCnt="1" custScaleX="89588"/>
      <dgm:spPr/>
    </dgm:pt>
    <dgm:pt modelId="{624384DA-8B18-4B3E-AA48-E7C66AE90435}" type="pres">
      <dgm:prSet presAssocID="{DE0151F0-6AC3-4288-9FBA-7051EF4B4377}" presName="nodeFollowingNodes" presStyleLbl="node1" presStyleIdx="1" presStyleCnt="6">
        <dgm:presLayoutVars>
          <dgm:bulletEnabled val="1"/>
        </dgm:presLayoutVars>
      </dgm:prSet>
      <dgm:spPr/>
    </dgm:pt>
    <dgm:pt modelId="{7EB4FF6D-F527-4D55-BF48-2809DFE950BD}" type="pres">
      <dgm:prSet presAssocID="{51ACD83F-3169-4EF1-8AD7-EEB9E36F52F4}" presName="nodeFollowingNodes" presStyleLbl="node1" presStyleIdx="2" presStyleCnt="6">
        <dgm:presLayoutVars>
          <dgm:bulletEnabled val="1"/>
        </dgm:presLayoutVars>
      </dgm:prSet>
      <dgm:spPr/>
    </dgm:pt>
    <dgm:pt modelId="{ECE9D54B-3DAC-4576-AC61-DF6AC66004C9}" type="pres">
      <dgm:prSet presAssocID="{2E53A716-2F9C-463F-B5C8-99D5CFD29360}" presName="nodeFollowingNodes" presStyleLbl="node1" presStyleIdx="3" presStyleCnt="6">
        <dgm:presLayoutVars>
          <dgm:bulletEnabled val="1"/>
        </dgm:presLayoutVars>
      </dgm:prSet>
      <dgm:spPr/>
    </dgm:pt>
    <dgm:pt modelId="{A365C1E9-DDDC-4C45-83CA-21CAED97C2EE}" type="pres">
      <dgm:prSet presAssocID="{6D3BD08D-65CA-4118-A983-05795ADEA5EA}" presName="nodeFollowingNodes" presStyleLbl="node1" presStyleIdx="4" presStyleCnt="6">
        <dgm:presLayoutVars>
          <dgm:bulletEnabled val="1"/>
        </dgm:presLayoutVars>
      </dgm:prSet>
      <dgm:spPr/>
    </dgm:pt>
    <dgm:pt modelId="{C5735C20-9D82-47DF-AC0B-CCD4C4A35F7D}" type="pres">
      <dgm:prSet presAssocID="{709F0BB5-3F4E-480C-9332-476BBA58FC5C}" presName="nodeFollowingNodes" presStyleLbl="node1" presStyleIdx="5" presStyleCnt="6">
        <dgm:presLayoutVars>
          <dgm:bulletEnabled val="1"/>
        </dgm:presLayoutVars>
      </dgm:prSet>
      <dgm:spPr/>
    </dgm:pt>
  </dgm:ptLst>
  <dgm:cxnLst>
    <dgm:cxn modelId="{1A390E00-F5CB-4B1F-AE51-0E98573C872B}" type="presOf" srcId="{3F74C922-9178-496D-A80D-2FD0BC8688FE}" destId="{D48C4C75-3E01-427B-A3A8-0C97BB7730CF}" srcOrd="0" destOrd="0" presId="urn:microsoft.com/office/officeart/2005/8/layout/cycle3"/>
    <dgm:cxn modelId="{3CD02702-D124-49D0-9DBA-572480BC207C}" srcId="{3F74C922-9178-496D-A80D-2FD0BC8688FE}" destId="{51ACD83F-3169-4EF1-8AD7-EEB9E36F52F4}" srcOrd="2" destOrd="0" parTransId="{D64419A7-26F6-4DBD-8E91-BA7AC7BCDB49}" sibTransId="{C2D8D1AA-5FE0-4482-B693-4BEAAA715522}"/>
    <dgm:cxn modelId="{FA56FA22-080A-43BB-97A5-4BCD21824903}" type="presOf" srcId="{2E53A716-2F9C-463F-B5C8-99D5CFD29360}" destId="{ECE9D54B-3DAC-4576-AC61-DF6AC66004C9}" srcOrd="0" destOrd="0" presId="urn:microsoft.com/office/officeart/2005/8/layout/cycle3"/>
    <dgm:cxn modelId="{227D4C40-9874-44EF-9CE6-06FCE490E3EF}" srcId="{3F74C922-9178-496D-A80D-2FD0BC8688FE}" destId="{709F0BB5-3F4E-480C-9332-476BBA58FC5C}" srcOrd="5" destOrd="0" parTransId="{1511E9C8-27BB-4764-A856-5193D44F9035}" sibTransId="{FE417338-C2E8-4245-B40F-F034BF371172}"/>
    <dgm:cxn modelId="{F4D2B562-29AB-4C90-83E4-21606622AFA3}" srcId="{3F74C922-9178-496D-A80D-2FD0BC8688FE}" destId="{6D3BD08D-65CA-4118-A983-05795ADEA5EA}" srcOrd="4" destOrd="0" parTransId="{961E38EF-1CD7-4A7E-A36F-8F3EEDE4C57C}" sibTransId="{6D97C524-7D80-4255-8AD6-C012E18C3449}"/>
    <dgm:cxn modelId="{9B0EAE43-FA14-4697-8318-224C373686F4}" srcId="{3F74C922-9178-496D-A80D-2FD0BC8688FE}" destId="{D848A8F4-79B4-4EC2-B6C4-5DCF968C2236}" srcOrd="0" destOrd="0" parTransId="{B5A259E3-85B9-4CE6-ABB6-D6B8EED149AE}" sibTransId="{E73F1E39-C903-4505-B242-63ECD280E1BF}"/>
    <dgm:cxn modelId="{A6975246-E243-4455-9258-32F19C747E33}" type="presOf" srcId="{DE0151F0-6AC3-4288-9FBA-7051EF4B4377}" destId="{624384DA-8B18-4B3E-AA48-E7C66AE90435}" srcOrd="0" destOrd="0" presId="urn:microsoft.com/office/officeart/2005/8/layout/cycle3"/>
    <dgm:cxn modelId="{0D446149-F2F1-42D9-9DE1-B57F4E7A34AC}" type="presOf" srcId="{6D3BD08D-65CA-4118-A983-05795ADEA5EA}" destId="{A365C1E9-DDDC-4C45-83CA-21CAED97C2EE}" srcOrd="0" destOrd="0" presId="urn:microsoft.com/office/officeart/2005/8/layout/cycle3"/>
    <dgm:cxn modelId="{26E60D8C-D21B-4323-AF20-C977894F19DD}" type="presOf" srcId="{51ACD83F-3169-4EF1-8AD7-EEB9E36F52F4}" destId="{7EB4FF6D-F527-4D55-BF48-2809DFE950BD}" srcOrd="0" destOrd="0" presId="urn:microsoft.com/office/officeart/2005/8/layout/cycle3"/>
    <dgm:cxn modelId="{BBE2A5A0-F7E6-4A1C-B453-DF0C4C59FC2B}" srcId="{3F74C922-9178-496D-A80D-2FD0BC8688FE}" destId="{DE0151F0-6AC3-4288-9FBA-7051EF4B4377}" srcOrd="1" destOrd="0" parTransId="{AF3B37B9-6EB2-4369-BF23-BEA805CC10C0}" sibTransId="{5E9183C4-9B2A-4FD7-B25E-4639FEF57BD8}"/>
    <dgm:cxn modelId="{F5F20FAA-5594-45FF-8DF9-332328B7E494}" type="presOf" srcId="{E73F1E39-C903-4505-B242-63ECD280E1BF}" destId="{BADD80AD-4D28-422A-8034-38FF5F7DF35E}" srcOrd="0" destOrd="0" presId="urn:microsoft.com/office/officeart/2005/8/layout/cycle3"/>
    <dgm:cxn modelId="{205A46C6-35FF-4E69-8443-EC6B79516928}" type="presOf" srcId="{D848A8F4-79B4-4EC2-B6C4-5DCF968C2236}" destId="{857D08F3-1DF7-48B4-AED6-672528D008FA}" srcOrd="0" destOrd="0" presId="urn:microsoft.com/office/officeart/2005/8/layout/cycle3"/>
    <dgm:cxn modelId="{0D8416D5-F282-4624-943F-1E07BC665692}" srcId="{3F74C922-9178-496D-A80D-2FD0BC8688FE}" destId="{2E53A716-2F9C-463F-B5C8-99D5CFD29360}" srcOrd="3" destOrd="0" parTransId="{78548A4C-D83C-44DA-B7D6-B17E7252634C}" sibTransId="{CF88F789-370E-4835-9A42-3BC462A3EBCB}"/>
    <dgm:cxn modelId="{620BACED-5DE3-4646-B037-84EC292D7C16}" type="presOf" srcId="{709F0BB5-3F4E-480C-9332-476BBA58FC5C}" destId="{C5735C20-9D82-47DF-AC0B-CCD4C4A35F7D}" srcOrd="0" destOrd="0" presId="urn:microsoft.com/office/officeart/2005/8/layout/cycle3"/>
    <dgm:cxn modelId="{FBECA514-980B-42CB-B3E4-FAE1CE38F709}" type="presParOf" srcId="{D48C4C75-3E01-427B-A3A8-0C97BB7730CF}" destId="{C6031086-0382-42A9-B535-93D35E93FF52}" srcOrd="0" destOrd="0" presId="urn:microsoft.com/office/officeart/2005/8/layout/cycle3"/>
    <dgm:cxn modelId="{09F1D0CA-3B6E-4D17-AE3B-AC4B847547A7}" type="presParOf" srcId="{C6031086-0382-42A9-B535-93D35E93FF52}" destId="{857D08F3-1DF7-48B4-AED6-672528D008FA}" srcOrd="0" destOrd="0" presId="urn:microsoft.com/office/officeart/2005/8/layout/cycle3"/>
    <dgm:cxn modelId="{75B6C636-D63C-44E8-874F-895005EF1EEE}" type="presParOf" srcId="{C6031086-0382-42A9-B535-93D35E93FF52}" destId="{BADD80AD-4D28-422A-8034-38FF5F7DF35E}" srcOrd="1" destOrd="0" presId="urn:microsoft.com/office/officeart/2005/8/layout/cycle3"/>
    <dgm:cxn modelId="{50271E06-14E3-40D9-B304-2986CA32B3E9}" type="presParOf" srcId="{C6031086-0382-42A9-B535-93D35E93FF52}" destId="{624384DA-8B18-4B3E-AA48-E7C66AE90435}" srcOrd="2" destOrd="0" presId="urn:microsoft.com/office/officeart/2005/8/layout/cycle3"/>
    <dgm:cxn modelId="{D801521E-81BB-4CB5-86EB-90BB8584F8DB}" type="presParOf" srcId="{C6031086-0382-42A9-B535-93D35E93FF52}" destId="{7EB4FF6D-F527-4D55-BF48-2809DFE950BD}" srcOrd="3" destOrd="0" presId="urn:microsoft.com/office/officeart/2005/8/layout/cycle3"/>
    <dgm:cxn modelId="{DAEE8761-639B-4A79-A48F-F36FFE17AB15}" type="presParOf" srcId="{C6031086-0382-42A9-B535-93D35E93FF52}" destId="{ECE9D54B-3DAC-4576-AC61-DF6AC66004C9}" srcOrd="4" destOrd="0" presId="urn:microsoft.com/office/officeart/2005/8/layout/cycle3"/>
    <dgm:cxn modelId="{E20D0536-C1CF-419C-9621-9103CF594A67}" type="presParOf" srcId="{C6031086-0382-42A9-B535-93D35E93FF52}" destId="{A365C1E9-DDDC-4C45-83CA-21CAED97C2EE}" srcOrd="5" destOrd="0" presId="urn:microsoft.com/office/officeart/2005/8/layout/cycle3"/>
    <dgm:cxn modelId="{344C08B8-4BAF-48F7-9A6F-009704448302}" type="presParOf" srcId="{C6031086-0382-42A9-B535-93D35E93FF52}" destId="{C5735C20-9D82-47DF-AC0B-CCD4C4A35F7D}" srcOrd="6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BFA18F0-2B9D-4C82-AEEC-CFB0AD9DCDB3}">
      <dsp:nvSpPr>
        <dsp:cNvPr id="0" name=""/>
        <dsp:cNvSpPr/>
      </dsp:nvSpPr>
      <dsp:spPr>
        <a:xfrm>
          <a:off x="-4594335" y="-704407"/>
          <a:ext cx="5472816" cy="5472816"/>
        </a:xfrm>
        <a:prstGeom prst="blockArc">
          <a:avLst>
            <a:gd name="adj1" fmla="val 18900000"/>
            <a:gd name="adj2" fmla="val 2700000"/>
            <a:gd name="adj3" fmla="val 395"/>
          </a:avLst>
        </a:pr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0328019-A711-417C-A4F7-8901D734B656}">
      <dsp:nvSpPr>
        <dsp:cNvPr id="0" name=""/>
        <dsp:cNvSpPr/>
      </dsp:nvSpPr>
      <dsp:spPr>
        <a:xfrm>
          <a:off x="384538" y="253918"/>
          <a:ext cx="5656275" cy="508162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03354" tIns="66040" rIns="66040" bIns="6604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>
              <a:solidFill>
                <a:srgbClr val="1F497D"/>
              </a:solidFill>
              <a:latin typeface="Gadugi" panose="020B0502040204020203" pitchFamily="34" charset="0"/>
              <a:ea typeface="Gadugi" panose="020B0502040204020203" pitchFamily="34" charset="0"/>
            </a:rPr>
            <a:t>Managing Risk</a:t>
          </a:r>
          <a:endParaRPr lang="en-US" sz="2600" kern="1200" dirty="0">
            <a:latin typeface="Gadugi" panose="020B0502040204020203" pitchFamily="34" charset="0"/>
            <a:ea typeface="Gadugi" panose="020B0502040204020203" pitchFamily="34" charset="0"/>
          </a:endParaRPr>
        </a:p>
      </dsp:txBody>
      <dsp:txXfrm>
        <a:off x="384538" y="253918"/>
        <a:ext cx="5656275" cy="508162"/>
      </dsp:txXfrm>
    </dsp:sp>
    <dsp:sp modelId="{D9007465-8C0B-463D-BAD7-86C439777ECF}">
      <dsp:nvSpPr>
        <dsp:cNvPr id="0" name=""/>
        <dsp:cNvSpPr/>
      </dsp:nvSpPr>
      <dsp:spPr>
        <a:xfrm>
          <a:off x="66936" y="190398"/>
          <a:ext cx="635203" cy="63520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2AA67FDF-0CD0-42AA-9CD8-C6FC7740D63F}">
      <dsp:nvSpPr>
        <dsp:cNvPr id="0" name=""/>
        <dsp:cNvSpPr/>
      </dsp:nvSpPr>
      <dsp:spPr>
        <a:xfrm>
          <a:off x="748672" y="1015918"/>
          <a:ext cx="5292140" cy="508162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03354" tIns="66040" rIns="66040" bIns="6604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>
              <a:latin typeface="Gadugi" panose="020B0502040204020203" pitchFamily="34" charset="0"/>
              <a:ea typeface="Gadugi" panose="020B0502040204020203" pitchFamily="34" charset="0"/>
            </a:rPr>
            <a:t>Building an Emergency Fund</a:t>
          </a:r>
        </a:p>
      </dsp:txBody>
      <dsp:txXfrm>
        <a:off x="748672" y="1015918"/>
        <a:ext cx="5292140" cy="508162"/>
      </dsp:txXfrm>
    </dsp:sp>
    <dsp:sp modelId="{1C2D38C8-A65A-4BB4-B586-A30041ECEC83}">
      <dsp:nvSpPr>
        <dsp:cNvPr id="0" name=""/>
        <dsp:cNvSpPr/>
      </dsp:nvSpPr>
      <dsp:spPr>
        <a:xfrm>
          <a:off x="431071" y="952398"/>
          <a:ext cx="635203" cy="63520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A7B34250-F36E-4A59-8547-5D1BB912A569}">
      <dsp:nvSpPr>
        <dsp:cNvPr id="0" name=""/>
        <dsp:cNvSpPr/>
      </dsp:nvSpPr>
      <dsp:spPr>
        <a:xfrm>
          <a:off x="860432" y="1777918"/>
          <a:ext cx="5180380" cy="508162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03354" tIns="66040" rIns="66040" bIns="6604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>
              <a:latin typeface="Gadugi" panose="020B0502040204020203" pitchFamily="34" charset="0"/>
              <a:ea typeface="Gadugi" panose="020B0502040204020203" pitchFamily="34" charset="0"/>
            </a:rPr>
            <a:t>Types of Insurance</a:t>
          </a:r>
        </a:p>
      </dsp:txBody>
      <dsp:txXfrm>
        <a:off x="860432" y="1777918"/>
        <a:ext cx="5180380" cy="508162"/>
      </dsp:txXfrm>
    </dsp:sp>
    <dsp:sp modelId="{FA87F67A-18D6-4B97-9F32-EC0549BDE808}">
      <dsp:nvSpPr>
        <dsp:cNvPr id="0" name=""/>
        <dsp:cNvSpPr/>
      </dsp:nvSpPr>
      <dsp:spPr>
        <a:xfrm>
          <a:off x="542831" y="1714398"/>
          <a:ext cx="635203" cy="63520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52BCA3A9-5465-42EE-B8AE-2DC36CBD9BF0}">
      <dsp:nvSpPr>
        <dsp:cNvPr id="0" name=""/>
        <dsp:cNvSpPr/>
      </dsp:nvSpPr>
      <dsp:spPr>
        <a:xfrm>
          <a:off x="748672" y="2539918"/>
          <a:ext cx="5292140" cy="508162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03354" tIns="66040" rIns="66040" bIns="6604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>
              <a:latin typeface="Gadugi" panose="020B0502040204020203" pitchFamily="34" charset="0"/>
              <a:ea typeface="Gadugi" panose="020B0502040204020203" pitchFamily="34" charset="0"/>
            </a:rPr>
            <a:t>Cost of Insurance</a:t>
          </a:r>
        </a:p>
      </dsp:txBody>
      <dsp:txXfrm>
        <a:off x="748672" y="2539918"/>
        <a:ext cx="5292140" cy="508162"/>
      </dsp:txXfrm>
    </dsp:sp>
    <dsp:sp modelId="{6B629F65-7FD1-4E98-B520-256BF3A0AF00}">
      <dsp:nvSpPr>
        <dsp:cNvPr id="0" name=""/>
        <dsp:cNvSpPr/>
      </dsp:nvSpPr>
      <dsp:spPr>
        <a:xfrm>
          <a:off x="431071" y="2476398"/>
          <a:ext cx="635203" cy="63520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5842BFD4-712E-4562-8E75-F83AE098EF54}">
      <dsp:nvSpPr>
        <dsp:cNvPr id="0" name=""/>
        <dsp:cNvSpPr/>
      </dsp:nvSpPr>
      <dsp:spPr>
        <a:xfrm>
          <a:off x="384538" y="3301918"/>
          <a:ext cx="5656275" cy="508162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03354" tIns="66040" rIns="66040" bIns="6604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>
              <a:latin typeface="Gadugi" panose="020B0502040204020203" pitchFamily="34" charset="0"/>
              <a:ea typeface="Gadugi" panose="020B0502040204020203" pitchFamily="34" charset="0"/>
            </a:rPr>
            <a:t>Consumer Protection</a:t>
          </a:r>
        </a:p>
      </dsp:txBody>
      <dsp:txXfrm>
        <a:off x="384538" y="3301918"/>
        <a:ext cx="5656275" cy="508162"/>
      </dsp:txXfrm>
    </dsp:sp>
    <dsp:sp modelId="{0A96604C-E815-43F4-9632-D6B1F131176E}">
      <dsp:nvSpPr>
        <dsp:cNvPr id="0" name=""/>
        <dsp:cNvSpPr/>
      </dsp:nvSpPr>
      <dsp:spPr>
        <a:xfrm>
          <a:off x="66936" y="3238398"/>
          <a:ext cx="635203" cy="63520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ADD80AD-4D28-422A-8034-38FF5F7DF35E}">
      <dsp:nvSpPr>
        <dsp:cNvPr id="0" name=""/>
        <dsp:cNvSpPr/>
      </dsp:nvSpPr>
      <dsp:spPr>
        <a:xfrm>
          <a:off x="503626" y="-6052"/>
          <a:ext cx="4860146" cy="5424997"/>
        </a:xfrm>
        <a:prstGeom prst="circularArrow">
          <a:avLst>
            <a:gd name="adj1" fmla="val 5274"/>
            <a:gd name="adj2" fmla="val 312630"/>
            <a:gd name="adj3" fmla="val 14271970"/>
            <a:gd name="adj4" fmla="val 17101411"/>
            <a:gd name="adj5" fmla="val 5477"/>
          </a:avLst>
        </a:prstGeom>
        <a:solidFill>
          <a:srgbClr val="D1E5FE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57D08F3-1DF7-48B4-AED6-672528D008FA}">
      <dsp:nvSpPr>
        <dsp:cNvPr id="0" name=""/>
        <dsp:cNvSpPr/>
      </dsp:nvSpPr>
      <dsp:spPr>
        <a:xfrm>
          <a:off x="1928105" y="1492"/>
          <a:ext cx="2011188" cy="1005594"/>
        </a:xfrm>
        <a:prstGeom prst="roundRect">
          <a:avLst/>
        </a:prstGeom>
        <a:solidFill>
          <a:srgbClr val="D1E5FE"/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1" kern="12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rPr>
            <a:t>Take your reentry seriously; the difference between success and failure is a choice.</a:t>
          </a:r>
          <a:endParaRPr lang="en-US" sz="1100" kern="1200" dirty="0">
            <a:latin typeface="Ebrima" panose="02000000000000000000" pitchFamily="2" charset="0"/>
            <a:ea typeface="Ebrima" panose="02000000000000000000" pitchFamily="2" charset="0"/>
            <a:cs typeface="Ebrima" panose="02000000000000000000" pitchFamily="2" charset="0"/>
          </a:endParaRPr>
        </a:p>
      </dsp:txBody>
      <dsp:txXfrm>
        <a:off x="1977194" y="50581"/>
        <a:ext cx="1913010" cy="907416"/>
      </dsp:txXfrm>
    </dsp:sp>
    <dsp:sp modelId="{624384DA-8B18-4B3E-AA48-E7C66AE90435}">
      <dsp:nvSpPr>
        <dsp:cNvPr id="0" name=""/>
        <dsp:cNvSpPr/>
      </dsp:nvSpPr>
      <dsp:spPr>
        <a:xfrm>
          <a:off x="3834063" y="1101897"/>
          <a:ext cx="2011188" cy="1005594"/>
        </a:xfrm>
        <a:prstGeom prst="roundRect">
          <a:avLst/>
        </a:prstGeom>
        <a:solidFill>
          <a:srgbClr val="D1E5FE"/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1" kern="120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rPr>
            <a:t>Have realistic expectations.</a:t>
          </a:r>
          <a:endParaRPr lang="en-US" sz="1100" kern="1200" dirty="0">
            <a:latin typeface="Ebrima" panose="02000000000000000000" pitchFamily="2" charset="0"/>
            <a:ea typeface="Ebrima" panose="02000000000000000000" pitchFamily="2" charset="0"/>
            <a:cs typeface="Ebrima" panose="02000000000000000000" pitchFamily="2" charset="0"/>
          </a:endParaRPr>
        </a:p>
      </dsp:txBody>
      <dsp:txXfrm>
        <a:off x="3883152" y="1150986"/>
        <a:ext cx="1913010" cy="907416"/>
      </dsp:txXfrm>
    </dsp:sp>
    <dsp:sp modelId="{7EB4FF6D-F527-4D55-BF48-2809DFE950BD}">
      <dsp:nvSpPr>
        <dsp:cNvPr id="0" name=""/>
        <dsp:cNvSpPr/>
      </dsp:nvSpPr>
      <dsp:spPr>
        <a:xfrm>
          <a:off x="3834063" y="3302707"/>
          <a:ext cx="2011188" cy="1005594"/>
        </a:xfrm>
        <a:prstGeom prst="roundRect">
          <a:avLst/>
        </a:prstGeom>
        <a:solidFill>
          <a:srgbClr val="D1E5FE"/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1" kern="120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rPr>
            <a:t>Work hard, stay focused, and don’t be distracted by the nay-sayers.</a:t>
          </a:r>
          <a:endParaRPr lang="en-US" sz="1100" kern="1200" dirty="0">
            <a:latin typeface="Ebrima" panose="02000000000000000000" pitchFamily="2" charset="0"/>
            <a:ea typeface="Ebrima" panose="02000000000000000000" pitchFamily="2" charset="0"/>
            <a:cs typeface="Ebrima" panose="02000000000000000000" pitchFamily="2" charset="0"/>
          </a:endParaRPr>
        </a:p>
      </dsp:txBody>
      <dsp:txXfrm>
        <a:off x="3883152" y="3351796"/>
        <a:ext cx="1913010" cy="907416"/>
      </dsp:txXfrm>
    </dsp:sp>
    <dsp:sp modelId="{ECE9D54B-3DAC-4576-AC61-DF6AC66004C9}">
      <dsp:nvSpPr>
        <dsp:cNvPr id="0" name=""/>
        <dsp:cNvSpPr/>
      </dsp:nvSpPr>
      <dsp:spPr>
        <a:xfrm>
          <a:off x="1928105" y="4403113"/>
          <a:ext cx="2011188" cy="1005594"/>
        </a:xfrm>
        <a:prstGeom prst="roundRect">
          <a:avLst/>
        </a:prstGeom>
        <a:solidFill>
          <a:srgbClr val="D1E5FE"/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1" kern="120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rPr>
            <a:t>Ask for help; there are many resources available to you.</a:t>
          </a:r>
          <a:endParaRPr lang="en-US" sz="1100" kern="1200" dirty="0">
            <a:latin typeface="Ebrima" panose="02000000000000000000" pitchFamily="2" charset="0"/>
            <a:ea typeface="Ebrima" panose="02000000000000000000" pitchFamily="2" charset="0"/>
            <a:cs typeface="Ebrima" panose="02000000000000000000" pitchFamily="2" charset="0"/>
          </a:endParaRPr>
        </a:p>
      </dsp:txBody>
      <dsp:txXfrm>
        <a:off x="1977194" y="4452202"/>
        <a:ext cx="1913010" cy="907416"/>
      </dsp:txXfrm>
    </dsp:sp>
    <dsp:sp modelId="{A365C1E9-DDDC-4C45-83CA-21CAED97C2EE}">
      <dsp:nvSpPr>
        <dsp:cNvPr id="0" name=""/>
        <dsp:cNvSpPr/>
      </dsp:nvSpPr>
      <dsp:spPr>
        <a:xfrm>
          <a:off x="22147" y="3302707"/>
          <a:ext cx="2011188" cy="1005594"/>
        </a:xfrm>
        <a:prstGeom prst="roundRect">
          <a:avLst/>
        </a:prstGeom>
        <a:solidFill>
          <a:srgbClr val="D1E5FE"/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1" kern="1200">
              <a:latin typeface="Gadugi" panose="020B0502040204020203" pitchFamily="34" charset="0"/>
            </a:rPr>
            <a:t>Stay flexible and be patient; the first steps you make are only transitions to something better.</a:t>
          </a:r>
          <a:endParaRPr lang="en-US" sz="1100" kern="1200" dirty="0">
            <a:latin typeface="Gadugi" panose="020B0502040204020203" pitchFamily="34" charset="0"/>
          </a:endParaRPr>
        </a:p>
      </dsp:txBody>
      <dsp:txXfrm>
        <a:off x="71236" y="3351796"/>
        <a:ext cx="1913010" cy="907416"/>
      </dsp:txXfrm>
    </dsp:sp>
    <dsp:sp modelId="{C5735C20-9D82-47DF-AC0B-CCD4C4A35F7D}">
      <dsp:nvSpPr>
        <dsp:cNvPr id="0" name=""/>
        <dsp:cNvSpPr/>
      </dsp:nvSpPr>
      <dsp:spPr>
        <a:xfrm>
          <a:off x="22147" y="1101897"/>
          <a:ext cx="2011188" cy="1005594"/>
        </a:xfrm>
        <a:prstGeom prst="roundRect">
          <a:avLst/>
        </a:prstGeom>
        <a:solidFill>
          <a:srgbClr val="D1E5FE"/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1" kern="12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rPr>
            <a:t>Do whatever it takes, including getting right with yourself and being in the right place with the right people.</a:t>
          </a:r>
          <a:endParaRPr lang="en-US" sz="1100" kern="1200" dirty="0">
            <a:latin typeface="Ebrima" panose="02000000000000000000" pitchFamily="2" charset="0"/>
            <a:ea typeface="Ebrima" panose="02000000000000000000" pitchFamily="2" charset="0"/>
            <a:cs typeface="Ebrima" panose="02000000000000000000" pitchFamily="2" charset="0"/>
          </a:endParaRPr>
        </a:p>
      </dsp:txBody>
      <dsp:txXfrm>
        <a:off x="71236" y="1150986"/>
        <a:ext cx="1913010" cy="90741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170582" cy="480388"/>
          </a:xfrm>
          <a:prstGeom prst="rect">
            <a:avLst/>
          </a:prstGeom>
        </p:spPr>
        <p:txBody>
          <a:bodyPr vert="horz" lIns="94843" tIns="47422" rIns="94843" bIns="47422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142963" y="0"/>
            <a:ext cx="3170582" cy="480388"/>
          </a:xfrm>
          <a:prstGeom prst="rect">
            <a:avLst/>
          </a:prstGeom>
        </p:spPr>
        <p:txBody>
          <a:bodyPr vert="horz" lIns="94843" tIns="47422" rIns="94843" bIns="47422" rtlCol="0"/>
          <a:lstStyle>
            <a:lvl1pPr algn="r">
              <a:defRPr sz="1300"/>
            </a:lvl1pPr>
          </a:lstStyle>
          <a:p>
            <a:fld id="{314B95DC-6F98-490A-ABD8-174091D6D8F6}" type="datetimeFigureOut">
              <a:rPr lang="en-US" smtClean="0"/>
              <a:pPr/>
              <a:t>5/20/2022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9119174"/>
            <a:ext cx="3170582" cy="480388"/>
          </a:xfrm>
          <a:prstGeom prst="rect">
            <a:avLst/>
          </a:prstGeom>
        </p:spPr>
        <p:txBody>
          <a:bodyPr vert="horz" lIns="94843" tIns="47422" rIns="94843" bIns="47422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142963" y="9119174"/>
            <a:ext cx="3170582" cy="480388"/>
          </a:xfrm>
          <a:prstGeom prst="rect">
            <a:avLst/>
          </a:prstGeom>
        </p:spPr>
        <p:txBody>
          <a:bodyPr vert="horz" lIns="94843" tIns="47422" rIns="94843" bIns="47422" rtlCol="0" anchor="b"/>
          <a:lstStyle>
            <a:lvl1pPr algn="r">
              <a:defRPr sz="1300"/>
            </a:lvl1pPr>
          </a:lstStyle>
          <a:p>
            <a:fld id="{AE839DF7-E361-4FDC-9E28-315F6FF2F6A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14064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3169920" cy="480060"/>
          </a:xfrm>
          <a:prstGeom prst="rect">
            <a:avLst/>
          </a:prstGeom>
        </p:spPr>
        <p:txBody>
          <a:bodyPr vert="horz" lIns="96636" tIns="48318" rIns="96636" bIns="48318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8" y="1"/>
            <a:ext cx="3169920" cy="480060"/>
          </a:xfrm>
          <a:prstGeom prst="rect">
            <a:avLst/>
          </a:prstGeom>
        </p:spPr>
        <p:txBody>
          <a:bodyPr vert="horz" lIns="96636" tIns="48318" rIns="96636" bIns="48318" rtlCol="0"/>
          <a:lstStyle>
            <a:lvl1pPr algn="r">
              <a:defRPr sz="1300"/>
            </a:lvl1pPr>
          </a:lstStyle>
          <a:p>
            <a:fld id="{F4F27919-B2FD-4AC1-B915-E07292CBF559}" type="datetimeFigureOut">
              <a:rPr lang="en-US" smtClean="0"/>
              <a:pPr/>
              <a:t>5/20/2022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19138"/>
            <a:ext cx="4800600" cy="3600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36" tIns="48318" rIns="96636" bIns="4831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1" y="4560572"/>
            <a:ext cx="5852160" cy="4320540"/>
          </a:xfrm>
          <a:prstGeom prst="rect">
            <a:avLst/>
          </a:prstGeom>
        </p:spPr>
        <p:txBody>
          <a:bodyPr vert="horz" lIns="96636" tIns="48318" rIns="96636" bIns="4831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2" y="9119475"/>
            <a:ext cx="3169920" cy="480060"/>
          </a:xfrm>
          <a:prstGeom prst="rect">
            <a:avLst/>
          </a:prstGeom>
        </p:spPr>
        <p:txBody>
          <a:bodyPr vert="horz" lIns="96636" tIns="48318" rIns="96636" bIns="48318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8" y="9119475"/>
            <a:ext cx="3169920" cy="480060"/>
          </a:xfrm>
          <a:prstGeom prst="rect">
            <a:avLst/>
          </a:prstGeom>
        </p:spPr>
        <p:txBody>
          <a:bodyPr vert="horz" lIns="96636" tIns="48318" rIns="96636" bIns="48318" rtlCol="0" anchor="b"/>
          <a:lstStyle>
            <a:lvl1pPr algn="r">
              <a:defRPr sz="1300"/>
            </a:lvl1pPr>
          </a:lstStyle>
          <a:p>
            <a:fld id="{11689924-04B1-45C6-99C1-3F4725B7D61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92159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706377-EF4D-49CE-885A-792651572996}" type="slidenum">
              <a:rPr lang="en-US" smtClean="0">
                <a:solidFill>
                  <a:prstClr val="black"/>
                </a:solidFill>
              </a:rPr>
              <a:pPr/>
              <a:t>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714587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117E8C5-8DF8-4735-9D81-8CA2899D4CDC}" type="slidenum">
              <a:rPr lang="en-US"/>
              <a:pPr/>
              <a:t>16</a:t>
            </a:fld>
            <a:endParaRPr lang="en-US" dirty="0"/>
          </a:p>
        </p:txBody>
      </p:sp>
      <p:sp>
        <p:nvSpPr>
          <p:cNvPr id="10199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741488" y="465138"/>
            <a:ext cx="3621087" cy="2716212"/>
          </a:xfrm>
          <a:ln/>
        </p:spPr>
      </p:sp>
      <p:sp>
        <p:nvSpPr>
          <p:cNvPr id="10199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02310" y="3728852"/>
            <a:ext cx="5618480" cy="4189095"/>
          </a:xfrm>
        </p:spPr>
        <p:txBody>
          <a:bodyPr>
            <a:normAutofit/>
          </a:bodyPr>
          <a:lstStyle/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761898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1CE1E70-6E10-439F-A8DD-96111E1D8FF5}" type="slidenum">
              <a:rPr lang="en-US"/>
              <a:pPr/>
              <a:t>17</a:t>
            </a:fld>
            <a:endParaRPr lang="en-US"/>
          </a:p>
        </p:txBody>
      </p:sp>
      <p:sp>
        <p:nvSpPr>
          <p:cNvPr id="10045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741488" y="465138"/>
            <a:ext cx="3621087" cy="2716212"/>
          </a:xfrm>
          <a:ln/>
        </p:spPr>
      </p:sp>
      <p:sp>
        <p:nvSpPr>
          <p:cNvPr id="10045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117E8C5-8DF8-4735-9D81-8CA2899D4CDC}" type="slidenum">
              <a:rPr lang="en-US"/>
              <a:pPr/>
              <a:t>18</a:t>
            </a:fld>
            <a:endParaRPr lang="en-US" dirty="0"/>
          </a:p>
        </p:txBody>
      </p:sp>
      <p:sp>
        <p:nvSpPr>
          <p:cNvPr id="10199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741488" y="465138"/>
            <a:ext cx="3621087" cy="2716212"/>
          </a:xfrm>
          <a:ln/>
        </p:spPr>
      </p:sp>
      <p:sp>
        <p:nvSpPr>
          <p:cNvPr id="10199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02310" y="3728852"/>
            <a:ext cx="5618480" cy="4189095"/>
          </a:xfrm>
        </p:spPr>
        <p:txBody>
          <a:bodyPr>
            <a:normAutofit/>
          </a:bodyPr>
          <a:lstStyle/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301154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1CE1E70-6E10-439F-A8DD-96111E1D8FF5}" type="slidenum">
              <a:rPr lang="en-US"/>
              <a:pPr/>
              <a:t>20</a:t>
            </a:fld>
            <a:endParaRPr lang="en-US" dirty="0"/>
          </a:p>
        </p:txBody>
      </p:sp>
      <p:sp>
        <p:nvSpPr>
          <p:cNvPr id="10045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741488" y="465138"/>
            <a:ext cx="3621087" cy="2716212"/>
          </a:xfrm>
          <a:ln/>
        </p:spPr>
      </p:sp>
      <p:sp>
        <p:nvSpPr>
          <p:cNvPr id="10045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02310" y="3749040"/>
            <a:ext cx="5618480" cy="4189095"/>
          </a:xfrm>
        </p:spPr>
        <p:txBody>
          <a:bodyPr/>
          <a:lstStyle/>
          <a:p>
            <a:endParaRPr lang="en-US" dirty="0"/>
          </a:p>
          <a:p>
            <a:endParaRPr lang="en-US"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237979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650751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415124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1CE1E70-6E10-439F-A8DD-96111E1D8FF5}" type="slidenum">
              <a:rPr lang="en-US"/>
              <a:pPr/>
              <a:t>24</a:t>
            </a:fld>
            <a:endParaRPr lang="en-US" dirty="0"/>
          </a:p>
        </p:txBody>
      </p:sp>
      <p:sp>
        <p:nvSpPr>
          <p:cNvPr id="10045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741488" y="465138"/>
            <a:ext cx="3621087" cy="2716212"/>
          </a:xfrm>
          <a:ln/>
        </p:spPr>
      </p:sp>
      <p:sp>
        <p:nvSpPr>
          <p:cNvPr id="10045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02310" y="3749040"/>
            <a:ext cx="5618480" cy="4189095"/>
          </a:xfrm>
        </p:spPr>
        <p:txBody>
          <a:bodyPr/>
          <a:lstStyle/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994886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441165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66239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Good afternoon everyone!</a:t>
            </a:r>
          </a:p>
          <a:p>
            <a:endParaRPr lang="en-US" dirty="0"/>
          </a:p>
          <a:p>
            <a:r>
              <a:rPr lang="en-US" dirty="0"/>
              <a:t>Thank you</a:t>
            </a:r>
            <a:r>
              <a:rPr lang="en-US" baseline="0" dirty="0"/>
              <a:t> for joining us as we discuss Creating a Financial Resource Center on-site, at you development or agency.</a:t>
            </a:r>
          </a:p>
          <a:p>
            <a:endParaRPr lang="en-US" baseline="0" dirty="0"/>
          </a:p>
          <a:p>
            <a:r>
              <a:rPr lang="en-US" baseline="0" dirty="0"/>
              <a:t>We hope this presentation will help you bring vetted, unbiased financial education resources to your residents or clients that they can use right now.</a:t>
            </a:r>
          </a:p>
          <a:p>
            <a:endParaRPr lang="en-US" baseline="0" dirty="0"/>
          </a:p>
          <a:p>
            <a:r>
              <a:rPr lang="en-US" baseline="0" dirty="0"/>
              <a:t>So let’s get started.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056406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216256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40494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1CE1E70-6E10-439F-A8DD-96111E1D8FF5}" type="slidenum">
              <a:rPr lang="en-US"/>
              <a:pPr/>
              <a:t>29</a:t>
            </a:fld>
            <a:endParaRPr lang="en-US" dirty="0"/>
          </a:p>
        </p:txBody>
      </p:sp>
      <p:sp>
        <p:nvSpPr>
          <p:cNvPr id="10045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741488" y="465138"/>
            <a:ext cx="3621087" cy="2716212"/>
          </a:xfrm>
          <a:ln/>
        </p:spPr>
      </p:sp>
      <p:sp>
        <p:nvSpPr>
          <p:cNvPr id="10045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02310" y="3749040"/>
            <a:ext cx="5618480" cy="4189095"/>
          </a:xfrm>
        </p:spPr>
        <p:txBody>
          <a:bodyPr/>
          <a:lstStyle/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035295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706377-EF4D-49CE-885A-792651572996}" type="slidenum">
              <a:rPr lang="en-US" smtClean="0">
                <a:solidFill>
                  <a:prstClr val="black"/>
                </a:solidFill>
              </a:rPr>
              <a:pPr/>
              <a:t>31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69280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Good afternoon everyone!</a:t>
            </a:r>
          </a:p>
          <a:p>
            <a:endParaRPr lang="en-US" dirty="0"/>
          </a:p>
          <a:p>
            <a:r>
              <a:rPr lang="en-US" dirty="0"/>
              <a:t>Thank you</a:t>
            </a:r>
            <a:r>
              <a:rPr lang="en-US" baseline="0" dirty="0"/>
              <a:t> for joining us as we discuss Creating a Financial Resource Center on-site, at you development or agency.</a:t>
            </a:r>
          </a:p>
          <a:p>
            <a:endParaRPr lang="en-US" baseline="0" dirty="0"/>
          </a:p>
          <a:p>
            <a:r>
              <a:rPr lang="en-US" baseline="0" dirty="0"/>
              <a:t>We hope this presentation will help you bring vetted, unbiased financial education resources to your residents or clients that they can use right now.</a:t>
            </a:r>
          </a:p>
          <a:p>
            <a:endParaRPr lang="en-US" baseline="0" dirty="0"/>
          </a:p>
          <a:p>
            <a:r>
              <a:rPr lang="en-US" baseline="0" dirty="0"/>
              <a:t>So let’s get started.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6954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Today we’re going to talk about:</a:t>
            </a:r>
          </a:p>
          <a:p>
            <a:endParaRPr lang="en-US" dirty="0"/>
          </a:p>
          <a:p>
            <a:r>
              <a:rPr lang="en-US" dirty="0"/>
              <a:t>Money values and setting financial goals</a:t>
            </a:r>
          </a:p>
          <a:p>
            <a:endParaRPr lang="en-US" dirty="0"/>
          </a:p>
          <a:p>
            <a:r>
              <a:rPr lang="en-US" dirty="0"/>
              <a:t>Creating a Money Map</a:t>
            </a:r>
          </a:p>
          <a:p>
            <a:endParaRPr lang="en-US" dirty="0"/>
          </a:p>
          <a:p>
            <a:r>
              <a:rPr lang="en-US" dirty="0"/>
              <a:t>Making good financial</a:t>
            </a:r>
            <a:r>
              <a:rPr lang="en-US" baseline="0" dirty="0"/>
              <a:t> choices</a:t>
            </a:r>
          </a:p>
          <a:p>
            <a:endParaRPr lang="en-US" baseline="0" dirty="0"/>
          </a:p>
          <a:p>
            <a:r>
              <a:rPr lang="en-US" baseline="0" dirty="0"/>
              <a:t>Knowing how your cash flows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56E249-04A4-4C32-8828-171CAF85334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90888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0048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4767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530945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117E8C5-8DF8-4735-9D81-8CA2899D4CDC}" type="slidenum">
              <a:rPr lang="en-US"/>
              <a:pPr/>
              <a:t>12</a:t>
            </a:fld>
            <a:endParaRPr lang="en-US" dirty="0"/>
          </a:p>
        </p:txBody>
      </p:sp>
      <p:sp>
        <p:nvSpPr>
          <p:cNvPr id="10199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741488" y="465138"/>
            <a:ext cx="3621087" cy="2716212"/>
          </a:xfrm>
          <a:ln/>
        </p:spPr>
      </p:sp>
      <p:sp>
        <p:nvSpPr>
          <p:cNvPr id="10199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02310" y="3728852"/>
            <a:ext cx="5618480" cy="4189095"/>
          </a:xfrm>
        </p:spPr>
        <p:txBody>
          <a:bodyPr>
            <a:normAutofit/>
          </a:bodyPr>
          <a:lstStyle/>
          <a:p>
            <a:endParaRPr lang="en-US" dirty="0"/>
          </a:p>
          <a:p>
            <a:endParaRPr lang="en-US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117E8C5-8DF8-4735-9D81-8CA2899D4CDC}" type="slidenum">
              <a:rPr lang="en-US"/>
              <a:pPr/>
              <a:t>15</a:t>
            </a:fld>
            <a:endParaRPr lang="en-US" dirty="0"/>
          </a:p>
        </p:txBody>
      </p:sp>
      <p:sp>
        <p:nvSpPr>
          <p:cNvPr id="10199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741488" y="465138"/>
            <a:ext cx="3621087" cy="2716212"/>
          </a:xfrm>
          <a:ln/>
        </p:spPr>
      </p:sp>
      <p:sp>
        <p:nvSpPr>
          <p:cNvPr id="10199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02310" y="3728852"/>
            <a:ext cx="5618480" cy="4189095"/>
          </a:xfrm>
        </p:spPr>
        <p:txBody>
          <a:bodyPr>
            <a:normAutofit/>
          </a:bodyPr>
          <a:lstStyle/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89149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/>
              <a:t>5/20/2022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/>
              <a:t>‹#›</a:t>
            </a:fld>
            <a:endParaRPr lang="en-US"/>
          </a:p>
        </p:txBody>
      </p:sp>
      <p:grpSp>
        <p:nvGrpSpPr>
          <p:cNvPr id="7" name="Group 6"/>
          <p:cNvGrpSpPr/>
          <p:nvPr userDrawn="1"/>
        </p:nvGrpSpPr>
        <p:grpSpPr>
          <a:xfrm>
            <a:off x="228600" y="6071526"/>
            <a:ext cx="2799604" cy="663006"/>
            <a:chOff x="6355080" y="269053"/>
            <a:chExt cx="2799604" cy="663006"/>
          </a:xfrm>
        </p:grpSpPr>
        <p:pic>
          <p:nvPicPr>
            <p:cNvPr id="8" name="Picture 7" descr="print_logo.eps"/>
            <p:cNvPicPr>
              <a:picLocks noChangeAspect="1"/>
            </p:cNvPicPr>
            <p:nvPr/>
          </p:nvPicPr>
          <p:blipFill>
            <a:blip r:embed="rId2"/>
            <a:srcRect b="17422"/>
            <a:stretch>
              <a:fillRect/>
            </a:stretch>
          </p:blipFill>
          <p:spPr>
            <a:xfrm>
              <a:off x="6416040" y="269053"/>
              <a:ext cx="2496744" cy="434053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 userDrawn="1"/>
          </p:nvSpPr>
          <p:spPr>
            <a:xfrm>
              <a:off x="6355080" y="670449"/>
              <a:ext cx="2799604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50" dirty="0">
                  <a:solidFill>
                    <a:schemeClr val="tx2">
                      <a:lumMod val="50000"/>
                    </a:schemeClr>
                  </a:solidFill>
                </a:rPr>
                <a:t> www.buildingyourfinancialhouse.org </a:t>
              </a:r>
              <a:r>
                <a:rPr lang="en-US" sz="800" dirty="0">
                  <a:solidFill>
                    <a:schemeClr val="tx2">
                      <a:lumMod val="50000"/>
                    </a:schemeClr>
                  </a:solidFill>
                </a:rPr>
                <a:t>(2020)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39353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2438400" y="774700"/>
            <a:ext cx="6705600" cy="6083300"/>
          </a:xfrm>
          <a:prstGeom prst="rect">
            <a:avLst/>
          </a:prstGeom>
          <a:blipFill dpi="0" rotWithShape="1">
            <a:blip r:embed="rId2">
              <a:alphaModFix amt="20000"/>
            </a:blip>
            <a:srcRect/>
            <a:stretch>
              <a:fillRect/>
            </a:stretch>
          </a:blipFill>
          <a:ln>
            <a:noFill/>
          </a:ln>
          <a:effectLst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435100"/>
            <a:ext cx="5111750" cy="46910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4" name="Straight Connector 13"/>
          <p:cNvCxnSpPr/>
          <p:nvPr userDrawn="1"/>
        </p:nvCxnSpPr>
        <p:spPr>
          <a:xfrm flipH="1">
            <a:off x="1" y="647698"/>
            <a:ext cx="9121587" cy="0"/>
          </a:xfrm>
          <a:prstGeom prst="line">
            <a:avLst/>
          </a:prstGeom>
          <a:ln w="1905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0" y="-17462"/>
            <a:ext cx="9144000" cy="665160"/>
          </a:xfrm>
          <a:solidFill>
            <a:schemeClr val="accent1">
              <a:lumMod val="20000"/>
              <a:lumOff val="80000"/>
              <a:alpha val="57000"/>
            </a:schemeClr>
          </a:solidFill>
        </p:spPr>
        <p:txBody>
          <a:bodyPr>
            <a:normAutofit/>
          </a:bodyPr>
          <a:lstStyle>
            <a:lvl1pPr algn="l">
              <a:defRPr sz="320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548276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2438400" y="774700"/>
            <a:ext cx="6705600" cy="6083300"/>
          </a:xfrm>
          <a:prstGeom prst="rect">
            <a:avLst/>
          </a:prstGeom>
          <a:blipFill dpi="0" rotWithShape="1">
            <a:blip r:embed="rId2">
              <a:alphaModFix amt="20000"/>
            </a:blip>
            <a:srcRect/>
            <a:stretch>
              <a:fillRect/>
            </a:stretch>
          </a:blipFill>
          <a:ln>
            <a:noFill/>
          </a:ln>
          <a:effectLst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41717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069CCBE-8B26-4C9D-A48C-96D93D4238C8}"/>
              </a:ext>
            </a:extLst>
          </p:cNvPr>
          <p:cNvGrpSpPr/>
          <p:nvPr userDrawn="1"/>
        </p:nvGrpSpPr>
        <p:grpSpPr>
          <a:xfrm>
            <a:off x="6509496" y="6237572"/>
            <a:ext cx="2799604" cy="663006"/>
            <a:chOff x="6355080" y="269053"/>
            <a:chExt cx="2799604" cy="663006"/>
          </a:xfrm>
        </p:grpSpPr>
        <p:pic>
          <p:nvPicPr>
            <p:cNvPr id="3" name="Picture 2" descr="print_logo.eps">
              <a:extLst>
                <a:ext uri="{FF2B5EF4-FFF2-40B4-BE49-F238E27FC236}">
                  <a16:creationId xmlns:a16="http://schemas.microsoft.com/office/drawing/2014/main" id="{27840C1F-BD0F-4D7C-98DC-CE688C3A082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b="17422"/>
            <a:stretch>
              <a:fillRect/>
            </a:stretch>
          </p:blipFill>
          <p:spPr>
            <a:xfrm>
              <a:off x="6416040" y="269053"/>
              <a:ext cx="2496744" cy="434053"/>
            </a:xfrm>
            <a:prstGeom prst="rect">
              <a:avLst/>
            </a:prstGeom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9D50699B-F75B-47F6-A7B6-FB28B096011F}"/>
                </a:ext>
              </a:extLst>
            </p:cNvPr>
            <p:cNvSpPr txBox="1"/>
            <p:nvPr userDrawn="1"/>
          </p:nvSpPr>
          <p:spPr>
            <a:xfrm>
              <a:off x="6355080" y="670449"/>
              <a:ext cx="2799604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4400"/>
              <a:r>
                <a:rPr lang="en-US" sz="1050" dirty="0">
                  <a:solidFill>
                    <a:prstClr val="white"/>
                  </a:solidFill>
                </a:rPr>
                <a:t>      www.buildingyourfinancialhouse.org </a:t>
              </a:r>
              <a:endParaRPr lang="en-US" sz="800" dirty="0">
                <a:solidFill>
                  <a:prstClr val="white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263849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/>
              <a:t>5/20/2022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12554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/>
              <a:t>5/20/2022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231873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/>
              <a:t>5/20/2022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357734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631E8-2B9F-4BFB-8350-B88446784C27}" type="datetimeFigureOut">
              <a:rPr lang="en-US" smtClean="0"/>
              <a:pPr/>
              <a:t>5/20/2022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80FE4-0BA7-45C5-96EA-5EF6C6E17DF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18947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YFH-RFR 20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 userDrawn="1"/>
        </p:nvGrpSpPr>
        <p:grpSpPr>
          <a:xfrm>
            <a:off x="6509496" y="6237572"/>
            <a:ext cx="2799604" cy="663006"/>
            <a:chOff x="6355080" y="269053"/>
            <a:chExt cx="2799604" cy="663006"/>
          </a:xfrm>
        </p:grpSpPr>
        <p:pic>
          <p:nvPicPr>
            <p:cNvPr id="7" name="Picture 6" descr="print_logo.eps"/>
            <p:cNvPicPr>
              <a:picLocks noChangeAspect="1"/>
            </p:cNvPicPr>
            <p:nvPr/>
          </p:nvPicPr>
          <p:blipFill>
            <a:blip r:embed="rId2"/>
            <a:srcRect b="17422"/>
            <a:stretch>
              <a:fillRect/>
            </a:stretch>
          </p:blipFill>
          <p:spPr>
            <a:xfrm>
              <a:off x="6416040" y="269053"/>
              <a:ext cx="2496744" cy="434053"/>
            </a:xfrm>
            <a:prstGeom prst="rect">
              <a:avLst/>
            </a:prstGeom>
          </p:spPr>
        </p:pic>
        <p:sp>
          <p:nvSpPr>
            <p:cNvPr id="8" name="TextBox 7"/>
            <p:cNvSpPr txBox="1"/>
            <p:nvPr userDrawn="1"/>
          </p:nvSpPr>
          <p:spPr>
            <a:xfrm>
              <a:off x="6355080" y="670449"/>
              <a:ext cx="2799604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50" dirty="0">
                  <a:solidFill>
                    <a:schemeClr val="tx1"/>
                  </a:solidFill>
                </a:rPr>
                <a:t> www.buildingyourfinancialhouse.org </a:t>
              </a:r>
              <a:r>
                <a:rPr lang="en-US" sz="800" dirty="0">
                  <a:solidFill>
                    <a:schemeClr val="tx1"/>
                  </a:solidFill>
                </a:rPr>
                <a:t>(2019)</a:t>
              </a:r>
            </a:p>
          </p:txBody>
        </p:sp>
      </p:grpSp>
      <p:sp>
        <p:nvSpPr>
          <p:cNvPr id="9" name="Footer Placeholder 6"/>
          <p:cNvSpPr txBox="1">
            <a:spLocks/>
          </p:cNvSpPr>
          <p:nvPr userDrawn="1"/>
        </p:nvSpPr>
        <p:spPr>
          <a:xfrm>
            <a:off x="0" y="6235699"/>
            <a:ext cx="6502400" cy="594360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800" dirty="0"/>
              <a:t>Readine</a:t>
            </a:r>
            <a:r>
              <a:rPr lang="en-US" sz="1400" i="1" dirty="0"/>
              <a:t>$$ </a:t>
            </a:r>
            <a:r>
              <a:rPr lang="en-US" sz="1800" dirty="0"/>
              <a:t>for Reentry</a:t>
            </a:r>
          </a:p>
        </p:txBody>
      </p:sp>
    </p:spTree>
    <p:extLst>
      <p:ext uri="{BB962C8B-B14F-4D97-AF65-F5344CB8AC3E}">
        <p14:creationId xmlns:p14="http://schemas.microsoft.com/office/powerpoint/2010/main" val="409776617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YFH.org-20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 userDrawn="1"/>
        </p:nvGrpSpPr>
        <p:grpSpPr>
          <a:xfrm>
            <a:off x="6509496" y="6237572"/>
            <a:ext cx="2799604" cy="663006"/>
            <a:chOff x="6355080" y="269053"/>
            <a:chExt cx="2799604" cy="663006"/>
          </a:xfrm>
        </p:grpSpPr>
        <p:pic>
          <p:nvPicPr>
            <p:cNvPr id="7" name="Picture 6" descr="print_logo.eps"/>
            <p:cNvPicPr>
              <a:picLocks noChangeAspect="1"/>
            </p:cNvPicPr>
            <p:nvPr/>
          </p:nvPicPr>
          <p:blipFill>
            <a:blip r:embed="rId2"/>
            <a:srcRect b="17422"/>
            <a:stretch>
              <a:fillRect/>
            </a:stretch>
          </p:blipFill>
          <p:spPr>
            <a:xfrm>
              <a:off x="6416040" y="269053"/>
              <a:ext cx="2496744" cy="434053"/>
            </a:xfrm>
            <a:prstGeom prst="rect">
              <a:avLst/>
            </a:prstGeom>
          </p:spPr>
        </p:pic>
        <p:sp>
          <p:nvSpPr>
            <p:cNvPr id="8" name="TextBox 7"/>
            <p:cNvSpPr txBox="1"/>
            <p:nvPr userDrawn="1"/>
          </p:nvSpPr>
          <p:spPr>
            <a:xfrm>
              <a:off x="6355080" y="670449"/>
              <a:ext cx="2799604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50" dirty="0">
                  <a:solidFill>
                    <a:schemeClr val="tx1"/>
                  </a:solidFill>
                </a:rPr>
                <a:t> www.buildingyourfinancialhouse.org </a:t>
              </a:r>
              <a:r>
                <a:rPr lang="en-US" sz="800" dirty="0">
                  <a:solidFill>
                    <a:schemeClr val="tx1"/>
                  </a:solidFill>
                </a:rPr>
                <a:t>(2019)</a:t>
              </a:r>
            </a:p>
          </p:txBody>
        </p:sp>
      </p:grp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0980FE4-0BA7-45C5-96EA-5EF6C6E17DF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082597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7" name="Group 6"/>
          <p:cNvGrpSpPr/>
          <p:nvPr userDrawn="1"/>
        </p:nvGrpSpPr>
        <p:grpSpPr>
          <a:xfrm>
            <a:off x="228600" y="6071526"/>
            <a:ext cx="2799604" cy="663006"/>
            <a:chOff x="6355080" y="269053"/>
            <a:chExt cx="2799604" cy="663006"/>
          </a:xfrm>
        </p:grpSpPr>
        <p:pic>
          <p:nvPicPr>
            <p:cNvPr id="8" name="Picture 7" descr="print_logo.eps"/>
            <p:cNvPicPr>
              <a:picLocks noChangeAspect="1"/>
            </p:cNvPicPr>
            <p:nvPr/>
          </p:nvPicPr>
          <p:blipFill>
            <a:blip r:embed="rId2"/>
            <a:srcRect b="17422"/>
            <a:stretch>
              <a:fillRect/>
            </a:stretch>
          </p:blipFill>
          <p:spPr>
            <a:xfrm>
              <a:off x="6416040" y="269053"/>
              <a:ext cx="2496744" cy="434053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 userDrawn="1"/>
          </p:nvSpPr>
          <p:spPr>
            <a:xfrm>
              <a:off x="6355080" y="670449"/>
              <a:ext cx="2799604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4400"/>
              <a:r>
                <a:rPr lang="en-US" sz="1050" dirty="0">
                  <a:solidFill>
                    <a:srgbClr val="1F497D">
                      <a:lumMod val="50000"/>
                    </a:srgbClr>
                  </a:solidFill>
                </a:rPr>
                <a:t> www.buildingyourfinancialhouse.org </a:t>
              </a:r>
              <a:r>
                <a:rPr lang="en-US" sz="800" dirty="0">
                  <a:solidFill>
                    <a:srgbClr val="1F497D">
                      <a:lumMod val="50000"/>
                    </a:srgbClr>
                  </a:solidFill>
                </a:rPr>
                <a:t>(2020)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00502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/>
              <a:t>5/20/2022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949455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067666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098457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284839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112652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Rectangle 5"/>
          <p:cNvSpPr/>
          <p:nvPr userDrawn="1"/>
        </p:nvSpPr>
        <p:spPr>
          <a:xfrm>
            <a:off x="2438400" y="774700"/>
            <a:ext cx="6705600" cy="6083300"/>
          </a:xfrm>
          <a:prstGeom prst="rect">
            <a:avLst/>
          </a:prstGeom>
          <a:blipFill dpi="0" rotWithShape="1">
            <a:blip r:embed="rId2">
              <a:alphaModFix amt="20000"/>
            </a:blip>
            <a:srcRect/>
            <a:stretch>
              <a:fillRect/>
            </a:stretch>
          </a:blipFill>
          <a:ln>
            <a:noFill/>
          </a:ln>
          <a:effectLst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188769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645887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6172200"/>
            <a:ext cx="2590800" cy="5450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8"/>
          <p:cNvSpPr/>
          <p:nvPr userDrawn="1"/>
        </p:nvSpPr>
        <p:spPr>
          <a:xfrm>
            <a:off x="2438400" y="774700"/>
            <a:ext cx="6705600" cy="6083300"/>
          </a:xfrm>
          <a:prstGeom prst="rect">
            <a:avLst/>
          </a:prstGeom>
          <a:blipFill dpi="0" rotWithShape="1">
            <a:blip r:embed="rId3">
              <a:alphaModFix amt="20000"/>
            </a:blip>
            <a:srcRect/>
            <a:stretch>
              <a:fillRect/>
            </a:stretch>
          </a:blipFill>
          <a:ln>
            <a:noFill/>
          </a:ln>
          <a:effectLst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3423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575167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727988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6363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/>
              <a:t>5/20/2022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557495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Renewed BYFH 20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 userDrawn="1"/>
        </p:nvCxnSpPr>
        <p:spPr>
          <a:xfrm>
            <a:off x="152400" y="685800"/>
            <a:ext cx="8915400" cy="0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2"/>
          <p:cNvSpPr/>
          <p:nvPr userDrawn="1"/>
        </p:nvSpPr>
        <p:spPr>
          <a:xfrm>
            <a:off x="0" y="12700"/>
            <a:ext cx="9144000" cy="762000"/>
          </a:xfrm>
          <a:prstGeom prst="rect">
            <a:avLst/>
          </a:prstGeom>
          <a:solidFill>
            <a:schemeClr val="tx1">
              <a:lumMod val="95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Rectangle 3"/>
          <p:cNvSpPr/>
          <p:nvPr userDrawn="1"/>
        </p:nvSpPr>
        <p:spPr>
          <a:xfrm>
            <a:off x="2438400" y="774700"/>
            <a:ext cx="6705600" cy="6083300"/>
          </a:xfrm>
          <a:prstGeom prst="rect">
            <a:avLst/>
          </a:prstGeom>
          <a:blipFill dpi="0" rotWithShape="1">
            <a:blip r:embed="rId2">
              <a:alphaModFix amt="20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798310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 with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6E0530DB-7B61-4825-B74D-DEDB650C5C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65160"/>
          </a:xfrm>
          <a:solidFill>
            <a:schemeClr val="accent1">
              <a:lumMod val="20000"/>
              <a:lumOff val="80000"/>
              <a:alpha val="57000"/>
            </a:schemeClr>
          </a:solidFill>
        </p:spPr>
        <p:txBody>
          <a:bodyPr>
            <a:normAutofit/>
          </a:bodyPr>
          <a:lstStyle>
            <a:lvl1pPr algn="l">
              <a:defRPr sz="320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CFE3675-FC94-45CC-B8BB-834F89A2CDD0}"/>
              </a:ext>
            </a:extLst>
          </p:cNvPr>
          <p:cNvCxnSpPr/>
          <p:nvPr userDrawn="1"/>
        </p:nvCxnSpPr>
        <p:spPr>
          <a:xfrm flipH="1">
            <a:off x="1" y="647698"/>
            <a:ext cx="9121587" cy="0"/>
          </a:xfrm>
          <a:prstGeom prst="line">
            <a:avLst/>
          </a:prstGeom>
          <a:ln w="1905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598905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/>
              <a:t>5/20/2022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74466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/>
              <a:t>5/20/2022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65192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/>
              <a:t>5/20/2022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/>
              <a:t>‹#›</a:t>
            </a:fld>
            <a:endParaRPr lang="en-US"/>
          </a:p>
        </p:txBody>
      </p:sp>
      <p:sp>
        <p:nvSpPr>
          <p:cNvPr id="6" name="Rectangle 5"/>
          <p:cNvSpPr/>
          <p:nvPr userDrawn="1"/>
        </p:nvSpPr>
        <p:spPr>
          <a:xfrm>
            <a:off x="2438400" y="774700"/>
            <a:ext cx="6705600" cy="6083300"/>
          </a:xfrm>
          <a:prstGeom prst="rect">
            <a:avLst/>
          </a:prstGeom>
          <a:blipFill dpi="0" rotWithShape="1">
            <a:blip r:embed="rId2">
              <a:alphaModFix amt="20000"/>
            </a:blip>
            <a:srcRect/>
            <a:stretch>
              <a:fillRect/>
            </a:stretch>
          </a:blipFill>
          <a:ln>
            <a:noFill/>
          </a:ln>
          <a:effectLst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10346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with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6E0530DB-7B61-4825-B74D-DEDB650C5C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65160"/>
          </a:xfrm>
          <a:solidFill>
            <a:schemeClr val="accent1">
              <a:lumMod val="20000"/>
              <a:lumOff val="80000"/>
              <a:alpha val="57000"/>
            </a:schemeClr>
          </a:solidFill>
        </p:spPr>
        <p:txBody>
          <a:bodyPr>
            <a:normAutofit/>
          </a:bodyPr>
          <a:lstStyle>
            <a:lvl1pPr algn="l">
              <a:defRPr sz="320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CFE3675-FC94-45CC-B8BB-834F89A2CDD0}"/>
              </a:ext>
            </a:extLst>
          </p:cNvPr>
          <p:cNvCxnSpPr/>
          <p:nvPr userDrawn="1"/>
        </p:nvCxnSpPr>
        <p:spPr>
          <a:xfrm flipH="1">
            <a:off x="1" y="647698"/>
            <a:ext cx="9121587" cy="0"/>
          </a:xfrm>
          <a:prstGeom prst="line">
            <a:avLst/>
          </a:prstGeom>
          <a:ln w="1905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085674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2438400" y="774700"/>
            <a:ext cx="6705600" cy="6083300"/>
          </a:xfrm>
          <a:prstGeom prst="rect">
            <a:avLst/>
          </a:prstGeom>
          <a:blipFill dpi="0" rotWithShape="1">
            <a:blip r:embed="rId2">
              <a:alphaModFix amt="20000"/>
            </a:blip>
            <a:srcRect/>
            <a:stretch>
              <a:fillRect/>
            </a:stretch>
          </a:blipFill>
          <a:ln>
            <a:noFill/>
          </a:ln>
          <a:effectLst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0464" y="6172200"/>
            <a:ext cx="2590800" cy="5450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793030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ing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2438400" y="774700"/>
            <a:ext cx="6705600" cy="6083300"/>
          </a:xfrm>
          <a:prstGeom prst="rect">
            <a:avLst/>
          </a:prstGeom>
          <a:blipFill dpi="0" rotWithShape="1">
            <a:blip r:embed="rId2">
              <a:alphaModFix amt="20000"/>
            </a:blip>
            <a:srcRect/>
            <a:stretch>
              <a:fillRect/>
            </a:stretch>
          </a:blipFill>
          <a:ln>
            <a:noFill/>
          </a:ln>
          <a:effectLst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/>
          <p:cNvGrpSpPr/>
          <p:nvPr userDrawn="1"/>
        </p:nvGrpSpPr>
        <p:grpSpPr>
          <a:xfrm>
            <a:off x="6509496" y="6237572"/>
            <a:ext cx="2799604" cy="663006"/>
            <a:chOff x="6355080" y="269053"/>
            <a:chExt cx="2799604" cy="663006"/>
          </a:xfrm>
        </p:grpSpPr>
        <p:pic>
          <p:nvPicPr>
            <p:cNvPr id="11" name="Picture 10" descr="print_logo.eps"/>
            <p:cNvPicPr>
              <a:picLocks noChangeAspect="1"/>
            </p:cNvPicPr>
            <p:nvPr/>
          </p:nvPicPr>
          <p:blipFill>
            <a:blip r:embed="rId3"/>
            <a:srcRect b="17422"/>
            <a:stretch>
              <a:fillRect/>
            </a:stretch>
          </p:blipFill>
          <p:spPr>
            <a:xfrm>
              <a:off x="6416040" y="269053"/>
              <a:ext cx="2496744" cy="434053"/>
            </a:xfrm>
            <a:prstGeom prst="rect">
              <a:avLst/>
            </a:prstGeom>
          </p:spPr>
        </p:pic>
        <p:sp>
          <p:nvSpPr>
            <p:cNvPr id="12" name="TextBox 11"/>
            <p:cNvSpPr txBox="1"/>
            <p:nvPr userDrawn="1"/>
          </p:nvSpPr>
          <p:spPr>
            <a:xfrm>
              <a:off x="6355080" y="670449"/>
              <a:ext cx="2799604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4400"/>
              <a:r>
                <a:rPr lang="en-US" sz="1050" dirty="0">
                  <a:solidFill>
                    <a:prstClr val="white"/>
                  </a:solidFill>
                </a:rPr>
                <a:t>      www.buildingyourfinancialhouse.org </a:t>
              </a:r>
              <a:endParaRPr lang="en-US" sz="800" dirty="0">
                <a:solidFill>
                  <a:prstClr val="white"/>
                </a:solidFill>
              </a:endParaRPr>
            </a:p>
          </p:txBody>
        </p:sp>
      </p:grpSp>
      <p:cxnSp>
        <p:nvCxnSpPr>
          <p:cNvPr id="14" name="Straight Connector 13"/>
          <p:cNvCxnSpPr/>
          <p:nvPr userDrawn="1"/>
        </p:nvCxnSpPr>
        <p:spPr>
          <a:xfrm flipH="1">
            <a:off x="1" y="647698"/>
            <a:ext cx="9121587" cy="0"/>
          </a:xfrm>
          <a:prstGeom prst="line">
            <a:avLst/>
          </a:prstGeom>
          <a:ln w="1905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-76800" y="1382076"/>
            <a:ext cx="9144000" cy="665160"/>
          </a:xfrm>
          <a:solidFill>
            <a:schemeClr val="accent1">
              <a:lumMod val="20000"/>
              <a:lumOff val="80000"/>
              <a:alpha val="57000"/>
            </a:schemeClr>
          </a:solidFill>
        </p:spPr>
        <p:txBody>
          <a:bodyPr>
            <a:normAutofit/>
          </a:bodyPr>
          <a:lstStyle>
            <a:lvl1pPr algn="l">
              <a:defRPr sz="320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5BD6EC0B-45FD-4548-AAFA-74FDDC3026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9950" y="1568451"/>
            <a:ext cx="5111750" cy="4375150"/>
          </a:xfrm>
        </p:spPr>
        <p:txBody>
          <a:bodyPr/>
          <a:lstStyle>
            <a:lvl1pPr>
              <a:defRPr sz="3200">
                <a:solidFill>
                  <a:schemeClr val="tx2">
                    <a:lumMod val="75000"/>
                  </a:schemeClr>
                </a:solidFill>
              </a:defRPr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352597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13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12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bg1">
                <a:lumMod val="95000"/>
              </a:schemeClr>
            </a:gs>
            <a:gs pos="79000">
              <a:schemeClr val="accent1">
                <a:lumMod val="20000"/>
                <a:lumOff val="80000"/>
              </a:schemeClr>
            </a:gs>
            <a:gs pos="100000">
              <a:schemeClr val="tx2">
                <a:lumMod val="75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B2BD79-DB4E-487F-815A-B39D08AB4CF6}" type="datetimeFigureOut">
              <a:rPr lang="en-US" smtClean="0"/>
              <a:t>5/20/2022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3DC83E-2BC4-444E-9D6D-FF213A0864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41932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4" r:id="rId1"/>
    <p:sldLayoutId id="2147483865" r:id="rId2"/>
    <p:sldLayoutId id="2147483866" r:id="rId3"/>
    <p:sldLayoutId id="2147483867" r:id="rId4"/>
    <p:sldLayoutId id="2147483868" r:id="rId5"/>
    <p:sldLayoutId id="2147483869" r:id="rId6"/>
    <p:sldLayoutId id="2147483870" r:id="rId7"/>
    <p:sldLayoutId id="2147483871" r:id="rId8"/>
    <p:sldLayoutId id="2147483872" r:id="rId9"/>
    <p:sldLayoutId id="2147483879" r:id="rId10"/>
    <p:sldLayoutId id="2147483880" r:id="rId11"/>
    <p:sldLayoutId id="2147483881" r:id="rId12"/>
    <p:sldLayoutId id="2147483873" r:id="rId13"/>
    <p:sldLayoutId id="2147483874" r:id="rId14"/>
    <p:sldLayoutId id="2147483875" r:id="rId15"/>
    <p:sldLayoutId id="2147483884" r:id="rId16"/>
    <p:sldLayoutId id="2147483885" r:id="rId17"/>
    <p:sldLayoutId id="2147483886" r:id="rId18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>
                <a:lumMod val="95000"/>
              </a:schemeClr>
            </a:gs>
            <a:gs pos="79000">
              <a:schemeClr val="accent1">
                <a:lumMod val="20000"/>
                <a:lumOff val="80000"/>
              </a:schemeClr>
            </a:gs>
            <a:gs pos="100000">
              <a:schemeClr val="tx2">
                <a:lumMod val="75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91B2BD79-DB4E-487F-815A-B39D08AB4CF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5/20/2022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6A3DC83E-2BC4-444E-9D6D-FF213A08643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4153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1" r:id="rId1"/>
    <p:sldLayoutId id="2147483852" r:id="rId2"/>
    <p:sldLayoutId id="2147483853" r:id="rId3"/>
    <p:sldLayoutId id="2147483854" r:id="rId4"/>
    <p:sldLayoutId id="2147483855" r:id="rId5"/>
    <p:sldLayoutId id="2147483856" r:id="rId6"/>
    <p:sldLayoutId id="2147483857" r:id="rId7"/>
    <p:sldLayoutId id="2147483858" r:id="rId8"/>
    <p:sldLayoutId id="2147483859" r:id="rId9"/>
    <p:sldLayoutId id="2147483860" r:id="rId10"/>
    <p:sldLayoutId id="2147483861" r:id="rId11"/>
    <p:sldLayoutId id="2147483862" r:id="rId12"/>
    <p:sldLayoutId id="2147483887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microsoft.com/office/2007/relationships/hdphoto" Target="../media/hdphoto2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6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4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7.jpeg"/><Relationship Id="rId7" Type="http://schemas.openxmlformats.org/officeDocument/2006/relationships/hyperlink" Target="https://pixnio.com/transportation-vehicles/cars-automobile/car-vehicle-fast-auto-automobile-transportation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hyperlink" Target="http://www.ericrojasblog.com/2012/08/under-contract-mid-century-modern-house.html" TargetMode="External"/><Relationship Id="rId4" Type="http://schemas.openxmlformats.org/officeDocument/2006/relationships/image" Target="../media/image18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7.jpeg"/><Relationship Id="rId7" Type="http://schemas.openxmlformats.org/officeDocument/2006/relationships/hyperlink" Target="https://pixnio.com/transportation-vehicles/cars-automobile/car-vehicle-fast-auto-automobile-transportation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hyperlink" Target="http://www.ericrojasblog.com/2012/08/under-contract-mid-century-modern-house.html" TargetMode="External"/><Relationship Id="rId4" Type="http://schemas.openxmlformats.org/officeDocument/2006/relationships/image" Target="../media/image18.JP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6.xml"/><Relationship Id="rId5" Type="http://schemas.openxmlformats.org/officeDocument/2006/relationships/hyperlink" Target="http://www.pngall.com/thinking-man-png" TargetMode="External"/><Relationship Id="rId4" Type="http://schemas.openxmlformats.org/officeDocument/2006/relationships/image" Target="../media/image21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hyperlink" Target="https://pixnio.com/transportation-vehicles/cars-automobile/car-vehicle-fast-auto-automobile-transportation" TargetMode="External"/><Relationship Id="rId3" Type="http://schemas.openxmlformats.org/officeDocument/2006/relationships/image" Target="../media/image17.jpe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ericrojasblog.com/2012/08/under-contract-mid-century-modern-house.html" TargetMode="External"/><Relationship Id="rId5" Type="http://schemas.openxmlformats.org/officeDocument/2006/relationships/image" Target="../media/image18.JPG"/><Relationship Id="rId4" Type="http://schemas.openxmlformats.org/officeDocument/2006/relationships/image" Target="../media/image20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s://pixnio.com/transportation-vehicles/cars-automobile/car-vehicle-fast-auto-automobile-transportation" TargetMode="External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5" Type="http://schemas.openxmlformats.org/officeDocument/2006/relationships/hyperlink" Target="http://www.ericrojasblog.com/2012/08/under-contract-mid-century-modern-house.html" TargetMode="External"/><Relationship Id="rId4" Type="http://schemas.openxmlformats.org/officeDocument/2006/relationships/image" Target="../media/image18.JP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6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6.xml"/><Relationship Id="rId4" Type="http://schemas.openxmlformats.org/officeDocument/2006/relationships/hyperlink" Target="http://www.thebluediamondgallery.com/handwriting/k/knowledge.html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6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2077496" y="2656952"/>
            <a:ext cx="4856704" cy="10768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prstClr val="white"/>
              </a:solidFill>
            </a:endParaRPr>
          </a:p>
        </p:txBody>
      </p:sp>
      <p:pic>
        <p:nvPicPr>
          <p:cNvPr id="8" name="Picture 2"/>
          <p:cNvPicPr>
            <a:picLocks noGrp="1" noChangeAspect="1" noChangeArrowheads="1"/>
          </p:cNvPicPr>
          <p:nvPr>
            <p:ph idx="4294967295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224" b="25643"/>
          <a:stretch/>
        </p:blipFill>
        <p:spPr bwMode="auto">
          <a:xfrm>
            <a:off x="4132943" y="2701925"/>
            <a:ext cx="2724150" cy="752475"/>
          </a:xfrm>
          <a:prstGeom prst="rect">
            <a:avLst/>
          </a:prstGeom>
          <a:noFill/>
          <a:ln>
            <a:noFill/>
          </a:ln>
          <a:effectLst/>
          <a:scene3d>
            <a:camera prst="perspectiveFront"/>
            <a:lightRig rig="threePt" dir="t"/>
          </a:scene3d>
          <a:sp3d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69" r="59411" b="26618"/>
          <a:stretch/>
        </p:blipFill>
        <p:spPr bwMode="auto">
          <a:xfrm>
            <a:off x="2077496" y="2682352"/>
            <a:ext cx="2004647" cy="772048"/>
          </a:xfrm>
          <a:prstGeom prst="rect">
            <a:avLst/>
          </a:prstGeom>
          <a:noFill/>
          <a:ln>
            <a:noFill/>
          </a:ln>
          <a:effectLst/>
          <a:scene3d>
            <a:camera prst="perspectiveFront"/>
            <a:lightRig rig="threePt" dir="t"/>
          </a:scene3d>
          <a:sp3d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088"/>
          <a:stretch/>
        </p:blipFill>
        <p:spPr bwMode="auto">
          <a:xfrm>
            <a:off x="2097592" y="3552908"/>
            <a:ext cx="4800600" cy="180892"/>
          </a:xfrm>
          <a:prstGeom prst="rect">
            <a:avLst/>
          </a:prstGeom>
          <a:noFill/>
          <a:ln>
            <a:noFill/>
          </a:ln>
          <a:effectLst/>
          <a:scene3d>
            <a:camera prst="perspectiveFront"/>
            <a:lightRig rig="threePt" dir="t"/>
          </a:scene3d>
          <a:sp3d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Straight Connector 9"/>
          <p:cNvCxnSpPr/>
          <p:nvPr/>
        </p:nvCxnSpPr>
        <p:spPr>
          <a:xfrm flipH="1" flipV="1">
            <a:off x="2133600" y="3509407"/>
            <a:ext cx="4737799" cy="2"/>
          </a:xfrm>
          <a:prstGeom prst="line">
            <a:avLst/>
          </a:prstGeom>
          <a:ln w="285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9781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84370C5E-7119-4BFC-BC76-D3FF0162F5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0359" y="1100273"/>
            <a:ext cx="5756352" cy="47227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849BEACF-817F-413D-8646-FEC05BEF5EFA}"/>
              </a:ext>
            </a:extLst>
          </p:cNvPr>
          <p:cNvSpPr/>
          <p:nvPr/>
        </p:nvSpPr>
        <p:spPr>
          <a:xfrm>
            <a:off x="3612995" y="1315844"/>
            <a:ext cx="1550020" cy="7359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FECB6F6-A465-4B08-9330-A08C601B8CB1}"/>
              </a:ext>
            </a:extLst>
          </p:cNvPr>
          <p:cNvSpPr/>
          <p:nvPr/>
        </p:nvSpPr>
        <p:spPr>
          <a:xfrm>
            <a:off x="1806497" y="2085276"/>
            <a:ext cx="1438508" cy="3679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C23816E-9C04-4B5D-BFA3-A845A5CFE233}"/>
              </a:ext>
            </a:extLst>
          </p:cNvPr>
          <p:cNvSpPr/>
          <p:nvPr/>
        </p:nvSpPr>
        <p:spPr>
          <a:xfrm>
            <a:off x="2193073" y="2449548"/>
            <a:ext cx="1550020" cy="3679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E67F97D-84FC-412F-A077-F9CE5C4142A2}"/>
              </a:ext>
            </a:extLst>
          </p:cNvPr>
          <p:cNvSpPr/>
          <p:nvPr/>
        </p:nvSpPr>
        <p:spPr>
          <a:xfrm>
            <a:off x="4977160" y="2269271"/>
            <a:ext cx="1550020" cy="50923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A4F3C64-F617-47A0-B276-55A49E35142E}"/>
              </a:ext>
            </a:extLst>
          </p:cNvPr>
          <p:cNvSpPr/>
          <p:nvPr/>
        </p:nvSpPr>
        <p:spPr>
          <a:xfrm>
            <a:off x="2837985" y="2977377"/>
            <a:ext cx="1550020" cy="8363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A50869B-7988-4640-8500-7972F59D1227}"/>
              </a:ext>
            </a:extLst>
          </p:cNvPr>
          <p:cNvSpPr/>
          <p:nvPr/>
        </p:nvSpPr>
        <p:spPr>
          <a:xfrm>
            <a:off x="5752170" y="3089943"/>
            <a:ext cx="1550020" cy="8363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4B54954-7295-4157-B2E2-F3D6AA10F160}"/>
              </a:ext>
            </a:extLst>
          </p:cNvPr>
          <p:cNvSpPr/>
          <p:nvPr/>
        </p:nvSpPr>
        <p:spPr>
          <a:xfrm>
            <a:off x="3133493" y="4404732"/>
            <a:ext cx="1550020" cy="4757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46B578A-63AD-4DB7-A881-9BFD04D660A6}"/>
              </a:ext>
            </a:extLst>
          </p:cNvPr>
          <p:cNvSpPr/>
          <p:nvPr/>
        </p:nvSpPr>
        <p:spPr>
          <a:xfrm>
            <a:off x="3882484" y="4081348"/>
            <a:ext cx="622610" cy="4757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B110D0EA-A33A-4FD4-8B4D-F3FBD6D1AE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Path to Successful Reentry</a:t>
            </a:r>
          </a:p>
        </p:txBody>
      </p:sp>
    </p:spTree>
    <p:extLst>
      <p:ext uri="{BB962C8B-B14F-4D97-AF65-F5344CB8AC3E}">
        <p14:creationId xmlns:p14="http://schemas.microsoft.com/office/powerpoint/2010/main" val="515139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loud 2"/>
          <p:cNvSpPr/>
          <p:nvPr/>
        </p:nvSpPr>
        <p:spPr>
          <a:xfrm>
            <a:off x="2981341" y="990595"/>
            <a:ext cx="4957973" cy="3915229"/>
          </a:xfrm>
          <a:prstGeom prst="cloud">
            <a:avLst/>
          </a:prstGeom>
          <a:solidFill>
            <a:schemeClr val="bg1"/>
          </a:solidFill>
          <a:ln>
            <a:noFill/>
          </a:ln>
          <a:effectLst>
            <a:softEdge rad="635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pic>
        <p:nvPicPr>
          <p:cNvPr id="10" name="Content Placeholder 6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89" b="97977" l="9510" r="89914">
                        <a14:foregroundMark x1="38617" y1="76301" x2="38617" y2="7630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39021"/>
            <a:ext cx="2613871" cy="2606338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Cloud 15"/>
          <p:cNvSpPr/>
          <p:nvPr/>
        </p:nvSpPr>
        <p:spPr>
          <a:xfrm>
            <a:off x="2128607" y="4445105"/>
            <a:ext cx="408979" cy="312983"/>
          </a:xfrm>
          <a:prstGeom prst="cloud">
            <a:avLst/>
          </a:prstGeom>
          <a:solidFill>
            <a:schemeClr val="bg1"/>
          </a:solidFill>
          <a:ln>
            <a:noFill/>
          </a:ln>
          <a:effectLst>
            <a:softEdge rad="3175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Cloud 17"/>
          <p:cNvSpPr/>
          <p:nvPr/>
        </p:nvSpPr>
        <p:spPr>
          <a:xfrm>
            <a:off x="2723473" y="4132122"/>
            <a:ext cx="515736" cy="312983"/>
          </a:xfrm>
          <a:prstGeom prst="cloud">
            <a:avLst/>
          </a:prstGeom>
          <a:solidFill>
            <a:schemeClr val="bg1"/>
          </a:solidFill>
          <a:ln>
            <a:noFill/>
          </a:ln>
          <a:effectLst>
            <a:softEdge rad="3175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itle 3"/>
          <p:cNvSpPr txBox="1">
            <a:spLocks/>
          </p:cNvSpPr>
          <p:nvPr/>
        </p:nvSpPr>
        <p:spPr>
          <a:xfrm>
            <a:off x="3404043" y="1707364"/>
            <a:ext cx="4112567" cy="2431657"/>
          </a:xfrm>
          <a:prstGeom prst="rect">
            <a:avLst/>
          </a:prstGeom>
          <a:noFill/>
          <a:effectLst>
            <a:softEdge rad="63500"/>
          </a:effectLst>
        </p:spPr>
        <p:txBody>
          <a:bodyPr anchor="ctr" anchorCtr="0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>
                <a:solidFill>
                  <a:srgbClr val="073E87">
                    <a:lumMod val="75000"/>
                  </a:srgb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What is risk?</a:t>
            </a:r>
          </a:p>
        </p:txBody>
      </p:sp>
      <p:sp>
        <p:nvSpPr>
          <p:cNvPr id="8" name="Title 6">
            <a:extLst>
              <a:ext uri="{FF2B5EF4-FFF2-40B4-BE49-F238E27FC236}">
                <a16:creationId xmlns:a16="http://schemas.microsoft.com/office/drawing/2014/main" id="{4DBF0F48-401A-4429-9551-2E390EB332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Chat Box</a:t>
            </a:r>
          </a:p>
        </p:txBody>
      </p:sp>
    </p:spTree>
    <p:extLst>
      <p:ext uri="{BB962C8B-B14F-4D97-AF65-F5344CB8AC3E}">
        <p14:creationId xmlns:p14="http://schemas.microsoft.com/office/powerpoint/2010/main" val="2087653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6" grpId="0" animBg="1"/>
      <p:bldP spid="18" grpId="0" animBg="1"/>
      <p:bldP spid="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0" y="1907627"/>
            <a:ext cx="9144000" cy="458776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400" b="0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+mj-ea"/>
              <a:cs typeface="+mj-cs"/>
            </a:endParaRPr>
          </a:p>
        </p:txBody>
      </p:sp>
      <p:sp>
        <p:nvSpPr>
          <p:cNvPr id="10" name="Rectangle 2"/>
          <p:cNvSpPr txBox="1">
            <a:spLocks noChangeArrowheads="1"/>
          </p:cNvSpPr>
          <p:nvPr/>
        </p:nvSpPr>
        <p:spPr bwMode="auto">
          <a:xfrm>
            <a:off x="4367463" y="1443572"/>
            <a:ext cx="4381500" cy="4161266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 fontScale="92500" lnSpcReduction="100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uLnTx/>
                <a:uFillTx/>
                <a:latin typeface="Gadugi" panose="020B0502040204020203" pitchFamily="34" charset="0"/>
                <a:ea typeface="Gadugi" panose="020B0502040204020203" pitchFamily="34" charset="0"/>
                <a:cs typeface="+mj-cs"/>
              </a:rPr>
              <a:t>  </a:t>
            </a:r>
          </a:p>
          <a:p>
            <a:pPr algn="ctr"/>
            <a:r>
              <a:rPr lang="en-US" sz="3200" i="1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the chance of loss from some type of danger</a:t>
            </a:r>
          </a:p>
          <a:p>
            <a:pPr algn="ctr"/>
            <a:endParaRPr lang="en-US" sz="3200" i="1" dirty="0">
              <a:solidFill>
                <a:schemeClr val="tx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  <a:p>
            <a:pPr algn="ctr"/>
            <a:r>
              <a:rPr lang="en-US" sz="3200" i="1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 -or-</a:t>
            </a:r>
          </a:p>
          <a:p>
            <a:pPr algn="ctr"/>
            <a:endParaRPr lang="en-US" sz="3200" i="1" dirty="0">
              <a:solidFill>
                <a:schemeClr val="tx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  <a:p>
            <a:pPr algn="ctr"/>
            <a:r>
              <a:rPr lang="en-US" sz="3200" i="1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 uncertainty about the outcome </a:t>
            </a:r>
          </a:p>
          <a:p>
            <a:pPr algn="ctr"/>
            <a:r>
              <a:rPr lang="en-US" sz="3200" i="1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of a situation or event</a:t>
            </a:r>
          </a:p>
        </p:txBody>
      </p:sp>
      <p:pic>
        <p:nvPicPr>
          <p:cNvPr id="12" name="Picture 8" descr="daredevil-skateboarder-01">
            <a:extLst>
              <a:ext uri="{FF2B5EF4-FFF2-40B4-BE49-F238E27FC236}">
                <a16:creationId xmlns:a16="http://schemas.microsoft.com/office/drawing/2014/main" id="{DA1AEEB1-DAF2-4196-AEA3-1DFF76DCFF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835616" y="1931689"/>
            <a:ext cx="2900768" cy="298484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7" name="Title 4">
            <a:extLst>
              <a:ext uri="{FF2B5EF4-FFF2-40B4-BE49-F238E27FC236}">
                <a16:creationId xmlns:a16="http://schemas.microsoft.com/office/drawing/2014/main" id="{39226732-7A72-4B76-AAF5-0E6DD5564450}"/>
              </a:ext>
            </a:extLst>
          </p:cNvPr>
          <p:cNvSpPr txBox="1">
            <a:spLocks/>
          </p:cNvSpPr>
          <p:nvPr/>
        </p:nvSpPr>
        <p:spPr>
          <a:xfrm>
            <a:off x="995083" y="2956199"/>
            <a:ext cx="2581834" cy="945601"/>
          </a:xfrm>
          <a:prstGeom prst="rect">
            <a:avLst/>
          </a:prstGeom>
          <a:solidFill>
            <a:srgbClr val="DCE6F2">
              <a:alpha val="76078"/>
            </a:srgb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r>
              <a:rPr lang="en-US" sz="4400" dirty="0"/>
              <a:t>Risk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4FF8E68-29B3-48B5-BED3-79C0094535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45" b="99448" l="5383" r="97930">
                        <a14:foregroundMark x1="21118" y1="23066" x2="33954" y2="51657"/>
                        <a14:foregroundMark x1="46170" y1="20442" x2="44720" y2="33702"/>
                        <a14:foregroundMark x1="44720" y1="33702" x2="47826" y2="42541"/>
                        <a14:foregroundMark x1="47826" y1="42541" x2="50518" y2="44199"/>
                        <a14:foregroundMark x1="74327" y1="30801" x2="69358" y2="55939"/>
                        <a14:foregroundMark x1="54037" y1="49171" x2="82195" y2="58978"/>
                        <a14:foregroundMark x1="81366" y1="46823" x2="91304" y2="75276"/>
                        <a14:foregroundMark x1="91304" y1="75276" x2="91304" y2="77624"/>
                        <a14:foregroundMark x1="83437" y1="49171" x2="94203" y2="54282"/>
                        <a14:foregroundMark x1="94203" y1="54282" x2="91925" y2="82320"/>
                        <a14:foregroundMark x1="91925" y1="82320" x2="86128" y2="88812"/>
                        <a14:foregroundMark x1="97930" y1="54144" x2="97930" y2="54144"/>
                        <a14:foregroundMark x1="63354" y1="56630" x2="63354" y2="56630"/>
                        <a14:foregroundMark x1="68116" y1="63536" x2="68116" y2="63536"/>
                        <a14:foregroundMark x1="47206" y1="95856" x2="48861" y2="98757"/>
                        <a14:foregroundMark x1="46916" y1="95348" x2="47206" y2="95856"/>
                        <a14:foregroundMark x1="38302" y1="80249" x2="41862" y2="86490"/>
                        <a14:foregroundMark x1="44100" y1="95822" x2="45342" y2="99448"/>
                        <a14:foregroundMark x1="40373" y1="84945" x2="40955" y2="86643"/>
                        <a14:foregroundMark x1="55280" y1="96685" x2="55280" y2="96685"/>
                        <a14:foregroundMark x1="11801" y1="43370" x2="5383" y2="52072"/>
                        <a14:foregroundMark x1="5383" y1="52072" x2="5383" y2="72099"/>
                        <a14:foregroundMark x1="14079" y1="94613" x2="12836" y2="95856"/>
                        <a14:backgroundMark x1="40373" y1="90055" x2="40373" y2="90055"/>
                        <a14:backgroundMark x1="41201" y1="88260" x2="41201" y2="88260"/>
                        <a14:backgroundMark x1="40373" y1="86740" x2="43892" y2="95856"/>
                        <a14:backgroundMark x1="43892" y1="95856" x2="43892" y2="958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119" y="1300000"/>
            <a:ext cx="3707892" cy="55580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1326D254-47EE-4CA7-940E-6089A0B17F98}"/>
              </a:ext>
            </a:extLst>
          </p:cNvPr>
          <p:cNvSpPr txBox="1">
            <a:spLocks/>
          </p:cNvSpPr>
          <p:nvPr/>
        </p:nvSpPr>
        <p:spPr>
          <a:xfrm>
            <a:off x="4572000" y="2098838"/>
            <a:ext cx="3707892" cy="2660324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r>
              <a:rPr lang="en-US" sz="4000" dirty="0">
                <a:solidFill>
                  <a:schemeClr val="tx2">
                    <a:lumMod val="75000"/>
                  </a:schemeClr>
                </a:solidFill>
              </a:rPr>
              <a:t>Anna’s Risks</a:t>
            </a:r>
          </a:p>
        </p:txBody>
      </p:sp>
    </p:spTree>
    <p:extLst>
      <p:ext uri="{BB962C8B-B14F-4D97-AF65-F5344CB8AC3E}">
        <p14:creationId xmlns:p14="http://schemas.microsoft.com/office/powerpoint/2010/main" val="2767615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5E783EF0-177D-49F5-8D46-6B4A577CDA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45" b="99448" l="5383" r="97930">
                        <a14:foregroundMark x1="21118" y1="23066" x2="33954" y2="51657"/>
                        <a14:foregroundMark x1="46170" y1="20442" x2="44720" y2="33702"/>
                        <a14:foregroundMark x1="44720" y1="33702" x2="47826" y2="42541"/>
                        <a14:foregroundMark x1="47826" y1="42541" x2="50518" y2="44199"/>
                        <a14:foregroundMark x1="74327" y1="30801" x2="69358" y2="55939"/>
                        <a14:foregroundMark x1="54037" y1="49171" x2="82195" y2="58978"/>
                        <a14:foregroundMark x1="81366" y1="46823" x2="91304" y2="75276"/>
                        <a14:foregroundMark x1="91304" y1="75276" x2="91304" y2="77624"/>
                        <a14:foregroundMark x1="83437" y1="49171" x2="94203" y2="54282"/>
                        <a14:foregroundMark x1="94203" y1="54282" x2="91925" y2="82320"/>
                        <a14:foregroundMark x1="91925" y1="82320" x2="86128" y2="88812"/>
                        <a14:foregroundMark x1="97930" y1="54144" x2="97930" y2="54144"/>
                        <a14:foregroundMark x1="63354" y1="56630" x2="63354" y2="56630"/>
                        <a14:foregroundMark x1="68116" y1="63536" x2="68116" y2="63536"/>
                        <a14:foregroundMark x1="47206" y1="95856" x2="48861" y2="98757"/>
                        <a14:foregroundMark x1="46916" y1="95348" x2="47206" y2="95856"/>
                        <a14:foregroundMark x1="38302" y1="80249" x2="41862" y2="86490"/>
                        <a14:foregroundMark x1="44100" y1="95822" x2="45342" y2="99448"/>
                        <a14:foregroundMark x1="40373" y1="84945" x2="40955" y2="86643"/>
                        <a14:foregroundMark x1="55280" y1="96685" x2="55280" y2="96685"/>
                        <a14:foregroundMark x1="11801" y1="43370" x2="5383" y2="52072"/>
                        <a14:foregroundMark x1="5383" y1="52072" x2="5383" y2="72099"/>
                        <a14:foregroundMark x1="14079" y1="94613" x2="12836" y2="95856"/>
                        <a14:backgroundMark x1="40373" y1="90055" x2="40373" y2="90055"/>
                        <a14:backgroundMark x1="41201" y1="88260" x2="41201" y2="88260"/>
                        <a14:backgroundMark x1="40373" y1="86740" x2="43892" y2="95856"/>
                        <a14:backgroundMark x1="43892" y1="95856" x2="43892" y2="95856"/>
                      </a14:backgroundRemoval>
                    </a14:imgEffect>
                    <a14:imgEffect>
                      <a14:artisticBlur radius="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119" y="1300000"/>
            <a:ext cx="3707892" cy="555800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BC40C1A-9F9C-489E-9B5A-D3FF48B1F1E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45" b="99448" l="5383" r="97930">
                        <a14:foregroundMark x1="21118" y1="23066" x2="33954" y2="51657"/>
                        <a14:foregroundMark x1="46170" y1="20442" x2="44720" y2="33702"/>
                        <a14:foregroundMark x1="44720" y1="33702" x2="47826" y2="42541"/>
                        <a14:foregroundMark x1="47826" y1="42541" x2="50518" y2="44199"/>
                        <a14:foregroundMark x1="74327" y1="30801" x2="69358" y2="55939"/>
                        <a14:foregroundMark x1="54037" y1="49171" x2="82195" y2="58978"/>
                        <a14:foregroundMark x1="81366" y1="46823" x2="91304" y2="75276"/>
                        <a14:foregroundMark x1="91304" y1="75276" x2="91304" y2="77624"/>
                        <a14:foregroundMark x1="83437" y1="49171" x2="94203" y2="54282"/>
                        <a14:foregroundMark x1="94203" y1="54282" x2="91925" y2="82320"/>
                        <a14:foregroundMark x1="91925" y1="82320" x2="86128" y2="88812"/>
                        <a14:foregroundMark x1="97930" y1="54144" x2="97930" y2="54144"/>
                        <a14:foregroundMark x1="63354" y1="56630" x2="63354" y2="56630"/>
                        <a14:foregroundMark x1="68116" y1="63536" x2="68116" y2="63536"/>
                        <a14:foregroundMark x1="47206" y1="95856" x2="48861" y2="98757"/>
                        <a14:foregroundMark x1="46916" y1="95348" x2="47206" y2="95856"/>
                        <a14:foregroundMark x1="38302" y1="80249" x2="41862" y2="86490"/>
                        <a14:foregroundMark x1="44100" y1="95822" x2="45342" y2="99448"/>
                        <a14:foregroundMark x1="40373" y1="84945" x2="40955" y2="86643"/>
                        <a14:foregroundMark x1="55280" y1="96685" x2="55280" y2="96685"/>
                        <a14:foregroundMark x1="11801" y1="43370" x2="5383" y2="52072"/>
                        <a14:foregroundMark x1="5383" y1="52072" x2="5383" y2="72099"/>
                        <a14:foregroundMark x1="14079" y1="94613" x2="12836" y2="95856"/>
                        <a14:backgroundMark x1="40373" y1="90055" x2="40373" y2="90055"/>
                        <a14:backgroundMark x1="41201" y1="88260" x2="41201" y2="88260"/>
                        <a14:backgroundMark x1="40373" y1="86740" x2="43892" y2="95856"/>
                        <a14:backgroundMark x1="43892" y1="95856" x2="43892" y2="958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119" y="1300000"/>
            <a:ext cx="3707892" cy="5558000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D9124B4E-63EC-4222-869E-C036A05C6326}"/>
              </a:ext>
            </a:extLst>
          </p:cNvPr>
          <p:cNvSpPr txBox="1">
            <a:spLocks/>
          </p:cNvSpPr>
          <p:nvPr/>
        </p:nvSpPr>
        <p:spPr>
          <a:xfrm>
            <a:off x="5033564" y="2670048"/>
            <a:ext cx="2784764" cy="1517904"/>
          </a:xfrm>
          <a:prstGeom prst="rect">
            <a:avLst/>
          </a:prstGeom>
          <a:solidFill>
            <a:schemeClr val="bg1"/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r>
              <a:rPr lang="en-US" sz="4000" dirty="0">
                <a:solidFill>
                  <a:schemeClr val="accent2">
                    <a:lumMod val="75000"/>
                  </a:schemeClr>
                </a:solidFill>
              </a:rPr>
              <a:t>Quit Job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1BD8C338-8541-47CA-95B3-9DC524FC18E8}"/>
              </a:ext>
            </a:extLst>
          </p:cNvPr>
          <p:cNvSpPr txBox="1">
            <a:spLocks/>
          </p:cNvSpPr>
          <p:nvPr/>
        </p:nvSpPr>
        <p:spPr>
          <a:xfrm>
            <a:off x="5033564" y="2722947"/>
            <a:ext cx="2784764" cy="1517904"/>
          </a:xfrm>
          <a:prstGeom prst="rect">
            <a:avLst/>
          </a:prstGeom>
          <a:solidFill>
            <a:schemeClr val="bg1"/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r>
              <a:rPr lang="en-US" sz="4000" dirty="0">
                <a:solidFill>
                  <a:schemeClr val="accent2">
                    <a:lumMod val="75000"/>
                  </a:schemeClr>
                </a:solidFill>
              </a:rPr>
              <a:t>Marry Barry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8F8BB327-9AA7-4172-9BC4-A304BBF0CF2D}"/>
              </a:ext>
            </a:extLst>
          </p:cNvPr>
          <p:cNvSpPr txBox="1">
            <a:spLocks/>
          </p:cNvSpPr>
          <p:nvPr/>
        </p:nvSpPr>
        <p:spPr>
          <a:xfrm>
            <a:off x="5033564" y="2697279"/>
            <a:ext cx="2784764" cy="1517904"/>
          </a:xfrm>
          <a:prstGeom prst="rect">
            <a:avLst/>
          </a:prstGeom>
          <a:solidFill>
            <a:schemeClr val="bg1"/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r>
              <a:rPr lang="en-US" sz="4000" dirty="0">
                <a:solidFill>
                  <a:schemeClr val="accent2">
                    <a:lumMod val="75000"/>
                  </a:schemeClr>
                </a:solidFill>
              </a:rPr>
              <a:t>Buy a House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B4B5E716-8F19-403D-B7B8-F9E94EC68045}"/>
              </a:ext>
            </a:extLst>
          </p:cNvPr>
          <p:cNvSpPr txBox="1">
            <a:spLocks/>
          </p:cNvSpPr>
          <p:nvPr/>
        </p:nvSpPr>
        <p:spPr>
          <a:xfrm>
            <a:off x="5033564" y="2683839"/>
            <a:ext cx="2784764" cy="1516947"/>
          </a:xfrm>
          <a:prstGeom prst="rect">
            <a:avLst/>
          </a:prstGeom>
          <a:solidFill>
            <a:schemeClr val="bg1"/>
          </a:solidFill>
          <a:ln>
            <a:solidFill>
              <a:schemeClr val="accent2">
                <a:lumMod val="75000"/>
              </a:schemeClr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r>
              <a:rPr lang="en-US" sz="4000" dirty="0">
                <a:solidFill>
                  <a:schemeClr val="accent2">
                    <a:lumMod val="75000"/>
                  </a:schemeClr>
                </a:solidFill>
              </a:rPr>
              <a:t>Mom Moves In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E8CBB4B5-4A12-4AB3-AC9E-15FB3A0C51B9}"/>
              </a:ext>
            </a:extLst>
          </p:cNvPr>
          <p:cNvSpPr txBox="1">
            <a:spLocks/>
          </p:cNvSpPr>
          <p:nvPr/>
        </p:nvSpPr>
        <p:spPr>
          <a:xfrm>
            <a:off x="4572000" y="2098838"/>
            <a:ext cx="3707892" cy="2660324"/>
          </a:xfrm>
          <a:prstGeom prst="rect">
            <a:avLst/>
          </a:prstGeom>
          <a:solidFill>
            <a:schemeClr val="bg1"/>
          </a:solidFill>
          <a:ln>
            <a:solidFill>
              <a:srgbClr val="8E0000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r>
              <a:rPr lang="en-US" sz="4000" dirty="0">
                <a:solidFill>
                  <a:schemeClr val="accent2">
                    <a:lumMod val="75000"/>
                  </a:schemeClr>
                </a:solidFill>
              </a:rPr>
              <a:t>Risks</a:t>
            </a:r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AD7DB934-1140-44DC-96AC-9CF703898EF7}"/>
              </a:ext>
            </a:extLst>
          </p:cNvPr>
          <p:cNvSpPr txBox="1">
            <a:spLocks/>
          </p:cNvSpPr>
          <p:nvPr/>
        </p:nvSpPr>
        <p:spPr>
          <a:xfrm>
            <a:off x="4572000" y="4788758"/>
            <a:ext cx="3707892" cy="1129976"/>
          </a:xfrm>
          <a:prstGeom prst="rect">
            <a:avLst/>
          </a:prstGeom>
          <a:solidFill>
            <a:schemeClr val="bg1"/>
          </a:solidFill>
          <a:ln>
            <a:solidFill>
              <a:schemeClr val="accent3">
                <a:lumMod val="50000"/>
              </a:schemeClr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r>
              <a:rPr lang="en-US" sz="4000" dirty="0">
                <a:solidFill>
                  <a:srgbClr val="005400"/>
                </a:solidFill>
              </a:rPr>
              <a:t>Manage</a:t>
            </a:r>
          </a:p>
        </p:txBody>
      </p:sp>
    </p:spTree>
    <p:extLst>
      <p:ext uri="{BB962C8B-B14F-4D97-AF65-F5344CB8AC3E}">
        <p14:creationId xmlns:p14="http://schemas.microsoft.com/office/powerpoint/2010/main" val="1929571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0 L -0.45538 0.3541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778" y="17708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" dur="1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1.11111E-6 L -0.45573 0.11065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795" y="553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4.81481E-6 L -0.45729 -0.11852 " pathEditMode="relative" rAng="0" ptsTypes="AA">
                                      <p:cBhvr>
                                        <p:cTn id="1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865" y="-592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-1.85185E-6 L -0.45573 -0.35833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795" y="-179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8" descr="daredevil-skateboarder-01">
            <a:extLst>
              <a:ext uri="{FF2B5EF4-FFF2-40B4-BE49-F238E27FC236}">
                <a16:creationId xmlns:a16="http://schemas.microsoft.com/office/drawing/2014/main" id="{DA1AEEB1-DAF2-4196-AEA3-1DFF76DCFF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835616" y="1931689"/>
            <a:ext cx="2900768" cy="298484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63634056-3F4E-4A56-BFEF-78CEC1308A0F}"/>
              </a:ext>
            </a:extLst>
          </p:cNvPr>
          <p:cNvSpPr/>
          <p:nvPr/>
        </p:nvSpPr>
        <p:spPr>
          <a:xfrm>
            <a:off x="4474026" y="1532976"/>
            <a:ext cx="4572000" cy="3782274"/>
          </a:xfrm>
          <a:prstGeom prst="rect">
            <a:avLst/>
          </a:prstGeom>
          <a:solidFill>
            <a:schemeClr val="bg1">
              <a:alpha val="92157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14350" indent="-514350">
              <a:buFont typeface="+mj-lt"/>
              <a:buAutoNum type="arabicPeriod"/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Identify the possible risk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Consider how serious the loss would be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Consider options to manage loss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Take action</a:t>
            </a:r>
          </a:p>
        </p:txBody>
      </p:sp>
      <p:sp>
        <p:nvSpPr>
          <p:cNvPr id="9" name="Title 2">
            <a:extLst>
              <a:ext uri="{FF2B5EF4-FFF2-40B4-BE49-F238E27FC236}">
                <a16:creationId xmlns:a16="http://schemas.microsoft.com/office/drawing/2014/main" id="{6ABA0336-0B47-42D3-9232-6D24082365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65160"/>
          </a:xfrm>
        </p:spPr>
        <p:txBody>
          <a:bodyPr/>
          <a:lstStyle/>
          <a:p>
            <a:r>
              <a:rPr lang="en-US" dirty="0"/>
              <a:t>Risk Management Process</a:t>
            </a:r>
          </a:p>
        </p:txBody>
      </p:sp>
    </p:spTree>
    <p:extLst>
      <p:ext uri="{BB962C8B-B14F-4D97-AF65-F5344CB8AC3E}">
        <p14:creationId xmlns:p14="http://schemas.microsoft.com/office/powerpoint/2010/main" val="3604044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8" descr="daredevil-skateboarder-01">
            <a:extLst>
              <a:ext uri="{FF2B5EF4-FFF2-40B4-BE49-F238E27FC236}">
                <a16:creationId xmlns:a16="http://schemas.microsoft.com/office/drawing/2014/main" id="{DA1AEEB1-DAF2-4196-AEA3-1DFF76DCFF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835616" y="1931689"/>
            <a:ext cx="2900768" cy="298484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63634056-3F4E-4A56-BFEF-78CEC1308A0F}"/>
              </a:ext>
            </a:extLst>
          </p:cNvPr>
          <p:cNvSpPr/>
          <p:nvPr/>
        </p:nvSpPr>
        <p:spPr>
          <a:xfrm>
            <a:off x="4572000" y="1532976"/>
            <a:ext cx="4572000" cy="3782274"/>
          </a:xfrm>
          <a:prstGeom prst="rect">
            <a:avLst/>
          </a:prstGeom>
          <a:solidFill>
            <a:schemeClr val="bg1">
              <a:alpha val="92157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Aft>
                <a:spcPts val="1200"/>
              </a:spcAft>
            </a:pPr>
            <a:endParaRPr lang="en-US" sz="2800" dirty="0">
              <a:solidFill>
                <a:schemeClr val="tx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  <a:p>
            <a:pPr>
              <a:spcAft>
                <a:spcPts val="1200"/>
              </a:spcAft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Options: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Eliminate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Reduce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Retain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Transfer</a:t>
            </a:r>
          </a:p>
          <a:p>
            <a:pPr marL="514350" indent="-514350">
              <a:buFont typeface="+mj-lt"/>
              <a:buAutoNum type="arabicPeriod"/>
            </a:pPr>
            <a:endParaRPr lang="en-US" sz="2800" dirty="0">
              <a:solidFill>
                <a:schemeClr val="tx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  <a:p>
            <a:pPr marL="514350" indent="-514350">
              <a:buFont typeface="+mj-lt"/>
              <a:buAutoNum type="arabicPeriod"/>
            </a:pPr>
            <a:endParaRPr lang="en-US" sz="2800" dirty="0">
              <a:solidFill>
                <a:schemeClr val="tx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sp>
        <p:nvSpPr>
          <p:cNvPr id="4" name="Title 2">
            <a:extLst>
              <a:ext uri="{FF2B5EF4-FFF2-40B4-BE49-F238E27FC236}">
                <a16:creationId xmlns:a16="http://schemas.microsoft.com/office/drawing/2014/main" id="{749BC16C-7867-4FEE-A49B-3A244028D3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65160"/>
          </a:xfrm>
        </p:spPr>
        <p:txBody>
          <a:bodyPr/>
          <a:lstStyle/>
          <a:p>
            <a:r>
              <a:rPr lang="en-US" dirty="0"/>
              <a:t>Risk Management Process</a:t>
            </a:r>
          </a:p>
        </p:txBody>
      </p:sp>
    </p:spTree>
    <p:extLst>
      <p:ext uri="{BB962C8B-B14F-4D97-AF65-F5344CB8AC3E}">
        <p14:creationId xmlns:p14="http://schemas.microsoft.com/office/powerpoint/2010/main" val="164103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810CB0A2-13C0-4748-9348-1889A7B9F063}"/>
              </a:ext>
            </a:extLst>
          </p:cNvPr>
          <p:cNvSpPr/>
          <p:nvPr/>
        </p:nvSpPr>
        <p:spPr>
          <a:xfrm>
            <a:off x="787960" y="4375196"/>
            <a:ext cx="3464036" cy="2225588"/>
          </a:xfrm>
          <a:prstGeom prst="rect">
            <a:avLst/>
          </a:prstGeom>
          <a:solidFill>
            <a:srgbClr val="F2F2F2">
              <a:alpha val="92157"/>
            </a:srgbClr>
          </a:solidFill>
          <a:ln>
            <a:solidFill>
              <a:srgbClr val="C00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marL="114300" lvl="1" algn="ctr">
              <a:lnSpc>
                <a:spcPct val="150000"/>
              </a:lnSpc>
            </a:pPr>
            <a:r>
              <a:rPr lang="en-US" sz="2800" dirty="0">
                <a:solidFill>
                  <a:srgbClr val="C00000"/>
                </a:solidFill>
                <a:ea typeface="Gadugi" panose="020B0502040204020203" pitchFamily="34" charset="0"/>
              </a:rPr>
              <a:t>Necessary</a:t>
            </a:r>
          </a:p>
          <a:p>
            <a:pPr marL="457200" lvl="2" indent="-342900">
              <a:buFont typeface="Wingdings" panose="05000000000000000000" pitchFamily="2" charset="2"/>
              <a:buChar char="§"/>
            </a:pPr>
            <a:r>
              <a:rPr lang="en-US" sz="2800" dirty="0">
                <a:solidFill>
                  <a:srgbClr val="C00000"/>
                </a:solidFill>
                <a:ea typeface="Gadugi" panose="020B0502040204020203" pitchFamily="34" charset="0"/>
              </a:rPr>
              <a:t>Financial ruin</a:t>
            </a:r>
          </a:p>
          <a:p>
            <a:pPr marL="457200" lvl="2" indent="-342900">
              <a:buFont typeface="Wingdings" panose="05000000000000000000" pitchFamily="2" charset="2"/>
              <a:buChar char="§"/>
            </a:pPr>
            <a:r>
              <a:rPr lang="en-US" sz="2800" dirty="0">
                <a:solidFill>
                  <a:srgbClr val="C00000"/>
                </a:solidFill>
                <a:ea typeface="Gadugi" panose="020B0502040204020203" pitchFamily="34" charset="0"/>
              </a:rPr>
              <a:t>High probability</a:t>
            </a:r>
          </a:p>
          <a:p>
            <a:pPr marL="457200" lvl="2" indent="-342900">
              <a:buFont typeface="Wingdings" panose="05000000000000000000" pitchFamily="2" charset="2"/>
              <a:buChar char="§"/>
            </a:pPr>
            <a:r>
              <a:rPr lang="en-US" sz="2800" dirty="0">
                <a:solidFill>
                  <a:srgbClr val="C00000"/>
                </a:solidFill>
                <a:ea typeface="Gadugi" panose="020B0502040204020203" pitchFamily="34" charset="0"/>
              </a:rPr>
              <a:t>Required by law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3B1B10C-3C32-4E5F-8861-12A62751B5E9}"/>
              </a:ext>
            </a:extLst>
          </p:cNvPr>
          <p:cNvSpPr/>
          <p:nvPr/>
        </p:nvSpPr>
        <p:spPr>
          <a:xfrm>
            <a:off x="2839982" y="1664524"/>
            <a:ext cx="3464036" cy="2222500"/>
          </a:xfrm>
          <a:prstGeom prst="rect">
            <a:avLst/>
          </a:prstGeom>
          <a:solidFill>
            <a:srgbClr val="F2F2F2">
              <a:alpha val="92157"/>
            </a:srgbClr>
          </a:solidFill>
          <a:ln>
            <a:solidFill>
              <a:schemeClr val="tx2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marL="114300" lvl="1" algn="ctr">
              <a:lnSpc>
                <a:spcPct val="150000"/>
              </a:lnSpc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  <a:ea typeface="Gadugi" panose="020B0502040204020203" pitchFamily="34" charset="0"/>
              </a:rPr>
              <a:t>Optional</a:t>
            </a:r>
          </a:p>
          <a:p>
            <a:pPr marL="457200" lvl="2" indent="-342900">
              <a:buFont typeface="Wingdings" panose="05000000000000000000" pitchFamily="2" charset="2"/>
              <a:buChar char="§"/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  <a:ea typeface="Gadugi" panose="020B0502040204020203" pitchFamily="34" charset="0"/>
              </a:rPr>
              <a:t>Covered by savings</a:t>
            </a:r>
          </a:p>
          <a:p>
            <a:pPr marL="457200" lvl="2" indent="-342900">
              <a:buFont typeface="Wingdings" panose="05000000000000000000" pitchFamily="2" charset="2"/>
              <a:buChar char="§"/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  <a:ea typeface="Gadugi" panose="020B0502040204020203" pitchFamily="34" charset="0"/>
              </a:rPr>
              <a:t>Low probability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F67C62D-866D-4721-BE4A-4472DA4A2D6E}"/>
              </a:ext>
            </a:extLst>
          </p:cNvPr>
          <p:cNvSpPr/>
          <p:nvPr/>
        </p:nvSpPr>
        <p:spPr>
          <a:xfrm>
            <a:off x="4892006" y="4369802"/>
            <a:ext cx="3581400" cy="2222500"/>
          </a:xfrm>
          <a:prstGeom prst="rect">
            <a:avLst/>
          </a:prstGeom>
          <a:solidFill>
            <a:srgbClr val="F2F2F2">
              <a:alpha val="92157"/>
            </a:srgbClr>
          </a:solidFill>
          <a:ln>
            <a:solidFill>
              <a:schemeClr val="accent6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marL="114300" lvl="1" algn="ctr">
              <a:lnSpc>
                <a:spcPct val="150000"/>
              </a:lnSpc>
            </a:pPr>
            <a:r>
              <a:rPr lang="en-US" sz="2800" dirty="0">
                <a:solidFill>
                  <a:srgbClr val="FF9933"/>
                </a:solidFill>
                <a:ea typeface="Gadugi" panose="020B0502040204020203" pitchFamily="34" charset="0"/>
              </a:rPr>
              <a:t>Important</a:t>
            </a:r>
          </a:p>
          <a:p>
            <a:pPr marL="457200" lvl="2" indent="-342900">
              <a:buFont typeface="Wingdings" panose="05000000000000000000" pitchFamily="2" charset="2"/>
              <a:buChar char="§"/>
            </a:pPr>
            <a:r>
              <a:rPr lang="en-US" sz="2800" dirty="0">
                <a:solidFill>
                  <a:srgbClr val="FF9933"/>
                </a:solidFill>
                <a:ea typeface="Gadugi" panose="020B0502040204020203" pitchFamily="34" charset="0"/>
              </a:rPr>
              <a:t>Force to borrow</a:t>
            </a:r>
          </a:p>
          <a:p>
            <a:pPr marL="457200" lvl="2" indent="-342900">
              <a:buFont typeface="Wingdings" panose="05000000000000000000" pitchFamily="2" charset="2"/>
              <a:buChar char="§"/>
            </a:pPr>
            <a:r>
              <a:rPr lang="en-US" sz="2800" dirty="0">
                <a:solidFill>
                  <a:srgbClr val="FF9933"/>
                </a:solidFill>
                <a:ea typeface="Gadugi" panose="020B0502040204020203" pitchFamily="34" charset="0"/>
              </a:rPr>
              <a:t>Medium probability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98135F2-A578-433B-B927-70F691317D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When to Transfer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63634056-3F4E-4A56-BFEF-78CEC1308A0F}"/>
              </a:ext>
            </a:extLst>
          </p:cNvPr>
          <p:cNvSpPr/>
          <p:nvPr/>
        </p:nvSpPr>
        <p:spPr>
          <a:xfrm>
            <a:off x="4572000" y="2099883"/>
            <a:ext cx="4572000" cy="3034013"/>
          </a:xfrm>
          <a:prstGeom prst="rect">
            <a:avLst/>
          </a:prstGeom>
          <a:solidFill>
            <a:schemeClr val="bg1">
              <a:alpha val="92157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7338" lvl="1" indent="-280988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Three (to six) months of expenses</a:t>
            </a:r>
          </a:p>
          <a:p>
            <a:pPr marL="287338" lvl="1" indent="-280988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Cash (liquid)</a:t>
            </a:r>
          </a:p>
          <a:p>
            <a:pPr marL="287338" lvl="1" indent="-280988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Accessible but not </a:t>
            </a:r>
            <a:r>
              <a:rPr lang="en-US" sz="2800" i="1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too</a:t>
            </a:r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 accessible</a:t>
            </a:r>
          </a:p>
        </p:txBody>
      </p:sp>
      <p:sp>
        <p:nvSpPr>
          <p:cNvPr id="4" name="Title 2">
            <a:extLst>
              <a:ext uri="{FF2B5EF4-FFF2-40B4-BE49-F238E27FC236}">
                <a16:creationId xmlns:a16="http://schemas.microsoft.com/office/drawing/2014/main" id="{749BC16C-7867-4FEE-A49B-3A244028D3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65160"/>
          </a:xfrm>
        </p:spPr>
        <p:txBody>
          <a:bodyPr/>
          <a:lstStyle/>
          <a:p>
            <a:r>
              <a:rPr lang="en-US" dirty="0"/>
              <a:t>Emergency Savings – First Line of Defense</a:t>
            </a:r>
          </a:p>
        </p:txBody>
      </p:sp>
      <p:pic>
        <p:nvPicPr>
          <p:cNvPr id="5" name="Picture 6" descr="emergency-fund">
            <a:extLst>
              <a:ext uri="{FF2B5EF4-FFF2-40B4-BE49-F238E27FC236}">
                <a16:creationId xmlns:a16="http://schemas.microsoft.com/office/drawing/2014/main" id="{74519780-6770-4B16-8FA3-5324CD0156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2477" y="2281237"/>
            <a:ext cx="2787451" cy="2671307"/>
          </a:xfrm>
          <a:prstGeom prst="rect">
            <a:avLst/>
          </a:prstGeom>
          <a:noFill/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3873075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loud 2"/>
          <p:cNvSpPr/>
          <p:nvPr/>
        </p:nvSpPr>
        <p:spPr>
          <a:xfrm>
            <a:off x="2981341" y="990595"/>
            <a:ext cx="4957973" cy="3915229"/>
          </a:xfrm>
          <a:prstGeom prst="cloud">
            <a:avLst/>
          </a:prstGeom>
          <a:solidFill>
            <a:schemeClr val="bg1"/>
          </a:solidFill>
          <a:ln>
            <a:noFill/>
          </a:ln>
          <a:effectLst>
            <a:softEdge rad="635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0" name="Content Placeholder 6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89" b="97977" l="9510" r="89914">
                        <a14:foregroundMark x1="38617" y1="76301" x2="38617" y2="7630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39021"/>
            <a:ext cx="2613871" cy="2606338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Title 3"/>
          <p:cNvSpPr txBox="1">
            <a:spLocks/>
          </p:cNvSpPr>
          <p:nvPr/>
        </p:nvSpPr>
        <p:spPr>
          <a:xfrm>
            <a:off x="3685450" y="1348716"/>
            <a:ext cx="3578950" cy="2957144"/>
          </a:xfrm>
          <a:prstGeom prst="rect">
            <a:avLst/>
          </a:prstGeom>
          <a:noFill/>
          <a:effectLst>
            <a:softEdge rad="63500"/>
          </a:effectLst>
        </p:spPr>
        <p:txBody>
          <a:bodyPr anchor="ctr" anchorCtr="0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Aft>
                <a:spcPts val="300"/>
              </a:spcAft>
            </a:pPr>
            <a:r>
              <a:rPr lang="en-US" sz="3200" dirty="0">
                <a:solidFill>
                  <a:srgbClr val="073E87">
                    <a:lumMod val="75000"/>
                  </a:srgb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Chat Poll:</a:t>
            </a:r>
          </a:p>
          <a:p>
            <a:r>
              <a:rPr lang="en-US" sz="3000" dirty="0">
                <a:solidFill>
                  <a:srgbClr val="073E87">
                    <a:lumMod val="75000"/>
                  </a:srgb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What insurance is currently required by law?</a:t>
            </a:r>
          </a:p>
        </p:txBody>
      </p:sp>
      <p:sp>
        <p:nvSpPr>
          <p:cNvPr id="16" name="Cloud 15"/>
          <p:cNvSpPr/>
          <p:nvPr/>
        </p:nvSpPr>
        <p:spPr>
          <a:xfrm>
            <a:off x="2128607" y="4445105"/>
            <a:ext cx="408979" cy="312983"/>
          </a:xfrm>
          <a:prstGeom prst="cloud">
            <a:avLst/>
          </a:prstGeom>
          <a:solidFill>
            <a:schemeClr val="bg1"/>
          </a:solidFill>
          <a:ln>
            <a:noFill/>
          </a:ln>
          <a:effectLst>
            <a:softEdge rad="3175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Cloud 17"/>
          <p:cNvSpPr/>
          <p:nvPr/>
        </p:nvSpPr>
        <p:spPr>
          <a:xfrm>
            <a:off x="2723473" y="4132122"/>
            <a:ext cx="515736" cy="312983"/>
          </a:xfrm>
          <a:prstGeom prst="cloud">
            <a:avLst/>
          </a:prstGeom>
          <a:solidFill>
            <a:schemeClr val="bg1"/>
          </a:solidFill>
          <a:ln>
            <a:noFill/>
          </a:ln>
          <a:effectLst>
            <a:softEdge rad="3175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83B0006-8BD6-46A4-8892-CEE6A51FD5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5937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9" grpId="0"/>
      <p:bldP spid="16" grpId="0" animBg="1"/>
      <p:bldP spid="1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 txBox="1">
            <a:spLocks/>
          </p:cNvSpPr>
          <p:nvPr/>
        </p:nvSpPr>
        <p:spPr>
          <a:xfrm>
            <a:off x="304800" y="977900"/>
            <a:ext cx="8382000" cy="5105400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endParaRPr lang="en-US" sz="4800" dirty="0">
              <a:solidFill>
                <a:srgbClr val="073E87">
                  <a:lumMod val="75000"/>
                </a:srgbClr>
              </a:solidFill>
            </a:endParaRPr>
          </a:p>
          <a:p>
            <a:pPr algn="ctr"/>
            <a:r>
              <a:rPr lang="en-US" sz="4800" dirty="0">
                <a:solidFill>
                  <a:srgbClr val="073E87">
                    <a:lumMod val="75000"/>
                  </a:srgbClr>
                </a:solidFill>
              </a:rPr>
              <a:t>Building Your Financial House</a:t>
            </a:r>
          </a:p>
          <a:p>
            <a:pPr algn="ctr"/>
            <a:r>
              <a:rPr lang="en-US" sz="4800" dirty="0">
                <a:solidFill>
                  <a:srgbClr val="073E87">
                    <a:lumMod val="75000"/>
                  </a:srgbClr>
                </a:solidFill>
              </a:rPr>
              <a:t>WELCOME</a:t>
            </a:r>
          </a:p>
          <a:p>
            <a:pPr algn="ctr"/>
            <a:endParaRPr lang="en-US" sz="2400" dirty="0">
              <a:solidFill>
                <a:srgbClr val="073E87">
                  <a:lumMod val="75000"/>
                </a:srgbClr>
              </a:solidFill>
            </a:endParaRPr>
          </a:p>
          <a:p>
            <a:pPr algn="ctr"/>
            <a:endParaRPr lang="en-US" sz="2400" dirty="0">
              <a:solidFill>
                <a:srgbClr val="073E87">
                  <a:lumMod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2826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iStock Hospital Emergency.jpg">
            <a:extLst>
              <a:ext uri="{FF2B5EF4-FFF2-40B4-BE49-F238E27FC236}">
                <a16:creationId xmlns:a16="http://schemas.microsoft.com/office/drawing/2014/main" id="{A7836789-9160-42C6-B5FE-ECB9EBA4A8F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6468" y="1098533"/>
            <a:ext cx="3206663" cy="2146608"/>
          </a:xfrm>
          <a:prstGeom prst="rect">
            <a:avLst/>
          </a:prstGeom>
          <a:ln w="12700">
            <a:noFill/>
          </a:ln>
          <a:effectLst/>
        </p:spPr>
      </p:pic>
      <p:sp>
        <p:nvSpPr>
          <p:cNvPr id="128002" name="AutoShape 2" descr="data:image/jpeg;base64,/9j/4AAQSkZJRgABAQAAAQABAAD/2wBDAAkGBwgHBgkIBwgKCgkLDRYPDQwMDRsUFRAWIB0iIiAdHx8kKDQsJCYxJx8fLT0tMTU3Ojo6Iys/RD84QzQ5Ojf/2wBDAQoKCg0MDRoPDxo3JR8lNzc3Nzc3Nzc3Nzc3Nzc3Nzc3Nzc3Nzc3Nzc3Nzc3Nzc3Nzc3Nzc3Nzc3Nzc3Nzc3Nzf/wAARCACLALoDASIAAhEBAxEB/8QAHAAAAQUBAQEAAAAAAAAAAAAAAwECBAUGAAgH/8QAQBAAAQMCBAMECAQDBgcAAAAAAQACAwQRBRIhMQZBURMiYZEHFDJCUnGBoRUWM7EjNJIkNVNic8FDcqKy0eHw/8QAGQEAAwEBAQAAAAAAAAAAAAAAAAEDAgQF/8QAIhEAAwACAwADAAMBAAAAAAAAAAECAxESEyEEFDEiQVEy/9oADAMBAAIRAxEAPwC0Y4WsnHKRss+zGWAbhNk4hiZoXDzXnOLLq5NCGNI2S9k2+yzh4liaPbSt4njOuYFHXQ3cmk7MW2+yXsm9As7+Zo/iC78zx/El1UHZJfvjHRMEYvsFQO4lYfeCH+ZmDchLqsfOTQyNaBeyjOaL7fZUUnErHDQqO7iRt7krXVYuyTRmMHkmOYByVAOJGH3lx4hYfeR15A7JLzs29FxjbzCz7uIG39pJ+YAR7SfXYc5NC1jb6BEDBvZZtvEDeZTxxCzqhY7Fzk0gaOicANdAs0OIW9U78wt6/dPqsXOTSFo6JQG9FmjxC3r90h4ib1Hml1WHZJqBZOzW2Cyn5iHVKeIm9UdeQOcmq7WyTtFlDxI0D2k38zs+MI68g+Ula35qvxGM5rgmynxnvBCrQCDdelXhwYv0rXMLmDUokMJy80o2UmnHdWp0PI3sB2XW/mnth63RnNATQ9oO61pE9s4QDpqmyQN6FSWajTVAqJmMOpT0HoIQMshSQNuo1ViAazTfkoUdfPNMxkbC973BrWN1LidAAEvEaU0y2bA3YJexHQr6jwp6JZ6ijiquIqqSnkeA71SEAlg6OcefgAtHL6JsAd+lJVx68pb38wsckNY6PhvYtvqCl7FvRfZJvRJhcYJbiFbrqB3LD7LHcScEVGDAy00xqYAO9dtnN/8AKaaYnFIxfYNvsU4QN3spBYnZbBa0Z2yL2I6JREOiPbZJZGg2AMfgm9mCpJA6phCNCAZB0TS231RyOiE/RGg2yNKL7IfZN6FSA0uKL2Tf/gjQ9snsHeCZWeyURmm6DVvsFiymL9IQUuIgNHVR2kFWeDUvrVdGy2l9VnkpW2UqOT0iJURy5C4NNlUT1EkbjdfWpuH4nUps2xtosfi3C7mNLrIXycYV8akUMFXeMa2NlUYhVukksHaDoVKrmPpAWkbKnJJueqosiMLG0/Q3YyvbmAJW/wDQRh8FZx0JKmPOaSnfLGC24D7gA/c2WGhqw2MMc36r6N6C4KqTiWWvp2u7JmWGQgXFnZib+QWsilzs1LaZ6JASqLXVQo4DIWlx5NHNPpKhlTTRzxate0ELm36V15sfM0Fjvksbjbo87ozY3F7LS4ziMNBRTSPd3msJA6lfPKzF218bZ49A7S3S260v0zS8PneIU7Ya2aNnstebfJRjHorSrhmbK41As9xJPRRHNAG2qsjkb9IZZ0TMpR5N01MABBSWKK5wHJNDr8kbQ+NP8AOGXdBcCTpzRJyb7Lo3gDvbrPNGuujmRZdSNU/KeicJBe4AXdp4BHJCeOgoKj1eoNkUG6DN7JQ0KXpkWN3ftzVzhNT6rUtedBdUbP1lYwWMjQdrqblNaZV2000fS8PxT1mAaaWUXGqxjYnBwFil4eigFKMx5dVF4igjkacpXA8SVeHXOVufT55xDlkLy3UFZlayvgBzDeyy07MkrmrsiNSSdpvQzrdem/QjggwrgWmnkjyz173VEl97E2b/ANIC854DhU+OYzSYXStLpamUM090cz9Bcr2NR07KSkhp4hZkTAxvyAsqU/NCRBxgCQsYd7ErOxYjU4NK+GJofE83yuvofBW+O1BimJYzO5oDbA23KpsRa1wbKdxyXh/Jz1GZuWelghPHqkVPFFdJUROfUkAvHdY3ks9goD6N+m0ztemyHxRXjtA90T5DnyNaw7eKdgrgIZoxpZwfb5hdfw7unumQ+TMqfB+K07amEE6OYfsqsYddt7hXEzw5jiNbqHmJ0yr01kS8Z5s43X4Vb6NjDrZSaWiheBmYCpBpHS6kJ7aN8be6bfVPlLNqHIgwqkde8YTmYLSfB90IxzsPtJQ+cbOT4Q/7Nc2v6LCn4foNy0FOrMAw4x6Rtv8AJVsk9XlswkFRXVFfsXOIQseP/Q7WxzsApg4htkz8uxdQkZJWA7OKL2lT0f5LDwRv9NrM/wDDKX03QZnhul0X3b3UCe73kAp09HLE7YzOBJdToJLvaAdbhVojdmupMJLHtJOxWN+FnBr6SoqIqfu32XT1Ez4iZLhRqGvjEYa7pzQsRxJgjIC5m3yKqfCqqX5nv1tqs3iLbTX6hWzpjI8m+6r6+PM3MNSupPaIuWq2bP0DRsf6QWF4uWUkjm+B7ov916XvovJPo6xo8P8AGWHVrv0nSCGXwa42v9DY/RerKyqbHQvnYbjL3beKzkfFbZWfShxGRz6l+gu923RQMUuGht7m2yKJb3mk9rkFUYlVPFnyC2vVeDa502keonxnRksXia6szndriQFCZUmkqu5q2UhgHjqrfFQ2R4c0gEi6p3U4newkkBj8wPiF2/FetHLm9RYtcWut5qLG54mcLucAei4zXJsblPomh93mTKTysvRpbOGHpk5soawEtdf5JDVX3af6UM6mxnCI2JpH6+qzpleSAvqWnUtt9Ezt4/hRH05O01/ohGFzf+IPJGqFuQrJo3e7b5lK+SO2wUe7m++PJDe950uPJH8g/iS2zwg65UT1qLq3zVVJI5o93TwQvWHdR/Sj0fhmHOJ2Udsbi66I12gRo7c1h5BTGhghuNlIipmkC4RG2toERrrG6xV7WkUmdP0c2kyjR2ngmy0Qe3vG6J2p6rjISN1DVf6X5T/hVyUeRxtZBlpMw2VxludUpjBGwV4vSI2tso4qINIOXUFem68huAwPDnNY5rCSOWi+ACFek8MGbDKUOAP8Ft/Jap9stGV/BpmSkq8PhjZFJI7M9pLLNOtv3WTxzGaONrhn1PI7pnpcqZ6PFsNdE8tENRdtuVy0fsVS8YSGR8M5Y0inY4utuRlPLnuudYePh1ulZWVHEtMZmtDruGgbvdPZiLZo7xkgk6scLarKYbRPnqJ6yRthTNDgP8xOivrl87P8rQFbHhUvZC680XEZtFm3cV0Uz2ssIx5rohlguU5jxpsrXkUs55jbASTTXJEf3SMmqL6MNv8AmUouPh5JzXkch5Kf2DXSh0Mry27mH+pDmqXZwCw+aKJSNLN8kN4z8h9Am/kAsCLCiijlaC5qmDD4nC9tVSxvkj9lxFlJZWzN53T+whPCTn4XG7QXQfwRnU/ZDGITg+yk/E5fhHmn9iRdLPnbCPBGY9o5oGXxXWJFgUngYu9E1szBoSiCZiopJHiQi/NMmmlYN1Jxpl5rktmh7eOxFwlEzNNQsiayb4kSGrlc/LcprE2FUka8Sstv904TsHPRZk1EoG6GamYm19FrpZPuRq2zRucBfmvSmHf3fTW/wm/svIsMk5c35heuMJJOF0pI17Jun0WphyHNUfNePMMZjPEgbKT2FI5sjx1IsQFn2xjFsXnhczuCnc3w3C2PEjZKPiOd0sDnQ1lv4rdmkAAA/P8A2VZR0UdJVT1TgGx5cts3tFYf6dMeI+fV8LKCSShija3tZNR1A2Keacxua42U7FIJsRxk1T2NZHEbNaBcgX3J/wBl0je9ZUkhkYkrwymbc2v1Uft2j3lE4kmfFTwtZpdx/ZUXrU3VLJidPZOciRq21LPiCeJ2bZgsj63Nyuu9cnPNS+uzfdJsmzMt7QTu3Z1Cxnr07Uv4hPbcpfXoO6TZ9uz4glbURgauWK9fn31XfiE/ij61B3SboTRm3e1KXPH1Kwn4lUdSu/E6jx80fXY+6Trrr9EzO3qlzN6r0Dzv7Izv1zouqmDs/oukcO30XVJ/hH5Lkv8AT0MP/JTkWJ+aJTG0oQjufmpFCwOkJPJUj9M5fwme0iMjHOycGNCe1o5q2jjOacmVwAuDcL1lg7zJhdI82u6JpNvkvJ5aMpt0XqvhwH8BoL79g39lOy2IditHFVwlsrQdND0WGxHDOwkIjc5wLrNuNvFfRi3NuBayouIIGNZnbYHbZYcp/p0Kmj5riJjhidDG2wvdx6lUndLrq64g7Nshax3/ALVK1ttU5WjFMo+KDZ8Db8iqPS+yvOJGXqIb/AqcsFlZI5a/RlwEht80/IE3KL7I0IQkBJcJ+UeCTKEaAbpyC7ROsOaSzUaEM0SXCcQL7pth1QMqRPIPeKX1mS3tIKXkFjbOjSCxyuMt3a3U6ofeHToqxnthTJv01Gv0vHiISJDIY3abIfNKNwqyTr0miod4IjKhyiD2U9myps52iYyZzntaObgPMr13hLSzDKVp3ETf2Xj2A/2mD/Ub/wBwXsWg/kYP9MfssUUxrQdZri2RzYgANOq0yznFIv2YO1wsFUfNcVhBncXDUDmoPZ63P0V1jP8ANyHobKsdq4rSMWYXjKqdDiMbRt2d/uqD8Qdsrfj3TFIrf4SzJWuRjiiaa53IJPXnqGuS5MfBEv16TwSGtf4KKu5I5MOCJJrJEhrJDzCjrkbY+CD+tSHmk9Zk6lBXI2NQj//Z"/>
          <p:cNvSpPr>
            <a:spLocks noChangeAspect="1" noChangeArrowheads="1"/>
          </p:cNvSpPr>
          <p:nvPr/>
        </p:nvSpPr>
        <p:spPr bwMode="auto">
          <a:xfrm>
            <a:off x="63500" y="-611188"/>
            <a:ext cx="1685925" cy="12668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DDE7DC4-884B-4C55-A99A-453C85811F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Transferrable Losses</a:t>
            </a:r>
          </a:p>
        </p:txBody>
      </p:sp>
      <p:pic>
        <p:nvPicPr>
          <p:cNvPr id="13" name="Picture 12" descr="A picture containing tree, outdoor, building, house&#10;&#10;Description automatically generated">
            <a:extLst>
              <a:ext uri="{FF2B5EF4-FFF2-40B4-BE49-F238E27FC236}">
                <a16:creationId xmlns:a16="http://schemas.microsoft.com/office/drawing/2014/main" id="{4258FB35-AA16-4B00-901F-E7B7BDC468F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4300750" y="4169982"/>
            <a:ext cx="2059050" cy="154428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2CB448A-01DA-49B0-A052-614103AD4A0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837473B0-CC2E-450A-ABE3-18F120FF3D39}">
                <a1611:picAttrSrcUrl xmlns:a1611="http://schemas.microsoft.com/office/drawing/2016/11/main" r:id="rId7"/>
              </a:ext>
            </a:extLst>
          </a:blip>
          <a:stretch>
            <a:fillRect/>
          </a:stretch>
        </p:blipFill>
        <p:spPr>
          <a:xfrm>
            <a:off x="6765825" y="4258246"/>
            <a:ext cx="2059049" cy="1367759"/>
          </a:xfrm>
          <a:prstGeom prst="rect">
            <a:avLst/>
          </a:prstGeom>
          <a:effectLst>
            <a:softEdge rad="12700"/>
          </a:effectLst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4F32881D-8310-4B4A-9C2C-E41513D4AE74}"/>
              </a:ext>
            </a:extLst>
          </p:cNvPr>
          <p:cNvSpPr/>
          <p:nvPr/>
        </p:nvSpPr>
        <p:spPr>
          <a:xfrm>
            <a:off x="5104891" y="5714270"/>
            <a:ext cx="3018205" cy="767238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14300" lvl="1" algn="ctr">
              <a:lnSpc>
                <a:spcPct val="150000"/>
              </a:lnSpc>
            </a:pPr>
            <a:r>
              <a:rPr lang="en-US" sz="32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Property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7B2C6FCF-A723-4EB9-B83A-F93EC81F95D6}"/>
              </a:ext>
            </a:extLst>
          </p:cNvPr>
          <p:cNvSpPr/>
          <p:nvPr/>
        </p:nvSpPr>
        <p:spPr>
          <a:xfrm>
            <a:off x="468715" y="4558506"/>
            <a:ext cx="3018205" cy="767238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14300" lvl="1" algn="ctr">
              <a:lnSpc>
                <a:spcPct val="150000"/>
              </a:lnSpc>
            </a:pPr>
            <a:r>
              <a:rPr lang="en-US" sz="32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Income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920F4703-4ECD-48F7-87D5-B3D7788C9DD3}"/>
              </a:ext>
            </a:extLst>
          </p:cNvPr>
          <p:cNvSpPr/>
          <p:nvPr/>
        </p:nvSpPr>
        <p:spPr>
          <a:xfrm>
            <a:off x="4850697" y="3102483"/>
            <a:ext cx="3018205" cy="767238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14300" lvl="1" algn="ctr">
              <a:lnSpc>
                <a:spcPct val="150000"/>
              </a:lnSpc>
            </a:pPr>
            <a:r>
              <a:rPr lang="en-US" sz="32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Health</a:t>
            </a:r>
          </a:p>
        </p:txBody>
      </p:sp>
      <p:pic>
        <p:nvPicPr>
          <p:cNvPr id="27" name="Picture 2" descr="M:\iStock Photos-Financial Education\iStock_PayStatement with Calculator.jpg">
            <a:extLst>
              <a:ext uri="{FF2B5EF4-FFF2-40B4-BE49-F238E27FC236}">
                <a16:creationId xmlns:a16="http://schemas.microsoft.com/office/drawing/2014/main" id="{F831E5C6-E380-45B8-AF55-627214A82D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808" y="2392872"/>
            <a:ext cx="3575599" cy="2382327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5" grpId="0"/>
      <p:bldP spid="2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M:\iStock Photos-Financial Education\iStock_PayStatement with Calculator.jpg">
            <a:extLst>
              <a:ext uri="{FF2B5EF4-FFF2-40B4-BE49-F238E27FC236}">
                <a16:creationId xmlns:a16="http://schemas.microsoft.com/office/drawing/2014/main" id="{6E08B5EC-A0D5-4F41-92F3-C22647C1F4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808" y="2392872"/>
            <a:ext cx="3575599" cy="238232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8" name="Rectangle 37">
            <a:extLst>
              <a:ext uri="{FF2B5EF4-FFF2-40B4-BE49-F238E27FC236}">
                <a16:creationId xmlns:a16="http://schemas.microsoft.com/office/drawing/2014/main" id="{7B12EB67-D94B-4AED-8E65-2FF5FAA84C8B}"/>
              </a:ext>
            </a:extLst>
          </p:cNvPr>
          <p:cNvSpPr/>
          <p:nvPr/>
        </p:nvSpPr>
        <p:spPr>
          <a:xfrm>
            <a:off x="4940299" y="1694259"/>
            <a:ext cx="4203699" cy="53691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46BD776-C095-4F92-B80A-E8DA75A358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Loss of Income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BC0BE3B6-5A12-4AF2-B0E3-279A102ADE09}"/>
              </a:ext>
            </a:extLst>
          </p:cNvPr>
          <p:cNvSpPr/>
          <p:nvPr/>
        </p:nvSpPr>
        <p:spPr>
          <a:xfrm>
            <a:off x="4940300" y="1694259"/>
            <a:ext cx="4203699" cy="52876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9063" lvl="1" algn="ctr">
              <a:lnSpc>
                <a:spcPct val="80000"/>
              </a:lnSpc>
              <a:spcBef>
                <a:spcPts val="300"/>
              </a:spcBef>
              <a:spcAft>
                <a:spcPts val="300"/>
              </a:spcAft>
              <a:tabLst>
                <a:tab pos="804863" algn="l"/>
                <a:tab pos="2336800" algn="l"/>
              </a:tabLst>
            </a:pPr>
            <a:endParaRPr lang="en-US" sz="1100" dirty="0">
              <a:solidFill>
                <a:schemeClr val="tx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  <a:p>
            <a:pPr marL="119063" lvl="1">
              <a:lnSpc>
                <a:spcPct val="80000"/>
              </a:lnSpc>
              <a:spcBef>
                <a:spcPts val="300"/>
              </a:spcBef>
              <a:spcAft>
                <a:spcPts val="300"/>
              </a:spcAft>
              <a:tabLst>
                <a:tab pos="804863" algn="l"/>
                <a:tab pos="2336800" algn="l"/>
              </a:tabLst>
            </a:pP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Common:</a:t>
            </a:r>
          </a:p>
          <a:p>
            <a:pPr marL="461963" lvl="1" indent="-233363">
              <a:lnSpc>
                <a:spcPct val="8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tabLst>
                <a:tab pos="804863" algn="l"/>
                <a:tab pos="2336800" algn="l"/>
              </a:tabLst>
            </a:pPr>
            <a:r>
              <a:rPr lang="en-US" sz="22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Health examination (non-group policies)</a:t>
            </a:r>
          </a:p>
          <a:p>
            <a:pPr marL="461963" lvl="1" indent="-233363">
              <a:lnSpc>
                <a:spcPct val="8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tabLst>
                <a:tab pos="804863" algn="l"/>
                <a:tab pos="2336800" algn="l"/>
              </a:tabLst>
            </a:pPr>
            <a:r>
              <a:rPr lang="en-US" sz="22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Suicide clause</a:t>
            </a:r>
          </a:p>
          <a:p>
            <a:pPr marL="119063" lvl="1">
              <a:lnSpc>
                <a:spcPct val="80000"/>
              </a:lnSpc>
              <a:spcBef>
                <a:spcPts val="300"/>
              </a:spcBef>
              <a:spcAft>
                <a:spcPts val="300"/>
              </a:spcAft>
              <a:tabLst>
                <a:tab pos="804863" algn="l"/>
                <a:tab pos="2336800" algn="l"/>
              </a:tabLst>
            </a:pP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Term:</a:t>
            </a:r>
          </a:p>
          <a:p>
            <a:pPr marL="461963" lvl="1" indent="-233363">
              <a:lnSpc>
                <a:spcPct val="8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tabLst>
                <a:tab pos="804863" algn="l"/>
                <a:tab pos="2336800" algn="l"/>
              </a:tabLst>
            </a:pPr>
            <a:r>
              <a:rPr lang="en-US" sz="22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Set period of time</a:t>
            </a:r>
          </a:p>
          <a:p>
            <a:pPr marL="461963" lvl="1" indent="-233363">
              <a:lnSpc>
                <a:spcPct val="8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tabLst>
                <a:tab pos="804863" algn="l"/>
                <a:tab pos="2336800" algn="l"/>
              </a:tabLst>
            </a:pPr>
            <a:r>
              <a:rPr lang="en-US" sz="22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Renewal based on health</a:t>
            </a:r>
          </a:p>
          <a:p>
            <a:pPr marL="461963" lvl="1" indent="-233363">
              <a:lnSpc>
                <a:spcPct val="8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tabLst>
                <a:tab pos="804863" algn="l"/>
                <a:tab pos="2336800" algn="l"/>
              </a:tabLst>
            </a:pPr>
            <a:r>
              <a:rPr lang="en-US" sz="22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Good for temporary needs, i.e., college, mortgages</a:t>
            </a:r>
          </a:p>
          <a:p>
            <a:pPr marL="119063" lvl="1">
              <a:lnSpc>
                <a:spcPct val="80000"/>
              </a:lnSpc>
              <a:spcBef>
                <a:spcPts val="300"/>
              </a:spcBef>
              <a:spcAft>
                <a:spcPts val="300"/>
              </a:spcAft>
              <a:tabLst>
                <a:tab pos="804863" algn="l"/>
                <a:tab pos="2336800" algn="l"/>
              </a:tabLst>
            </a:pP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Permanent:</a:t>
            </a:r>
          </a:p>
          <a:p>
            <a:pPr marL="461963" lvl="1" indent="-233363">
              <a:lnSpc>
                <a:spcPct val="8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tabLst>
                <a:tab pos="804863" algn="l"/>
                <a:tab pos="2336800" algn="l"/>
              </a:tabLst>
            </a:pPr>
            <a:r>
              <a:rPr lang="en-US" sz="22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Coverage for entire life</a:t>
            </a:r>
          </a:p>
          <a:p>
            <a:pPr marL="461963" lvl="1" indent="-233363">
              <a:lnSpc>
                <a:spcPct val="8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tabLst>
                <a:tab pos="804863" algn="l"/>
                <a:tab pos="2336800" algn="l"/>
              </a:tabLst>
            </a:pPr>
            <a:r>
              <a:rPr lang="en-US" sz="22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Whole, universal, and universal life policies</a:t>
            </a:r>
          </a:p>
          <a:p>
            <a:pPr marL="461963" lvl="1" indent="-233363">
              <a:lnSpc>
                <a:spcPct val="8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tabLst>
                <a:tab pos="804863" algn="l"/>
                <a:tab pos="2336800" algn="l"/>
              </a:tabLst>
            </a:pPr>
            <a:r>
              <a:rPr lang="en-US" sz="22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Cash value feature</a:t>
            </a:r>
          </a:p>
          <a:p>
            <a:pPr marL="228600" lvl="1">
              <a:lnSpc>
                <a:spcPct val="80000"/>
              </a:lnSpc>
              <a:spcBef>
                <a:spcPts val="300"/>
              </a:spcBef>
              <a:spcAft>
                <a:spcPts val="300"/>
              </a:spcAft>
              <a:tabLst>
                <a:tab pos="804863" algn="l"/>
                <a:tab pos="2336800" algn="l"/>
              </a:tabLst>
            </a:pPr>
            <a:endParaRPr lang="en-US" sz="2200" dirty="0">
              <a:solidFill>
                <a:schemeClr val="tx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sp>
        <p:nvSpPr>
          <p:cNvPr id="27" name="Title 4">
            <a:extLst>
              <a:ext uri="{FF2B5EF4-FFF2-40B4-BE49-F238E27FC236}">
                <a16:creationId xmlns:a16="http://schemas.microsoft.com/office/drawing/2014/main" id="{D68A2282-C618-4985-9712-DFEE21EE0270}"/>
              </a:ext>
            </a:extLst>
          </p:cNvPr>
          <p:cNvSpPr txBox="1">
            <a:spLocks/>
          </p:cNvSpPr>
          <p:nvPr/>
        </p:nvSpPr>
        <p:spPr>
          <a:xfrm>
            <a:off x="877071" y="2552170"/>
            <a:ext cx="2581834" cy="1891203"/>
          </a:xfrm>
          <a:prstGeom prst="rect">
            <a:avLst/>
          </a:prstGeom>
          <a:solidFill>
            <a:srgbClr val="DCE6F2">
              <a:alpha val="76078"/>
            </a:srgb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r>
              <a:rPr lang="en-US" sz="4000" dirty="0"/>
              <a:t>Loss Due to Death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55333BF-371B-47CE-AF2E-755D5543ED4F}"/>
              </a:ext>
            </a:extLst>
          </p:cNvPr>
          <p:cNvSpPr txBox="1"/>
          <p:nvPr/>
        </p:nvSpPr>
        <p:spPr>
          <a:xfrm>
            <a:off x="4940300" y="1232594"/>
            <a:ext cx="4203699" cy="461665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Life Insurance </a:t>
            </a:r>
          </a:p>
        </p:txBody>
      </p:sp>
    </p:spTree>
    <p:extLst>
      <p:ext uri="{BB962C8B-B14F-4D97-AF65-F5344CB8AC3E}">
        <p14:creationId xmlns:p14="http://schemas.microsoft.com/office/powerpoint/2010/main" val="3604004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750"/>
                            </p:stCondLst>
                            <p:childTnLst>
                              <p:par>
                                <p:cTn id="14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2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2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2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2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2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2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2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2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2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2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2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2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2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2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  <p:bldP spid="10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M:\iStock Photos-Financial Education\iStock_PayStatement with Calculator.jpg">
            <a:extLst>
              <a:ext uri="{FF2B5EF4-FFF2-40B4-BE49-F238E27FC236}">
                <a16:creationId xmlns:a16="http://schemas.microsoft.com/office/drawing/2014/main" id="{6E08B5EC-A0D5-4F41-92F3-C22647C1F4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808" y="2392872"/>
            <a:ext cx="3575599" cy="238232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8" name="Rectangle 37">
            <a:extLst>
              <a:ext uri="{FF2B5EF4-FFF2-40B4-BE49-F238E27FC236}">
                <a16:creationId xmlns:a16="http://schemas.microsoft.com/office/drawing/2014/main" id="{7B12EB67-D94B-4AED-8E65-2FF5FAA84C8B}"/>
              </a:ext>
            </a:extLst>
          </p:cNvPr>
          <p:cNvSpPr/>
          <p:nvPr/>
        </p:nvSpPr>
        <p:spPr>
          <a:xfrm>
            <a:off x="4940299" y="1694259"/>
            <a:ext cx="4203699" cy="51637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46BD776-C095-4F92-B80A-E8DA75A358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Loss of Income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BC0BE3B6-5A12-4AF2-B0E3-279A102ADE09}"/>
              </a:ext>
            </a:extLst>
          </p:cNvPr>
          <p:cNvSpPr/>
          <p:nvPr/>
        </p:nvSpPr>
        <p:spPr>
          <a:xfrm>
            <a:off x="4940298" y="1694259"/>
            <a:ext cx="4203699" cy="49090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9063" lvl="1" algn="ctr">
              <a:lnSpc>
                <a:spcPct val="80000"/>
              </a:lnSpc>
              <a:spcBef>
                <a:spcPts val="300"/>
              </a:spcBef>
              <a:spcAft>
                <a:spcPts val="300"/>
              </a:spcAft>
              <a:tabLst>
                <a:tab pos="804863" algn="l"/>
                <a:tab pos="2336800" algn="l"/>
              </a:tabLst>
            </a:pPr>
            <a:endParaRPr lang="en-US" sz="1100" dirty="0">
              <a:solidFill>
                <a:schemeClr val="tx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  <a:p>
            <a:pPr marL="461963" lvl="1" indent="-342900">
              <a:lnSpc>
                <a:spcPct val="8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tabLst>
                <a:tab pos="804863" algn="l"/>
                <a:tab pos="2336800" algn="l"/>
              </a:tabLst>
            </a:pP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Savings</a:t>
            </a:r>
          </a:p>
          <a:p>
            <a:pPr marL="461963" lvl="1" indent="-342900">
              <a:lnSpc>
                <a:spcPct val="8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tabLst>
                <a:tab pos="804863" algn="l"/>
                <a:tab pos="2336800" algn="l"/>
              </a:tabLst>
            </a:pP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Sick-time</a:t>
            </a:r>
          </a:p>
          <a:p>
            <a:pPr marL="461963" lvl="1" indent="-342900">
              <a:lnSpc>
                <a:spcPct val="80000"/>
              </a:lnSpc>
              <a:spcBef>
                <a:spcPts val="600"/>
              </a:spcBef>
              <a:spcAft>
                <a:spcPts val="300"/>
              </a:spcAft>
              <a:buFont typeface="Arial" panose="020B0604020202020204" pitchFamily="34" charset="0"/>
              <a:buChar char="•"/>
              <a:tabLst>
                <a:tab pos="804863" algn="l"/>
                <a:tab pos="2336800" algn="l"/>
              </a:tabLst>
            </a:pP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Worker’s Compensation</a:t>
            </a:r>
          </a:p>
          <a:p>
            <a:pPr marL="461963" lvl="1" indent="-342900">
              <a:lnSpc>
                <a:spcPct val="80000"/>
              </a:lnSpc>
              <a:spcBef>
                <a:spcPts val="600"/>
              </a:spcBef>
              <a:spcAft>
                <a:spcPts val="300"/>
              </a:spcAft>
              <a:buFont typeface="Arial" panose="020B0604020202020204" pitchFamily="34" charset="0"/>
              <a:buChar char="•"/>
              <a:tabLst>
                <a:tab pos="804863" algn="l"/>
                <a:tab pos="2336800" algn="l"/>
              </a:tabLst>
            </a:pP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Social Security disability </a:t>
            </a:r>
            <a:r>
              <a:rPr lang="en-US" sz="22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(with waiting period and diagnosis limitations)</a:t>
            </a:r>
          </a:p>
          <a:p>
            <a:pPr marL="461963" lvl="1" indent="-342900">
              <a:lnSpc>
                <a:spcPct val="80000"/>
              </a:lnSpc>
              <a:spcBef>
                <a:spcPts val="600"/>
              </a:spcBef>
              <a:spcAft>
                <a:spcPts val="300"/>
              </a:spcAft>
              <a:buFont typeface="Arial" panose="020B0604020202020204" pitchFamily="34" charset="0"/>
              <a:buChar char="•"/>
              <a:tabLst>
                <a:tab pos="804863" algn="l"/>
                <a:tab pos="2336800" algn="l"/>
              </a:tabLst>
            </a:pP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Employer-sponsored plans </a:t>
            </a:r>
            <a:r>
              <a:rPr lang="en-US" sz="22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(tied to your employer and not covered under COBRA)</a:t>
            </a:r>
          </a:p>
          <a:p>
            <a:pPr marL="461963" lvl="1" indent="-342900">
              <a:lnSpc>
                <a:spcPct val="80000"/>
              </a:lnSpc>
              <a:spcBef>
                <a:spcPts val="600"/>
              </a:spcBef>
              <a:spcAft>
                <a:spcPts val="300"/>
              </a:spcAft>
              <a:buFont typeface="Arial" panose="020B0604020202020204" pitchFamily="34" charset="0"/>
              <a:buChar char="•"/>
              <a:tabLst>
                <a:tab pos="804863" algn="l"/>
                <a:tab pos="2336800" algn="l"/>
              </a:tabLst>
            </a:pP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Individual disability insurance </a:t>
            </a:r>
            <a:r>
              <a:rPr lang="en-US" sz="22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(more costly but not tied to an employer)</a:t>
            </a:r>
          </a:p>
          <a:p>
            <a:pPr marL="228600" lvl="1">
              <a:lnSpc>
                <a:spcPct val="80000"/>
              </a:lnSpc>
              <a:spcBef>
                <a:spcPts val="300"/>
              </a:spcBef>
              <a:spcAft>
                <a:spcPts val="300"/>
              </a:spcAft>
              <a:tabLst>
                <a:tab pos="804863" algn="l"/>
                <a:tab pos="2336800" algn="l"/>
              </a:tabLst>
            </a:pPr>
            <a:endParaRPr lang="en-US" sz="2200" dirty="0">
              <a:solidFill>
                <a:schemeClr val="tx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sp>
        <p:nvSpPr>
          <p:cNvPr id="27" name="Title 4">
            <a:extLst>
              <a:ext uri="{FF2B5EF4-FFF2-40B4-BE49-F238E27FC236}">
                <a16:creationId xmlns:a16="http://schemas.microsoft.com/office/drawing/2014/main" id="{D68A2282-C618-4985-9712-DFEE21EE0270}"/>
              </a:ext>
            </a:extLst>
          </p:cNvPr>
          <p:cNvSpPr txBox="1">
            <a:spLocks/>
          </p:cNvSpPr>
          <p:nvPr/>
        </p:nvSpPr>
        <p:spPr>
          <a:xfrm>
            <a:off x="877071" y="2552170"/>
            <a:ext cx="2581834" cy="1891203"/>
          </a:xfrm>
          <a:prstGeom prst="rect">
            <a:avLst/>
          </a:prstGeom>
          <a:solidFill>
            <a:srgbClr val="DCE6F2">
              <a:alpha val="76078"/>
            </a:srgbClr>
          </a:solidFill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r>
              <a:rPr lang="en-US" sz="4000" dirty="0"/>
              <a:t>Loss Due to Disability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55333BF-371B-47CE-AF2E-755D5543ED4F}"/>
              </a:ext>
            </a:extLst>
          </p:cNvPr>
          <p:cNvSpPr txBox="1"/>
          <p:nvPr/>
        </p:nvSpPr>
        <p:spPr>
          <a:xfrm>
            <a:off x="4940300" y="1232594"/>
            <a:ext cx="4203699" cy="461665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Income Sources</a:t>
            </a:r>
          </a:p>
        </p:txBody>
      </p:sp>
    </p:spTree>
    <p:extLst>
      <p:ext uri="{BB962C8B-B14F-4D97-AF65-F5344CB8AC3E}">
        <p14:creationId xmlns:p14="http://schemas.microsoft.com/office/powerpoint/2010/main" val="1287428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750"/>
                            </p:stCondLst>
                            <p:childTnLst>
                              <p:par>
                                <p:cTn id="1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750" fill="hold"/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750" fill="hold"/>
                                        <p:tgtEl>
                                          <p:spTgt spid="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750" fill="hold"/>
                                        <p:tgtEl>
                                          <p:spTgt spid="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750" fill="hold"/>
                                        <p:tgtEl>
                                          <p:spTgt spid="2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750" fill="hold"/>
                                        <p:tgtEl>
                                          <p:spTgt spid="2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750" fill="hold"/>
                                        <p:tgtEl>
                                          <p:spTgt spid="2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750" fill="hold"/>
                                        <p:tgtEl>
                                          <p:spTgt spid="2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M:\iStock Photos-Financial Education\iStock_PayStatement with Calculator.jpg">
            <a:extLst>
              <a:ext uri="{FF2B5EF4-FFF2-40B4-BE49-F238E27FC236}">
                <a16:creationId xmlns:a16="http://schemas.microsoft.com/office/drawing/2014/main" id="{6E08B5EC-A0D5-4F41-92F3-C22647C1F4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808" y="2392872"/>
            <a:ext cx="3575599" cy="238232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8" name="Rectangle 37">
            <a:extLst>
              <a:ext uri="{FF2B5EF4-FFF2-40B4-BE49-F238E27FC236}">
                <a16:creationId xmlns:a16="http://schemas.microsoft.com/office/drawing/2014/main" id="{7B12EB67-D94B-4AED-8E65-2FF5FAA84C8B}"/>
              </a:ext>
            </a:extLst>
          </p:cNvPr>
          <p:cNvSpPr/>
          <p:nvPr/>
        </p:nvSpPr>
        <p:spPr>
          <a:xfrm>
            <a:off x="4940299" y="1694259"/>
            <a:ext cx="4203699" cy="51637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46BD776-C095-4F92-B80A-E8DA75A358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Loss of Income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BC0BE3B6-5A12-4AF2-B0E3-279A102ADE09}"/>
              </a:ext>
            </a:extLst>
          </p:cNvPr>
          <p:cNvSpPr/>
          <p:nvPr/>
        </p:nvSpPr>
        <p:spPr>
          <a:xfrm>
            <a:off x="5053034" y="1853216"/>
            <a:ext cx="4203699" cy="459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9063" lvl="1" algn="ctr">
              <a:lnSpc>
                <a:spcPct val="80000"/>
              </a:lnSpc>
              <a:spcBef>
                <a:spcPts val="300"/>
              </a:spcBef>
              <a:spcAft>
                <a:spcPts val="300"/>
              </a:spcAft>
              <a:tabLst>
                <a:tab pos="804863" algn="l"/>
                <a:tab pos="2336800" algn="l"/>
              </a:tabLst>
            </a:pPr>
            <a:endParaRPr lang="en-US" sz="1100" dirty="0">
              <a:solidFill>
                <a:schemeClr val="tx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  <a:p>
            <a:pPr marL="461963" lvl="1" indent="-342900">
              <a:lnSpc>
                <a:spcPct val="8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tabLst>
                <a:tab pos="804863" algn="l"/>
                <a:tab pos="2336800" algn="l"/>
              </a:tabLst>
            </a:pP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Definition of  job</a:t>
            </a:r>
          </a:p>
          <a:p>
            <a:pPr marL="919163" lvl="2" indent="-342900">
              <a:lnSpc>
                <a:spcPct val="80000"/>
              </a:lnSpc>
              <a:spcBef>
                <a:spcPts val="300"/>
              </a:spcBef>
              <a:spcAft>
                <a:spcPts val="300"/>
              </a:spcAft>
              <a:buFont typeface="Courier New" panose="02070309020205020404" pitchFamily="49" charset="0"/>
              <a:buChar char="o"/>
              <a:tabLst>
                <a:tab pos="804863" algn="l"/>
                <a:tab pos="2336800" algn="l"/>
              </a:tabLst>
            </a:pP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Own occupation</a:t>
            </a:r>
          </a:p>
          <a:p>
            <a:pPr marL="919163" lvl="2" indent="-342900">
              <a:lnSpc>
                <a:spcPct val="80000"/>
              </a:lnSpc>
              <a:spcBef>
                <a:spcPts val="300"/>
              </a:spcBef>
              <a:spcAft>
                <a:spcPts val="300"/>
              </a:spcAft>
              <a:buFont typeface="Courier New" panose="02070309020205020404" pitchFamily="49" charset="0"/>
              <a:buChar char="o"/>
              <a:tabLst>
                <a:tab pos="804863" algn="l"/>
                <a:tab pos="2336800" algn="l"/>
              </a:tabLst>
            </a:pP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Any occupation</a:t>
            </a:r>
          </a:p>
          <a:p>
            <a:pPr marL="461963" lvl="1" indent="-342900">
              <a:lnSpc>
                <a:spcPct val="80000"/>
              </a:lnSpc>
              <a:spcBef>
                <a:spcPts val="600"/>
              </a:spcBef>
              <a:spcAft>
                <a:spcPts val="300"/>
              </a:spcAft>
              <a:buFont typeface="Arial" panose="020B0604020202020204" pitchFamily="34" charset="0"/>
              <a:buChar char="•"/>
              <a:tabLst>
                <a:tab pos="804863" algn="l"/>
                <a:tab pos="2336800" algn="l"/>
              </a:tabLst>
            </a:pP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Typically replaces 60-65% of monthly income</a:t>
            </a:r>
          </a:p>
          <a:p>
            <a:pPr marL="461963" lvl="1" indent="-342900">
              <a:lnSpc>
                <a:spcPct val="80000"/>
              </a:lnSpc>
              <a:spcBef>
                <a:spcPts val="600"/>
              </a:spcBef>
              <a:spcAft>
                <a:spcPts val="300"/>
              </a:spcAft>
              <a:buFont typeface="Arial" panose="020B0604020202020204" pitchFamily="34" charset="0"/>
              <a:buChar char="•"/>
              <a:tabLst>
                <a:tab pos="804863" algn="l"/>
                <a:tab pos="2336800" algn="l"/>
              </a:tabLst>
            </a:pP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Coordination of benefits</a:t>
            </a:r>
          </a:p>
          <a:p>
            <a:pPr marL="461963" lvl="1" indent="-342900">
              <a:lnSpc>
                <a:spcPct val="80000"/>
              </a:lnSpc>
              <a:spcBef>
                <a:spcPts val="600"/>
              </a:spcBef>
              <a:spcAft>
                <a:spcPts val="300"/>
              </a:spcAft>
              <a:buFont typeface="Arial" panose="020B0604020202020204" pitchFamily="34" charset="0"/>
              <a:buChar char="•"/>
              <a:tabLst>
                <a:tab pos="804863" algn="l"/>
                <a:tab pos="2336800" algn="l"/>
              </a:tabLst>
            </a:pP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Short-term (up to six months)</a:t>
            </a:r>
          </a:p>
          <a:p>
            <a:pPr marL="461963" lvl="1" indent="-342900">
              <a:lnSpc>
                <a:spcPct val="80000"/>
              </a:lnSpc>
              <a:spcBef>
                <a:spcPts val="600"/>
              </a:spcBef>
              <a:spcAft>
                <a:spcPts val="300"/>
              </a:spcAft>
              <a:buFont typeface="Arial" panose="020B0604020202020204" pitchFamily="34" charset="0"/>
              <a:buChar char="•"/>
              <a:tabLst>
                <a:tab pos="804863" algn="l"/>
                <a:tab pos="2336800" algn="l"/>
              </a:tabLst>
            </a:pP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Long-term (six months+)</a:t>
            </a:r>
          </a:p>
          <a:p>
            <a:pPr marL="461963" lvl="1" indent="-342900">
              <a:lnSpc>
                <a:spcPct val="80000"/>
              </a:lnSpc>
              <a:spcBef>
                <a:spcPts val="600"/>
              </a:spcBef>
              <a:spcAft>
                <a:spcPts val="300"/>
              </a:spcAft>
              <a:buFont typeface="Arial" panose="020B0604020202020204" pitchFamily="34" charset="0"/>
              <a:buChar char="•"/>
              <a:tabLst>
                <a:tab pos="804863" algn="l"/>
                <a:tab pos="2336800" algn="l"/>
              </a:tabLst>
            </a:pP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May have maximum time limits to receive benefits</a:t>
            </a:r>
          </a:p>
          <a:p>
            <a:pPr marL="228600" lvl="1">
              <a:lnSpc>
                <a:spcPct val="80000"/>
              </a:lnSpc>
              <a:spcBef>
                <a:spcPts val="300"/>
              </a:spcBef>
              <a:spcAft>
                <a:spcPts val="300"/>
              </a:spcAft>
              <a:tabLst>
                <a:tab pos="804863" algn="l"/>
                <a:tab pos="2336800" algn="l"/>
              </a:tabLst>
            </a:pPr>
            <a:endParaRPr lang="en-US" sz="2200" dirty="0">
              <a:solidFill>
                <a:schemeClr val="tx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sp>
        <p:nvSpPr>
          <p:cNvPr id="27" name="Title 4">
            <a:extLst>
              <a:ext uri="{FF2B5EF4-FFF2-40B4-BE49-F238E27FC236}">
                <a16:creationId xmlns:a16="http://schemas.microsoft.com/office/drawing/2014/main" id="{D68A2282-C618-4985-9712-DFEE21EE0270}"/>
              </a:ext>
            </a:extLst>
          </p:cNvPr>
          <p:cNvSpPr txBox="1">
            <a:spLocks/>
          </p:cNvSpPr>
          <p:nvPr/>
        </p:nvSpPr>
        <p:spPr>
          <a:xfrm>
            <a:off x="877071" y="2552170"/>
            <a:ext cx="2581834" cy="1891203"/>
          </a:xfrm>
          <a:prstGeom prst="rect">
            <a:avLst/>
          </a:prstGeom>
          <a:solidFill>
            <a:srgbClr val="DCE6F2">
              <a:alpha val="76078"/>
            </a:srgbClr>
          </a:solidFill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r>
              <a:rPr lang="en-US" sz="4000" dirty="0"/>
              <a:t>Loss Due to Disability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55333BF-371B-47CE-AF2E-755D5543ED4F}"/>
              </a:ext>
            </a:extLst>
          </p:cNvPr>
          <p:cNvSpPr txBox="1"/>
          <p:nvPr/>
        </p:nvSpPr>
        <p:spPr>
          <a:xfrm>
            <a:off x="4940300" y="1232594"/>
            <a:ext cx="4203699" cy="461665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Disability Insurance </a:t>
            </a:r>
          </a:p>
        </p:txBody>
      </p:sp>
    </p:spTree>
    <p:extLst>
      <p:ext uri="{BB962C8B-B14F-4D97-AF65-F5344CB8AC3E}">
        <p14:creationId xmlns:p14="http://schemas.microsoft.com/office/powerpoint/2010/main" val="2634291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750" fill="hold"/>
                                        <p:tgtEl>
                                          <p:spTgt spid="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750" fill="hold"/>
                                        <p:tgtEl>
                                          <p:spTgt spid="2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2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750" fill="hold"/>
                                        <p:tgtEl>
                                          <p:spTgt spid="2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750" fill="hold"/>
                                        <p:tgtEl>
                                          <p:spTgt spid="2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750" fill="hold"/>
                                        <p:tgtEl>
                                          <p:spTgt spid="2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750" fill="hold"/>
                                        <p:tgtEl>
                                          <p:spTgt spid="2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750" fill="hold"/>
                                        <p:tgtEl>
                                          <p:spTgt spid="2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2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iStock Hospital Emergency.jpg">
            <a:extLst>
              <a:ext uri="{FF2B5EF4-FFF2-40B4-BE49-F238E27FC236}">
                <a16:creationId xmlns:a16="http://schemas.microsoft.com/office/drawing/2014/main" id="{A7836789-9160-42C6-B5FE-ECB9EBA4A8F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6468" y="1098533"/>
            <a:ext cx="3206663" cy="2146608"/>
          </a:xfrm>
          <a:prstGeom prst="rect">
            <a:avLst/>
          </a:prstGeom>
          <a:ln w="12700">
            <a:noFill/>
          </a:ln>
          <a:effectLst/>
        </p:spPr>
      </p:pic>
      <p:sp>
        <p:nvSpPr>
          <p:cNvPr id="128002" name="AutoShape 2" descr="data:image/jpeg;base64,/9j/4AAQSkZJRgABAQAAAQABAAD/2wBDAAkGBwgHBgkIBwgKCgkLDRYPDQwMDRsUFRAWIB0iIiAdHx8kKDQsJCYxJx8fLT0tMTU3Ojo6Iys/RD84QzQ5Ojf/2wBDAQoKCg0MDRoPDxo3JR8lNzc3Nzc3Nzc3Nzc3Nzc3Nzc3Nzc3Nzc3Nzc3Nzc3Nzc3Nzc3Nzc3Nzc3Nzc3Nzc3Nzf/wAARCACLALoDASIAAhEBAxEB/8QAHAAAAQUBAQEAAAAAAAAAAAAAAwECBAUGAAgH/8QAQBAAAQMCBAMECAQDBgcAAAAAAQACAwQRBRIhMQZBURMiYZEHFDJCUnGBoRUWM7EjNJIkNVNic8FDcqKy0eHw/8QAGQEAAwEBAQAAAAAAAAAAAAAAAAEDAgQF/8QAIhEAAwACAwADAAMBAAAAAAAAAAECAxESEyEEFDEiQVEy/9oADAMBAAIRAxEAPwC0Y4WsnHKRss+zGWAbhNk4hiZoXDzXnOLLq5NCGNI2S9k2+yzh4liaPbSt4njOuYFHXQ3cmk7MW2+yXsm9As7+Zo/iC78zx/El1UHZJfvjHRMEYvsFQO4lYfeCH+ZmDchLqsfOTQyNaBeyjOaL7fZUUnErHDQqO7iRt7krXVYuyTRmMHkmOYByVAOJGH3lx4hYfeR15A7JLzs29FxjbzCz7uIG39pJ+YAR7SfXYc5NC1jb6BEDBvZZtvEDeZTxxCzqhY7Fzk0gaOicANdAs0OIW9U78wt6/dPqsXOTSFo6JQG9FmjxC3r90h4ib1Hml1WHZJqBZOzW2Cyn5iHVKeIm9UdeQOcmq7WyTtFlDxI0D2k38zs+MI68g+Ula35qvxGM5rgmynxnvBCrQCDdelXhwYv0rXMLmDUokMJy80o2UmnHdWp0PI3sB2XW/mnth63RnNATQ9oO61pE9s4QDpqmyQN6FSWajTVAqJmMOpT0HoIQMshSQNuo1ViAazTfkoUdfPNMxkbC973BrWN1LidAAEvEaU0y2bA3YJexHQr6jwp6JZ6ijiquIqqSnkeA71SEAlg6OcefgAtHL6JsAd+lJVx68pb38wsckNY6PhvYtvqCl7FvRfZJvRJhcYJbiFbrqB3LD7LHcScEVGDAy00xqYAO9dtnN/8AKaaYnFIxfYNvsU4QN3spBYnZbBa0Z2yL2I6JREOiPbZJZGg2AMfgm9mCpJA6phCNCAZB0TS231RyOiE/RGg2yNKL7IfZN6FSA0uKL2Tf/gjQ9snsHeCZWeyURmm6DVvsFiymL9IQUuIgNHVR2kFWeDUvrVdGy2l9VnkpW2UqOT0iJURy5C4NNlUT1EkbjdfWpuH4nUps2xtosfi3C7mNLrIXycYV8akUMFXeMa2NlUYhVukksHaDoVKrmPpAWkbKnJJueqosiMLG0/Q3YyvbmAJW/wDQRh8FZx0JKmPOaSnfLGC24D7gA/c2WGhqw2MMc36r6N6C4KqTiWWvp2u7JmWGQgXFnZib+QWsilzs1LaZ6JASqLXVQo4DIWlx5NHNPpKhlTTRzxate0ELm36V15sfM0Fjvksbjbo87ozY3F7LS4ziMNBRTSPd3msJA6lfPKzF218bZ49A7S3S260v0zS8PneIU7Ya2aNnstebfJRjHorSrhmbK41As9xJPRRHNAG2qsjkb9IZZ0TMpR5N01MABBSWKK5wHJNDr8kbQ+NP8AOGXdBcCTpzRJyb7Lo3gDvbrPNGuujmRZdSNU/KeicJBe4AXdp4BHJCeOgoKj1eoNkUG6DN7JQ0KXpkWN3ftzVzhNT6rUtedBdUbP1lYwWMjQdrqblNaZV2000fS8PxT1mAaaWUXGqxjYnBwFil4eigFKMx5dVF4igjkacpXA8SVeHXOVufT55xDlkLy3UFZlayvgBzDeyy07MkrmrsiNSSdpvQzrdem/QjggwrgWmnkjyz173VEl97E2b/ANIC854DhU+OYzSYXStLpamUM090cz9Bcr2NR07KSkhp4hZkTAxvyAsqU/NCRBxgCQsYd7ErOxYjU4NK+GJofE83yuvofBW+O1BimJYzO5oDbA23KpsRa1wbKdxyXh/Jz1GZuWelghPHqkVPFFdJUROfUkAvHdY3ks9goD6N+m0ztemyHxRXjtA90T5DnyNaw7eKdgrgIZoxpZwfb5hdfw7unumQ+TMqfB+K07amEE6OYfsqsYddt7hXEzw5jiNbqHmJ0yr01kS8Z5s43X4Vb6NjDrZSaWiheBmYCpBpHS6kJ7aN8be6bfVPlLNqHIgwqkde8YTmYLSfB90IxzsPtJQ+cbOT4Q/7Nc2v6LCn4foNy0FOrMAw4x6Rtv8AJVsk9XlswkFRXVFfsXOIQseP/Q7WxzsApg4htkz8uxdQkZJWA7OKL2lT0f5LDwRv9NrM/wDDKX03QZnhul0X3b3UCe73kAp09HLE7YzOBJdToJLvaAdbhVojdmupMJLHtJOxWN+FnBr6SoqIqfu32XT1Ez4iZLhRqGvjEYa7pzQsRxJgjIC5m3yKqfCqqX5nv1tqs3iLbTX6hWzpjI8m+6r6+PM3MNSupPaIuWq2bP0DRsf6QWF4uWUkjm+B7ov916XvovJPo6xo8P8AGWHVrv0nSCGXwa42v9DY/RerKyqbHQvnYbjL3beKzkfFbZWfShxGRz6l+gu923RQMUuGht7m2yKJb3mk9rkFUYlVPFnyC2vVeDa502keonxnRksXia6szndriQFCZUmkqu5q2UhgHjqrfFQ2R4c0gEi6p3U4newkkBj8wPiF2/FetHLm9RYtcWut5qLG54mcLucAei4zXJsblPomh93mTKTysvRpbOGHpk5soawEtdf5JDVX3af6UM6mxnCI2JpH6+qzpleSAvqWnUtt9Ezt4/hRH05O01/ohGFzf+IPJGqFuQrJo3e7b5lK+SO2wUe7m++PJDe950uPJH8g/iS2zwg65UT1qLq3zVVJI5o93TwQvWHdR/Sj0fhmHOJ2Udsbi66I12gRo7c1h5BTGhghuNlIipmkC4RG2toERrrG6xV7WkUmdP0c2kyjR2ngmy0Qe3vG6J2p6rjISN1DVf6X5T/hVyUeRxtZBlpMw2VxludUpjBGwV4vSI2tso4qINIOXUFem68huAwPDnNY5rCSOWi+ACFek8MGbDKUOAP8Ft/Jap9stGV/BpmSkq8PhjZFJI7M9pLLNOtv3WTxzGaONrhn1PI7pnpcqZ6PFsNdE8tENRdtuVy0fsVS8YSGR8M5Y0inY4utuRlPLnuudYePh1ulZWVHEtMZmtDruGgbvdPZiLZo7xkgk6scLarKYbRPnqJ6yRthTNDgP8xOivrl87P8rQFbHhUvZC680XEZtFm3cV0Uz2ssIx5rohlguU5jxpsrXkUs55jbASTTXJEf3SMmqL6MNv8AmUouPh5JzXkch5Kf2DXSh0Mry27mH+pDmqXZwCw+aKJSNLN8kN4z8h9Am/kAsCLCiijlaC5qmDD4nC9tVSxvkj9lxFlJZWzN53T+whPCTn4XG7QXQfwRnU/ZDGITg+yk/E5fhHmn9iRdLPnbCPBGY9o5oGXxXWJFgUngYu9E1szBoSiCZiopJHiQi/NMmmlYN1Jxpl5rktmh7eOxFwlEzNNQsiayb4kSGrlc/LcprE2FUka8Sstv904TsHPRZk1EoG6GamYm19FrpZPuRq2zRucBfmvSmHf3fTW/wm/svIsMk5c35heuMJJOF0pI17Jun0WphyHNUfNePMMZjPEgbKT2FI5sjx1IsQFn2xjFsXnhczuCnc3w3C2PEjZKPiOd0sDnQ1lv4rdmkAAA/P8A2VZR0UdJVT1TgGx5cts3tFYf6dMeI+fV8LKCSShija3tZNR1A2Keacxua42U7FIJsRxk1T2NZHEbNaBcgX3J/wBl0je9ZUkhkYkrwymbc2v1Uft2j3lE4kmfFTwtZpdx/ZUXrU3VLJidPZOciRq21LPiCeJ2bZgsj63Nyuu9cnPNS+uzfdJsmzMt7QTu3Z1Cxnr07Uv4hPbcpfXoO6TZ9uz4glbURgauWK9fn31XfiE/ij61B3SboTRm3e1KXPH1Kwn4lUdSu/E6jx80fXY+6Trrr9EzO3qlzN6r0Dzv7Izv1zouqmDs/oukcO30XVJ/hH5Lkv8AT0MP/JTkWJ+aJTG0oQjufmpFCwOkJPJUj9M5fwme0iMjHOycGNCe1o5q2jjOacmVwAuDcL1lg7zJhdI82u6JpNvkvJ5aMpt0XqvhwH8BoL79g39lOy2IditHFVwlsrQdND0WGxHDOwkIjc5wLrNuNvFfRi3NuBayouIIGNZnbYHbZYcp/p0Kmj5riJjhidDG2wvdx6lUndLrq64g7Nshax3/ALVK1ttU5WjFMo+KDZ8Db8iqPS+yvOJGXqIb/AqcsFlZI5a/RlwEht80/IE3KL7I0IQkBJcJ+UeCTKEaAbpyC7ROsOaSzUaEM0SXCcQL7pth1QMqRPIPeKX1mS3tIKXkFjbOjSCxyuMt3a3U6ofeHToqxnthTJv01Gv0vHiISJDIY3abIfNKNwqyTr0miod4IjKhyiD2U9myps52iYyZzntaObgPMr13hLSzDKVp3ETf2Xj2A/2mD/Ub/wBwXsWg/kYP9MfssUUxrQdZri2RzYgANOq0yznFIv2YO1wsFUfNcVhBncXDUDmoPZ63P0V1jP8ANyHobKsdq4rSMWYXjKqdDiMbRt2d/uqD8Qdsrfj3TFIrf4SzJWuRjiiaa53IJPXnqGuS5MfBEv16TwSGtf4KKu5I5MOCJJrJEhrJDzCjrkbY+CD+tSHmk9Zk6lBXI2NQj//Z"/>
          <p:cNvSpPr>
            <a:spLocks noChangeAspect="1" noChangeArrowheads="1"/>
          </p:cNvSpPr>
          <p:nvPr/>
        </p:nvSpPr>
        <p:spPr bwMode="auto">
          <a:xfrm>
            <a:off x="63500" y="-611188"/>
            <a:ext cx="1685925" cy="12668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DDE7DC4-884B-4C55-A99A-453C85811F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Transferrable Losses</a:t>
            </a:r>
          </a:p>
        </p:txBody>
      </p:sp>
      <p:pic>
        <p:nvPicPr>
          <p:cNvPr id="13" name="Picture 12" descr="A picture containing tree, outdoor, building, house&#10;&#10;Description automatically generated">
            <a:extLst>
              <a:ext uri="{FF2B5EF4-FFF2-40B4-BE49-F238E27FC236}">
                <a16:creationId xmlns:a16="http://schemas.microsoft.com/office/drawing/2014/main" id="{4258FB35-AA16-4B00-901F-E7B7BDC468F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4300750" y="4169982"/>
            <a:ext cx="2059050" cy="154428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2CB448A-01DA-49B0-A052-614103AD4A0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837473B0-CC2E-450A-ABE3-18F120FF3D39}">
                <a1611:picAttrSrcUrl xmlns:a1611="http://schemas.microsoft.com/office/drawing/2016/11/main" r:id="rId7"/>
              </a:ext>
            </a:extLst>
          </a:blip>
          <a:stretch>
            <a:fillRect/>
          </a:stretch>
        </p:blipFill>
        <p:spPr>
          <a:xfrm>
            <a:off x="6765825" y="4258246"/>
            <a:ext cx="2059049" cy="1367759"/>
          </a:xfrm>
          <a:prstGeom prst="rect">
            <a:avLst/>
          </a:prstGeom>
          <a:effectLst>
            <a:softEdge rad="12700"/>
          </a:effectLst>
        </p:spPr>
      </p:pic>
      <p:pic>
        <p:nvPicPr>
          <p:cNvPr id="27" name="Picture 2" descr="M:\iStock Photos-Financial Education\iStock_PayStatement with Calculator.jpg">
            <a:extLst>
              <a:ext uri="{FF2B5EF4-FFF2-40B4-BE49-F238E27FC236}">
                <a16:creationId xmlns:a16="http://schemas.microsoft.com/office/drawing/2014/main" id="{F831E5C6-E380-45B8-AF55-627214A82D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808" y="2392872"/>
            <a:ext cx="3575599" cy="2382327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6726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3.33333E-6 L -0.46407 0.2101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212" y="10509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iStock Hospital Emergency.jpg">
            <a:extLst>
              <a:ext uri="{FF2B5EF4-FFF2-40B4-BE49-F238E27FC236}">
                <a16:creationId xmlns:a16="http://schemas.microsoft.com/office/drawing/2014/main" id="{5EAD96AF-DEBF-43A2-AD9F-84CD09EB0C3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801" y="2553435"/>
            <a:ext cx="3206663" cy="2146608"/>
          </a:xfrm>
          <a:prstGeom prst="rect">
            <a:avLst/>
          </a:prstGeom>
          <a:ln w="12700">
            <a:noFill/>
          </a:ln>
          <a:effectLst/>
        </p:spPr>
      </p:pic>
      <p:sp>
        <p:nvSpPr>
          <p:cNvPr id="38" name="Rectangle 37">
            <a:extLst>
              <a:ext uri="{FF2B5EF4-FFF2-40B4-BE49-F238E27FC236}">
                <a16:creationId xmlns:a16="http://schemas.microsoft.com/office/drawing/2014/main" id="{7B12EB67-D94B-4AED-8E65-2FF5FAA84C8B}"/>
              </a:ext>
            </a:extLst>
          </p:cNvPr>
          <p:cNvSpPr/>
          <p:nvPr/>
        </p:nvSpPr>
        <p:spPr>
          <a:xfrm>
            <a:off x="4572001" y="1694259"/>
            <a:ext cx="4571998" cy="51637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46BD776-C095-4F92-B80A-E8DA75A358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Loss of Health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BC0BE3B6-5A12-4AF2-B0E3-279A102ADE09}"/>
              </a:ext>
            </a:extLst>
          </p:cNvPr>
          <p:cNvSpPr/>
          <p:nvPr/>
        </p:nvSpPr>
        <p:spPr>
          <a:xfrm>
            <a:off x="4571999" y="1628943"/>
            <a:ext cx="4571998" cy="54938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9063" lvl="1" algn="ctr">
              <a:lnSpc>
                <a:spcPct val="80000"/>
              </a:lnSpc>
              <a:spcBef>
                <a:spcPts val="300"/>
              </a:spcBef>
              <a:spcAft>
                <a:spcPts val="300"/>
              </a:spcAft>
              <a:tabLst>
                <a:tab pos="804863" algn="l"/>
                <a:tab pos="2336800" algn="l"/>
              </a:tabLst>
            </a:pPr>
            <a:endParaRPr lang="en-US" sz="1100" dirty="0">
              <a:solidFill>
                <a:schemeClr val="tx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  <a:p>
            <a:pPr marL="119062" lvl="1">
              <a:lnSpc>
                <a:spcPct val="80000"/>
              </a:lnSpc>
              <a:spcBef>
                <a:spcPts val="300"/>
              </a:spcBef>
              <a:spcAft>
                <a:spcPts val="300"/>
              </a:spcAft>
              <a:tabLst>
                <a:tab pos="804863" algn="l"/>
                <a:tab pos="2336800" algn="l"/>
              </a:tabLst>
            </a:pPr>
            <a:r>
              <a:rPr lang="en-US" sz="22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Ten essential benefits (ACA)</a:t>
            </a:r>
          </a:p>
          <a:p>
            <a:pPr marL="342900" lvl="1" indent="-223838">
              <a:lnSpc>
                <a:spcPct val="8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tabLst>
                <a:tab pos="804863" algn="l"/>
                <a:tab pos="2336800" algn="l"/>
              </a:tabLst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Emergency, in- and out-patient care</a:t>
            </a:r>
          </a:p>
          <a:p>
            <a:pPr marL="342900" lvl="1" indent="-223838">
              <a:lnSpc>
                <a:spcPct val="8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tabLst>
                <a:tab pos="804863" algn="l"/>
                <a:tab pos="2336800" algn="l"/>
              </a:tabLst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Laboratory services</a:t>
            </a:r>
          </a:p>
          <a:p>
            <a:pPr marL="342900" lvl="1" indent="-223838">
              <a:lnSpc>
                <a:spcPct val="8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tabLst>
                <a:tab pos="804863" algn="l"/>
                <a:tab pos="2336800" algn="l"/>
              </a:tabLst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Rehabilitative services</a:t>
            </a:r>
          </a:p>
          <a:p>
            <a:pPr marL="342900" lvl="1" indent="-223838">
              <a:lnSpc>
                <a:spcPct val="8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tabLst>
                <a:tab pos="804863" algn="l"/>
                <a:tab pos="2336800" algn="l"/>
              </a:tabLst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Prescription drugs</a:t>
            </a:r>
          </a:p>
          <a:p>
            <a:pPr marL="342900" lvl="1" indent="-223838">
              <a:lnSpc>
                <a:spcPct val="8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tabLst>
                <a:tab pos="804863" algn="l"/>
                <a:tab pos="2336800" algn="l"/>
              </a:tabLst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Pregnancy, maternity, and newborn care including birth control and breastfeeding</a:t>
            </a:r>
          </a:p>
          <a:p>
            <a:pPr marL="342900" lvl="1" indent="-223838">
              <a:lnSpc>
                <a:spcPct val="8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tabLst>
                <a:tab pos="804863" algn="l"/>
                <a:tab pos="2336800" algn="l"/>
              </a:tabLst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Pediatric care (including oral and vision care)</a:t>
            </a:r>
          </a:p>
          <a:p>
            <a:pPr marL="342900" lvl="1" indent="-223838">
              <a:lnSpc>
                <a:spcPct val="8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tabLst>
                <a:tab pos="804863" algn="l"/>
                <a:tab pos="2336800" algn="l"/>
              </a:tabLst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Mental health and substance use disorders</a:t>
            </a:r>
          </a:p>
          <a:p>
            <a:pPr marL="342900" lvl="1" indent="-223838">
              <a:lnSpc>
                <a:spcPct val="80000"/>
              </a:lnSpc>
              <a:spcBef>
                <a:spcPts val="300"/>
              </a:spcBef>
              <a:buFont typeface="Arial" panose="020B0604020202020204" pitchFamily="34" charset="0"/>
              <a:buChar char="•"/>
              <a:tabLst>
                <a:tab pos="804863" algn="l"/>
                <a:tab pos="2336800" algn="l"/>
              </a:tabLst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Preventative, wellness, and chronic disease management</a:t>
            </a:r>
          </a:p>
          <a:p>
            <a:pPr marL="119063" lvl="1" algn="ctr">
              <a:lnSpc>
                <a:spcPct val="80000"/>
              </a:lnSpc>
              <a:spcBef>
                <a:spcPts val="300"/>
              </a:spcBef>
              <a:spcAft>
                <a:spcPts val="300"/>
              </a:spcAft>
              <a:tabLst>
                <a:tab pos="804863" algn="l"/>
                <a:tab pos="2336800" algn="l"/>
              </a:tabLst>
            </a:pPr>
            <a:endParaRPr lang="en-US" sz="1100" dirty="0">
              <a:solidFill>
                <a:schemeClr val="tx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  <a:p>
            <a:pPr marL="119062" lvl="1">
              <a:lnSpc>
                <a:spcPct val="80000"/>
              </a:lnSpc>
              <a:spcAft>
                <a:spcPts val="300"/>
              </a:spcAft>
              <a:tabLst>
                <a:tab pos="804863" algn="l"/>
                <a:tab pos="2336800" algn="l"/>
              </a:tabLst>
            </a:pPr>
            <a:r>
              <a:rPr lang="en-US" sz="22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Optional benefits – adult dental, vision, hearing, etc. </a:t>
            </a:r>
          </a:p>
          <a:p>
            <a:pPr marL="228600" lvl="1">
              <a:lnSpc>
                <a:spcPct val="80000"/>
              </a:lnSpc>
              <a:spcBef>
                <a:spcPts val="300"/>
              </a:spcBef>
              <a:spcAft>
                <a:spcPts val="300"/>
              </a:spcAft>
              <a:tabLst>
                <a:tab pos="804863" algn="l"/>
                <a:tab pos="2336800" algn="l"/>
              </a:tabLst>
            </a:pPr>
            <a:endParaRPr lang="en-US" sz="2200" dirty="0">
              <a:solidFill>
                <a:schemeClr val="tx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sp>
        <p:nvSpPr>
          <p:cNvPr id="27" name="Title 4">
            <a:extLst>
              <a:ext uri="{FF2B5EF4-FFF2-40B4-BE49-F238E27FC236}">
                <a16:creationId xmlns:a16="http://schemas.microsoft.com/office/drawing/2014/main" id="{D68A2282-C618-4985-9712-DFEE21EE0270}"/>
              </a:ext>
            </a:extLst>
          </p:cNvPr>
          <p:cNvSpPr txBox="1">
            <a:spLocks/>
          </p:cNvSpPr>
          <p:nvPr/>
        </p:nvSpPr>
        <p:spPr>
          <a:xfrm>
            <a:off x="877071" y="3108069"/>
            <a:ext cx="2581834" cy="1168060"/>
          </a:xfrm>
          <a:prstGeom prst="rect">
            <a:avLst/>
          </a:prstGeom>
          <a:solidFill>
            <a:srgbClr val="DCE6F2">
              <a:alpha val="90980"/>
            </a:srgb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r>
              <a:rPr lang="en-US" sz="4000" dirty="0"/>
              <a:t>Temporary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55333BF-371B-47CE-AF2E-755D5543ED4F}"/>
              </a:ext>
            </a:extLst>
          </p:cNvPr>
          <p:cNvSpPr txBox="1"/>
          <p:nvPr/>
        </p:nvSpPr>
        <p:spPr>
          <a:xfrm>
            <a:off x="4572002" y="1232594"/>
            <a:ext cx="4571998" cy="461665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Health Insurance </a:t>
            </a:r>
          </a:p>
        </p:txBody>
      </p:sp>
    </p:spTree>
    <p:extLst>
      <p:ext uri="{BB962C8B-B14F-4D97-AF65-F5344CB8AC3E}">
        <p14:creationId xmlns:p14="http://schemas.microsoft.com/office/powerpoint/2010/main" val="3173733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750"/>
                            </p:stCondLst>
                            <p:childTnLst>
                              <p:par>
                                <p:cTn id="1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2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2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2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2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2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2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2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2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2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2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2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2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iStock Hospital Emergency.jpg">
            <a:extLst>
              <a:ext uri="{FF2B5EF4-FFF2-40B4-BE49-F238E27FC236}">
                <a16:creationId xmlns:a16="http://schemas.microsoft.com/office/drawing/2014/main" id="{5EAD96AF-DEBF-43A2-AD9F-84CD09EB0C3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801" y="2553435"/>
            <a:ext cx="3206663" cy="2146608"/>
          </a:xfrm>
          <a:prstGeom prst="rect">
            <a:avLst/>
          </a:prstGeom>
          <a:ln w="12700">
            <a:noFill/>
          </a:ln>
          <a:effectLst/>
        </p:spPr>
      </p:pic>
      <p:sp>
        <p:nvSpPr>
          <p:cNvPr id="38" name="Rectangle 37">
            <a:extLst>
              <a:ext uri="{FF2B5EF4-FFF2-40B4-BE49-F238E27FC236}">
                <a16:creationId xmlns:a16="http://schemas.microsoft.com/office/drawing/2014/main" id="{7B12EB67-D94B-4AED-8E65-2FF5FAA84C8B}"/>
              </a:ext>
            </a:extLst>
          </p:cNvPr>
          <p:cNvSpPr/>
          <p:nvPr/>
        </p:nvSpPr>
        <p:spPr>
          <a:xfrm>
            <a:off x="4572001" y="1694259"/>
            <a:ext cx="4571998" cy="51637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46BD776-C095-4F92-B80A-E8DA75A358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Loss of Health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BC0BE3B6-5A12-4AF2-B0E3-279A102ADE09}"/>
              </a:ext>
            </a:extLst>
          </p:cNvPr>
          <p:cNvSpPr/>
          <p:nvPr/>
        </p:nvSpPr>
        <p:spPr>
          <a:xfrm>
            <a:off x="4571999" y="1628943"/>
            <a:ext cx="4571998" cy="54722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9063" lvl="1" algn="ctr">
              <a:lnSpc>
                <a:spcPct val="80000"/>
              </a:lnSpc>
              <a:spcBef>
                <a:spcPts val="300"/>
              </a:spcBef>
              <a:spcAft>
                <a:spcPts val="300"/>
              </a:spcAft>
              <a:tabLst>
                <a:tab pos="804863" algn="l"/>
                <a:tab pos="2336800" algn="l"/>
              </a:tabLst>
            </a:pPr>
            <a:endParaRPr lang="en-US" sz="1100" dirty="0">
              <a:solidFill>
                <a:schemeClr val="tx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  <a:p>
            <a:pPr marL="347663" lvl="1" indent="-230188">
              <a:lnSpc>
                <a:spcPct val="80000"/>
              </a:lnSpc>
              <a:spcBef>
                <a:spcPts val="300"/>
              </a:spcBef>
              <a:spcAft>
                <a:spcPts val="300"/>
              </a:spcAft>
              <a:tabLst>
                <a:tab pos="804863" algn="l"/>
                <a:tab pos="2336800" algn="l"/>
              </a:tabLst>
            </a:pPr>
            <a:r>
              <a:rPr lang="en-US" sz="22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Indemnity - </a:t>
            </a: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major medical with flexibility to visit almost any doctor or hospital of your choice</a:t>
            </a:r>
          </a:p>
          <a:p>
            <a:pPr marL="347663" lvl="1" indent="-230188">
              <a:lnSpc>
                <a:spcPct val="80000"/>
              </a:lnSpc>
              <a:spcBef>
                <a:spcPts val="600"/>
              </a:spcBef>
              <a:spcAft>
                <a:spcPts val="300"/>
              </a:spcAft>
              <a:tabLst>
                <a:tab pos="804863" algn="l"/>
                <a:tab pos="2336800" algn="l"/>
              </a:tabLst>
            </a:pPr>
            <a:r>
              <a:rPr lang="en-US" sz="22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Preferred Provider (PPO’s)-</a:t>
            </a: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arrangement between company and hospitals/doctors for discounted services</a:t>
            </a:r>
          </a:p>
          <a:p>
            <a:pPr marL="398463" lvl="1" indent="-280988">
              <a:lnSpc>
                <a:spcPct val="80000"/>
              </a:lnSpc>
              <a:spcBef>
                <a:spcPts val="600"/>
              </a:spcBef>
              <a:spcAft>
                <a:spcPts val="300"/>
              </a:spcAft>
              <a:tabLst>
                <a:tab pos="804863" algn="l"/>
                <a:tab pos="2336800" algn="l"/>
              </a:tabLst>
            </a:pPr>
            <a:r>
              <a:rPr lang="en-US" sz="22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Health Maintenance (HMO’s)-</a:t>
            </a: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typically requires you to choose a primary care physician; you may need a referral for out-of-network provider</a:t>
            </a:r>
          </a:p>
          <a:p>
            <a:pPr marL="347663" lvl="1" indent="-230188">
              <a:lnSpc>
                <a:spcPct val="80000"/>
              </a:lnSpc>
              <a:spcBef>
                <a:spcPts val="600"/>
              </a:spcBef>
              <a:spcAft>
                <a:spcPts val="300"/>
              </a:spcAft>
              <a:tabLst>
                <a:tab pos="804863" algn="l"/>
                <a:tab pos="2336800" algn="l"/>
              </a:tabLst>
            </a:pPr>
            <a:r>
              <a:rPr lang="en-US" sz="22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High Deductible Health Plans (HDHP) - </a:t>
            </a: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lower monthly premiums in exchange for higher deductibles</a:t>
            </a:r>
          </a:p>
          <a:p>
            <a:pPr marL="347663" lvl="1" indent="-230188">
              <a:lnSpc>
                <a:spcPct val="80000"/>
              </a:lnSpc>
              <a:spcBef>
                <a:spcPts val="600"/>
              </a:spcBef>
              <a:spcAft>
                <a:spcPts val="300"/>
              </a:spcAft>
              <a:tabLst>
                <a:tab pos="804863" algn="l"/>
                <a:tab pos="2336800" algn="l"/>
              </a:tabLst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Government benefits – Medicare, Medicaid, CHIP, etc.</a:t>
            </a:r>
            <a:endParaRPr lang="en-US" sz="2400" dirty="0">
              <a:solidFill>
                <a:schemeClr val="tx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  <a:p>
            <a:pPr marL="228600" lvl="1">
              <a:lnSpc>
                <a:spcPct val="80000"/>
              </a:lnSpc>
              <a:spcBef>
                <a:spcPts val="300"/>
              </a:spcBef>
              <a:spcAft>
                <a:spcPts val="300"/>
              </a:spcAft>
              <a:tabLst>
                <a:tab pos="804863" algn="l"/>
                <a:tab pos="2336800" algn="l"/>
              </a:tabLst>
            </a:pPr>
            <a:endParaRPr lang="en-US" sz="2200" dirty="0">
              <a:solidFill>
                <a:schemeClr val="tx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sp>
        <p:nvSpPr>
          <p:cNvPr id="27" name="Title 4">
            <a:extLst>
              <a:ext uri="{FF2B5EF4-FFF2-40B4-BE49-F238E27FC236}">
                <a16:creationId xmlns:a16="http://schemas.microsoft.com/office/drawing/2014/main" id="{D68A2282-C618-4985-9712-DFEE21EE0270}"/>
              </a:ext>
            </a:extLst>
          </p:cNvPr>
          <p:cNvSpPr txBox="1">
            <a:spLocks/>
          </p:cNvSpPr>
          <p:nvPr/>
        </p:nvSpPr>
        <p:spPr>
          <a:xfrm>
            <a:off x="877071" y="3108069"/>
            <a:ext cx="2581834" cy="1168060"/>
          </a:xfrm>
          <a:prstGeom prst="rect">
            <a:avLst/>
          </a:prstGeom>
          <a:solidFill>
            <a:srgbClr val="DCE6F2">
              <a:alpha val="90980"/>
            </a:srgb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r>
              <a:rPr lang="en-US" sz="4000" dirty="0"/>
              <a:t>Temporary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55333BF-371B-47CE-AF2E-755D5543ED4F}"/>
              </a:ext>
            </a:extLst>
          </p:cNvPr>
          <p:cNvSpPr txBox="1"/>
          <p:nvPr/>
        </p:nvSpPr>
        <p:spPr>
          <a:xfrm>
            <a:off x="4572002" y="1232594"/>
            <a:ext cx="4571998" cy="461665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Types of Plans</a:t>
            </a:r>
          </a:p>
        </p:txBody>
      </p:sp>
    </p:spTree>
    <p:extLst>
      <p:ext uri="{BB962C8B-B14F-4D97-AF65-F5344CB8AC3E}">
        <p14:creationId xmlns:p14="http://schemas.microsoft.com/office/powerpoint/2010/main" val="2461996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750"/>
                            </p:stCondLst>
                            <p:childTnLst>
                              <p:par>
                                <p:cTn id="1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2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2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91078A18-4E93-4561-9671-96406CD4C47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5908275" y="3983159"/>
            <a:ext cx="3285533" cy="2874842"/>
          </a:xfrm>
          <a:prstGeom prst="rect">
            <a:avLst/>
          </a:prstGeom>
        </p:spPr>
      </p:pic>
      <p:sp>
        <p:nvSpPr>
          <p:cNvPr id="13" name="Cloud 12">
            <a:extLst>
              <a:ext uri="{FF2B5EF4-FFF2-40B4-BE49-F238E27FC236}">
                <a16:creationId xmlns:a16="http://schemas.microsoft.com/office/drawing/2014/main" id="{0951CE25-3253-4956-90A9-B9A16FB1B654}"/>
              </a:ext>
            </a:extLst>
          </p:cNvPr>
          <p:cNvSpPr/>
          <p:nvPr/>
        </p:nvSpPr>
        <p:spPr>
          <a:xfrm>
            <a:off x="1230923" y="1160585"/>
            <a:ext cx="4571880" cy="3217263"/>
          </a:xfrm>
          <a:prstGeom prst="cloud">
            <a:avLst/>
          </a:prstGeom>
          <a:solidFill>
            <a:schemeClr val="bg1"/>
          </a:solidFill>
          <a:ln>
            <a:noFill/>
          </a:ln>
          <a:effectLst>
            <a:softEdge rad="635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sp>
        <p:nvSpPr>
          <p:cNvPr id="14" name="Cloud 13">
            <a:extLst>
              <a:ext uri="{FF2B5EF4-FFF2-40B4-BE49-F238E27FC236}">
                <a16:creationId xmlns:a16="http://schemas.microsoft.com/office/drawing/2014/main" id="{2D0672C0-000A-403B-BB18-50B62D56F37C}"/>
              </a:ext>
            </a:extLst>
          </p:cNvPr>
          <p:cNvSpPr/>
          <p:nvPr/>
        </p:nvSpPr>
        <p:spPr>
          <a:xfrm>
            <a:off x="6476999" y="3826667"/>
            <a:ext cx="408979" cy="312983"/>
          </a:xfrm>
          <a:prstGeom prst="cloud">
            <a:avLst/>
          </a:prstGeom>
          <a:solidFill>
            <a:schemeClr val="bg1"/>
          </a:solidFill>
          <a:ln>
            <a:noFill/>
          </a:ln>
          <a:effectLst>
            <a:softEdge rad="3175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Cloud 14">
            <a:extLst>
              <a:ext uri="{FF2B5EF4-FFF2-40B4-BE49-F238E27FC236}">
                <a16:creationId xmlns:a16="http://schemas.microsoft.com/office/drawing/2014/main" id="{046F4061-471C-4BD8-B6EC-E169D2CB5B07}"/>
              </a:ext>
            </a:extLst>
          </p:cNvPr>
          <p:cNvSpPr/>
          <p:nvPr/>
        </p:nvSpPr>
        <p:spPr>
          <a:xfrm>
            <a:off x="5805584" y="3513684"/>
            <a:ext cx="515736" cy="312983"/>
          </a:xfrm>
          <a:prstGeom prst="cloud">
            <a:avLst/>
          </a:prstGeom>
          <a:solidFill>
            <a:schemeClr val="bg1"/>
          </a:solidFill>
          <a:ln>
            <a:noFill/>
          </a:ln>
          <a:effectLst>
            <a:softEdge rad="3175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itle 3">
            <a:extLst>
              <a:ext uri="{FF2B5EF4-FFF2-40B4-BE49-F238E27FC236}">
                <a16:creationId xmlns:a16="http://schemas.microsoft.com/office/drawing/2014/main" id="{CBFF987C-E0D9-45C7-859E-26437CEEE0E8}"/>
              </a:ext>
            </a:extLst>
          </p:cNvPr>
          <p:cNvSpPr txBox="1">
            <a:spLocks/>
          </p:cNvSpPr>
          <p:nvPr/>
        </p:nvSpPr>
        <p:spPr>
          <a:xfrm>
            <a:off x="1808407" y="1587540"/>
            <a:ext cx="3416911" cy="2274703"/>
          </a:xfrm>
          <a:prstGeom prst="rect">
            <a:avLst/>
          </a:prstGeom>
          <a:noFill/>
          <a:effectLst>
            <a:softEdge rad="63500"/>
          </a:effectLst>
        </p:spPr>
        <p:txBody>
          <a:bodyPr anchor="ctr" anchorCtr="0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>
                <a:solidFill>
                  <a:srgbClr val="073E87">
                    <a:lumMod val="75000"/>
                  </a:srgb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Did you know the median monthly cost of a nursing home in PA is over $10,000?</a:t>
            </a:r>
          </a:p>
        </p:txBody>
      </p:sp>
      <p:sp>
        <p:nvSpPr>
          <p:cNvPr id="7" name="Title 4">
            <a:extLst>
              <a:ext uri="{FF2B5EF4-FFF2-40B4-BE49-F238E27FC236}">
                <a16:creationId xmlns:a16="http://schemas.microsoft.com/office/drawing/2014/main" id="{42E0F4D3-B0F5-4D4E-902E-D8175FB18F49}"/>
              </a:ext>
            </a:extLst>
          </p:cNvPr>
          <p:cNvSpPr txBox="1">
            <a:spLocks/>
          </p:cNvSpPr>
          <p:nvPr/>
        </p:nvSpPr>
        <p:spPr>
          <a:xfrm>
            <a:off x="56059" y="6167357"/>
            <a:ext cx="5016684" cy="665160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r>
              <a:rPr lang="en-US" sz="1600" i="1" dirty="0"/>
              <a:t>*PA median costs for a semi-private room as reported in the 2021 Genworth Cost of Care Survey.</a:t>
            </a:r>
          </a:p>
        </p:txBody>
      </p:sp>
    </p:spTree>
    <p:extLst>
      <p:ext uri="{BB962C8B-B14F-4D97-AF65-F5344CB8AC3E}">
        <p14:creationId xmlns:p14="http://schemas.microsoft.com/office/powerpoint/2010/main" val="1342136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9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20000"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9000"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5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6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iStock Hospital Emergency.jpg">
            <a:extLst>
              <a:ext uri="{FF2B5EF4-FFF2-40B4-BE49-F238E27FC236}">
                <a16:creationId xmlns:a16="http://schemas.microsoft.com/office/drawing/2014/main" id="{5EAD96AF-DEBF-43A2-AD9F-84CD09EB0C3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801" y="2553435"/>
            <a:ext cx="3206663" cy="2146608"/>
          </a:xfrm>
          <a:prstGeom prst="rect">
            <a:avLst/>
          </a:prstGeom>
          <a:ln w="12700">
            <a:noFill/>
          </a:ln>
          <a:effectLst/>
        </p:spPr>
      </p:pic>
      <p:sp>
        <p:nvSpPr>
          <p:cNvPr id="38" name="Rectangle 37">
            <a:extLst>
              <a:ext uri="{FF2B5EF4-FFF2-40B4-BE49-F238E27FC236}">
                <a16:creationId xmlns:a16="http://schemas.microsoft.com/office/drawing/2014/main" id="{7B12EB67-D94B-4AED-8E65-2FF5FAA84C8B}"/>
              </a:ext>
            </a:extLst>
          </p:cNvPr>
          <p:cNvSpPr/>
          <p:nvPr/>
        </p:nvSpPr>
        <p:spPr>
          <a:xfrm>
            <a:off x="4572001" y="1694259"/>
            <a:ext cx="4571998" cy="51637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46BD776-C095-4F92-B80A-E8DA75A358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Loss of Health</a:t>
            </a:r>
          </a:p>
        </p:txBody>
      </p:sp>
      <p:sp>
        <p:nvSpPr>
          <p:cNvPr id="27" name="Title 4">
            <a:extLst>
              <a:ext uri="{FF2B5EF4-FFF2-40B4-BE49-F238E27FC236}">
                <a16:creationId xmlns:a16="http://schemas.microsoft.com/office/drawing/2014/main" id="{D68A2282-C618-4985-9712-DFEE21EE0270}"/>
              </a:ext>
            </a:extLst>
          </p:cNvPr>
          <p:cNvSpPr txBox="1">
            <a:spLocks/>
          </p:cNvSpPr>
          <p:nvPr/>
        </p:nvSpPr>
        <p:spPr>
          <a:xfrm>
            <a:off x="718457" y="3108069"/>
            <a:ext cx="2740448" cy="1168060"/>
          </a:xfrm>
          <a:prstGeom prst="rect">
            <a:avLst/>
          </a:prstGeom>
          <a:solidFill>
            <a:srgbClr val="DCE6F2">
              <a:alpha val="90980"/>
            </a:srgb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r>
              <a:rPr lang="en-US" sz="4000" dirty="0"/>
              <a:t>Permanent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55333BF-371B-47CE-AF2E-755D5543ED4F}"/>
              </a:ext>
            </a:extLst>
          </p:cNvPr>
          <p:cNvSpPr txBox="1"/>
          <p:nvPr/>
        </p:nvSpPr>
        <p:spPr>
          <a:xfrm>
            <a:off x="4572002" y="1232594"/>
            <a:ext cx="4571998" cy="461665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Long-term Care (LTC)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68D1B36-0BEA-4BA0-AE17-EBD351857C56}"/>
              </a:ext>
            </a:extLst>
          </p:cNvPr>
          <p:cNvSpPr/>
          <p:nvPr/>
        </p:nvSpPr>
        <p:spPr>
          <a:xfrm>
            <a:off x="4572002" y="1865003"/>
            <a:ext cx="4571997" cy="52737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9063" lvl="1" algn="ctr">
              <a:lnSpc>
                <a:spcPct val="80000"/>
              </a:lnSpc>
              <a:spcBef>
                <a:spcPts val="300"/>
              </a:spcBef>
              <a:spcAft>
                <a:spcPts val="300"/>
              </a:spcAft>
              <a:tabLst>
                <a:tab pos="804863" algn="l"/>
                <a:tab pos="2336800" algn="l"/>
              </a:tabLst>
            </a:pPr>
            <a:endParaRPr lang="en-US" sz="1100" dirty="0">
              <a:solidFill>
                <a:schemeClr val="tx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  <a:p>
            <a:pPr marL="119063" lvl="1">
              <a:lnSpc>
                <a:spcPct val="80000"/>
              </a:lnSpc>
              <a:spcBef>
                <a:spcPts val="300"/>
              </a:spcBef>
              <a:spcAft>
                <a:spcPts val="300"/>
              </a:spcAft>
              <a:tabLst>
                <a:tab pos="804863" algn="l"/>
                <a:tab pos="2336800" algn="l"/>
              </a:tabLst>
            </a:pPr>
            <a:r>
              <a:rPr lang="en-US" sz="22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Types and costs:*</a:t>
            </a:r>
          </a:p>
          <a:p>
            <a:pPr marL="461963" lvl="1" indent="-342900">
              <a:lnSpc>
                <a:spcPct val="8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tabLst>
                <a:tab pos="804863" algn="l"/>
                <a:tab pos="2336800" algn="l"/>
              </a:tabLst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In-home care ($4,957/</a:t>
            </a:r>
            <a:r>
              <a:rPr lang="en-US" sz="2000" dirty="0" err="1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mo</a:t>
            </a: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)</a:t>
            </a:r>
          </a:p>
          <a:p>
            <a:pPr marL="461963" lvl="1" indent="-342900">
              <a:lnSpc>
                <a:spcPct val="8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tabLst>
                <a:tab pos="804863" algn="l"/>
                <a:tab pos="2336800" algn="l"/>
              </a:tabLst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Assisted living facility ($4,100/</a:t>
            </a:r>
            <a:r>
              <a:rPr lang="en-US" sz="2000" dirty="0" err="1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mo</a:t>
            </a: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)</a:t>
            </a:r>
          </a:p>
          <a:p>
            <a:pPr marL="461963" lvl="1" indent="-342900">
              <a:lnSpc>
                <a:spcPct val="8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tabLst>
                <a:tab pos="804863" algn="l"/>
                <a:tab pos="2336800" algn="l"/>
              </a:tabLst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Skilled care/nursing home ($10,403/</a:t>
            </a:r>
            <a:r>
              <a:rPr lang="en-US" sz="2000" dirty="0" err="1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mo</a:t>
            </a: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)</a:t>
            </a:r>
          </a:p>
          <a:p>
            <a:pPr marL="119063" lvl="1">
              <a:lnSpc>
                <a:spcPct val="80000"/>
              </a:lnSpc>
              <a:spcBef>
                <a:spcPts val="300"/>
              </a:spcBef>
              <a:spcAft>
                <a:spcPts val="300"/>
              </a:spcAft>
              <a:tabLst>
                <a:tab pos="804863" algn="l"/>
                <a:tab pos="2336800" algn="l"/>
              </a:tabLst>
            </a:pPr>
            <a:endParaRPr lang="en-US" sz="1200" dirty="0">
              <a:solidFill>
                <a:schemeClr val="tx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  <a:p>
            <a:pPr marL="119063" lvl="1">
              <a:lnSpc>
                <a:spcPct val="80000"/>
              </a:lnSpc>
              <a:spcBef>
                <a:spcPts val="300"/>
              </a:spcBef>
              <a:spcAft>
                <a:spcPts val="300"/>
              </a:spcAft>
              <a:tabLst>
                <a:tab pos="804863" algn="l"/>
                <a:tab pos="2336800" algn="l"/>
              </a:tabLst>
            </a:pPr>
            <a:r>
              <a:rPr lang="en-US" sz="22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Paying for LTC:</a:t>
            </a:r>
          </a:p>
          <a:p>
            <a:pPr marL="461963" lvl="1" indent="-342900">
              <a:lnSpc>
                <a:spcPct val="8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tabLst>
                <a:tab pos="804863" algn="l"/>
                <a:tab pos="2336800" algn="l"/>
              </a:tabLst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Medicare (100-day maximum with service restrictions)</a:t>
            </a:r>
          </a:p>
          <a:p>
            <a:pPr marL="461963" lvl="1" indent="-342900">
              <a:lnSpc>
                <a:spcPct val="8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tabLst>
                <a:tab pos="804863" algn="l"/>
                <a:tab pos="2336800" algn="l"/>
              </a:tabLst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Medicaid (asset and facility choice limitations)</a:t>
            </a:r>
          </a:p>
          <a:p>
            <a:pPr marL="461963" lvl="1" indent="-342900">
              <a:lnSpc>
                <a:spcPct val="8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tabLst>
                <a:tab pos="804863" algn="l"/>
                <a:tab pos="2336800" algn="l"/>
              </a:tabLst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Long-term care insurance (expensive with benefit limitations)</a:t>
            </a:r>
          </a:p>
          <a:p>
            <a:pPr marL="461963" lvl="1" indent="-342900">
              <a:lnSpc>
                <a:spcPct val="80000"/>
              </a:lnSpc>
              <a:spcBef>
                <a:spcPts val="600"/>
              </a:spcBef>
              <a:spcAft>
                <a:spcPts val="300"/>
              </a:spcAft>
              <a:buFont typeface="Arial" panose="020B0604020202020204" pitchFamily="34" charset="0"/>
              <a:buChar char="•"/>
              <a:tabLst>
                <a:tab pos="804863" algn="l"/>
                <a:tab pos="2336800" algn="l"/>
              </a:tabLst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Other options (reverse mortgages or life insurance with accelerated death benefits</a:t>
            </a:r>
          </a:p>
          <a:p>
            <a:pPr marL="228600" lvl="1">
              <a:lnSpc>
                <a:spcPct val="80000"/>
              </a:lnSpc>
              <a:spcBef>
                <a:spcPts val="300"/>
              </a:spcBef>
              <a:spcAft>
                <a:spcPts val="300"/>
              </a:spcAft>
              <a:tabLst>
                <a:tab pos="804863" algn="l"/>
                <a:tab pos="2336800" algn="l"/>
              </a:tabLst>
            </a:pPr>
            <a:endParaRPr lang="en-US" sz="2200" dirty="0">
              <a:solidFill>
                <a:schemeClr val="tx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sp>
        <p:nvSpPr>
          <p:cNvPr id="12" name="Title 4">
            <a:extLst>
              <a:ext uri="{FF2B5EF4-FFF2-40B4-BE49-F238E27FC236}">
                <a16:creationId xmlns:a16="http://schemas.microsoft.com/office/drawing/2014/main" id="{4C4CA3B7-732D-4A41-BEDF-27617EA8DFA1}"/>
              </a:ext>
            </a:extLst>
          </p:cNvPr>
          <p:cNvSpPr txBox="1">
            <a:spLocks/>
          </p:cNvSpPr>
          <p:nvPr/>
        </p:nvSpPr>
        <p:spPr>
          <a:xfrm>
            <a:off x="56059" y="5983777"/>
            <a:ext cx="4036970" cy="665160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r>
              <a:rPr lang="en-US" sz="1600" i="1" dirty="0"/>
              <a:t>*PA median costs for a semi-private room as reported in the 2021 Genworth Cost of Care Survey.</a:t>
            </a:r>
          </a:p>
        </p:txBody>
      </p:sp>
    </p:spTree>
    <p:extLst>
      <p:ext uri="{BB962C8B-B14F-4D97-AF65-F5344CB8AC3E}">
        <p14:creationId xmlns:p14="http://schemas.microsoft.com/office/powerpoint/2010/main" val="2034375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750"/>
                            </p:stCondLst>
                            <p:childTnLst>
                              <p:par>
                                <p:cTn id="1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75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75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75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75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75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750" fill="hold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750" fill="hold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750" fill="hold"/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750" fill="hold"/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750" fill="hold"/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750" fill="hold"/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750" fill="hold"/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750" fill="hold"/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iStock Hospital Emergency.jpg">
            <a:extLst>
              <a:ext uri="{FF2B5EF4-FFF2-40B4-BE49-F238E27FC236}">
                <a16:creationId xmlns:a16="http://schemas.microsoft.com/office/drawing/2014/main" id="{A7836789-9160-42C6-B5FE-ECB9EBA4A8F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6468" y="1098533"/>
            <a:ext cx="3206663" cy="2146608"/>
          </a:xfrm>
          <a:prstGeom prst="rect">
            <a:avLst/>
          </a:prstGeom>
          <a:ln w="12700">
            <a:noFill/>
          </a:ln>
          <a:effectLst/>
        </p:spPr>
      </p:pic>
      <p:sp>
        <p:nvSpPr>
          <p:cNvPr id="128002" name="AutoShape 2" descr="data:image/jpeg;base64,/9j/4AAQSkZJRgABAQAAAQABAAD/2wBDAAkGBwgHBgkIBwgKCgkLDRYPDQwMDRsUFRAWIB0iIiAdHx8kKDQsJCYxJx8fLT0tMTU3Ojo6Iys/RD84QzQ5Ojf/2wBDAQoKCg0MDRoPDxo3JR8lNzc3Nzc3Nzc3Nzc3Nzc3Nzc3Nzc3Nzc3Nzc3Nzc3Nzc3Nzc3Nzc3Nzc3Nzc3Nzc3Nzf/wAARCACLALoDASIAAhEBAxEB/8QAHAAAAQUBAQEAAAAAAAAAAAAAAwECBAUGAAgH/8QAQBAAAQMCBAMECAQDBgcAAAAAAQACAwQRBRIhMQZBURMiYZEHFDJCUnGBoRUWM7EjNJIkNVNic8FDcqKy0eHw/8QAGQEAAwEBAQAAAAAAAAAAAAAAAAEDAgQF/8QAIhEAAwACAwADAAMBAAAAAAAAAAECAxESEyEEFDEiQVEy/9oADAMBAAIRAxEAPwC0Y4WsnHKRss+zGWAbhNk4hiZoXDzXnOLLq5NCGNI2S9k2+yzh4liaPbSt4njOuYFHXQ3cmk7MW2+yXsm9As7+Zo/iC78zx/El1UHZJfvjHRMEYvsFQO4lYfeCH+ZmDchLqsfOTQyNaBeyjOaL7fZUUnErHDQqO7iRt7krXVYuyTRmMHkmOYByVAOJGH3lx4hYfeR15A7JLzs29FxjbzCz7uIG39pJ+YAR7SfXYc5NC1jb6BEDBvZZtvEDeZTxxCzqhY7Fzk0gaOicANdAs0OIW9U78wt6/dPqsXOTSFo6JQG9FmjxC3r90h4ib1Hml1WHZJqBZOzW2Cyn5iHVKeIm9UdeQOcmq7WyTtFlDxI0D2k38zs+MI68g+Ula35qvxGM5rgmynxnvBCrQCDdelXhwYv0rXMLmDUokMJy80o2UmnHdWp0PI3sB2XW/mnth63RnNATQ9oO61pE9s4QDpqmyQN6FSWajTVAqJmMOpT0HoIQMshSQNuo1ViAazTfkoUdfPNMxkbC973BrWN1LidAAEvEaU0y2bA3YJexHQr6jwp6JZ6ijiquIqqSnkeA71SEAlg6OcefgAtHL6JsAd+lJVx68pb38wsckNY6PhvYtvqCl7FvRfZJvRJhcYJbiFbrqB3LD7LHcScEVGDAy00xqYAO9dtnN/8AKaaYnFIxfYNvsU4QN3spBYnZbBa0Z2yL2I6JREOiPbZJZGg2AMfgm9mCpJA6phCNCAZB0TS231RyOiE/RGg2yNKL7IfZN6FSA0uKL2Tf/gjQ9snsHeCZWeyURmm6DVvsFiymL9IQUuIgNHVR2kFWeDUvrVdGy2l9VnkpW2UqOT0iJURy5C4NNlUT1EkbjdfWpuH4nUps2xtosfi3C7mNLrIXycYV8akUMFXeMa2NlUYhVukksHaDoVKrmPpAWkbKnJJueqosiMLG0/Q3YyvbmAJW/wDQRh8FZx0JKmPOaSnfLGC24D7gA/c2WGhqw2MMc36r6N6C4KqTiWWvp2u7JmWGQgXFnZib+QWsilzs1LaZ6JASqLXVQo4DIWlx5NHNPpKhlTTRzxate0ELm36V15sfM0Fjvksbjbo87ozY3F7LS4ziMNBRTSPd3msJA6lfPKzF218bZ49A7S3S260v0zS8PneIU7Ya2aNnstebfJRjHorSrhmbK41As9xJPRRHNAG2qsjkb9IZZ0TMpR5N01MABBSWKK5wHJNDr8kbQ+NP8AOGXdBcCTpzRJyb7Lo3gDvbrPNGuujmRZdSNU/KeicJBe4AXdp4BHJCeOgoKj1eoNkUG6DN7JQ0KXpkWN3ftzVzhNT6rUtedBdUbP1lYwWMjQdrqblNaZV2000fS8PxT1mAaaWUXGqxjYnBwFil4eigFKMx5dVF4igjkacpXA8SVeHXOVufT55xDlkLy3UFZlayvgBzDeyy07MkrmrsiNSSdpvQzrdem/QjggwrgWmnkjyz173VEl97E2b/ANIC854DhU+OYzSYXStLpamUM090cz9Bcr2NR07KSkhp4hZkTAxvyAsqU/NCRBxgCQsYd7ErOxYjU4NK+GJofE83yuvofBW+O1BimJYzO5oDbA23KpsRa1wbKdxyXh/Jz1GZuWelghPHqkVPFFdJUROfUkAvHdY3ks9goD6N+m0ztemyHxRXjtA90T5DnyNaw7eKdgrgIZoxpZwfb5hdfw7unumQ+TMqfB+K07amEE6OYfsqsYddt7hXEzw5jiNbqHmJ0yr01kS8Z5s43X4Vb6NjDrZSaWiheBmYCpBpHS6kJ7aN8be6bfVPlLNqHIgwqkde8YTmYLSfB90IxzsPtJQ+cbOT4Q/7Nc2v6LCn4foNy0FOrMAw4x6Rtv8AJVsk9XlswkFRXVFfsXOIQseP/Q7WxzsApg4htkz8uxdQkZJWA7OKL2lT0f5LDwRv9NrM/wDDKX03QZnhul0X3b3UCe73kAp09HLE7YzOBJdToJLvaAdbhVojdmupMJLHtJOxWN+FnBr6SoqIqfu32XT1Ez4iZLhRqGvjEYa7pzQsRxJgjIC5m3yKqfCqqX5nv1tqs3iLbTX6hWzpjI8m+6r6+PM3MNSupPaIuWq2bP0DRsf6QWF4uWUkjm+B7ov916XvovJPo6xo8P8AGWHVrv0nSCGXwa42v9DY/RerKyqbHQvnYbjL3beKzkfFbZWfShxGRz6l+gu923RQMUuGht7m2yKJb3mk9rkFUYlVPFnyC2vVeDa502keonxnRksXia6szndriQFCZUmkqu5q2UhgHjqrfFQ2R4c0gEi6p3U4newkkBj8wPiF2/FetHLm9RYtcWut5qLG54mcLucAei4zXJsblPomh93mTKTysvRpbOGHpk5soawEtdf5JDVX3af6UM6mxnCI2JpH6+qzpleSAvqWnUtt9Ezt4/hRH05O01/ohGFzf+IPJGqFuQrJo3e7b5lK+SO2wUe7m++PJDe950uPJH8g/iS2zwg65UT1qLq3zVVJI5o93TwQvWHdR/Sj0fhmHOJ2Udsbi66I12gRo7c1h5BTGhghuNlIipmkC4RG2toERrrG6xV7WkUmdP0c2kyjR2ngmy0Qe3vG6J2p6rjISN1DVf6X5T/hVyUeRxtZBlpMw2VxludUpjBGwV4vSI2tso4qINIOXUFem68huAwPDnNY5rCSOWi+ACFek8MGbDKUOAP8Ft/Jap9stGV/BpmSkq8PhjZFJI7M9pLLNOtv3WTxzGaONrhn1PI7pnpcqZ6PFsNdE8tENRdtuVy0fsVS8YSGR8M5Y0inY4utuRlPLnuudYePh1ulZWVHEtMZmtDruGgbvdPZiLZo7xkgk6scLarKYbRPnqJ6yRthTNDgP8xOivrl87P8rQFbHhUvZC680XEZtFm3cV0Uz2ssIx5rohlguU5jxpsrXkUs55jbASTTXJEf3SMmqL6MNv8AmUouPh5JzXkch5Kf2DXSh0Mry27mH+pDmqXZwCw+aKJSNLN8kN4z8h9Am/kAsCLCiijlaC5qmDD4nC9tVSxvkj9lxFlJZWzN53T+whPCTn4XG7QXQfwRnU/ZDGITg+yk/E5fhHmn9iRdLPnbCPBGY9o5oGXxXWJFgUngYu9E1szBoSiCZiopJHiQi/NMmmlYN1Jxpl5rktmh7eOxFwlEzNNQsiayb4kSGrlc/LcprE2FUka8Sstv904TsHPRZk1EoG6GamYm19FrpZPuRq2zRucBfmvSmHf3fTW/wm/svIsMk5c35heuMJJOF0pI17Jun0WphyHNUfNePMMZjPEgbKT2FI5sjx1IsQFn2xjFsXnhczuCnc3w3C2PEjZKPiOd0sDnQ1lv4rdmkAAA/P8A2VZR0UdJVT1TgGx5cts3tFYf6dMeI+fV8LKCSShija3tZNR1A2Keacxua42U7FIJsRxk1T2NZHEbNaBcgX3J/wBl0je9ZUkhkYkrwymbc2v1Uft2j3lE4kmfFTwtZpdx/ZUXrU3VLJidPZOciRq21LPiCeJ2bZgsj63Nyuu9cnPNS+uzfdJsmzMt7QTu3Z1Cxnr07Uv4hPbcpfXoO6TZ9uz4glbURgauWK9fn31XfiE/ij61B3SboTRm3e1KXPH1Kwn4lUdSu/E6jx80fXY+6Trrr9EzO3qlzN6r0Dzv7Izv1zouqmDs/oukcO30XVJ/hH5Lkv8AT0MP/JTkWJ+aJTG0oQjufmpFCwOkJPJUj9M5fwme0iMjHOycGNCe1o5q2jjOacmVwAuDcL1lg7zJhdI82u6JpNvkvJ5aMpt0XqvhwH8BoL79g39lOy2IditHFVwlsrQdND0WGxHDOwkIjc5wLrNuNvFfRi3NuBayouIIGNZnbYHbZYcp/p0Kmj5riJjhidDG2wvdx6lUndLrq64g7Nshax3/ALVK1ttU5WjFMo+KDZ8Db8iqPS+yvOJGXqIb/AqcsFlZI5a/RlwEht80/IE3KL7I0IQkBJcJ+UeCTKEaAbpyC7ROsOaSzUaEM0SXCcQL7pth1QMqRPIPeKX1mS3tIKXkFjbOjSCxyuMt3a3U6ofeHToqxnthTJv01Gv0vHiISJDIY3abIfNKNwqyTr0miod4IjKhyiD2U9myps52iYyZzntaObgPMr13hLSzDKVp3ETf2Xj2A/2mD/Ub/wBwXsWg/kYP9MfssUUxrQdZri2RzYgANOq0yznFIv2YO1wsFUfNcVhBncXDUDmoPZ63P0V1jP8ANyHobKsdq4rSMWYXjKqdDiMbRt2d/uqD8Qdsrfj3TFIrf4SzJWuRjiiaa53IJPXnqGuS5MfBEv16TwSGtf4KKu5I5MOCJJrJEhrJDzCjrkbY+CD+tSHmk9Zk6lBXI2NQj//Z"/>
          <p:cNvSpPr>
            <a:spLocks noChangeAspect="1" noChangeArrowheads="1"/>
          </p:cNvSpPr>
          <p:nvPr/>
        </p:nvSpPr>
        <p:spPr bwMode="auto">
          <a:xfrm>
            <a:off x="63500" y="-611188"/>
            <a:ext cx="1685925" cy="12668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DDE7DC4-884B-4C55-A99A-453C85811F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Transferrable Losses</a:t>
            </a:r>
          </a:p>
        </p:txBody>
      </p:sp>
      <p:pic>
        <p:nvPicPr>
          <p:cNvPr id="27" name="Picture 2" descr="M:\iStock Photos-Financial Education\iStock_PayStatement with Calculator.jpg">
            <a:extLst>
              <a:ext uri="{FF2B5EF4-FFF2-40B4-BE49-F238E27FC236}">
                <a16:creationId xmlns:a16="http://schemas.microsoft.com/office/drawing/2014/main" id="{F831E5C6-E380-45B8-AF55-627214A82D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808" y="2392872"/>
            <a:ext cx="3575599" cy="2382327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itle 4">
            <a:extLst>
              <a:ext uri="{FF2B5EF4-FFF2-40B4-BE49-F238E27FC236}">
                <a16:creationId xmlns:a16="http://schemas.microsoft.com/office/drawing/2014/main" id="{4A9EFAE1-8100-40B6-AA8D-F139D0EF422F}"/>
              </a:ext>
            </a:extLst>
          </p:cNvPr>
          <p:cNvSpPr txBox="1">
            <a:spLocks/>
          </p:cNvSpPr>
          <p:nvPr/>
        </p:nvSpPr>
        <p:spPr>
          <a:xfrm>
            <a:off x="589667" y="3492783"/>
            <a:ext cx="2740448" cy="680313"/>
          </a:xfrm>
          <a:prstGeom prst="rect">
            <a:avLst/>
          </a:prstGeom>
          <a:solidFill>
            <a:srgbClr val="DCE6F2">
              <a:alpha val="90980"/>
            </a:srgbClr>
          </a:solidFill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r>
              <a:rPr lang="en-US" sz="4000" dirty="0"/>
              <a:t>Property</a:t>
            </a:r>
          </a:p>
        </p:txBody>
      </p:sp>
      <p:pic>
        <p:nvPicPr>
          <p:cNvPr id="13" name="Picture 12" descr="A picture containing tree, outdoor, building, house&#10;&#10;Description automatically generated">
            <a:extLst>
              <a:ext uri="{FF2B5EF4-FFF2-40B4-BE49-F238E27FC236}">
                <a16:creationId xmlns:a16="http://schemas.microsoft.com/office/drawing/2014/main" id="{4258FB35-AA16-4B00-901F-E7B7BDC468F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4300750" y="4169982"/>
            <a:ext cx="2059050" cy="154428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2CB448A-01DA-49B0-A052-614103AD4A0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837473B0-CC2E-450A-ABE3-18F120FF3D39}">
                <a1611:picAttrSrcUrl xmlns:a1611="http://schemas.microsoft.com/office/drawing/2016/11/main" r:id="rId8"/>
              </a:ext>
            </a:extLst>
          </a:blip>
          <a:stretch>
            <a:fillRect/>
          </a:stretch>
        </p:blipFill>
        <p:spPr>
          <a:xfrm>
            <a:off x="6765825" y="4258246"/>
            <a:ext cx="2059049" cy="1367759"/>
          </a:xfrm>
          <a:prstGeom prst="rect">
            <a:avLst/>
          </a:prstGeom>
          <a:effectLst>
            <a:softEdge rad="12700"/>
          </a:effectLst>
        </p:spPr>
      </p:pic>
    </p:spTree>
    <p:extLst>
      <p:ext uri="{BB962C8B-B14F-4D97-AF65-F5344CB8AC3E}">
        <p14:creationId xmlns:p14="http://schemas.microsoft.com/office/powerpoint/2010/main" val="1318854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" dur="1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-1.85185E-6 L -0.63628 -0.0243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823" y="-1227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1.85185E-6 L -0.36857 -0.31296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438" y="-1564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3"/>
          <p:cNvSpPr txBox="1">
            <a:spLocks/>
          </p:cNvSpPr>
          <p:nvPr/>
        </p:nvSpPr>
        <p:spPr>
          <a:xfrm>
            <a:off x="0" y="12700"/>
            <a:ext cx="9121588" cy="762000"/>
          </a:xfrm>
          <a:prstGeom prst="rect">
            <a:avLst/>
          </a:prstGeom>
          <a:solidFill>
            <a:srgbClr val="DCE6F2">
              <a:alpha val="50196"/>
            </a:srgbClr>
          </a:solidFill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2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Housekeeping</a:t>
            </a:r>
          </a:p>
        </p:txBody>
      </p:sp>
      <p:cxnSp>
        <p:nvCxnSpPr>
          <p:cNvPr id="10" name="Straight Connector 9"/>
          <p:cNvCxnSpPr/>
          <p:nvPr/>
        </p:nvCxnSpPr>
        <p:spPr>
          <a:xfrm flipH="1">
            <a:off x="1" y="647698"/>
            <a:ext cx="9121587" cy="0"/>
          </a:xfrm>
          <a:prstGeom prst="line">
            <a:avLst/>
          </a:prstGeom>
          <a:ln w="1905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C157F57B-ADD7-4BD2-B22E-64045A4B6B19}"/>
              </a:ext>
            </a:extLst>
          </p:cNvPr>
          <p:cNvSpPr txBox="1"/>
          <p:nvPr/>
        </p:nvSpPr>
        <p:spPr>
          <a:xfrm>
            <a:off x="714375" y="1583473"/>
            <a:ext cx="7715250" cy="372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073E87">
                    <a:lumMod val="75000"/>
                  </a:srgb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Please mute your phone or computer to eliminate background noise.</a:t>
            </a:r>
          </a:p>
          <a:p>
            <a:pPr marL="457200" indent="-4572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073E87">
                    <a:lumMod val="75000"/>
                  </a:srgb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To maximize bandwidth:</a:t>
            </a:r>
          </a:p>
          <a:p>
            <a:pPr marL="914400" lvl="1" indent="-457200">
              <a:spcBef>
                <a:spcPts val="600"/>
              </a:spcBef>
              <a:buFont typeface="Courier New" panose="02070309020205020404" pitchFamily="49" charset="0"/>
              <a:buChar char="o"/>
            </a:pPr>
            <a:r>
              <a:rPr lang="en-US" sz="2800" dirty="0">
                <a:solidFill>
                  <a:srgbClr val="073E87">
                    <a:lumMod val="75000"/>
                  </a:srgb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(Turn camera off)</a:t>
            </a:r>
          </a:p>
          <a:p>
            <a:pPr marL="914400" lvl="1" indent="-457200">
              <a:spcBef>
                <a:spcPts val="600"/>
              </a:spcBef>
              <a:buFont typeface="Courier New" panose="02070309020205020404" pitchFamily="49" charset="0"/>
              <a:buChar char="o"/>
            </a:pPr>
            <a:r>
              <a:rPr lang="en-US" sz="2800" dirty="0">
                <a:solidFill>
                  <a:srgbClr val="073E87">
                    <a:lumMod val="75000"/>
                  </a:srgb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Close unused apps or webpages</a:t>
            </a:r>
          </a:p>
          <a:p>
            <a:pPr marL="457200" indent="-4572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073E87">
                    <a:lumMod val="75000"/>
                  </a:srgb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Please raise hand or use chat feature for questions.</a:t>
            </a:r>
          </a:p>
        </p:txBody>
      </p:sp>
    </p:spTree>
    <p:extLst>
      <p:ext uri="{BB962C8B-B14F-4D97-AF65-F5344CB8AC3E}">
        <p14:creationId xmlns:p14="http://schemas.microsoft.com/office/powerpoint/2010/main" val="4292986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25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25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25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25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25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25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40C0C2-B6B1-4131-92DA-0594F076D1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Loss of Property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0438E1B-7EB7-4722-B754-B58BC5FCA1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946695" y="4091319"/>
            <a:ext cx="2059049" cy="1367759"/>
          </a:xfrm>
          <a:prstGeom prst="rect">
            <a:avLst/>
          </a:prstGeom>
          <a:effectLst>
            <a:softEdge rad="12700"/>
          </a:effectLst>
        </p:spPr>
      </p:pic>
      <p:pic>
        <p:nvPicPr>
          <p:cNvPr id="4" name="Picture 3" descr="A picture containing tree, outdoor, building, house&#10;&#10;Description automatically generated">
            <a:extLst>
              <a:ext uri="{FF2B5EF4-FFF2-40B4-BE49-F238E27FC236}">
                <a16:creationId xmlns:a16="http://schemas.microsoft.com/office/drawing/2014/main" id="{3EDE1D12-CB1D-42F6-B8FD-04794FBDF6E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930366" y="2029219"/>
            <a:ext cx="2059050" cy="154428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4F6DD6F-87D7-4766-BEDC-55206290FE0F}"/>
              </a:ext>
            </a:extLst>
          </p:cNvPr>
          <p:cNvSpPr txBox="1"/>
          <p:nvPr/>
        </p:nvSpPr>
        <p:spPr>
          <a:xfrm>
            <a:off x="4572002" y="1232594"/>
            <a:ext cx="4571998" cy="461665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Homeowner/Renter’s Insurance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5C7568F-30F1-4B19-B0AC-7AE68263C172}"/>
              </a:ext>
            </a:extLst>
          </p:cNvPr>
          <p:cNvSpPr/>
          <p:nvPr/>
        </p:nvSpPr>
        <p:spPr>
          <a:xfrm>
            <a:off x="4572001" y="1678947"/>
            <a:ext cx="4571998" cy="51637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D030C14-8E24-4FF8-A796-311117F71373}"/>
              </a:ext>
            </a:extLst>
          </p:cNvPr>
          <p:cNvSpPr/>
          <p:nvPr/>
        </p:nvSpPr>
        <p:spPr>
          <a:xfrm>
            <a:off x="4571999" y="1614552"/>
            <a:ext cx="4571997" cy="18435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9063" lvl="1" algn="ctr">
              <a:lnSpc>
                <a:spcPct val="80000"/>
              </a:lnSpc>
              <a:spcBef>
                <a:spcPts val="300"/>
              </a:spcBef>
              <a:spcAft>
                <a:spcPts val="300"/>
              </a:spcAft>
              <a:tabLst>
                <a:tab pos="804863" algn="l"/>
                <a:tab pos="2336800" algn="l"/>
              </a:tabLst>
            </a:pPr>
            <a:endParaRPr lang="en-US" sz="1100" dirty="0">
              <a:solidFill>
                <a:schemeClr val="tx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  <a:p>
            <a:pPr marL="461963" lvl="1" indent="-342900">
              <a:lnSpc>
                <a:spcPct val="8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tabLst>
                <a:tab pos="804863" algn="l"/>
                <a:tab pos="2336800" algn="l"/>
              </a:tabLst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Dwelling and other structures</a:t>
            </a:r>
          </a:p>
          <a:p>
            <a:pPr marL="461963" lvl="1" indent="-342900">
              <a:lnSpc>
                <a:spcPct val="8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tabLst>
                <a:tab pos="804863" algn="l"/>
                <a:tab pos="2336800" algn="l"/>
              </a:tabLst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Personal property</a:t>
            </a:r>
          </a:p>
          <a:p>
            <a:pPr marL="461963" lvl="1" indent="-342900">
              <a:lnSpc>
                <a:spcPct val="8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tabLst>
                <a:tab pos="804863" algn="l"/>
                <a:tab pos="2336800" algn="l"/>
              </a:tabLst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Loss of use</a:t>
            </a:r>
          </a:p>
          <a:p>
            <a:pPr marL="461963" lvl="1" indent="-342900">
              <a:lnSpc>
                <a:spcPct val="8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tabLst>
                <a:tab pos="804863" algn="l"/>
                <a:tab pos="2336800" algn="l"/>
              </a:tabLst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Medical payments</a:t>
            </a:r>
          </a:p>
          <a:p>
            <a:pPr marL="461963" lvl="1" indent="-342900">
              <a:lnSpc>
                <a:spcPct val="8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tabLst>
                <a:tab pos="804863" algn="l"/>
                <a:tab pos="2336800" algn="l"/>
              </a:tabLst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Personal liability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CCB5EA0-3059-40EF-957B-F85E9A4BF654}"/>
              </a:ext>
            </a:extLst>
          </p:cNvPr>
          <p:cNvSpPr txBox="1"/>
          <p:nvPr/>
        </p:nvSpPr>
        <p:spPr>
          <a:xfrm>
            <a:off x="4571997" y="3579236"/>
            <a:ext cx="4571998" cy="461665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Automobile Insurance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4A622CE-C2D2-43C1-BC72-00281411C880}"/>
              </a:ext>
            </a:extLst>
          </p:cNvPr>
          <p:cNvSpPr/>
          <p:nvPr/>
        </p:nvSpPr>
        <p:spPr>
          <a:xfrm>
            <a:off x="4571993" y="3936360"/>
            <a:ext cx="4571997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9063" lvl="1" algn="ctr">
              <a:lnSpc>
                <a:spcPct val="80000"/>
              </a:lnSpc>
              <a:spcBef>
                <a:spcPts val="300"/>
              </a:spcBef>
              <a:spcAft>
                <a:spcPts val="300"/>
              </a:spcAft>
              <a:tabLst>
                <a:tab pos="804863" algn="l"/>
                <a:tab pos="2336800" algn="l"/>
              </a:tabLst>
            </a:pPr>
            <a:endParaRPr lang="en-US" sz="1100" dirty="0">
              <a:solidFill>
                <a:schemeClr val="tx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  <a:p>
            <a:pPr marL="461963" lvl="1" indent="-342900">
              <a:lnSpc>
                <a:spcPct val="8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tabLst>
                <a:tab pos="804863" algn="l"/>
                <a:tab pos="2336800" algn="l"/>
              </a:tabLst>
            </a:pPr>
            <a:r>
              <a:rPr lang="en-US" sz="22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Required by law in PA</a:t>
            </a:r>
          </a:p>
          <a:p>
            <a:pPr marL="919163" lvl="2" indent="-342900">
              <a:lnSpc>
                <a:spcPct val="8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tabLst>
                <a:tab pos="804863" algn="l"/>
                <a:tab pos="2336800" algn="l"/>
              </a:tabLst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Medical benefits</a:t>
            </a:r>
          </a:p>
          <a:p>
            <a:pPr marL="919163" lvl="2" indent="-342900">
              <a:lnSpc>
                <a:spcPct val="8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tabLst>
                <a:tab pos="804863" algn="l"/>
                <a:tab pos="2336800" algn="l"/>
              </a:tabLst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Bodily injury liability</a:t>
            </a:r>
          </a:p>
          <a:p>
            <a:pPr marL="919163" lvl="2" indent="-342900">
              <a:lnSpc>
                <a:spcPct val="8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tabLst>
                <a:tab pos="804863" algn="l"/>
                <a:tab pos="2336800" algn="l"/>
              </a:tabLst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Property damage liability</a:t>
            </a:r>
          </a:p>
          <a:p>
            <a:pPr marL="461963" lvl="1" indent="-342900">
              <a:lnSpc>
                <a:spcPct val="8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tabLst>
                <a:tab pos="804863" algn="l"/>
                <a:tab pos="2336800" algn="l"/>
              </a:tabLst>
            </a:pPr>
            <a:r>
              <a:rPr lang="en-US" sz="22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Options Coverage</a:t>
            </a:r>
          </a:p>
          <a:p>
            <a:pPr marL="919163" lvl="2" indent="-342900">
              <a:lnSpc>
                <a:spcPct val="8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tabLst>
                <a:tab pos="804863" algn="l"/>
                <a:tab pos="2336800" algn="l"/>
              </a:tabLst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Un- or under-insured motorist</a:t>
            </a:r>
          </a:p>
          <a:p>
            <a:pPr marL="919163" lvl="2" indent="-342900">
              <a:lnSpc>
                <a:spcPct val="8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tabLst>
                <a:tab pos="804863" algn="l"/>
                <a:tab pos="2336800" algn="l"/>
              </a:tabLst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Collision/comprehensive</a:t>
            </a:r>
          </a:p>
          <a:p>
            <a:pPr marL="919163" lvl="2" indent="-342900">
              <a:lnSpc>
                <a:spcPct val="8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tabLst>
                <a:tab pos="804863" algn="l"/>
                <a:tab pos="2336800" algn="l"/>
              </a:tabLst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GAP</a:t>
            </a:r>
          </a:p>
        </p:txBody>
      </p:sp>
      <p:sp>
        <p:nvSpPr>
          <p:cNvPr id="10" name="Title 4">
            <a:extLst>
              <a:ext uri="{FF2B5EF4-FFF2-40B4-BE49-F238E27FC236}">
                <a16:creationId xmlns:a16="http://schemas.microsoft.com/office/drawing/2014/main" id="{E72A4C38-ED5A-4AA5-BEEF-0EB73551C34D}"/>
              </a:ext>
            </a:extLst>
          </p:cNvPr>
          <p:cNvSpPr txBox="1">
            <a:spLocks/>
          </p:cNvSpPr>
          <p:nvPr/>
        </p:nvSpPr>
        <p:spPr>
          <a:xfrm>
            <a:off x="589667" y="3492783"/>
            <a:ext cx="2740448" cy="680313"/>
          </a:xfrm>
          <a:prstGeom prst="rect">
            <a:avLst/>
          </a:prstGeom>
          <a:solidFill>
            <a:srgbClr val="DCE6F2">
              <a:alpha val="90980"/>
            </a:srgbClr>
          </a:solidFill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r>
              <a:rPr lang="en-US" sz="4000" dirty="0"/>
              <a:t>Property</a:t>
            </a:r>
          </a:p>
        </p:txBody>
      </p:sp>
    </p:spTree>
    <p:extLst>
      <p:ext uri="{BB962C8B-B14F-4D97-AF65-F5344CB8AC3E}">
        <p14:creationId xmlns:p14="http://schemas.microsoft.com/office/powerpoint/2010/main" val="1923091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750"/>
                            </p:stCondLst>
                            <p:childTnLst>
                              <p:par>
                                <p:cTn id="1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75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75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75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75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750"/>
                            </p:stCondLst>
                            <p:childTnLst>
                              <p:par>
                                <p:cTn id="3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75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75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75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75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75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75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75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75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75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750" fill="hold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750" fill="hold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750" fill="hold"/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750" fill="hold"/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750" fill="hold"/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750" fill="hold"/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2077496" y="2656952"/>
            <a:ext cx="4856704" cy="10768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prstClr val="white"/>
              </a:solidFill>
            </a:endParaRPr>
          </a:p>
        </p:txBody>
      </p:sp>
      <p:pic>
        <p:nvPicPr>
          <p:cNvPr id="8" name="Picture 2"/>
          <p:cNvPicPr>
            <a:picLocks noGrp="1" noChangeAspect="1" noChangeArrowheads="1"/>
          </p:cNvPicPr>
          <p:nvPr>
            <p:ph idx="4294967295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224" b="25643"/>
          <a:stretch/>
        </p:blipFill>
        <p:spPr bwMode="auto">
          <a:xfrm>
            <a:off x="4082143" y="2682352"/>
            <a:ext cx="2724150" cy="752475"/>
          </a:xfrm>
          <a:prstGeom prst="rect">
            <a:avLst/>
          </a:prstGeom>
          <a:noFill/>
          <a:ln>
            <a:noFill/>
          </a:ln>
          <a:effectLst/>
          <a:scene3d>
            <a:camera prst="perspectiveFront"/>
            <a:lightRig rig="threePt" dir="t"/>
          </a:scene3d>
          <a:sp3d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69" r="59411" b="26618"/>
          <a:stretch/>
        </p:blipFill>
        <p:spPr bwMode="auto">
          <a:xfrm>
            <a:off x="2077496" y="2682352"/>
            <a:ext cx="2004647" cy="772048"/>
          </a:xfrm>
          <a:prstGeom prst="rect">
            <a:avLst/>
          </a:prstGeom>
          <a:noFill/>
          <a:ln>
            <a:noFill/>
          </a:ln>
          <a:effectLst/>
          <a:scene3d>
            <a:camera prst="perspectiveFront"/>
            <a:lightRig rig="threePt" dir="t"/>
          </a:scene3d>
          <a:sp3d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088"/>
          <a:stretch/>
        </p:blipFill>
        <p:spPr bwMode="auto">
          <a:xfrm>
            <a:off x="2097592" y="3552908"/>
            <a:ext cx="4800600" cy="180892"/>
          </a:xfrm>
          <a:prstGeom prst="rect">
            <a:avLst/>
          </a:prstGeom>
          <a:noFill/>
          <a:ln>
            <a:noFill/>
          </a:ln>
          <a:effectLst/>
          <a:scene3d>
            <a:camera prst="perspectiveFront"/>
            <a:lightRig rig="threePt" dir="t"/>
          </a:scene3d>
          <a:sp3d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Straight Connector 9"/>
          <p:cNvCxnSpPr/>
          <p:nvPr/>
        </p:nvCxnSpPr>
        <p:spPr>
          <a:xfrm flipH="1" flipV="1">
            <a:off x="2133600" y="3509407"/>
            <a:ext cx="4737799" cy="2"/>
          </a:xfrm>
          <a:prstGeom prst="line">
            <a:avLst/>
          </a:prstGeom>
          <a:ln w="285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itle 1">
            <a:extLst>
              <a:ext uri="{FF2B5EF4-FFF2-40B4-BE49-F238E27FC236}">
                <a16:creationId xmlns:a16="http://schemas.microsoft.com/office/drawing/2014/main" id="{BB5A91F4-13A4-467A-9F30-1136E755552D}"/>
              </a:ext>
            </a:extLst>
          </p:cNvPr>
          <p:cNvSpPr txBox="1">
            <a:spLocks/>
          </p:cNvSpPr>
          <p:nvPr/>
        </p:nvSpPr>
        <p:spPr>
          <a:xfrm>
            <a:off x="723900" y="3195376"/>
            <a:ext cx="7696200" cy="3124200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r>
              <a:rPr lang="en-US" sz="5400" dirty="0">
                <a:solidFill>
                  <a:srgbClr val="1F497D"/>
                </a:solidFill>
              </a:rPr>
              <a:t>Continue to Part II</a:t>
            </a:r>
          </a:p>
        </p:txBody>
      </p:sp>
    </p:spTree>
    <p:extLst>
      <p:ext uri="{BB962C8B-B14F-4D97-AF65-F5344CB8AC3E}">
        <p14:creationId xmlns:p14="http://schemas.microsoft.com/office/powerpoint/2010/main" val="35585030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75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4D61807-4A1C-44AC-9B30-DFC2496CB8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Prior to Today’s Session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6599FB5-657D-4371-86C7-B8C34A2A3B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4196" y="904644"/>
            <a:ext cx="3895669" cy="5486400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D55766D-BFB8-4E20-8AE8-E299986D5E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36980" y="1104939"/>
            <a:ext cx="3779258" cy="5486400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1D95838-9647-4255-8378-039FBD5E25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37163" y="1305234"/>
            <a:ext cx="3700769" cy="5486400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15044069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7A8D5A00-2A0B-4619-A596-13E69FA82FFA}"/>
              </a:ext>
            </a:extLst>
          </p:cNvPr>
          <p:cNvSpPr/>
          <p:nvPr/>
        </p:nvSpPr>
        <p:spPr>
          <a:xfrm>
            <a:off x="304800" y="1705927"/>
            <a:ext cx="2971800" cy="37719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3100066725"/>
              </p:ext>
            </p:extLst>
          </p:nvPr>
        </p:nvGraphicFramePr>
        <p:xfrm>
          <a:off x="2057400" y="70866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Title 1">
            <a:extLst>
              <a:ext uri="{FF2B5EF4-FFF2-40B4-BE49-F238E27FC236}">
                <a16:creationId xmlns:a16="http://schemas.microsoft.com/office/drawing/2014/main" id="{D81A65C5-28D1-4249-A88F-4EDADEF5B85A}"/>
              </a:ext>
            </a:extLst>
          </p:cNvPr>
          <p:cNvSpPr txBox="1">
            <a:spLocks/>
          </p:cNvSpPr>
          <p:nvPr/>
        </p:nvSpPr>
        <p:spPr>
          <a:xfrm>
            <a:off x="304800" y="1705927"/>
            <a:ext cx="2971800" cy="3771901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r>
              <a:rPr lang="en-US" sz="5400" dirty="0">
                <a:solidFill>
                  <a:srgbClr val="1F497D"/>
                </a:solidFill>
              </a:rPr>
              <a:t>Today’s Topics</a:t>
            </a:r>
          </a:p>
        </p:txBody>
      </p:sp>
    </p:spTree>
    <p:extLst>
      <p:ext uri="{BB962C8B-B14F-4D97-AF65-F5344CB8AC3E}">
        <p14:creationId xmlns:p14="http://schemas.microsoft.com/office/powerpoint/2010/main" val="470835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3.7037E-7 L 0.07084 3.7037E-7 C 0.10243 3.7037E-7 0.14167 -0.22917 0.14167 -0.41482 L 0.14167 -0.82963 " pathEditMode="relative" rAng="0" ptsTypes="AAAA"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083" y="-414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" dur="1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Graphic spid="8" grpId="0">
        <p:bldAsOne/>
      </p:bldGraphic>
      <p:bldGraphic spid="8" grpId="1">
        <p:bldAsOne/>
      </p:bldGraphic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9BB5022-9A80-43AB-AC3C-F119681911D1}"/>
              </a:ext>
            </a:extLst>
          </p:cNvPr>
          <p:cNvSpPr/>
          <p:nvPr/>
        </p:nvSpPr>
        <p:spPr>
          <a:xfrm>
            <a:off x="304800" y="533400"/>
            <a:ext cx="8534400" cy="603586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2" descr="M:\Building Your Financial House\BYFH Curriculum\BYFH(org.) 2017 Rebrand\Binder Art-Logos-Templates\BYFH Muted House-No Divisions.jpg">
            <a:extLst>
              <a:ext uri="{FF2B5EF4-FFF2-40B4-BE49-F238E27FC236}">
                <a16:creationId xmlns:a16="http://schemas.microsoft.com/office/drawing/2014/main" id="{D38B2E2C-6A75-40C3-A8F4-BDB0E21F17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2335" y="533400"/>
            <a:ext cx="6259330" cy="5572084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D4ABBEC4-E762-4C69-86EC-B366A64C6D5F}"/>
              </a:ext>
            </a:extLst>
          </p:cNvPr>
          <p:cNvGrpSpPr/>
          <p:nvPr/>
        </p:nvGrpSpPr>
        <p:grpSpPr>
          <a:xfrm>
            <a:off x="706471" y="4925582"/>
            <a:ext cx="2481129" cy="481246"/>
            <a:chOff x="1076011" y="5092855"/>
            <a:chExt cx="2481129" cy="481246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0C417856-DDBF-4DEC-B2CD-5635AA92B3A2}"/>
                </a:ext>
              </a:extLst>
            </p:cNvPr>
            <p:cNvSpPr/>
            <p:nvPr/>
          </p:nvSpPr>
          <p:spPr>
            <a:xfrm>
              <a:off x="1513802" y="5154853"/>
              <a:ext cx="2043338" cy="37112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>
                  <a:lumMod val="7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>
                  <a:solidFill>
                    <a:srgbClr val="2F325D"/>
                  </a:solidFill>
                  <a:latin typeface="Gadugi" panose="020B0502040204020203" pitchFamily="34" charset="0"/>
                  <a:ea typeface="Gadugi" panose="020B0502040204020203" pitchFamily="34" charset="0"/>
                </a:rPr>
                <a:t>Invest</a:t>
              </a:r>
              <a:r>
                <a:rPr lang="en-US" sz="1400" dirty="0">
                  <a:solidFill>
                    <a:srgbClr val="2F325D"/>
                  </a:solidFill>
                  <a:effectLst>
                    <a:outerShdw blurRad="38100" dist="38100" dir="2700000" algn="tl">
                      <a:schemeClr val="tx1">
                        <a:lumMod val="85000"/>
                        <a:alpha val="43000"/>
                      </a:schemeClr>
                    </a:outerShdw>
                  </a:effectLst>
                  <a:latin typeface="Gadugi" panose="020B0502040204020203" pitchFamily="34" charset="0"/>
                  <a:ea typeface="Gadugi" panose="020B0502040204020203" pitchFamily="34" charset="0"/>
                </a:rPr>
                <a:t> </a:t>
              </a:r>
              <a:r>
                <a:rPr lang="en-US" sz="1600" dirty="0">
                  <a:solidFill>
                    <a:srgbClr val="2F325D"/>
                  </a:solidFill>
                  <a:latin typeface="Gadugi" panose="020B0502040204020203" pitchFamily="34" charset="0"/>
                  <a:ea typeface="Gadugi" panose="020B0502040204020203" pitchFamily="34" charset="0"/>
                </a:rPr>
                <a:t>in</a:t>
              </a:r>
              <a:r>
                <a:rPr lang="en-US" sz="1400" dirty="0">
                  <a:solidFill>
                    <a:srgbClr val="2F325D"/>
                  </a:solidFill>
                  <a:effectLst>
                    <a:outerShdw blurRad="38100" dist="38100" dir="2700000" algn="tl">
                      <a:schemeClr val="tx1">
                        <a:lumMod val="85000"/>
                        <a:alpha val="43000"/>
                      </a:schemeClr>
                    </a:outerShdw>
                  </a:effectLst>
                  <a:latin typeface="Gadugi" panose="020B0502040204020203" pitchFamily="34" charset="0"/>
                  <a:ea typeface="Gadugi" panose="020B0502040204020203" pitchFamily="34" charset="0"/>
                </a:rPr>
                <a:t> </a:t>
              </a:r>
              <a:r>
                <a:rPr lang="en-US" sz="1600" dirty="0">
                  <a:solidFill>
                    <a:srgbClr val="2F325D"/>
                  </a:solidFill>
                  <a:latin typeface="Gadugi" panose="020B0502040204020203" pitchFamily="34" charset="0"/>
                  <a:ea typeface="Gadugi" panose="020B0502040204020203" pitchFamily="34" charset="0"/>
                </a:rPr>
                <a:t>Yourself</a:t>
              </a:r>
              <a:r>
                <a:rPr lang="en-US" sz="1400" dirty="0">
                  <a:solidFill>
                    <a:srgbClr val="2F325D"/>
                  </a:solidFill>
                  <a:latin typeface="Gadugi" panose="020B0502040204020203" pitchFamily="34" charset="0"/>
                  <a:ea typeface="Gadugi" panose="020B0502040204020203" pitchFamily="34" charset="0"/>
                </a:rPr>
                <a:t> </a:t>
              </a: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15E7C688-D59A-4994-8297-529831E7EEF2}"/>
                </a:ext>
              </a:extLst>
            </p:cNvPr>
            <p:cNvSpPr/>
            <p:nvPr/>
          </p:nvSpPr>
          <p:spPr>
            <a:xfrm>
              <a:off x="1076011" y="5092855"/>
              <a:ext cx="437791" cy="481246"/>
            </a:xfrm>
            <a:prstGeom prst="rect">
              <a:avLst/>
            </a:prstGeom>
            <a:solidFill>
              <a:srgbClr val="2F325D"/>
            </a:solidFill>
            <a:ln>
              <a:solidFill>
                <a:schemeClr val="tx2">
                  <a:lumMod val="5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latin typeface="Gadugi" panose="020B0502040204020203" pitchFamily="34" charset="0"/>
                  <a:ea typeface="Gadugi" panose="020B0502040204020203" pitchFamily="34" charset="0"/>
                </a:rPr>
                <a:t>1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1D06BF79-9EEE-4534-8299-7FF6248F8593}"/>
              </a:ext>
            </a:extLst>
          </p:cNvPr>
          <p:cNvGrpSpPr/>
          <p:nvPr/>
        </p:nvGrpSpPr>
        <p:grpSpPr>
          <a:xfrm>
            <a:off x="3860223" y="4468534"/>
            <a:ext cx="2481129" cy="481246"/>
            <a:chOff x="3860223" y="4468534"/>
            <a:chExt cx="2481129" cy="481246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C94A896D-A7DF-4159-A128-2F5CF93DF450}"/>
                </a:ext>
              </a:extLst>
            </p:cNvPr>
            <p:cNvSpPr/>
            <p:nvPr/>
          </p:nvSpPr>
          <p:spPr>
            <a:xfrm>
              <a:off x="4298014" y="4530532"/>
              <a:ext cx="2043338" cy="37112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>
                  <a:lumMod val="7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>
                  <a:solidFill>
                    <a:srgbClr val="2F325D"/>
                  </a:solidFill>
                  <a:latin typeface="Gadugi" panose="020B0502040204020203" pitchFamily="34" charset="0"/>
                  <a:ea typeface="Gadugi" panose="020B0502040204020203" pitchFamily="34" charset="0"/>
                </a:rPr>
                <a:t>Maximize Earnings</a:t>
              </a:r>
              <a:endParaRPr lang="en-US" sz="1400" dirty="0">
                <a:solidFill>
                  <a:srgbClr val="2F325D"/>
                </a:solidFill>
                <a:latin typeface="Gadugi" panose="020B0502040204020203" pitchFamily="34" charset="0"/>
                <a:ea typeface="Gadugi" panose="020B0502040204020203" pitchFamily="34" charset="0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AE9C5240-8503-44FE-B7AB-1092AA1A4F61}"/>
                </a:ext>
              </a:extLst>
            </p:cNvPr>
            <p:cNvSpPr/>
            <p:nvPr/>
          </p:nvSpPr>
          <p:spPr>
            <a:xfrm>
              <a:off x="3860223" y="4468534"/>
              <a:ext cx="437791" cy="481246"/>
            </a:xfrm>
            <a:prstGeom prst="rect">
              <a:avLst/>
            </a:prstGeom>
            <a:solidFill>
              <a:srgbClr val="2F325D"/>
            </a:solidFill>
            <a:ln>
              <a:solidFill>
                <a:schemeClr val="tx2">
                  <a:lumMod val="5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latin typeface="Gadugi" panose="020B0502040204020203" pitchFamily="34" charset="0"/>
                  <a:ea typeface="Gadugi" panose="020B0502040204020203" pitchFamily="34" charset="0"/>
                </a:rPr>
                <a:t>2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E9ED208F-5A3D-479A-8D7A-09579AA28E8F}"/>
              </a:ext>
            </a:extLst>
          </p:cNvPr>
          <p:cNvGrpSpPr/>
          <p:nvPr/>
        </p:nvGrpSpPr>
        <p:grpSpPr>
          <a:xfrm>
            <a:off x="1100906" y="3322681"/>
            <a:ext cx="2481129" cy="481246"/>
            <a:chOff x="1076011" y="2784400"/>
            <a:chExt cx="2481129" cy="481246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CC25FE63-B637-4870-8A43-16635DD5A355}"/>
                </a:ext>
              </a:extLst>
            </p:cNvPr>
            <p:cNvSpPr/>
            <p:nvPr/>
          </p:nvSpPr>
          <p:spPr>
            <a:xfrm>
              <a:off x="1513802" y="2846398"/>
              <a:ext cx="2043338" cy="37112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>
                  <a:lumMod val="7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>
                  <a:solidFill>
                    <a:srgbClr val="2F325D"/>
                  </a:solidFill>
                  <a:latin typeface="Gadugi" panose="020B0502040204020203" pitchFamily="34" charset="0"/>
                  <a:ea typeface="Gadugi" panose="020B0502040204020203" pitchFamily="34" charset="0"/>
                </a:rPr>
                <a:t>Spend Sensibly</a:t>
              </a:r>
              <a:endParaRPr lang="en-US" sz="1400" dirty="0">
                <a:solidFill>
                  <a:srgbClr val="2F325D"/>
                </a:solidFill>
                <a:latin typeface="Gadugi" panose="020B0502040204020203" pitchFamily="34" charset="0"/>
                <a:ea typeface="Gadugi" panose="020B0502040204020203" pitchFamily="34" charset="0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E156D82F-609D-42F9-A0B3-7D78E5360EA1}"/>
                </a:ext>
              </a:extLst>
            </p:cNvPr>
            <p:cNvSpPr/>
            <p:nvPr/>
          </p:nvSpPr>
          <p:spPr>
            <a:xfrm>
              <a:off x="1076011" y="2784400"/>
              <a:ext cx="437791" cy="481246"/>
            </a:xfrm>
            <a:prstGeom prst="rect">
              <a:avLst/>
            </a:prstGeom>
            <a:solidFill>
              <a:srgbClr val="2F325D"/>
            </a:solidFill>
            <a:ln>
              <a:solidFill>
                <a:schemeClr val="tx2">
                  <a:lumMod val="5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latin typeface="Gadugi" panose="020B0502040204020203" pitchFamily="34" charset="0"/>
                  <a:ea typeface="Gadugi" panose="020B0502040204020203" pitchFamily="34" charset="0"/>
                </a:rPr>
                <a:t>3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C66EB80F-E631-4E13-85AB-2C2577BCC7D9}"/>
              </a:ext>
            </a:extLst>
          </p:cNvPr>
          <p:cNvGrpSpPr/>
          <p:nvPr/>
        </p:nvGrpSpPr>
        <p:grpSpPr>
          <a:xfrm>
            <a:off x="5082458" y="2721613"/>
            <a:ext cx="2481129" cy="481246"/>
            <a:chOff x="3800931" y="3433581"/>
            <a:chExt cx="2481129" cy="481246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0186B62A-3FD5-4E64-87F1-40E681A67E00}"/>
                </a:ext>
              </a:extLst>
            </p:cNvPr>
            <p:cNvSpPr/>
            <p:nvPr/>
          </p:nvSpPr>
          <p:spPr>
            <a:xfrm>
              <a:off x="4238722" y="3495579"/>
              <a:ext cx="2043338" cy="37112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>
                  <a:lumMod val="7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>
                  <a:solidFill>
                    <a:srgbClr val="2F325D"/>
                  </a:solidFill>
                  <a:latin typeface="Gadugi" panose="020B0502040204020203" pitchFamily="34" charset="0"/>
                  <a:ea typeface="Gadugi" panose="020B0502040204020203" pitchFamily="34" charset="0"/>
                </a:rPr>
                <a:t>Check Taxes</a:t>
              </a:r>
              <a:endParaRPr lang="en-US" sz="1400" dirty="0">
                <a:solidFill>
                  <a:srgbClr val="2F325D"/>
                </a:solidFill>
                <a:latin typeface="Gadugi" panose="020B0502040204020203" pitchFamily="34" charset="0"/>
                <a:ea typeface="Gadugi" panose="020B0502040204020203" pitchFamily="34" charset="0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03BF962C-F43C-416B-BA3D-40B8C61C8FBB}"/>
                </a:ext>
              </a:extLst>
            </p:cNvPr>
            <p:cNvSpPr/>
            <p:nvPr/>
          </p:nvSpPr>
          <p:spPr>
            <a:xfrm>
              <a:off x="3800931" y="3433581"/>
              <a:ext cx="437791" cy="481246"/>
            </a:xfrm>
            <a:prstGeom prst="rect">
              <a:avLst/>
            </a:prstGeom>
            <a:solidFill>
              <a:srgbClr val="2F325D"/>
            </a:solidFill>
            <a:ln>
              <a:solidFill>
                <a:schemeClr val="tx2">
                  <a:lumMod val="5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latin typeface="Gadugi" panose="020B0502040204020203" pitchFamily="34" charset="0"/>
                  <a:ea typeface="Gadugi" panose="020B0502040204020203" pitchFamily="34" charset="0"/>
                </a:rPr>
                <a:t>4</a:t>
              </a: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3BB8D2DB-863F-4C06-80CF-3D4058840718}"/>
              </a:ext>
            </a:extLst>
          </p:cNvPr>
          <p:cNvGrpSpPr/>
          <p:nvPr/>
        </p:nvGrpSpPr>
        <p:grpSpPr>
          <a:xfrm>
            <a:off x="550220" y="1697799"/>
            <a:ext cx="2481129" cy="481246"/>
            <a:chOff x="1302617" y="1327820"/>
            <a:chExt cx="2481129" cy="481246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417E82E9-5299-417A-8CE1-26780BFD900A}"/>
                </a:ext>
              </a:extLst>
            </p:cNvPr>
            <p:cNvSpPr/>
            <p:nvPr/>
          </p:nvSpPr>
          <p:spPr>
            <a:xfrm>
              <a:off x="1740408" y="1389818"/>
              <a:ext cx="2043338" cy="37112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>
                  <a:lumMod val="7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>
                  <a:solidFill>
                    <a:srgbClr val="2F325D"/>
                  </a:solidFill>
                  <a:latin typeface="Gadugi" panose="020B0502040204020203" pitchFamily="34" charset="0"/>
                  <a:ea typeface="Gadugi" panose="020B0502040204020203" pitchFamily="34" charset="0"/>
                </a:rPr>
                <a:t>Make Money Work</a:t>
              </a:r>
              <a:endParaRPr lang="en-US" sz="1400" dirty="0">
                <a:solidFill>
                  <a:srgbClr val="2F325D"/>
                </a:solidFill>
                <a:latin typeface="Gadugi" panose="020B0502040204020203" pitchFamily="34" charset="0"/>
                <a:ea typeface="Gadugi" panose="020B0502040204020203" pitchFamily="34" charset="0"/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D3D1EBB3-A485-40D1-BB71-D2C2229727A0}"/>
                </a:ext>
              </a:extLst>
            </p:cNvPr>
            <p:cNvSpPr/>
            <p:nvPr/>
          </p:nvSpPr>
          <p:spPr>
            <a:xfrm>
              <a:off x="1302617" y="1327820"/>
              <a:ext cx="437791" cy="481246"/>
            </a:xfrm>
            <a:prstGeom prst="rect">
              <a:avLst/>
            </a:prstGeom>
            <a:solidFill>
              <a:srgbClr val="2F325D"/>
            </a:solidFill>
            <a:ln>
              <a:solidFill>
                <a:schemeClr val="tx2">
                  <a:lumMod val="5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latin typeface="Gadugi" panose="020B0502040204020203" pitchFamily="34" charset="0"/>
                  <a:ea typeface="Gadugi" panose="020B0502040204020203" pitchFamily="34" charset="0"/>
                </a:rPr>
                <a:t>5</a:t>
              </a: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D97F3737-7964-4AFB-A851-968E91E99097}"/>
              </a:ext>
            </a:extLst>
          </p:cNvPr>
          <p:cNvGrpSpPr/>
          <p:nvPr/>
        </p:nvGrpSpPr>
        <p:grpSpPr>
          <a:xfrm>
            <a:off x="4085334" y="974692"/>
            <a:ext cx="2626481" cy="481246"/>
            <a:chOff x="1302617" y="1327820"/>
            <a:chExt cx="2626481" cy="481246"/>
          </a:xfrm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08DCA0D2-07DB-424D-824C-8C2155EC5DFB}"/>
                </a:ext>
              </a:extLst>
            </p:cNvPr>
            <p:cNvSpPr/>
            <p:nvPr/>
          </p:nvSpPr>
          <p:spPr>
            <a:xfrm>
              <a:off x="1740407" y="1389818"/>
              <a:ext cx="2188691" cy="37112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>
                  <a:lumMod val="7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>
                  <a:solidFill>
                    <a:srgbClr val="2F325D"/>
                  </a:solidFill>
                  <a:latin typeface="Gadugi" panose="020B0502040204020203" pitchFamily="34" charset="0"/>
                  <a:ea typeface="Gadugi" panose="020B0502040204020203" pitchFamily="34" charset="0"/>
                </a:rPr>
                <a:t>Protect Your Potential</a:t>
              </a:r>
              <a:endParaRPr lang="en-US" sz="1400" dirty="0">
                <a:solidFill>
                  <a:srgbClr val="2F325D"/>
                </a:solidFill>
                <a:latin typeface="Gadugi" panose="020B0502040204020203" pitchFamily="34" charset="0"/>
                <a:ea typeface="Gadugi" panose="020B0502040204020203" pitchFamily="34" charset="0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D9A4F37E-984A-4AA0-82F3-5668A7DB6069}"/>
                </a:ext>
              </a:extLst>
            </p:cNvPr>
            <p:cNvSpPr/>
            <p:nvPr/>
          </p:nvSpPr>
          <p:spPr>
            <a:xfrm>
              <a:off x="1302617" y="1327820"/>
              <a:ext cx="437791" cy="481246"/>
            </a:xfrm>
            <a:prstGeom prst="rect">
              <a:avLst/>
            </a:prstGeom>
            <a:solidFill>
              <a:srgbClr val="2F325D"/>
            </a:solidFill>
            <a:ln>
              <a:solidFill>
                <a:schemeClr val="tx2">
                  <a:lumMod val="5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latin typeface="Gadugi" panose="020B0502040204020203" pitchFamily="34" charset="0"/>
                  <a:ea typeface="Gadugi" panose="020B0502040204020203" pitchFamily="34" charset="0"/>
                </a:rPr>
                <a:t>6</a:t>
              </a: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1D30B98B-ED5D-4BDA-A938-0B71BF97F415}"/>
              </a:ext>
            </a:extLst>
          </p:cNvPr>
          <p:cNvGrpSpPr/>
          <p:nvPr/>
        </p:nvGrpSpPr>
        <p:grpSpPr>
          <a:xfrm>
            <a:off x="6463110" y="3760503"/>
            <a:ext cx="2481129" cy="481246"/>
            <a:chOff x="1302617" y="1327820"/>
            <a:chExt cx="2481129" cy="481246"/>
          </a:xfrm>
        </p:grpSpPr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C6C545C2-5531-40D1-9365-4662E0E4D095}"/>
                </a:ext>
              </a:extLst>
            </p:cNvPr>
            <p:cNvSpPr/>
            <p:nvPr/>
          </p:nvSpPr>
          <p:spPr>
            <a:xfrm>
              <a:off x="1740408" y="1389818"/>
              <a:ext cx="2043338" cy="37112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>
                  <a:lumMod val="7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>
                  <a:solidFill>
                    <a:schemeClr val="accent2">
                      <a:lumMod val="75000"/>
                    </a:schemeClr>
                  </a:solidFill>
                  <a:latin typeface="Gadugi" panose="020B0502040204020203" pitchFamily="34" charset="0"/>
                  <a:ea typeface="Gadugi" panose="020B0502040204020203" pitchFamily="34" charset="0"/>
                </a:rPr>
                <a:t>Borrow to Grow</a:t>
              </a:r>
              <a:endParaRPr lang="en-US" sz="1400" dirty="0">
                <a:solidFill>
                  <a:schemeClr val="accent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55D7B77D-1B2B-4FEA-BFB9-011CD2134D81}"/>
                </a:ext>
              </a:extLst>
            </p:cNvPr>
            <p:cNvSpPr/>
            <p:nvPr/>
          </p:nvSpPr>
          <p:spPr>
            <a:xfrm>
              <a:off x="1302617" y="1327820"/>
              <a:ext cx="437791" cy="481246"/>
            </a:xfrm>
            <a:prstGeom prst="rect">
              <a:avLst/>
            </a:prstGeom>
            <a:solidFill>
              <a:srgbClr val="2F325D"/>
            </a:solidFill>
            <a:ln>
              <a:solidFill>
                <a:schemeClr val="tx2">
                  <a:lumMod val="5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latin typeface="Gadugi" panose="020B0502040204020203" pitchFamily="34" charset="0"/>
                  <a:ea typeface="Gadugi" panose="020B0502040204020203" pitchFamily="34" charset="0"/>
                </a:rPr>
                <a:t>7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297062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9BB5022-9A80-43AB-AC3C-F119681911D1}"/>
              </a:ext>
            </a:extLst>
          </p:cNvPr>
          <p:cNvSpPr/>
          <p:nvPr/>
        </p:nvSpPr>
        <p:spPr>
          <a:xfrm>
            <a:off x="304800" y="533400"/>
            <a:ext cx="8534400" cy="603586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2" descr="M:\Building Your Financial House\BYFH Curriculum\BYFH(org.) 2017 Rebrand\Binder Art-Logos-Templates\BYFH Muted House-No Divisions.jpg">
            <a:extLst>
              <a:ext uri="{FF2B5EF4-FFF2-40B4-BE49-F238E27FC236}">
                <a16:creationId xmlns:a16="http://schemas.microsoft.com/office/drawing/2014/main" id="{D38B2E2C-6A75-40C3-A8F4-BDB0E21F17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2335" y="533400"/>
            <a:ext cx="6259330" cy="5572084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D858FE38-B86B-44F3-BFCD-425269CA852B}"/>
              </a:ext>
            </a:extLst>
          </p:cNvPr>
          <p:cNvSpPr/>
          <p:nvPr/>
        </p:nvSpPr>
        <p:spPr>
          <a:xfrm>
            <a:off x="1965625" y="2588573"/>
            <a:ext cx="5212749" cy="291320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Just as a roof protects a house, protect your potential by having a cash savings for emergencies, managing risk with the right insurance, and being a smart consumer.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6D5C7B59-F36D-4673-82FB-475D341E966E}"/>
              </a:ext>
            </a:extLst>
          </p:cNvPr>
          <p:cNvGrpSpPr/>
          <p:nvPr/>
        </p:nvGrpSpPr>
        <p:grpSpPr>
          <a:xfrm>
            <a:off x="4085334" y="974692"/>
            <a:ext cx="2626481" cy="481246"/>
            <a:chOff x="1302617" y="1327820"/>
            <a:chExt cx="2626481" cy="481246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6C1D6FBA-8CDD-4048-BF4C-CC7A38926749}"/>
                </a:ext>
              </a:extLst>
            </p:cNvPr>
            <p:cNvSpPr/>
            <p:nvPr/>
          </p:nvSpPr>
          <p:spPr>
            <a:xfrm>
              <a:off x="1740407" y="1389818"/>
              <a:ext cx="2188691" cy="37112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>
                  <a:lumMod val="7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>
                  <a:solidFill>
                    <a:srgbClr val="2F325D"/>
                  </a:solidFill>
                  <a:latin typeface="Gadugi" panose="020B0502040204020203" pitchFamily="34" charset="0"/>
                  <a:ea typeface="Gadugi" panose="020B0502040204020203" pitchFamily="34" charset="0"/>
                </a:rPr>
                <a:t>Protect Your Potential</a:t>
              </a:r>
              <a:endParaRPr lang="en-US" sz="1400" dirty="0">
                <a:solidFill>
                  <a:srgbClr val="2F325D"/>
                </a:solidFill>
                <a:latin typeface="Gadugi" panose="020B0502040204020203" pitchFamily="34" charset="0"/>
                <a:ea typeface="Gadugi" panose="020B0502040204020203" pitchFamily="34" charset="0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01B05E2A-8ECC-417F-A936-25D418F2E53D}"/>
                </a:ext>
              </a:extLst>
            </p:cNvPr>
            <p:cNvSpPr/>
            <p:nvPr/>
          </p:nvSpPr>
          <p:spPr>
            <a:xfrm>
              <a:off x="1302617" y="1327820"/>
              <a:ext cx="437791" cy="481246"/>
            </a:xfrm>
            <a:prstGeom prst="rect">
              <a:avLst/>
            </a:prstGeom>
            <a:solidFill>
              <a:srgbClr val="2F325D"/>
            </a:solidFill>
            <a:ln>
              <a:solidFill>
                <a:schemeClr val="tx2">
                  <a:lumMod val="5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latin typeface="Gadugi" panose="020B0502040204020203" pitchFamily="34" charset="0"/>
                  <a:ea typeface="Gadugi" panose="020B0502040204020203" pitchFamily="34" charset="0"/>
                </a:rPr>
                <a:t>6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79249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6483B5F-9569-48E2-8C45-8DF5BC0E8737}"/>
              </a:ext>
            </a:extLst>
          </p:cNvPr>
          <p:cNvSpPr/>
          <p:nvPr/>
        </p:nvSpPr>
        <p:spPr>
          <a:xfrm>
            <a:off x="304800" y="261258"/>
            <a:ext cx="8534400" cy="64636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EFAD9891-CF92-41E1-9B06-4AD984B8355C}"/>
              </a:ext>
            </a:extLst>
          </p:cNvPr>
          <p:cNvSpPr txBox="1">
            <a:spLocks/>
          </p:cNvSpPr>
          <p:nvPr/>
        </p:nvSpPr>
        <p:spPr>
          <a:xfrm>
            <a:off x="304800" y="746625"/>
            <a:ext cx="8534400" cy="4280442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marL="914400" lvl="1" indent="-447675"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Identify potential risks which could result in financial catastrophe and ways to manage them</a:t>
            </a:r>
          </a:p>
          <a:p>
            <a:pPr marL="914400" lvl="1" indent="-447675"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Identify the types of insurance used to transfer risk and their associate costs</a:t>
            </a:r>
          </a:p>
          <a:p>
            <a:pPr marL="914400" lvl="1" indent="-447675"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Recognize the importance of getting affairs in order and steps to take</a:t>
            </a:r>
          </a:p>
          <a:p>
            <a:pPr marL="914400" lvl="1" indent="-447675"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Recognize ways to comparison shop, avoid identity theft, and access consumer protection resources</a:t>
            </a:r>
          </a:p>
          <a:p>
            <a:pPr marL="914400" lvl="1" indent="-447675"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Identify types of organizations and professionals which make up the financial services system and the services they provide</a:t>
            </a:r>
          </a:p>
        </p:txBody>
      </p:sp>
      <p:pic>
        <p:nvPicPr>
          <p:cNvPr id="4" name="Picture 3" descr="Text, whiteboard&#10;&#10;Description automatically generated">
            <a:extLst>
              <a:ext uri="{FF2B5EF4-FFF2-40B4-BE49-F238E27FC236}">
                <a16:creationId xmlns:a16="http://schemas.microsoft.com/office/drawing/2014/main" id="{0821704A-A84E-49AA-8215-879188E7B32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3231482" y="5104889"/>
            <a:ext cx="2668985" cy="1620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3496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ECDB840-0A90-4C81-A0D4-64541CC63D8F}"/>
              </a:ext>
            </a:extLst>
          </p:cNvPr>
          <p:cNvSpPr/>
          <p:nvPr/>
        </p:nvSpPr>
        <p:spPr>
          <a:xfrm>
            <a:off x="1581150" y="470841"/>
            <a:ext cx="6019800" cy="5562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27856515-51AC-4A03-9489-54CAD47B678B}"/>
              </a:ext>
            </a:extLst>
          </p:cNvPr>
          <p:cNvGraphicFramePr/>
          <p:nvPr/>
        </p:nvGraphicFramePr>
        <p:xfrm>
          <a:off x="1657350" y="547041"/>
          <a:ext cx="5867400" cy="5410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ABE56AD-4826-4CA4-8257-1E0B07943D04}"/>
              </a:ext>
            </a:extLst>
          </p:cNvPr>
          <p:cNvSpPr txBox="1">
            <a:spLocks/>
          </p:cNvSpPr>
          <p:nvPr/>
        </p:nvSpPr>
        <p:spPr>
          <a:xfrm>
            <a:off x="1581150" y="2601245"/>
            <a:ext cx="6019800" cy="256484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b="1">
                <a:solidFill>
                  <a:schemeClr val="accent2">
                    <a:lumMod val="75000"/>
                  </a:schemeClr>
                </a:solidFill>
                <a:latin typeface="Gadugi" panose="020B0502040204020203" pitchFamily="34" charset="0"/>
              </a:rPr>
              <a:t>Destination: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b="1">
                <a:solidFill>
                  <a:schemeClr val="accent2">
                    <a:lumMod val="75000"/>
                  </a:schemeClr>
                </a:solidFill>
                <a:latin typeface="Gadugi" panose="020B0502040204020203" pitchFamily="34" charset="0"/>
              </a:rPr>
              <a:t>Successful Reentry</a:t>
            </a:r>
            <a:endParaRPr lang="en-US" b="1" dirty="0">
              <a:solidFill>
                <a:schemeClr val="accent2">
                  <a:lumMod val="75000"/>
                </a:schemeClr>
              </a:solidFill>
              <a:latin typeface="Gadugi" panose="020B0502040204020203" pitchFamily="34" charset="0"/>
            </a:endParaRP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B4F70A99-E32C-4B73-98A6-1EF0343FD593}"/>
              </a:ext>
            </a:extLst>
          </p:cNvPr>
          <p:cNvSpPr/>
          <p:nvPr/>
        </p:nvSpPr>
        <p:spPr>
          <a:xfrm>
            <a:off x="3590925" y="547041"/>
            <a:ext cx="2009775" cy="100584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6">
            <a:extLst>
              <a:ext uri="{FF2B5EF4-FFF2-40B4-BE49-F238E27FC236}">
                <a16:creationId xmlns:a16="http://schemas.microsoft.com/office/drawing/2014/main" id="{8F312991-DF11-4794-A947-EE0AFAB05A94}"/>
              </a:ext>
            </a:extLst>
          </p:cNvPr>
          <p:cNvSpPr/>
          <p:nvPr/>
        </p:nvSpPr>
        <p:spPr>
          <a:xfrm>
            <a:off x="5505450" y="1651941"/>
            <a:ext cx="2009775" cy="100584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ounded Rectangle 7">
            <a:extLst>
              <a:ext uri="{FF2B5EF4-FFF2-40B4-BE49-F238E27FC236}">
                <a16:creationId xmlns:a16="http://schemas.microsoft.com/office/drawing/2014/main" id="{299266FF-7AFB-4D9E-AC3F-B3FAC24494D7}"/>
              </a:ext>
            </a:extLst>
          </p:cNvPr>
          <p:cNvSpPr/>
          <p:nvPr/>
        </p:nvSpPr>
        <p:spPr>
          <a:xfrm>
            <a:off x="5495925" y="3852216"/>
            <a:ext cx="2009775" cy="100584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ounded Rectangle 8">
            <a:extLst>
              <a:ext uri="{FF2B5EF4-FFF2-40B4-BE49-F238E27FC236}">
                <a16:creationId xmlns:a16="http://schemas.microsoft.com/office/drawing/2014/main" id="{85F2FA36-0068-4F93-96EF-353231D6121F}"/>
              </a:ext>
            </a:extLst>
          </p:cNvPr>
          <p:cNvSpPr/>
          <p:nvPr/>
        </p:nvSpPr>
        <p:spPr>
          <a:xfrm>
            <a:off x="3590925" y="4947591"/>
            <a:ext cx="2009775" cy="100584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ounded Rectangle 9">
            <a:extLst>
              <a:ext uri="{FF2B5EF4-FFF2-40B4-BE49-F238E27FC236}">
                <a16:creationId xmlns:a16="http://schemas.microsoft.com/office/drawing/2014/main" id="{20280A21-ED32-424D-A3AB-1479E1F250B1}"/>
              </a:ext>
            </a:extLst>
          </p:cNvPr>
          <p:cNvSpPr/>
          <p:nvPr/>
        </p:nvSpPr>
        <p:spPr>
          <a:xfrm>
            <a:off x="1685925" y="3852216"/>
            <a:ext cx="2009775" cy="100584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ounded Rectangle 10">
            <a:extLst>
              <a:ext uri="{FF2B5EF4-FFF2-40B4-BE49-F238E27FC236}">
                <a16:creationId xmlns:a16="http://schemas.microsoft.com/office/drawing/2014/main" id="{7DCCF04E-65EB-4765-96D6-53C64C5BAD85}"/>
              </a:ext>
            </a:extLst>
          </p:cNvPr>
          <p:cNvSpPr/>
          <p:nvPr/>
        </p:nvSpPr>
        <p:spPr>
          <a:xfrm>
            <a:off x="1685925" y="1651940"/>
            <a:ext cx="2009775" cy="100584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3223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theme/theme1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5122</TotalTime>
  <Words>1087</Words>
  <Application>Microsoft Office PowerPoint</Application>
  <PresentationFormat>On-screen Show (4:3)</PresentationFormat>
  <Paragraphs>244</Paragraphs>
  <Slides>31</Slides>
  <Notes>23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31</vt:i4>
      </vt:variant>
    </vt:vector>
  </HeadingPairs>
  <TitlesOfParts>
    <vt:vector size="39" baseType="lpstr">
      <vt:lpstr>Arial</vt:lpstr>
      <vt:lpstr>Calibri</vt:lpstr>
      <vt:lpstr>Courier New</vt:lpstr>
      <vt:lpstr>Ebrima</vt:lpstr>
      <vt:lpstr>Gadugi</vt:lpstr>
      <vt:lpstr>Wingdings</vt:lpstr>
      <vt:lpstr>2_Office Theme</vt:lpstr>
      <vt:lpstr>Office Theme</vt:lpstr>
      <vt:lpstr>PowerPoint Presentation</vt:lpstr>
      <vt:lpstr>PowerPoint Presentation</vt:lpstr>
      <vt:lpstr>PowerPoint Presentation</vt:lpstr>
      <vt:lpstr>Prior to Today’s Session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Path to Successful Reentry</vt:lpstr>
      <vt:lpstr>Chat Box</vt:lpstr>
      <vt:lpstr>PowerPoint Presentation</vt:lpstr>
      <vt:lpstr>PowerPoint Presentation</vt:lpstr>
      <vt:lpstr>PowerPoint Presentation</vt:lpstr>
      <vt:lpstr>Risk Management Process</vt:lpstr>
      <vt:lpstr>Risk Management Process</vt:lpstr>
      <vt:lpstr>When to Transfer</vt:lpstr>
      <vt:lpstr>Emergency Savings – First Line of Defense</vt:lpstr>
      <vt:lpstr>PowerPoint Presentation</vt:lpstr>
      <vt:lpstr>Transferrable Losses</vt:lpstr>
      <vt:lpstr>Loss of Income</vt:lpstr>
      <vt:lpstr>Loss of Income</vt:lpstr>
      <vt:lpstr>Loss of Income</vt:lpstr>
      <vt:lpstr>Transferrable Losses</vt:lpstr>
      <vt:lpstr>Loss of Health</vt:lpstr>
      <vt:lpstr>Loss of Health</vt:lpstr>
      <vt:lpstr>PowerPoint Presentation</vt:lpstr>
      <vt:lpstr>Loss of Health</vt:lpstr>
      <vt:lpstr>Transferrable Losses</vt:lpstr>
      <vt:lpstr>Loss of Property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Zugay, Holly</dc:creator>
  <cp:lastModifiedBy>Zugay, Holly</cp:lastModifiedBy>
  <cp:revision>438</cp:revision>
  <dcterms:created xsi:type="dcterms:W3CDTF">2021-03-12T16:17:16Z</dcterms:created>
  <dcterms:modified xsi:type="dcterms:W3CDTF">2022-05-20T15:15:32Z</dcterms:modified>
</cp:coreProperties>
</file>