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  <p:sldMasterId id="2147483850" r:id="rId2"/>
  </p:sldMasterIdLst>
  <p:notesMasterIdLst>
    <p:notesMasterId r:id="rId34"/>
  </p:notesMasterIdLst>
  <p:handoutMasterIdLst>
    <p:handoutMasterId r:id="rId35"/>
  </p:handoutMasterIdLst>
  <p:sldIdLst>
    <p:sldId id="1081" r:id="rId3"/>
    <p:sldId id="1298" r:id="rId4"/>
    <p:sldId id="1431" r:id="rId5"/>
    <p:sldId id="1313" r:id="rId6"/>
    <p:sldId id="1231" r:id="rId7"/>
    <p:sldId id="1422" r:id="rId8"/>
    <p:sldId id="1244" r:id="rId9"/>
    <p:sldId id="1240" r:id="rId10"/>
    <p:sldId id="1434" r:id="rId11"/>
    <p:sldId id="1435" r:id="rId12"/>
    <p:sldId id="1173" r:id="rId13"/>
    <p:sldId id="843" r:id="rId14"/>
    <p:sldId id="1330" r:id="rId15"/>
    <p:sldId id="1423" r:id="rId16"/>
    <p:sldId id="1403" r:id="rId17"/>
    <p:sldId id="1404" r:id="rId18"/>
    <p:sldId id="440" r:id="rId19"/>
    <p:sldId id="1406" r:id="rId20"/>
    <p:sldId id="1168" r:id="rId21"/>
    <p:sldId id="845" r:id="rId22"/>
    <p:sldId id="1402" r:id="rId23"/>
    <p:sldId id="1407" r:id="rId24"/>
    <p:sldId id="1412" r:id="rId25"/>
    <p:sldId id="1408" r:id="rId26"/>
    <p:sldId id="1409" r:id="rId27"/>
    <p:sldId id="1413" r:id="rId28"/>
    <p:sldId id="1432" r:id="rId29"/>
    <p:sldId id="1433" r:id="rId30"/>
    <p:sldId id="1411" r:id="rId31"/>
    <p:sldId id="1414" r:id="rId32"/>
    <p:sldId id="1104" r:id="rId3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3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005400"/>
    <a:srgbClr val="008000"/>
    <a:srgbClr val="008BBC"/>
    <a:srgbClr val="00B0EE"/>
    <a:srgbClr val="00ADEA"/>
    <a:srgbClr val="0099CC"/>
    <a:srgbClr val="33CCFF"/>
    <a:srgbClr val="76B531"/>
    <a:srgbClr val="09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5" autoAdjust="0"/>
    <p:restoredTop sz="96139" autoAdjust="0"/>
  </p:normalViewPr>
  <p:slideViewPr>
    <p:cSldViewPr snapToGrid="0" snapToObjects="1">
      <p:cViewPr varScale="1">
        <p:scale>
          <a:sx n="57" d="100"/>
          <a:sy n="57" d="100"/>
        </p:scale>
        <p:origin x="648" y="78"/>
      </p:cViewPr>
      <p:guideLst>
        <p:guide orient="horz" pos="3313"/>
        <p:guide/>
      </p:guideLst>
    </p:cSldViewPr>
  </p:slideViewPr>
  <p:outlineViewPr>
    <p:cViewPr>
      <p:scale>
        <a:sx n="33" d="100"/>
        <a:sy n="33" d="100"/>
      </p:scale>
      <p:origin x="0" y="-4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44B72-C1BD-4B3A-8111-6E1A8E820D26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BADA70D-2CF3-43F6-99F8-C25B1405657D}">
      <dgm:prSet phldrT="[Text]" custT="1"/>
      <dgm:spPr/>
      <dgm:t>
        <a:bodyPr/>
        <a:lstStyle/>
        <a:p>
          <a:r>
            <a:rPr lang="en-US" sz="2600" dirty="0">
              <a:solidFill>
                <a:srgbClr val="1F497D"/>
              </a:solidFill>
              <a:latin typeface="Gadugi" panose="020B0502040204020203" pitchFamily="34" charset="0"/>
              <a:ea typeface="Gadugi" panose="020B0502040204020203" pitchFamily="34" charset="0"/>
            </a:rPr>
            <a:t>Managing Risk</a:t>
          </a:r>
          <a:endParaRPr lang="en-US" sz="2600" dirty="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BD53AA60-565B-43E3-8641-F42FB785A2FF}" type="parTrans" cxnId="{E4542BC2-FF55-4951-96CA-958EB2933540}">
      <dgm:prSet/>
      <dgm:spPr/>
      <dgm:t>
        <a:bodyPr/>
        <a:lstStyle/>
        <a:p>
          <a:endParaRPr lang="en-US"/>
        </a:p>
      </dgm:t>
    </dgm:pt>
    <dgm:pt modelId="{EC9F0B89-7157-44F4-A0AC-33AD4AFAE8D0}" type="sibTrans" cxnId="{E4542BC2-FF55-4951-96CA-958EB2933540}">
      <dgm:prSet/>
      <dgm:spPr/>
      <dgm:t>
        <a:bodyPr/>
        <a:lstStyle/>
        <a:p>
          <a:endParaRPr lang="en-US"/>
        </a:p>
      </dgm:t>
    </dgm:pt>
    <dgm:pt modelId="{75A8888F-3750-4432-BD04-DA110F723CD8}">
      <dgm:prSet phldrT="[Text]" custT="1"/>
      <dgm:spPr/>
      <dgm:t>
        <a:bodyPr/>
        <a:lstStyle/>
        <a:p>
          <a:r>
            <a:rPr lang="en-US" sz="2600" dirty="0">
              <a:latin typeface="Gadugi" panose="020B0502040204020203" pitchFamily="34" charset="0"/>
              <a:ea typeface="Gadugi" panose="020B0502040204020203" pitchFamily="34" charset="0"/>
            </a:rPr>
            <a:t>Building an Emergency Fund</a:t>
          </a:r>
        </a:p>
      </dgm:t>
    </dgm:pt>
    <dgm:pt modelId="{EC4557C1-CA4E-4580-B086-E369D2EBE3AE}" type="parTrans" cxnId="{6C9B212C-5A1D-4F50-A6F3-88A05F7E8598}">
      <dgm:prSet/>
      <dgm:spPr/>
      <dgm:t>
        <a:bodyPr/>
        <a:lstStyle/>
        <a:p>
          <a:endParaRPr lang="en-US"/>
        </a:p>
      </dgm:t>
    </dgm:pt>
    <dgm:pt modelId="{1E3B3B07-6FF5-40CF-B5DB-59772FF41F16}" type="sibTrans" cxnId="{6C9B212C-5A1D-4F50-A6F3-88A05F7E8598}">
      <dgm:prSet/>
      <dgm:spPr/>
      <dgm:t>
        <a:bodyPr/>
        <a:lstStyle/>
        <a:p>
          <a:endParaRPr lang="en-US"/>
        </a:p>
      </dgm:t>
    </dgm:pt>
    <dgm:pt modelId="{D6D4FE4A-9F97-479C-B7FB-3E9E2C66C027}">
      <dgm:prSet phldrT="[Text]" custT="1"/>
      <dgm:spPr/>
      <dgm:t>
        <a:bodyPr/>
        <a:lstStyle/>
        <a:p>
          <a:r>
            <a:rPr lang="en-US" sz="2600" dirty="0">
              <a:latin typeface="Gadugi" panose="020B0502040204020203" pitchFamily="34" charset="0"/>
              <a:ea typeface="Gadugi" panose="020B0502040204020203" pitchFamily="34" charset="0"/>
            </a:rPr>
            <a:t>Types of Insurance</a:t>
          </a:r>
        </a:p>
      </dgm:t>
    </dgm:pt>
    <dgm:pt modelId="{C369B0D9-572C-4BA5-832C-DEB41A3608BB}" type="parTrans" cxnId="{BA45B669-24BC-4B98-92AA-9D54067869E7}">
      <dgm:prSet/>
      <dgm:spPr/>
      <dgm:t>
        <a:bodyPr/>
        <a:lstStyle/>
        <a:p>
          <a:endParaRPr lang="en-US"/>
        </a:p>
      </dgm:t>
    </dgm:pt>
    <dgm:pt modelId="{938B1ECF-CF4E-4E24-9F69-29893BCB4FB0}" type="sibTrans" cxnId="{BA45B669-24BC-4B98-92AA-9D54067869E7}">
      <dgm:prSet/>
      <dgm:spPr/>
      <dgm:t>
        <a:bodyPr/>
        <a:lstStyle/>
        <a:p>
          <a:endParaRPr lang="en-US"/>
        </a:p>
      </dgm:t>
    </dgm:pt>
    <dgm:pt modelId="{F78708D7-57E1-4F45-B932-1A01D7E17604}">
      <dgm:prSet custT="1"/>
      <dgm:spPr/>
      <dgm:t>
        <a:bodyPr/>
        <a:lstStyle/>
        <a:p>
          <a:r>
            <a:rPr lang="en-US" sz="2600" dirty="0">
              <a:latin typeface="Gadugi" panose="020B0502040204020203" pitchFamily="34" charset="0"/>
              <a:ea typeface="Gadugi" panose="020B0502040204020203" pitchFamily="34" charset="0"/>
            </a:rPr>
            <a:t>Cost of Insurance</a:t>
          </a:r>
        </a:p>
      </dgm:t>
    </dgm:pt>
    <dgm:pt modelId="{D1F964E2-D4D0-44B5-B228-B6B88ABE7506}" type="parTrans" cxnId="{CF5043C4-AC64-4CA7-8B8C-D2579B87E038}">
      <dgm:prSet/>
      <dgm:spPr/>
      <dgm:t>
        <a:bodyPr/>
        <a:lstStyle/>
        <a:p>
          <a:endParaRPr lang="en-US"/>
        </a:p>
      </dgm:t>
    </dgm:pt>
    <dgm:pt modelId="{992426EB-910E-4903-898E-4737CDEB394B}" type="sibTrans" cxnId="{CF5043C4-AC64-4CA7-8B8C-D2579B87E038}">
      <dgm:prSet/>
      <dgm:spPr/>
      <dgm:t>
        <a:bodyPr/>
        <a:lstStyle/>
        <a:p>
          <a:endParaRPr lang="en-US"/>
        </a:p>
      </dgm:t>
    </dgm:pt>
    <dgm:pt modelId="{202C071A-F997-472A-986E-3B0F4233FA38}">
      <dgm:prSet custT="1"/>
      <dgm:spPr/>
      <dgm:t>
        <a:bodyPr/>
        <a:lstStyle/>
        <a:p>
          <a:r>
            <a:rPr lang="en-US" sz="2600" dirty="0">
              <a:latin typeface="Gadugi" panose="020B0502040204020203" pitchFamily="34" charset="0"/>
              <a:ea typeface="Gadugi" panose="020B0502040204020203" pitchFamily="34" charset="0"/>
            </a:rPr>
            <a:t>Consumer Protection</a:t>
          </a:r>
        </a:p>
      </dgm:t>
    </dgm:pt>
    <dgm:pt modelId="{D509D34A-C728-4493-9E5B-3D91CAEE977F}" type="parTrans" cxnId="{A389EB70-1F2F-45F7-8850-09A53809EC74}">
      <dgm:prSet/>
      <dgm:spPr/>
    </dgm:pt>
    <dgm:pt modelId="{924CBD40-D611-4423-9F94-A770A306124B}" type="sibTrans" cxnId="{A389EB70-1F2F-45F7-8850-09A53809EC74}">
      <dgm:prSet/>
      <dgm:spPr/>
    </dgm:pt>
    <dgm:pt modelId="{470B26AD-BDA3-48E0-9853-92B31F792C4B}" type="pres">
      <dgm:prSet presAssocID="{3F844B72-C1BD-4B3A-8111-6E1A8E820D26}" presName="Name0" presStyleCnt="0">
        <dgm:presLayoutVars>
          <dgm:chMax val="7"/>
          <dgm:chPref val="7"/>
          <dgm:dir/>
        </dgm:presLayoutVars>
      </dgm:prSet>
      <dgm:spPr/>
    </dgm:pt>
    <dgm:pt modelId="{65C30473-74A8-4770-BBFE-90797AC357B8}" type="pres">
      <dgm:prSet presAssocID="{3F844B72-C1BD-4B3A-8111-6E1A8E820D26}" presName="Name1" presStyleCnt="0"/>
      <dgm:spPr/>
    </dgm:pt>
    <dgm:pt modelId="{49E99F9C-7284-45FB-98AC-387BCB7469A8}" type="pres">
      <dgm:prSet presAssocID="{3F844B72-C1BD-4B3A-8111-6E1A8E820D26}" presName="cycle" presStyleCnt="0"/>
      <dgm:spPr/>
    </dgm:pt>
    <dgm:pt modelId="{2CFB3EDD-322E-42BE-924B-90DF3517FF63}" type="pres">
      <dgm:prSet presAssocID="{3F844B72-C1BD-4B3A-8111-6E1A8E820D26}" presName="srcNode" presStyleLbl="node1" presStyleIdx="0" presStyleCnt="5"/>
      <dgm:spPr/>
    </dgm:pt>
    <dgm:pt modelId="{ABFA18F0-2B9D-4C82-AEEC-CFB0AD9DCDB3}" type="pres">
      <dgm:prSet presAssocID="{3F844B72-C1BD-4B3A-8111-6E1A8E820D26}" presName="conn" presStyleLbl="parChTrans1D2" presStyleIdx="0" presStyleCnt="1"/>
      <dgm:spPr/>
    </dgm:pt>
    <dgm:pt modelId="{33595094-FE33-473E-8F7B-3DB9A5D4E394}" type="pres">
      <dgm:prSet presAssocID="{3F844B72-C1BD-4B3A-8111-6E1A8E820D26}" presName="extraNode" presStyleLbl="node1" presStyleIdx="0" presStyleCnt="5"/>
      <dgm:spPr/>
    </dgm:pt>
    <dgm:pt modelId="{50FFA3EB-A1E5-4D9D-8A47-A41B9DE37A26}" type="pres">
      <dgm:prSet presAssocID="{3F844B72-C1BD-4B3A-8111-6E1A8E820D26}" presName="dstNode" presStyleLbl="node1" presStyleIdx="0" presStyleCnt="5"/>
      <dgm:spPr/>
    </dgm:pt>
    <dgm:pt modelId="{C0328019-A711-417C-A4F7-8901D734B656}" type="pres">
      <dgm:prSet presAssocID="{EBADA70D-2CF3-43F6-99F8-C25B1405657D}" presName="text_1" presStyleLbl="node1" presStyleIdx="0" presStyleCnt="5">
        <dgm:presLayoutVars>
          <dgm:bulletEnabled val="1"/>
        </dgm:presLayoutVars>
      </dgm:prSet>
      <dgm:spPr/>
    </dgm:pt>
    <dgm:pt modelId="{67B0C910-CD03-4BF3-B170-EDE0975B8B59}" type="pres">
      <dgm:prSet presAssocID="{EBADA70D-2CF3-43F6-99F8-C25B1405657D}" presName="accent_1" presStyleCnt="0"/>
      <dgm:spPr/>
    </dgm:pt>
    <dgm:pt modelId="{D9007465-8C0B-463D-BAD7-86C439777ECF}" type="pres">
      <dgm:prSet presAssocID="{EBADA70D-2CF3-43F6-99F8-C25B1405657D}" presName="accentRepeatNode" presStyleLbl="solidFgAcc1" presStyleIdx="0" presStyleCnt="5"/>
      <dgm:spPr/>
    </dgm:pt>
    <dgm:pt modelId="{2AA67FDF-0CD0-42AA-9CD8-C6FC7740D63F}" type="pres">
      <dgm:prSet presAssocID="{75A8888F-3750-4432-BD04-DA110F723CD8}" presName="text_2" presStyleLbl="node1" presStyleIdx="1" presStyleCnt="5">
        <dgm:presLayoutVars>
          <dgm:bulletEnabled val="1"/>
        </dgm:presLayoutVars>
      </dgm:prSet>
      <dgm:spPr/>
    </dgm:pt>
    <dgm:pt modelId="{657D3C62-C7DD-4B4F-B9CA-B5C20F339098}" type="pres">
      <dgm:prSet presAssocID="{75A8888F-3750-4432-BD04-DA110F723CD8}" presName="accent_2" presStyleCnt="0"/>
      <dgm:spPr/>
    </dgm:pt>
    <dgm:pt modelId="{1C2D38C8-A65A-4BB4-B586-A30041ECEC83}" type="pres">
      <dgm:prSet presAssocID="{75A8888F-3750-4432-BD04-DA110F723CD8}" presName="accentRepeatNode" presStyleLbl="solidFgAcc1" presStyleIdx="1" presStyleCnt="5"/>
      <dgm:spPr/>
    </dgm:pt>
    <dgm:pt modelId="{A7B34250-F36E-4A59-8547-5D1BB912A569}" type="pres">
      <dgm:prSet presAssocID="{D6D4FE4A-9F97-479C-B7FB-3E9E2C66C027}" presName="text_3" presStyleLbl="node1" presStyleIdx="2" presStyleCnt="5">
        <dgm:presLayoutVars>
          <dgm:bulletEnabled val="1"/>
        </dgm:presLayoutVars>
      </dgm:prSet>
      <dgm:spPr/>
    </dgm:pt>
    <dgm:pt modelId="{783C7B99-6005-4A0E-A7AC-CD53AB48449C}" type="pres">
      <dgm:prSet presAssocID="{D6D4FE4A-9F97-479C-B7FB-3E9E2C66C027}" presName="accent_3" presStyleCnt="0"/>
      <dgm:spPr/>
    </dgm:pt>
    <dgm:pt modelId="{FA87F67A-18D6-4B97-9F32-EC0549BDE808}" type="pres">
      <dgm:prSet presAssocID="{D6D4FE4A-9F97-479C-B7FB-3E9E2C66C027}" presName="accentRepeatNode" presStyleLbl="solidFgAcc1" presStyleIdx="2" presStyleCnt="5"/>
      <dgm:spPr/>
    </dgm:pt>
    <dgm:pt modelId="{52BCA3A9-5465-42EE-B8AE-2DC36CBD9BF0}" type="pres">
      <dgm:prSet presAssocID="{F78708D7-57E1-4F45-B932-1A01D7E17604}" presName="text_4" presStyleLbl="node1" presStyleIdx="3" presStyleCnt="5">
        <dgm:presLayoutVars>
          <dgm:bulletEnabled val="1"/>
        </dgm:presLayoutVars>
      </dgm:prSet>
      <dgm:spPr/>
    </dgm:pt>
    <dgm:pt modelId="{5B841054-B2ED-40BF-AD8D-1F143BAEF545}" type="pres">
      <dgm:prSet presAssocID="{F78708D7-57E1-4F45-B932-1A01D7E17604}" presName="accent_4" presStyleCnt="0"/>
      <dgm:spPr/>
    </dgm:pt>
    <dgm:pt modelId="{6B629F65-7FD1-4E98-B520-256BF3A0AF00}" type="pres">
      <dgm:prSet presAssocID="{F78708D7-57E1-4F45-B932-1A01D7E17604}" presName="accentRepeatNode" presStyleLbl="solidFgAcc1" presStyleIdx="3" presStyleCnt="5"/>
      <dgm:spPr/>
    </dgm:pt>
    <dgm:pt modelId="{5842BFD4-712E-4562-8E75-F83AE098EF54}" type="pres">
      <dgm:prSet presAssocID="{202C071A-F997-472A-986E-3B0F4233FA38}" presName="text_5" presStyleLbl="node1" presStyleIdx="4" presStyleCnt="5">
        <dgm:presLayoutVars>
          <dgm:bulletEnabled val="1"/>
        </dgm:presLayoutVars>
      </dgm:prSet>
      <dgm:spPr/>
    </dgm:pt>
    <dgm:pt modelId="{BDEECC9C-A47A-4DE0-94AC-223A64E0918D}" type="pres">
      <dgm:prSet presAssocID="{202C071A-F997-472A-986E-3B0F4233FA38}" presName="accent_5" presStyleCnt="0"/>
      <dgm:spPr/>
    </dgm:pt>
    <dgm:pt modelId="{0A96604C-E815-43F4-9632-D6B1F131176E}" type="pres">
      <dgm:prSet presAssocID="{202C071A-F997-472A-986E-3B0F4233FA38}" presName="accentRepeatNode" presStyleLbl="solidFgAcc1" presStyleIdx="4" presStyleCnt="5"/>
      <dgm:spPr/>
    </dgm:pt>
  </dgm:ptLst>
  <dgm:cxnLst>
    <dgm:cxn modelId="{CF17DA01-087C-49B4-A5FD-24A285F36B07}" type="presOf" srcId="{EC9F0B89-7157-44F4-A0AC-33AD4AFAE8D0}" destId="{ABFA18F0-2B9D-4C82-AEEC-CFB0AD9DCDB3}" srcOrd="0" destOrd="0" presId="urn:microsoft.com/office/officeart/2008/layout/VerticalCurvedList"/>
    <dgm:cxn modelId="{FF485902-42D9-4E47-8CF8-3AC290B94142}" type="presOf" srcId="{202C071A-F997-472A-986E-3B0F4233FA38}" destId="{5842BFD4-712E-4562-8E75-F83AE098EF54}" srcOrd="0" destOrd="0" presId="urn:microsoft.com/office/officeart/2008/layout/VerticalCurvedList"/>
    <dgm:cxn modelId="{6C9B212C-5A1D-4F50-A6F3-88A05F7E8598}" srcId="{3F844B72-C1BD-4B3A-8111-6E1A8E820D26}" destId="{75A8888F-3750-4432-BD04-DA110F723CD8}" srcOrd="1" destOrd="0" parTransId="{EC4557C1-CA4E-4580-B086-E369D2EBE3AE}" sibTransId="{1E3B3B07-6FF5-40CF-B5DB-59772FF41F16}"/>
    <dgm:cxn modelId="{B8E4D63A-7DF8-4742-8CC8-E8BC60E2C618}" type="presOf" srcId="{3F844B72-C1BD-4B3A-8111-6E1A8E820D26}" destId="{470B26AD-BDA3-48E0-9853-92B31F792C4B}" srcOrd="0" destOrd="0" presId="urn:microsoft.com/office/officeart/2008/layout/VerticalCurvedList"/>
    <dgm:cxn modelId="{618FF63F-53B8-4A4F-9B1B-9BC61076BFC5}" type="presOf" srcId="{75A8888F-3750-4432-BD04-DA110F723CD8}" destId="{2AA67FDF-0CD0-42AA-9CD8-C6FC7740D63F}" srcOrd="0" destOrd="0" presId="urn:microsoft.com/office/officeart/2008/layout/VerticalCurvedList"/>
    <dgm:cxn modelId="{F41D9568-2914-4C92-B6F1-697F23B9251D}" type="presOf" srcId="{EBADA70D-2CF3-43F6-99F8-C25B1405657D}" destId="{C0328019-A711-417C-A4F7-8901D734B656}" srcOrd="0" destOrd="0" presId="urn:microsoft.com/office/officeart/2008/layout/VerticalCurvedList"/>
    <dgm:cxn modelId="{BA45B669-24BC-4B98-92AA-9D54067869E7}" srcId="{3F844B72-C1BD-4B3A-8111-6E1A8E820D26}" destId="{D6D4FE4A-9F97-479C-B7FB-3E9E2C66C027}" srcOrd="2" destOrd="0" parTransId="{C369B0D9-572C-4BA5-832C-DEB41A3608BB}" sibTransId="{938B1ECF-CF4E-4E24-9F69-29893BCB4FB0}"/>
    <dgm:cxn modelId="{A389EB70-1F2F-45F7-8850-09A53809EC74}" srcId="{3F844B72-C1BD-4B3A-8111-6E1A8E820D26}" destId="{202C071A-F997-472A-986E-3B0F4233FA38}" srcOrd="4" destOrd="0" parTransId="{D509D34A-C728-4493-9E5B-3D91CAEE977F}" sibTransId="{924CBD40-D611-4423-9F94-A770A306124B}"/>
    <dgm:cxn modelId="{C8E00A53-ED7F-4A74-BF98-74B5FC747619}" type="presOf" srcId="{F78708D7-57E1-4F45-B932-1A01D7E17604}" destId="{52BCA3A9-5465-42EE-B8AE-2DC36CBD9BF0}" srcOrd="0" destOrd="0" presId="urn:microsoft.com/office/officeart/2008/layout/VerticalCurvedList"/>
    <dgm:cxn modelId="{2DEDB79C-CBD5-489B-87A9-F49D621EF422}" type="presOf" srcId="{D6D4FE4A-9F97-479C-B7FB-3E9E2C66C027}" destId="{A7B34250-F36E-4A59-8547-5D1BB912A569}" srcOrd="0" destOrd="0" presId="urn:microsoft.com/office/officeart/2008/layout/VerticalCurvedList"/>
    <dgm:cxn modelId="{E4542BC2-FF55-4951-96CA-958EB2933540}" srcId="{3F844B72-C1BD-4B3A-8111-6E1A8E820D26}" destId="{EBADA70D-2CF3-43F6-99F8-C25B1405657D}" srcOrd="0" destOrd="0" parTransId="{BD53AA60-565B-43E3-8641-F42FB785A2FF}" sibTransId="{EC9F0B89-7157-44F4-A0AC-33AD4AFAE8D0}"/>
    <dgm:cxn modelId="{CF5043C4-AC64-4CA7-8B8C-D2579B87E038}" srcId="{3F844B72-C1BD-4B3A-8111-6E1A8E820D26}" destId="{F78708D7-57E1-4F45-B932-1A01D7E17604}" srcOrd="3" destOrd="0" parTransId="{D1F964E2-D4D0-44B5-B228-B6B88ABE7506}" sibTransId="{992426EB-910E-4903-898E-4737CDEB394B}"/>
    <dgm:cxn modelId="{1D0144A0-39B1-41DE-9352-78A8499C9D2C}" type="presParOf" srcId="{470B26AD-BDA3-48E0-9853-92B31F792C4B}" destId="{65C30473-74A8-4770-BBFE-90797AC357B8}" srcOrd="0" destOrd="0" presId="urn:microsoft.com/office/officeart/2008/layout/VerticalCurvedList"/>
    <dgm:cxn modelId="{F7BBE60C-6896-4E0A-82C4-12B1B7A4A3F4}" type="presParOf" srcId="{65C30473-74A8-4770-BBFE-90797AC357B8}" destId="{49E99F9C-7284-45FB-98AC-387BCB7469A8}" srcOrd="0" destOrd="0" presId="urn:microsoft.com/office/officeart/2008/layout/VerticalCurvedList"/>
    <dgm:cxn modelId="{640F3C31-D841-400C-9765-74BB678DC5CB}" type="presParOf" srcId="{49E99F9C-7284-45FB-98AC-387BCB7469A8}" destId="{2CFB3EDD-322E-42BE-924B-90DF3517FF63}" srcOrd="0" destOrd="0" presId="urn:microsoft.com/office/officeart/2008/layout/VerticalCurvedList"/>
    <dgm:cxn modelId="{D180A6AF-5B20-439A-9A8D-4797D5E15DA2}" type="presParOf" srcId="{49E99F9C-7284-45FB-98AC-387BCB7469A8}" destId="{ABFA18F0-2B9D-4C82-AEEC-CFB0AD9DCDB3}" srcOrd="1" destOrd="0" presId="urn:microsoft.com/office/officeart/2008/layout/VerticalCurvedList"/>
    <dgm:cxn modelId="{C80FB37C-AF58-425E-BC4F-2DD64B9C5BCC}" type="presParOf" srcId="{49E99F9C-7284-45FB-98AC-387BCB7469A8}" destId="{33595094-FE33-473E-8F7B-3DB9A5D4E394}" srcOrd="2" destOrd="0" presId="urn:microsoft.com/office/officeart/2008/layout/VerticalCurvedList"/>
    <dgm:cxn modelId="{8B1F1547-C0DF-4E4D-A16A-2FB06C816DC3}" type="presParOf" srcId="{49E99F9C-7284-45FB-98AC-387BCB7469A8}" destId="{50FFA3EB-A1E5-4D9D-8A47-A41B9DE37A26}" srcOrd="3" destOrd="0" presId="urn:microsoft.com/office/officeart/2008/layout/VerticalCurvedList"/>
    <dgm:cxn modelId="{ECAD7F99-7D2E-4CCF-9CFF-1256EFB978A1}" type="presParOf" srcId="{65C30473-74A8-4770-BBFE-90797AC357B8}" destId="{C0328019-A711-417C-A4F7-8901D734B656}" srcOrd="1" destOrd="0" presId="urn:microsoft.com/office/officeart/2008/layout/VerticalCurvedList"/>
    <dgm:cxn modelId="{97860DB3-6332-4FEF-A613-F095083C97E7}" type="presParOf" srcId="{65C30473-74A8-4770-BBFE-90797AC357B8}" destId="{67B0C910-CD03-4BF3-B170-EDE0975B8B59}" srcOrd="2" destOrd="0" presId="urn:microsoft.com/office/officeart/2008/layout/VerticalCurvedList"/>
    <dgm:cxn modelId="{39D71F88-3E72-4FE0-91CF-9FD4D0F53803}" type="presParOf" srcId="{67B0C910-CD03-4BF3-B170-EDE0975B8B59}" destId="{D9007465-8C0B-463D-BAD7-86C439777ECF}" srcOrd="0" destOrd="0" presId="urn:microsoft.com/office/officeart/2008/layout/VerticalCurvedList"/>
    <dgm:cxn modelId="{AEC4B4F4-FE03-417F-AF63-0CD465D1477F}" type="presParOf" srcId="{65C30473-74A8-4770-BBFE-90797AC357B8}" destId="{2AA67FDF-0CD0-42AA-9CD8-C6FC7740D63F}" srcOrd="3" destOrd="0" presId="urn:microsoft.com/office/officeart/2008/layout/VerticalCurvedList"/>
    <dgm:cxn modelId="{4550A935-770F-48C2-9A26-8B0B8CD1B68F}" type="presParOf" srcId="{65C30473-74A8-4770-BBFE-90797AC357B8}" destId="{657D3C62-C7DD-4B4F-B9CA-B5C20F339098}" srcOrd="4" destOrd="0" presId="urn:microsoft.com/office/officeart/2008/layout/VerticalCurvedList"/>
    <dgm:cxn modelId="{7FCAC77A-FA91-4345-A62C-CCE411CF90DC}" type="presParOf" srcId="{657D3C62-C7DD-4B4F-B9CA-B5C20F339098}" destId="{1C2D38C8-A65A-4BB4-B586-A30041ECEC83}" srcOrd="0" destOrd="0" presId="urn:microsoft.com/office/officeart/2008/layout/VerticalCurvedList"/>
    <dgm:cxn modelId="{D5A2A090-E641-4AED-BE8F-FBC483207F3C}" type="presParOf" srcId="{65C30473-74A8-4770-BBFE-90797AC357B8}" destId="{A7B34250-F36E-4A59-8547-5D1BB912A569}" srcOrd="5" destOrd="0" presId="urn:microsoft.com/office/officeart/2008/layout/VerticalCurvedList"/>
    <dgm:cxn modelId="{4ED3239E-ABC2-49D8-8FC2-30BEB6FA7327}" type="presParOf" srcId="{65C30473-74A8-4770-BBFE-90797AC357B8}" destId="{783C7B99-6005-4A0E-A7AC-CD53AB48449C}" srcOrd="6" destOrd="0" presId="urn:microsoft.com/office/officeart/2008/layout/VerticalCurvedList"/>
    <dgm:cxn modelId="{F1718372-4114-4B84-B9B5-628E6862E53C}" type="presParOf" srcId="{783C7B99-6005-4A0E-A7AC-CD53AB48449C}" destId="{FA87F67A-18D6-4B97-9F32-EC0549BDE808}" srcOrd="0" destOrd="0" presId="urn:microsoft.com/office/officeart/2008/layout/VerticalCurvedList"/>
    <dgm:cxn modelId="{6EFFF974-9CD3-4B5D-BBFF-D19F8094D8DF}" type="presParOf" srcId="{65C30473-74A8-4770-BBFE-90797AC357B8}" destId="{52BCA3A9-5465-42EE-B8AE-2DC36CBD9BF0}" srcOrd="7" destOrd="0" presId="urn:microsoft.com/office/officeart/2008/layout/VerticalCurvedList"/>
    <dgm:cxn modelId="{F6596FCF-4221-410E-92EA-BC38B74FDBEB}" type="presParOf" srcId="{65C30473-74A8-4770-BBFE-90797AC357B8}" destId="{5B841054-B2ED-40BF-AD8D-1F143BAEF545}" srcOrd="8" destOrd="0" presId="urn:microsoft.com/office/officeart/2008/layout/VerticalCurvedList"/>
    <dgm:cxn modelId="{315EDE0A-7A14-4A7B-9F87-2435EDCD340A}" type="presParOf" srcId="{5B841054-B2ED-40BF-AD8D-1F143BAEF545}" destId="{6B629F65-7FD1-4E98-B520-256BF3A0AF00}" srcOrd="0" destOrd="0" presId="urn:microsoft.com/office/officeart/2008/layout/VerticalCurvedList"/>
    <dgm:cxn modelId="{47360672-2AB9-407D-A25B-96189B763DD4}" type="presParOf" srcId="{65C30473-74A8-4770-BBFE-90797AC357B8}" destId="{5842BFD4-712E-4562-8E75-F83AE098EF54}" srcOrd="9" destOrd="0" presId="urn:microsoft.com/office/officeart/2008/layout/VerticalCurvedList"/>
    <dgm:cxn modelId="{EE7FC3F2-4805-4DEC-8119-85A77E86B2DB}" type="presParOf" srcId="{65C30473-74A8-4770-BBFE-90797AC357B8}" destId="{BDEECC9C-A47A-4DE0-94AC-223A64E0918D}" srcOrd="10" destOrd="0" presId="urn:microsoft.com/office/officeart/2008/layout/VerticalCurvedList"/>
    <dgm:cxn modelId="{F8EB5583-AC2D-4CEC-8CDF-D8FC12A46CBF}" type="presParOf" srcId="{BDEECC9C-A47A-4DE0-94AC-223A64E0918D}" destId="{0A96604C-E815-43F4-9632-D6B1F13117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4C922-9178-496D-A80D-2FD0BC8688FE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848A8F4-79B4-4EC2-B6C4-5DCF968C2236}">
      <dgm:prSet phldrT="[Text]"/>
      <dgm:spPr>
        <a:solidFill>
          <a:srgbClr val="D1E5FE"/>
        </a:solidFill>
      </dgm:spPr>
      <dgm:t>
        <a:bodyPr/>
        <a:lstStyle/>
        <a:p>
          <a:r>
            <a: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Take your reentry seriously; the difference between success and failure is a choice.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5A259E3-85B9-4CE6-ABB6-D6B8EED149AE}" type="parTrans" cxnId="{9B0EAE43-FA14-4697-8318-224C373686F4}">
      <dgm:prSet/>
      <dgm:spPr/>
      <dgm:t>
        <a:bodyPr/>
        <a:lstStyle/>
        <a:p>
          <a:endParaRPr lang="en-US"/>
        </a:p>
      </dgm:t>
    </dgm:pt>
    <dgm:pt modelId="{E73F1E39-C903-4505-B242-63ECD280E1BF}" type="sibTrans" cxnId="{9B0EAE43-FA14-4697-8318-224C373686F4}">
      <dgm:prSet/>
      <dgm:spPr>
        <a:solidFill>
          <a:srgbClr val="D1E5FE"/>
        </a:solidFill>
      </dgm:spPr>
      <dgm:t>
        <a:bodyPr/>
        <a:lstStyle/>
        <a:p>
          <a:endParaRPr lang="en-US"/>
        </a:p>
      </dgm:t>
    </dgm:pt>
    <dgm:pt modelId="{2E53A716-2F9C-463F-B5C8-99D5CFD29360}">
      <dgm:prSet phldrT="[Text]"/>
      <dgm:spPr>
        <a:solidFill>
          <a:srgbClr val="D1E5FE"/>
        </a:solidFill>
      </dgm:spPr>
      <dgm:t>
        <a:bodyPr/>
        <a:lstStyle/>
        <a:p>
          <a:r>
            <a:rPr lang="en-US" b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Ask for help; there are many resources available to you.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78548A4C-D83C-44DA-B7D6-B17E7252634C}" type="parTrans" cxnId="{0D8416D5-F282-4624-943F-1E07BC665692}">
      <dgm:prSet/>
      <dgm:spPr/>
      <dgm:t>
        <a:bodyPr/>
        <a:lstStyle/>
        <a:p>
          <a:endParaRPr lang="en-US"/>
        </a:p>
      </dgm:t>
    </dgm:pt>
    <dgm:pt modelId="{CF88F789-370E-4835-9A42-3BC462A3EBCB}" type="sibTrans" cxnId="{0D8416D5-F282-4624-943F-1E07BC665692}">
      <dgm:prSet/>
      <dgm:spPr/>
      <dgm:t>
        <a:bodyPr/>
        <a:lstStyle/>
        <a:p>
          <a:endParaRPr lang="en-US"/>
        </a:p>
      </dgm:t>
    </dgm:pt>
    <dgm:pt modelId="{51ACD83F-3169-4EF1-8AD7-EEB9E36F52F4}">
      <dgm:prSet/>
      <dgm:spPr>
        <a:solidFill>
          <a:srgbClr val="D1E5FE"/>
        </a:solidFill>
      </dgm:spPr>
      <dgm:t>
        <a:bodyPr/>
        <a:lstStyle/>
        <a:p>
          <a:r>
            <a:rPr lang="en-US" b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Work hard, stay focused, and don’t be distracted by the nay-sayers.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D64419A7-26F6-4DBD-8E91-BA7AC7BCDB49}" type="parTrans" cxnId="{3CD02702-D124-49D0-9DBA-572480BC207C}">
      <dgm:prSet/>
      <dgm:spPr/>
      <dgm:t>
        <a:bodyPr/>
        <a:lstStyle/>
        <a:p>
          <a:endParaRPr lang="en-US"/>
        </a:p>
      </dgm:t>
    </dgm:pt>
    <dgm:pt modelId="{C2D8D1AA-5FE0-4482-B693-4BEAAA715522}" type="sibTrans" cxnId="{3CD02702-D124-49D0-9DBA-572480BC207C}">
      <dgm:prSet/>
      <dgm:spPr/>
      <dgm:t>
        <a:bodyPr/>
        <a:lstStyle/>
        <a:p>
          <a:endParaRPr lang="en-US"/>
        </a:p>
      </dgm:t>
    </dgm:pt>
    <dgm:pt modelId="{DE0151F0-6AC3-4288-9FBA-7051EF4B4377}">
      <dgm:prSet/>
      <dgm:spPr>
        <a:solidFill>
          <a:srgbClr val="D1E5FE"/>
        </a:solidFill>
      </dgm:spPr>
      <dgm:t>
        <a:bodyPr/>
        <a:lstStyle/>
        <a:p>
          <a:r>
            <a:rPr lang="en-US" b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Have realistic expectations.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F3B37B9-6EB2-4369-BF23-BEA805CC10C0}" type="parTrans" cxnId="{BBE2A5A0-F7E6-4A1C-B453-DF0C4C59FC2B}">
      <dgm:prSet/>
      <dgm:spPr/>
      <dgm:t>
        <a:bodyPr/>
        <a:lstStyle/>
        <a:p>
          <a:endParaRPr lang="en-US"/>
        </a:p>
      </dgm:t>
    </dgm:pt>
    <dgm:pt modelId="{5E9183C4-9B2A-4FD7-B25E-4639FEF57BD8}" type="sibTrans" cxnId="{BBE2A5A0-F7E6-4A1C-B453-DF0C4C59FC2B}">
      <dgm:prSet/>
      <dgm:spPr/>
      <dgm:t>
        <a:bodyPr/>
        <a:lstStyle/>
        <a:p>
          <a:endParaRPr lang="en-US"/>
        </a:p>
      </dgm:t>
    </dgm:pt>
    <dgm:pt modelId="{6D3BD08D-65CA-4118-A983-05795ADEA5EA}">
      <dgm:prSet/>
      <dgm:spPr>
        <a:solidFill>
          <a:srgbClr val="D1E5FE"/>
        </a:solidFill>
      </dgm:spPr>
      <dgm:t>
        <a:bodyPr/>
        <a:lstStyle/>
        <a:p>
          <a:r>
            <a:rPr lang="en-US" b="1">
              <a:latin typeface="Gadugi" panose="020B0502040204020203" pitchFamily="34" charset="0"/>
            </a:rPr>
            <a:t>Stay flexible and be patient; the first steps you make are only transitions to something better.</a:t>
          </a:r>
          <a:endParaRPr lang="en-US" dirty="0">
            <a:latin typeface="Gadugi" panose="020B0502040204020203" pitchFamily="34" charset="0"/>
          </a:endParaRPr>
        </a:p>
      </dgm:t>
    </dgm:pt>
    <dgm:pt modelId="{961E38EF-1CD7-4A7E-A36F-8F3EEDE4C57C}" type="parTrans" cxnId="{F4D2B562-29AB-4C90-83E4-21606622AFA3}">
      <dgm:prSet/>
      <dgm:spPr/>
      <dgm:t>
        <a:bodyPr/>
        <a:lstStyle/>
        <a:p>
          <a:endParaRPr lang="en-US"/>
        </a:p>
      </dgm:t>
    </dgm:pt>
    <dgm:pt modelId="{6D97C524-7D80-4255-8AD6-C012E18C3449}" type="sibTrans" cxnId="{F4D2B562-29AB-4C90-83E4-21606622AFA3}">
      <dgm:prSet/>
      <dgm:spPr/>
      <dgm:t>
        <a:bodyPr/>
        <a:lstStyle/>
        <a:p>
          <a:endParaRPr lang="en-US"/>
        </a:p>
      </dgm:t>
    </dgm:pt>
    <dgm:pt modelId="{709F0BB5-3F4E-480C-9332-476BBA58FC5C}">
      <dgm:prSet/>
      <dgm:spPr>
        <a:solidFill>
          <a:srgbClr val="D1E5FE"/>
        </a:solidFill>
      </dgm:spPr>
      <dgm:t>
        <a:bodyPr/>
        <a:lstStyle/>
        <a:p>
          <a:r>
            <a: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Do whatever it takes, including getting right with yourself and being in the right place with the right people.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FE417338-C2E8-4245-B40F-F034BF371172}" type="sibTrans" cxnId="{227D4C40-9874-44EF-9CE6-06FCE490E3EF}">
      <dgm:prSet/>
      <dgm:spPr/>
      <dgm:t>
        <a:bodyPr/>
        <a:lstStyle/>
        <a:p>
          <a:endParaRPr lang="en-US"/>
        </a:p>
      </dgm:t>
    </dgm:pt>
    <dgm:pt modelId="{1511E9C8-27BB-4764-A856-5193D44F9035}" type="parTrans" cxnId="{227D4C40-9874-44EF-9CE6-06FCE490E3EF}">
      <dgm:prSet/>
      <dgm:spPr/>
      <dgm:t>
        <a:bodyPr/>
        <a:lstStyle/>
        <a:p>
          <a:endParaRPr lang="en-US"/>
        </a:p>
      </dgm:t>
    </dgm:pt>
    <dgm:pt modelId="{D48C4C75-3E01-427B-A3A8-0C97BB7730CF}" type="pres">
      <dgm:prSet presAssocID="{3F74C922-9178-496D-A80D-2FD0BC8688FE}" presName="Name0" presStyleCnt="0">
        <dgm:presLayoutVars>
          <dgm:dir/>
          <dgm:resizeHandles val="exact"/>
        </dgm:presLayoutVars>
      </dgm:prSet>
      <dgm:spPr/>
    </dgm:pt>
    <dgm:pt modelId="{C6031086-0382-42A9-B535-93D35E93FF52}" type="pres">
      <dgm:prSet presAssocID="{3F74C922-9178-496D-A80D-2FD0BC8688FE}" presName="cycle" presStyleCnt="0"/>
      <dgm:spPr/>
    </dgm:pt>
    <dgm:pt modelId="{857D08F3-1DF7-48B4-AED6-672528D008FA}" type="pres">
      <dgm:prSet presAssocID="{D848A8F4-79B4-4EC2-B6C4-5DCF968C2236}" presName="nodeFirstNode" presStyleLbl="node1" presStyleIdx="0" presStyleCnt="6">
        <dgm:presLayoutVars>
          <dgm:bulletEnabled val="1"/>
        </dgm:presLayoutVars>
      </dgm:prSet>
      <dgm:spPr/>
    </dgm:pt>
    <dgm:pt modelId="{BADD80AD-4D28-422A-8034-38FF5F7DF35E}" type="pres">
      <dgm:prSet presAssocID="{E73F1E39-C903-4505-B242-63ECD280E1BF}" presName="sibTransFirstNode" presStyleLbl="bgShp" presStyleIdx="0" presStyleCnt="1" custScaleX="89588"/>
      <dgm:spPr/>
    </dgm:pt>
    <dgm:pt modelId="{624384DA-8B18-4B3E-AA48-E7C66AE90435}" type="pres">
      <dgm:prSet presAssocID="{DE0151F0-6AC3-4288-9FBA-7051EF4B4377}" presName="nodeFollowingNodes" presStyleLbl="node1" presStyleIdx="1" presStyleCnt="6">
        <dgm:presLayoutVars>
          <dgm:bulletEnabled val="1"/>
        </dgm:presLayoutVars>
      </dgm:prSet>
      <dgm:spPr/>
    </dgm:pt>
    <dgm:pt modelId="{7EB4FF6D-F527-4D55-BF48-2809DFE950BD}" type="pres">
      <dgm:prSet presAssocID="{51ACD83F-3169-4EF1-8AD7-EEB9E36F52F4}" presName="nodeFollowingNodes" presStyleLbl="node1" presStyleIdx="2" presStyleCnt="6">
        <dgm:presLayoutVars>
          <dgm:bulletEnabled val="1"/>
        </dgm:presLayoutVars>
      </dgm:prSet>
      <dgm:spPr/>
    </dgm:pt>
    <dgm:pt modelId="{ECE9D54B-3DAC-4576-AC61-DF6AC66004C9}" type="pres">
      <dgm:prSet presAssocID="{2E53A716-2F9C-463F-B5C8-99D5CFD29360}" presName="nodeFollowingNodes" presStyleLbl="node1" presStyleIdx="3" presStyleCnt="6">
        <dgm:presLayoutVars>
          <dgm:bulletEnabled val="1"/>
        </dgm:presLayoutVars>
      </dgm:prSet>
      <dgm:spPr/>
    </dgm:pt>
    <dgm:pt modelId="{A365C1E9-DDDC-4C45-83CA-21CAED97C2EE}" type="pres">
      <dgm:prSet presAssocID="{6D3BD08D-65CA-4118-A983-05795ADEA5EA}" presName="nodeFollowingNodes" presStyleLbl="node1" presStyleIdx="4" presStyleCnt="6">
        <dgm:presLayoutVars>
          <dgm:bulletEnabled val="1"/>
        </dgm:presLayoutVars>
      </dgm:prSet>
      <dgm:spPr/>
    </dgm:pt>
    <dgm:pt modelId="{C5735C20-9D82-47DF-AC0B-CCD4C4A35F7D}" type="pres">
      <dgm:prSet presAssocID="{709F0BB5-3F4E-480C-9332-476BBA58FC5C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1A390E00-F5CB-4B1F-AE51-0E98573C872B}" type="presOf" srcId="{3F74C922-9178-496D-A80D-2FD0BC8688FE}" destId="{D48C4C75-3E01-427B-A3A8-0C97BB7730CF}" srcOrd="0" destOrd="0" presId="urn:microsoft.com/office/officeart/2005/8/layout/cycle3"/>
    <dgm:cxn modelId="{3CD02702-D124-49D0-9DBA-572480BC207C}" srcId="{3F74C922-9178-496D-A80D-2FD0BC8688FE}" destId="{51ACD83F-3169-4EF1-8AD7-EEB9E36F52F4}" srcOrd="2" destOrd="0" parTransId="{D64419A7-26F6-4DBD-8E91-BA7AC7BCDB49}" sibTransId="{C2D8D1AA-5FE0-4482-B693-4BEAAA715522}"/>
    <dgm:cxn modelId="{FA56FA22-080A-43BB-97A5-4BCD21824903}" type="presOf" srcId="{2E53A716-2F9C-463F-B5C8-99D5CFD29360}" destId="{ECE9D54B-3DAC-4576-AC61-DF6AC66004C9}" srcOrd="0" destOrd="0" presId="urn:microsoft.com/office/officeart/2005/8/layout/cycle3"/>
    <dgm:cxn modelId="{227D4C40-9874-44EF-9CE6-06FCE490E3EF}" srcId="{3F74C922-9178-496D-A80D-2FD0BC8688FE}" destId="{709F0BB5-3F4E-480C-9332-476BBA58FC5C}" srcOrd="5" destOrd="0" parTransId="{1511E9C8-27BB-4764-A856-5193D44F9035}" sibTransId="{FE417338-C2E8-4245-B40F-F034BF371172}"/>
    <dgm:cxn modelId="{F4D2B562-29AB-4C90-83E4-21606622AFA3}" srcId="{3F74C922-9178-496D-A80D-2FD0BC8688FE}" destId="{6D3BD08D-65CA-4118-A983-05795ADEA5EA}" srcOrd="4" destOrd="0" parTransId="{961E38EF-1CD7-4A7E-A36F-8F3EEDE4C57C}" sibTransId="{6D97C524-7D80-4255-8AD6-C012E18C3449}"/>
    <dgm:cxn modelId="{9B0EAE43-FA14-4697-8318-224C373686F4}" srcId="{3F74C922-9178-496D-A80D-2FD0BC8688FE}" destId="{D848A8F4-79B4-4EC2-B6C4-5DCF968C2236}" srcOrd="0" destOrd="0" parTransId="{B5A259E3-85B9-4CE6-ABB6-D6B8EED149AE}" sibTransId="{E73F1E39-C903-4505-B242-63ECD280E1BF}"/>
    <dgm:cxn modelId="{A6975246-E243-4455-9258-32F19C747E33}" type="presOf" srcId="{DE0151F0-6AC3-4288-9FBA-7051EF4B4377}" destId="{624384DA-8B18-4B3E-AA48-E7C66AE90435}" srcOrd="0" destOrd="0" presId="urn:microsoft.com/office/officeart/2005/8/layout/cycle3"/>
    <dgm:cxn modelId="{0D446149-F2F1-42D9-9DE1-B57F4E7A34AC}" type="presOf" srcId="{6D3BD08D-65CA-4118-A983-05795ADEA5EA}" destId="{A365C1E9-DDDC-4C45-83CA-21CAED97C2EE}" srcOrd="0" destOrd="0" presId="urn:microsoft.com/office/officeart/2005/8/layout/cycle3"/>
    <dgm:cxn modelId="{26E60D8C-D21B-4323-AF20-C977894F19DD}" type="presOf" srcId="{51ACD83F-3169-4EF1-8AD7-EEB9E36F52F4}" destId="{7EB4FF6D-F527-4D55-BF48-2809DFE950BD}" srcOrd="0" destOrd="0" presId="urn:microsoft.com/office/officeart/2005/8/layout/cycle3"/>
    <dgm:cxn modelId="{BBE2A5A0-F7E6-4A1C-B453-DF0C4C59FC2B}" srcId="{3F74C922-9178-496D-A80D-2FD0BC8688FE}" destId="{DE0151F0-6AC3-4288-9FBA-7051EF4B4377}" srcOrd="1" destOrd="0" parTransId="{AF3B37B9-6EB2-4369-BF23-BEA805CC10C0}" sibTransId="{5E9183C4-9B2A-4FD7-B25E-4639FEF57BD8}"/>
    <dgm:cxn modelId="{F5F20FAA-5594-45FF-8DF9-332328B7E494}" type="presOf" srcId="{E73F1E39-C903-4505-B242-63ECD280E1BF}" destId="{BADD80AD-4D28-422A-8034-38FF5F7DF35E}" srcOrd="0" destOrd="0" presId="urn:microsoft.com/office/officeart/2005/8/layout/cycle3"/>
    <dgm:cxn modelId="{205A46C6-35FF-4E69-8443-EC6B79516928}" type="presOf" srcId="{D848A8F4-79B4-4EC2-B6C4-5DCF968C2236}" destId="{857D08F3-1DF7-48B4-AED6-672528D008FA}" srcOrd="0" destOrd="0" presId="urn:microsoft.com/office/officeart/2005/8/layout/cycle3"/>
    <dgm:cxn modelId="{0D8416D5-F282-4624-943F-1E07BC665692}" srcId="{3F74C922-9178-496D-A80D-2FD0BC8688FE}" destId="{2E53A716-2F9C-463F-B5C8-99D5CFD29360}" srcOrd="3" destOrd="0" parTransId="{78548A4C-D83C-44DA-B7D6-B17E7252634C}" sibTransId="{CF88F789-370E-4835-9A42-3BC462A3EBCB}"/>
    <dgm:cxn modelId="{620BACED-5DE3-4646-B037-84EC292D7C16}" type="presOf" srcId="{709F0BB5-3F4E-480C-9332-476BBA58FC5C}" destId="{C5735C20-9D82-47DF-AC0B-CCD4C4A35F7D}" srcOrd="0" destOrd="0" presId="urn:microsoft.com/office/officeart/2005/8/layout/cycle3"/>
    <dgm:cxn modelId="{FBECA514-980B-42CB-B3E4-FAE1CE38F709}" type="presParOf" srcId="{D48C4C75-3E01-427B-A3A8-0C97BB7730CF}" destId="{C6031086-0382-42A9-B535-93D35E93FF52}" srcOrd="0" destOrd="0" presId="urn:microsoft.com/office/officeart/2005/8/layout/cycle3"/>
    <dgm:cxn modelId="{09F1D0CA-3B6E-4D17-AE3B-AC4B847547A7}" type="presParOf" srcId="{C6031086-0382-42A9-B535-93D35E93FF52}" destId="{857D08F3-1DF7-48B4-AED6-672528D008FA}" srcOrd="0" destOrd="0" presId="urn:microsoft.com/office/officeart/2005/8/layout/cycle3"/>
    <dgm:cxn modelId="{75B6C636-D63C-44E8-874F-895005EF1EEE}" type="presParOf" srcId="{C6031086-0382-42A9-B535-93D35E93FF52}" destId="{BADD80AD-4D28-422A-8034-38FF5F7DF35E}" srcOrd="1" destOrd="0" presId="urn:microsoft.com/office/officeart/2005/8/layout/cycle3"/>
    <dgm:cxn modelId="{50271E06-14E3-40D9-B304-2986CA32B3E9}" type="presParOf" srcId="{C6031086-0382-42A9-B535-93D35E93FF52}" destId="{624384DA-8B18-4B3E-AA48-E7C66AE90435}" srcOrd="2" destOrd="0" presId="urn:microsoft.com/office/officeart/2005/8/layout/cycle3"/>
    <dgm:cxn modelId="{D801521E-81BB-4CB5-86EB-90BB8584F8DB}" type="presParOf" srcId="{C6031086-0382-42A9-B535-93D35E93FF52}" destId="{7EB4FF6D-F527-4D55-BF48-2809DFE950BD}" srcOrd="3" destOrd="0" presId="urn:microsoft.com/office/officeart/2005/8/layout/cycle3"/>
    <dgm:cxn modelId="{DAEE8761-639B-4A79-A48F-F36FFE17AB15}" type="presParOf" srcId="{C6031086-0382-42A9-B535-93D35E93FF52}" destId="{ECE9D54B-3DAC-4576-AC61-DF6AC66004C9}" srcOrd="4" destOrd="0" presId="urn:microsoft.com/office/officeart/2005/8/layout/cycle3"/>
    <dgm:cxn modelId="{E20D0536-C1CF-419C-9621-9103CF594A67}" type="presParOf" srcId="{C6031086-0382-42A9-B535-93D35E93FF52}" destId="{A365C1E9-DDDC-4C45-83CA-21CAED97C2EE}" srcOrd="5" destOrd="0" presId="urn:microsoft.com/office/officeart/2005/8/layout/cycle3"/>
    <dgm:cxn modelId="{344C08B8-4BAF-48F7-9A6F-009704448302}" type="presParOf" srcId="{C6031086-0382-42A9-B535-93D35E93FF52}" destId="{C5735C20-9D82-47DF-AC0B-CCD4C4A35F7D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A18F0-2B9D-4C82-AEEC-CFB0AD9DCDB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28019-A711-417C-A4F7-8901D734B656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1F497D"/>
              </a:solidFill>
              <a:latin typeface="Gadugi" panose="020B0502040204020203" pitchFamily="34" charset="0"/>
              <a:ea typeface="Gadugi" panose="020B0502040204020203" pitchFamily="34" charset="0"/>
            </a:rPr>
            <a:t>Managing Risk</a:t>
          </a:r>
          <a:endParaRPr lang="en-US" sz="2600" kern="1200" dirty="0">
            <a:latin typeface="Gadugi" panose="020B0502040204020203" pitchFamily="34" charset="0"/>
            <a:ea typeface="Gadugi" panose="020B0502040204020203" pitchFamily="34" charset="0"/>
          </a:endParaRPr>
        </a:p>
      </dsp:txBody>
      <dsp:txXfrm>
        <a:off x="384538" y="253918"/>
        <a:ext cx="5656275" cy="508162"/>
      </dsp:txXfrm>
    </dsp:sp>
    <dsp:sp modelId="{D9007465-8C0B-463D-BAD7-86C439777ECF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A67FDF-0CD0-42AA-9CD8-C6FC7740D63F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dugi" panose="020B0502040204020203" pitchFamily="34" charset="0"/>
              <a:ea typeface="Gadugi" panose="020B0502040204020203" pitchFamily="34" charset="0"/>
            </a:rPr>
            <a:t>Building an Emergency Fund</a:t>
          </a:r>
        </a:p>
      </dsp:txBody>
      <dsp:txXfrm>
        <a:off x="748672" y="1015918"/>
        <a:ext cx="5292140" cy="508162"/>
      </dsp:txXfrm>
    </dsp:sp>
    <dsp:sp modelId="{1C2D38C8-A65A-4BB4-B586-A30041ECEC83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B34250-F36E-4A59-8547-5D1BB912A569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dugi" panose="020B0502040204020203" pitchFamily="34" charset="0"/>
              <a:ea typeface="Gadugi" panose="020B0502040204020203" pitchFamily="34" charset="0"/>
            </a:rPr>
            <a:t>Types of Insurance</a:t>
          </a:r>
        </a:p>
      </dsp:txBody>
      <dsp:txXfrm>
        <a:off x="860432" y="1777918"/>
        <a:ext cx="5180380" cy="508162"/>
      </dsp:txXfrm>
    </dsp:sp>
    <dsp:sp modelId="{FA87F67A-18D6-4B97-9F32-EC0549BDE808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BCA3A9-5465-42EE-B8AE-2DC36CBD9BF0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dugi" panose="020B0502040204020203" pitchFamily="34" charset="0"/>
              <a:ea typeface="Gadugi" panose="020B0502040204020203" pitchFamily="34" charset="0"/>
            </a:rPr>
            <a:t>Cost of Insurance</a:t>
          </a:r>
        </a:p>
      </dsp:txBody>
      <dsp:txXfrm>
        <a:off x="748672" y="2539918"/>
        <a:ext cx="5292140" cy="508162"/>
      </dsp:txXfrm>
    </dsp:sp>
    <dsp:sp modelId="{6B629F65-7FD1-4E98-B520-256BF3A0AF00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BFD4-712E-4562-8E75-F83AE098EF54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dugi" panose="020B0502040204020203" pitchFamily="34" charset="0"/>
              <a:ea typeface="Gadugi" panose="020B0502040204020203" pitchFamily="34" charset="0"/>
            </a:rPr>
            <a:t>Consumer Protection</a:t>
          </a:r>
        </a:p>
      </dsp:txBody>
      <dsp:txXfrm>
        <a:off x="384538" y="3301918"/>
        <a:ext cx="5656275" cy="508162"/>
      </dsp:txXfrm>
    </dsp:sp>
    <dsp:sp modelId="{0A96604C-E815-43F4-9632-D6B1F131176E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D80AD-4D28-422A-8034-38FF5F7DF35E}">
      <dsp:nvSpPr>
        <dsp:cNvPr id="0" name=""/>
        <dsp:cNvSpPr/>
      </dsp:nvSpPr>
      <dsp:spPr>
        <a:xfrm>
          <a:off x="503626" y="-6052"/>
          <a:ext cx="4860146" cy="5424997"/>
        </a:xfrm>
        <a:prstGeom prst="circularArrow">
          <a:avLst>
            <a:gd name="adj1" fmla="val 5274"/>
            <a:gd name="adj2" fmla="val 312630"/>
            <a:gd name="adj3" fmla="val 14271970"/>
            <a:gd name="adj4" fmla="val 17101411"/>
            <a:gd name="adj5" fmla="val 5477"/>
          </a:avLst>
        </a:prstGeom>
        <a:solidFill>
          <a:srgbClr val="D1E5F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D08F3-1DF7-48B4-AED6-672528D008FA}">
      <dsp:nvSpPr>
        <dsp:cNvPr id="0" name=""/>
        <dsp:cNvSpPr/>
      </dsp:nvSpPr>
      <dsp:spPr>
        <a:xfrm>
          <a:off x="1928105" y="1492"/>
          <a:ext cx="2011188" cy="1005594"/>
        </a:xfrm>
        <a:prstGeom prst="roundRect">
          <a:avLst/>
        </a:prstGeom>
        <a:solidFill>
          <a:srgbClr val="D1E5FE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Take your reentry seriously; the difference between success and failure is a choice.</a:t>
          </a:r>
          <a:endParaRPr lang="en-US" sz="11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977194" y="50581"/>
        <a:ext cx="1913010" cy="907416"/>
      </dsp:txXfrm>
    </dsp:sp>
    <dsp:sp modelId="{624384DA-8B18-4B3E-AA48-E7C66AE90435}">
      <dsp:nvSpPr>
        <dsp:cNvPr id="0" name=""/>
        <dsp:cNvSpPr/>
      </dsp:nvSpPr>
      <dsp:spPr>
        <a:xfrm>
          <a:off x="3834063" y="1101897"/>
          <a:ext cx="2011188" cy="1005594"/>
        </a:xfrm>
        <a:prstGeom prst="roundRect">
          <a:avLst/>
        </a:prstGeom>
        <a:solidFill>
          <a:srgbClr val="D1E5FE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Have realistic expectations.</a:t>
          </a:r>
          <a:endParaRPr lang="en-US" sz="11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883152" y="1150986"/>
        <a:ext cx="1913010" cy="907416"/>
      </dsp:txXfrm>
    </dsp:sp>
    <dsp:sp modelId="{7EB4FF6D-F527-4D55-BF48-2809DFE950BD}">
      <dsp:nvSpPr>
        <dsp:cNvPr id="0" name=""/>
        <dsp:cNvSpPr/>
      </dsp:nvSpPr>
      <dsp:spPr>
        <a:xfrm>
          <a:off x="3834063" y="3302707"/>
          <a:ext cx="2011188" cy="1005594"/>
        </a:xfrm>
        <a:prstGeom prst="roundRect">
          <a:avLst/>
        </a:prstGeom>
        <a:solidFill>
          <a:srgbClr val="D1E5FE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Work hard, stay focused, and don’t be distracted by the nay-sayers.</a:t>
          </a:r>
          <a:endParaRPr lang="en-US" sz="11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883152" y="3351796"/>
        <a:ext cx="1913010" cy="907416"/>
      </dsp:txXfrm>
    </dsp:sp>
    <dsp:sp modelId="{ECE9D54B-3DAC-4576-AC61-DF6AC66004C9}">
      <dsp:nvSpPr>
        <dsp:cNvPr id="0" name=""/>
        <dsp:cNvSpPr/>
      </dsp:nvSpPr>
      <dsp:spPr>
        <a:xfrm>
          <a:off x="1928105" y="4403113"/>
          <a:ext cx="2011188" cy="1005594"/>
        </a:xfrm>
        <a:prstGeom prst="roundRect">
          <a:avLst/>
        </a:prstGeom>
        <a:solidFill>
          <a:srgbClr val="D1E5FE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Ask for help; there are many resources available to you.</a:t>
          </a:r>
          <a:endParaRPr lang="en-US" sz="11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977194" y="4452202"/>
        <a:ext cx="1913010" cy="907416"/>
      </dsp:txXfrm>
    </dsp:sp>
    <dsp:sp modelId="{A365C1E9-DDDC-4C45-83CA-21CAED97C2EE}">
      <dsp:nvSpPr>
        <dsp:cNvPr id="0" name=""/>
        <dsp:cNvSpPr/>
      </dsp:nvSpPr>
      <dsp:spPr>
        <a:xfrm>
          <a:off x="22147" y="3302707"/>
          <a:ext cx="2011188" cy="1005594"/>
        </a:xfrm>
        <a:prstGeom prst="roundRect">
          <a:avLst/>
        </a:prstGeom>
        <a:solidFill>
          <a:srgbClr val="D1E5FE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Gadugi" panose="020B0502040204020203" pitchFamily="34" charset="0"/>
            </a:rPr>
            <a:t>Stay flexible and be patient; the first steps you make are only transitions to something better.</a:t>
          </a:r>
          <a:endParaRPr lang="en-US" sz="1100" kern="1200" dirty="0">
            <a:latin typeface="Gadugi" panose="020B0502040204020203" pitchFamily="34" charset="0"/>
          </a:endParaRPr>
        </a:p>
      </dsp:txBody>
      <dsp:txXfrm>
        <a:off x="71236" y="3351796"/>
        <a:ext cx="1913010" cy="907416"/>
      </dsp:txXfrm>
    </dsp:sp>
    <dsp:sp modelId="{C5735C20-9D82-47DF-AC0B-CCD4C4A35F7D}">
      <dsp:nvSpPr>
        <dsp:cNvPr id="0" name=""/>
        <dsp:cNvSpPr/>
      </dsp:nvSpPr>
      <dsp:spPr>
        <a:xfrm>
          <a:off x="22147" y="1101897"/>
          <a:ext cx="2011188" cy="1005594"/>
        </a:xfrm>
        <a:prstGeom prst="roundRect">
          <a:avLst/>
        </a:prstGeom>
        <a:solidFill>
          <a:srgbClr val="D1E5FE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Do whatever it takes, including getting right with yourself and being in the right place with the right people.</a:t>
          </a:r>
          <a:endParaRPr lang="en-US" sz="11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71236" y="1150986"/>
        <a:ext cx="1913010" cy="907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2" cy="480388"/>
          </a:xfrm>
          <a:prstGeom prst="rect">
            <a:avLst/>
          </a:prstGeom>
        </p:spPr>
        <p:txBody>
          <a:bodyPr vert="horz" lIns="94843" tIns="47422" rIns="94843" bIns="4742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2" cy="480388"/>
          </a:xfrm>
          <a:prstGeom prst="rect">
            <a:avLst/>
          </a:prstGeom>
        </p:spPr>
        <p:txBody>
          <a:bodyPr vert="horz" lIns="94843" tIns="47422" rIns="94843" bIns="47422" rtlCol="0"/>
          <a:lstStyle>
            <a:lvl1pPr algn="r">
              <a:defRPr sz="1300"/>
            </a:lvl1pPr>
          </a:lstStyle>
          <a:p>
            <a:fld id="{314B95DC-6F98-490A-ABD8-174091D6D8F6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4"/>
            <a:ext cx="3170582" cy="480388"/>
          </a:xfrm>
          <a:prstGeom prst="rect">
            <a:avLst/>
          </a:prstGeom>
        </p:spPr>
        <p:txBody>
          <a:bodyPr vert="horz" lIns="94843" tIns="47422" rIns="94843" bIns="4742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4"/>
            <a:ext cx="3170582" cy="480388"/>
          </a:xfrm>
          <a:prstGeom prst="rect">
            <a:avLst/>
          </a:prstGeom>
        </p:spPr>
        <p:txBody>
          <a:bodyPr vert="horz" lIns="94843" tIns="47422" rIns="94843" bIns="47422" rtlCol="0" anchor="b"/>
          <a:lstStyle>
            <a:lvl1pPr algn="r">
              <a:defRPr sz="1300"/>
            </a:lvl1pPr>
          </a:lstStyle>
          <a:p>
            <a:fld id="{AE839DF7-E361-4FDC-9E28-315F6FF2F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/>
          <a:lstStyle>
            <a:lvl1pPr algn="r">
              <a:defRPr sz="1300"/>
            </a:lvl1pPr>
          </a:lstStyle>
          <a:p>
            <a:fld id="{F4F27919-B2FD-4AC1-B915-E07292CBF55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6" tIns="48318" rIns="96636" bIns="483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0"/>
          </a:xfrm>
          <a:prstGeom prst="rect">
            <a:avLst/>
          </a:prstGeom>
        </p:spPr>
        <p:txBody>
          <a:bodyPr vert="horz" lIns="96636" tIns="48318" rIns="96636" bIns="483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5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 anchor="b"/>
          <a:lstStyle>
            <a:lvl1pPr algn="r">
              <a:defRPr sz="1300"/>
            </a:lvl1pPr>
          </a:lstStyle>
          <a:p>
            <a:fld id="{11689924-04B1-45C6-99C1-3F4725B7D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06377-EF4D-49CE-885A-79265157299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45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7E8C5-8DF8-4735-9D81-8CA2899D4CDC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3728852"/>
            <a:ext cx="5618480" cy="418909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18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E1E70-6E10-439F-A8DD-96111E1D8FF5}" type="slidenum">
              <a:rPr lang="en-US"/>
              <a:pPr/>
              <a:t>17</a:t>
            </a:fld>
            <a:endParaRPr lang="en-US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7E8C5-8DF8-4735-9D81-8CA2899D4CDC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3728852"/>
            <a:ext cx="5618480" cy="418909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11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E1E70-6E10-439F-A8DD-96111E1D8FF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3749040"/>
            <a:ext cx="5618480" cy="418909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79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7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51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E1E70-6E10-439F-A8DD-96111E1D8FF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3749040"/>
            <a:ext cx="5618480" cy="418909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48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11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 everyone!</a:t>
            </a:r>
          </a:p>
          <a:p>
            <a:endParaRPr lang="en-US" dirty="0"/>
          </a:p>
          <a:p>
            <a:r>
              <a:rPr lang="en-US" dirty="0"/>
              <a:t>Thank you</a:t>
            </a:r>
            <a:r>
              <a:rPr lang="en-US" baseline="0" dirty="0"/>
              <a:t> for joining us as we discuss Creating a Financial Resource Center on-site, at you development or agency.</a:t>
            </a:r>
          </a:p>
          <a:p>
            <a:endParaRPr lang="en-US" baseline="0" dirty="0"/>
          </a:p>
          <a:p>
            <a:r>
              <a:rPr lang="en-US" baseline="0" dirty="0"/>
              <a:t>We hope this presentation will help you bring vetted, unbiased financial education resources to your residents or clients that they can use right now.</a:t>
            </a:r>
          </a:p>
          <a:p>
            <a:endParaRPr lang="en-US" baseline="0" dirty="0"/>
          </a:p>
          <a:p>
            <a:r>
              <a:rPr lang="en-US" baseline="0" dirty="0"/>
              <a:t>So let’s get started.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64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62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04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E1E70-6E10-439F-A8DD-96111E1D8FF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3749040"/>
            <a:ext cx="5618480" cy="418909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52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06377-EF4D-49CE-885A-79265157299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 everyone!</a:t>
            </a:r>
          </a:p>
          <a:p>
            <a:endParaRPr lang="en-US" dirty="0"/>
          </a:p>
          <a:p>
            <a:r>
              <a:rPr lang="en-US" dirty="0"/>
              <a:t>Thank you</a:t>
            </a:r>
            <a:r>
              <a:rPr lang="en-US" baseline="0" dirty="0"/>
              <a:t> for joining us as we discuss Creating a Financial Resource Center on-site, at you development or agency.</a:t>
            </a:r>
          </a:p>
          <a:p>
            <a:endParaRPr lang="en-US" baseline="0" dirty="0"/>
          </a:p>
          <a:p>
            <a:r>
              <a:rPr lang="en-US" baseline="0" dirty="0"/>
              <a:t>We hope this presentation will help you bring vetted, unbiased financial education resources to your residents or clients that they can use right now.</a:t>
            </a:r>
          </a:p>
          <a:p>
            <a:endParaRPr lang="en-US" baseline="0" dirty="0"/>
          </a:p>
          <a:p>
            <a:r>
              <a:rPr lang="en-US" baseline="0" dirty="0"/>
              <a:t>So let’s get started.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we’re going to talk about:</a:t>
            </a:r>
          </a:p>
          <a:p>
            <a:endParaRPr lang="en-US" dirty="0"/>
          </a:p>
          <a:p>
            <a:r>
              <a:rPr lang="en-US" dirty="0"/>
              <a:t>Money values and setting financial goals</a:t>
            </a:r>
          </a:p>
          <a:p>
            <a:endParaRPr lang="en-US" dirty="0"/>
          </a:p>
          <a:p>
            <a:r>
              <a:rPr lang="en-US" dirty="0"/>
              <a:t>Creating a Money Map</a:t>
            </a:r>
          </a:p>
          <a:p>
            <a:endParaRPr lang="en-US" dirty="0"/>
          </a:p>
          <a:p>
            <a:r>
              <a:rPr lang="en-US" dirty="0"/>
              <a:t>Making good financial</a:t>
            </a:r>
            <a:r>
              <a:rPr lang="en-US" baseline="0" dirty="0"/>
              <a:t> choices</a:t>
            </a:r>
          </a:p>
          <a:p>
            <a:endParaRPr lang="en-US" baseline="0" dirty="0"/>
          </a:p>
          <a:p>
            <a:r>
              <a:rPr lang="en-US" baseline="0" dirty="0"/>
              <a:t>Knowing how your cash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6E249-04A4-4C32-8828-171CAF8533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04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7E8C5-8DF8-4735-9D81-8CA2899D4CD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3728852"/>
            <a:ext cx="5618480" cy="418909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7E8C5-8DF8-4735-9D81-8CA2899D4CDC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3728852"/>
            <a:ext cx="5618480" cy="418909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1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8600" y="6071526"/>
            <a:ext cx="2799604" cy="663006"/>
            <a:chOff x="6355080" y="269053"/>
            <a:chExt cx="2799604" cy="663006"/>
          </a:xfrm>
        </p:grpSpPr>
        <p:pic>
          <p:nvPicPr>
            <p:cNvPr id="8" name="Picture 7" descr="print_logo.eps"/>
            <p:cNvPicPr>
              <a:picLocks noChangeAspect="1"/>
            </p:cNvPicPr>
            <p:nvPr/>
          </p:nvPicPr>
          <p:blipFill>
            <a:blip r:embed="rId2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2">
                      <a:lumMod val="50000"/>
                    </a:schemeClr>
                  </a:solidFill>
                </a:rPr>
                <a:t> www.buildingyourfinancialhouse.org </a:t>
              </a:r>
              <a:r>
                <a:rPr lang="en-US" sz="800" dirty="0">
                  <a:solidFill>
                    <a:schemeClr val="tx2">
                      <a:lumMod val="50000"/>
                    </a:schemeClr>
                  </a:solidFill>
                </a:rPr>
                <a:t>(2020)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1" y="647698"/>
            <a:ext cx="9121587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-17462"/>
            <a:ext cx="9144000" cy="665160"/>
          </a:xfrm>
          <a:solidFill>
            <a:schemeClr val="accent1">
              <a:lumMod val="20000"/>
              <a:lumOff val="80000"/>
              <a:alpha val="57000"/>
            </a:schemeClr>
          </a:solidFill>
        </p:spPr>
        <p:txBody>
          <a:bodyPr>
            <a:norm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82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69CCBE-8B26-4C9D-A48C-96D93D4238C8}"/>
              </a:ext>
            </a:extLst>
          </p:cNvPr>
          <p:cNvGrpSpPr/>
          <p:nvPr userDrawn="1"/>
        </p:nvGrpSpPr>
        <p:grpSpPr>
          <a:xfrm>
            <a:off x="6509496" y="6237572"/>
            <a:ext cx="2799604" cy="663006"/>
            <a:chOff x="6355080" y="269053"/>
            <a:chExt cx="2799604" cy="663006"/>
          </a:xfrm>
        </p:grpSpPr>
        <p:pic>
          <p:nvPicPr>
            <p:cNvPr id="3" name="Picture 2" descr="print_logo.eps">
              <a:extLst>
                <a:ext uri="{FF2B5EF4-FFF2-40B4-BE49-F238E27FC236}">
                  <a16:creationId xmlns:a16="http://schemas.microsoft.com/office/drawing/2014/main" id="{27840C1F-BD0F-4D7C-98DC-CE688C3A0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50699B-F75B-47F6-A7B6-FB28B096011F}"/>
                </a:ext>
              </a:extLst>
            </p:cNvPr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050" dirty="0">
                  <a:solidFill>
                    <a:prstClr val="white"/>
                  </a:solidFill>
                </a:rPr>
                <a:t>      www.buildingyourfinancialhouse.org 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384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55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18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31E8-2B9F-4BFB-8350-B88446784C27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0FE4-0BA7-45C5-96EA-5EF6C6E17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8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YFH-RFR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509496" y="6237572"/>
            <a:ext cx="2799604" cy="663006"/>
            <a:chOff x="6355080" y="269053"/>
            <a:chExt cx="2799604" cy="663006"/>
          </a:xfrm>
        </p:grpSpPr>
        <p:pic>
          <p:nvPicPr>
            <p:cNvPr id="7" name="Picture 6" descr="print_logo.eps"/>
            <p:cNvPicPr>
              <a:picLocks noChangeAspect="1"/>
            </p:cNvPicPr>
            <p:nvPr/>
          </p:nvPicPr>
          <p:blipFill>
            <a:blip r:embed="rId2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 www.buildingyourfinancialhouse.org </a:t>
              </a:r>
              <a:r>
                <a:rPr lang="en-US" sz="800" dirty="0">
                  <a:solidFill>
                    <a:schemeClr val="tx1"/>
                  </a:solidFill>
                </a:rPr>
                <a:t>(2019)</a:t>
              </a:r>
            </a:p>
          </p:txBody>
        </p:sp>
      </p:grpSp>
      <p:sp>
        <p:nvSpPr>
          <p:cNvPr id="9" name="Footer Placeholder 6"/>
          <p:cNvSpPr txBox="1">
            <a:spLocks/>
          </p:cNvSpPr>
          <p:nvPr userDrawn="1"/>
        </p:nvSpPr>
        <p:spPr>
          <a:xfrm>
            <a:off x="0" y="6235699"/>
            <a:ext cx="6502400" cy="5943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Readine</a:t>
            </a:r>
            <a:r>
              <a:rPr lang="en-US" sz="1400" i="1" dirty="0"/>
              <a:t>$$ </a:t>
            </a:r>
            <a:r>
              <a:rPr lang="en-US" sz="1800" dirty="0"/>
              <a:t>for Reentry</a:t>
            </a:r>
          </a:p>
        </p:txBody>
      </p:sp>
    </p:spTree>
    <p:extLst>
      <p:ext uri="{BB962C8B-B14F-4D97-AF65-F5344CB8AC3E}">
        <p14:creationId xmlns:p14="http://schemas.microsoft.com/office/powerpoint/2010/main" val="4097766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YFH.org-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509496" y="6237572"/>
            <a:ext cx="2799604" cy="663006"/>
            <a:chOff x="6355080" y="269053"/>
            <a:chExt cx="2799604" cy="663006"/>
          </a:xfrm>
        </p:grpSpPr>
        <p:pic>
          <p:nvPicPr>
            <p:cNvPr id="7" name="Picture 6" descr="print_logo.eps"/>
            <p:cNvPicPr>
              <a:picLocks noChangeAspect="1"/>
            </p:cNvPicPr>
            <p:nvPr/>
          </p:nvPicPr>
          <p:blipFill>
            <a:blip r:embed="rId2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 www.buildingyourfinancialhouse.org </a:t>
              </a:r>
              <a:r>
                <a:rPr lang="en-US" sz="800" dirty="0">
                  <a:solidFill>
                    <a:schemeClr val="tx1"/>
                  </a:solidFill>
                </a:rPr>
                <a:t>(2019)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980FE4-0BA7-45C5-96EA-5EF6C6E17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25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8600" y="6071526"/>
            <a:ext cx="2799604" cy="663006"/>
            <a:chOff x="6355080" y="269053"/>
            <a:chExt cx="2799604" cy="663006"/>
          </a:xfrm>
        </p:grpSpPr>
        <p:pic>
          <p:nvPicPr>
            <p:cNvPr id="8" name="Picture 7" descr="print_logo.eps"/>
            <p:cNvPicPr>
              <a:picLocks noChangeAspect="1"/>
            </p:cNvPicPr>
            <p:nvPr/>
          </p:nvPicPr>
          <p:blipFill>
            <a:blip r:embed="rId2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050" dirty="0">
                  <a:solidFill>
                    <a:srgbClr val="1F497D">
                      <a:lumMod val="50000"/>
                    </a:srgbClr>
                  </a:solidFill>
                </a:rPr>
                <a:t> www.buildingyourfinancialhouse.org </a:t>
              </a:r>
              <a:r>
                <a:rPr lang="en-US" sz="800" dirty="0">
                  <a:solidFill>
                    <a:srgbClr val="1F497D">
                      <a:lumMod val="50000"/>
                    </a:srgbClr>
                  </a:solidFill>
                </a:rPr>
                <a:t>(2020)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5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94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76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8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48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2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87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58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2590800" cy="54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51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74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enewed BYFH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685800"/>
            <a:ext cx="89154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0" y="12700"/>
            <a:ext cx="9144000" cy="762000"/>
          </a:xfrm>
          <a:prstGeom prst="rect">
            <a:avLst/>
          </a:prstGeom>
          <a:solidFill>
            <a:schemeClr val="tx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83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0530DB-7B61-4825-B74D-DEDB650C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160"/>
          </a:xfrm>
          <a:solidFill>
            <a:schemeClr val="accent1">
              <a:lumMod val="20000"/>
              <a:lumOff val="80000"/>
              <a:alpha val="57000"/>
            </a:schemeClr>
          </a:solidFill>
        </p:spPr>
        <p:txBody>
          <a:bodyPr>
            <a:norm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FE3675-FC94-45CC-B8BB-834F89A2CDD0}"/>
              </a:ext>
            </a:extLst>
          </p:cNvPr>
          <p:cNvCxnSpPr/>
          <p:nvPr userDrawn="1"/>
        </p:nvCxnSpPr>
        <p:spPr>
          <a:xfrm flipH="1">
            <a:off x="1" y="647698"/>
            <a:ext cx="9121587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89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4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1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3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0530DB-7B61-4825-B74D-DEDB650C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160"/>
          </a:xfrm>
          <a:solidFill>
            <a:schemeClr val="accent1">
              <a:lumMod val="20000"/>
              <a:lumOff val="80000"/>
              <a:alpha val="57000"/>
            </a:schemeClr>
          </a:solidFill>
        </p:spPr>
        <p:txBody>
          <a:bodyPr>
            <a:norm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FE3675-FC94-45CC-B8BB-834F89A2CDD0}"/>
              </a:ext>
            </a:extLst>
          </p:cNvPr>
          <p:cNvCxnSpPr/>
          <p:nvPr userDrawn="1"/>
        </p:nvCxnSpPr>
        <p:spPr>
          <a:xfrm flipH="1">
            <a:off x="1" y="647698"/>
            <a:ext cx="9121587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6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64" y="6172200"/>
            <a:ext cx="2590800" cy="54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30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509496" y="6237572"/>
            <a:ext cx="2799604" cy="663006"/>
            <a:chOff x="6355080" y="269053"/>
            <a:chExt cx="2799604" cy="663006"/>
          </a:xfrm>
        </p:grpSpPr>
        <p:pic>
          <p:nvPicPr>
            <p:cNvPr id="11" name="Picture 10" descr="print_logo.eps"/>
            <p:cNvPicPr>
              <a:picLocks noChangeAspect="1"/>
            </p:cNvPicPr>
            <p:nvPr/>
          </p:nvPicPr>
          <p:blipFill>
            <a:blip r:embed="rId3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050" dirty="0">
                  <a:solidFill>
                    <a:prstClr val="white"/>
                  </a:solidFill>
                </a:rPr>
                <a:t>      www.buildingyourfinancialhouse.org 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 flipH="1">
            <a:off x="1" y="647698"/>
            <a:ext cx="9121587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76800" y="1382076"/>
            <a:ext cx="9144000" cy="665160"/>
          </a:xfrm>
          <a:solidFill>
            <a:schemeClr val="accent1">
              <a:lumMod val="20000"/>
              <a:lumOff val="80000"/>
              <a:alpha val="57000"/>
            </a:schemeClr>
          </a:solidFill>
        </p:spPr>
        <p:txBody>
          <a:bodyPr>
            <a:norm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D6EC0B-45FD-4548-AAFA-74FDDC302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50" y="1568451"/>
            <a:ext cx="5111750" cy="4375150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525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9000">
              <a:schemeClr val="accent1">
                <a:lumMod val="20000"/>
                <a:lumOff val="80000"/>
              </a:schemeClr>
            </a:gs>
            <a:gs pos="100000">
              <a:schemeClr val="tx2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9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9" r:id="rId10"/>
    <p:sldLayoutId id="2147483880" r:id="rId11"/>
    <p:sldLayoutId id="2147483881" r:id="rId12"/>
    <p:sldLayoutId id="2147483873" r:id="rId13"/>
    <p:sldLayoutId id="2147483874" r:id="rId14"/>
    <p:sldLayoutId id="2147483875" r:id="rId15"/>
    <p:sldLayoutId id="2147483884" r:id="rId16"/>
    <p:sldLayoutId id="2147483885" r:id="rId17"/>
    <p:sldLayoutId id="214748388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9000">
              <a:schemeClr val="accent1">
                <a:lumMod val="20000"/>
                <a:lumOff val="80000"/>
              </a:schemeClr>
            </a:gs>
            <a:gs pos="100000">
              <a:schemeClr val="tx2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hyperlink" Target="https://pixnio.com/transportation-vehicles/cars-automobile/car-vehicle-fast-auto-automobile-transporta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://www.ericrojasblog.com/2012/08/under-contract-mid-century-modern-house.html" TargetMode="Externa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hyperlink" Target="https://pixnio.com/transportation-vehicles/cars-automobile/car-vehicle-fast-auto-automobile-transportati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://www.ericrojasblog.com/2012/08/under-contract-mid-century-modern-house.html" TargetMode="Externa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www.pngall.com/thinking-man-png" TargetMode="Externa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nio.com/transportation-vehicles/cars-automobile/car-vehicle-fast-auto-automobile-transportation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ricrojasblog.com/2012/08/under-contract-mid-century-modern-house.html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transportation-vehicles/cars-automobile/car-vehicle-fast-auto-automobile-transportatio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ricrojasblog.com/2012/08/under-contract-mid-century-modern-house.html" TargetMode="External"/><Relationship Id="rId4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thebluediamondgallery.com/handwriting/k/knowledg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77496" y="2656952"/>
            <a:ext cx="4856704" cy="107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4" b="25643"/>
          <a:stretch/>
        </p:blipFill>
        <p:spPr bwMode="auto">
          <a:xfrm>
            <a:off x="4132943" y="2701925"/>
            <a:ext cx="2724150" cy="752475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9" r="59411" b="26618"/>
          <a:stretch/>
        </p:blipFill>
        <p:spPr bwMode="auto">
          <a:xfrm>
            <a:off x="2077496" y="2682352"/>
            <a:ext cx="2004647" cy="772048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8"/>
          <a:stretch/>
        </p:blipFill>
        <p:spPr bwMode="auto">
          <a:xfrm>
            <a:off x="2097592" y="3552908"/>
            <a:ext cx="4800600" cy="180892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 flipV="1">
            <a:off x="2133600" y="3509407"/>
            <a:ext cx="4737799" cy="2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8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370C5E-7119-4BFC-BC76-D3FF0162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59" y="1100273"/>
            <a:ext cx="5756352" cy="472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9BEACF-817F-413D-8646-FEC05BEF5EFA}"/>
              </a:ext>
            </a:extLst>
          </p:cNvPr>
          <p:cNvSpPr/>
          <p:nvPr/>
        </p:nvSpPr>
        <p:spPr>
          <a:xfrm>
            <a:off x="3612995" y="1315844"/>
            <a:ext cx="1550020" cy="73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ECB6F6-A465-4B08-9330-A08C601B8CB1}"/>
              </a:ext>
            </a:extLst>
          </p:cNvPr>
          <p:cNvSpPr/>
          <p:nvPr/>
        </p:nvSpPr>
        <p:spPr>
          <a:xfrm>
            <a:off x="1806497" y="2085276"/>
            <a:ext cx="1438508" cy="36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3816E-9C04-4B5D-BFA3-A845A5CFE233}"/>
              </a:ext>
            </a:extLst>
          </p:cNvPr>
          <p:cNvSpPr/>
          <p:nvPr/>
        </p:nvSpPr>
        <p:spPr>
          <a:xfrm>
            <a:off x="2193073" y="2449548"/>
            <a:ext cx="1550020" cy="36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67F97D-84FC-412F-A077-F9CE5C4142A2}"/>
              </a:ext>
            </a:extLst>
          </p:cNvPr>
          <p:cNvSpPr/>
          <p:nvPr/>
        </p:nvSpPr>
        <p:spPr>
          <a:xfrm>
            <a:off x="4977160" y="2269271"/>
            <a:ext cx="1550020" cy="509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4F3C64-F617-47A0-B276-55A49E35142E}"/>
              </a:ext>
            </a:extLst>
          </p:cNvPr>
          <p:cNvSpPr/>
          <p:nvPr/>
        </p:nvSpPr>
        <p:spPr>
          <a:xfrm>
            <a:off x="2837985" y="2977377"/>
            <a:ext cx="1550020" cy="83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50869B-7988-4640-8500-7972F59D1227}"/>
              </a:ext>
            </a:extLst>
          </p:cNvPr>
          <p:cNvSpPr/>
          <p:nvPr/>
        </p:nvSpPr>
        <p:spPr>
          <a:xfrm>
            <a:off x="5752170" y="3089943"/>
            <a:ext cx="1550020" cy="83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B54954-7295-4157-B2E2-F3D6AA10F160}"/>
              </a:ext>
            </a:extLst>
          </p:cNvPr>
          <p:cNvSpPr/>
          <p:nvPr/>
        </p:nvSpPr>
        <p:spPr>
          <a:xfrm>
            <a:off x="3133493" y="4404732"/>
            <a:ext cx="1550020" cy="475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B578A-63AD-4DB7-A881-9BFD04D660A6}"/>
              </a:ext>
            </a:extLst>
          </p:cNvPr>
          <p:cNvSpPr/>
          <p:nvPr/>
        </p:nvSpPr>
        <p:spPr>
          <a:xfrm>
            <a:off x="3882484" y="4081348"/>
            <a:ext cx="622610" cy="475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110D0EA-A33A-4FD4-8B4D-F3FBD6D1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Successful Reentry</a:t>
            </a:r>
          </a:p>
        </p:txBody>
      </p:sp>
    </p:spTree>
    <p:extLst>
      <p:ext uri="{BB962C8B-B14F-4D97-AF65-F5344CB8AC3E}">
        <p14:creationId xmlns:p14="http://schemas.microsoft.com/office/powerpoint/2010/main" val="5151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981341" y="990595"/>
            <a:ext cx="4957973" cy="3915229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" b="97977" l="9510" r="89914">
                        <a14:foregroundMark x1="38617" y1="76301" x2="38617" y2="76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9021"/>
            <a:ext cx="2613871" cy="260633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loud 15"/>
          <p:cNvSpPr/>
          <p:nvPr/>
        </p:nvSpPr>
        <p:spPr>
          <a:xfrm>
            <a:off x="2128607" y="4445105"/>
            <a:ext cx="408979" cy="31298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723473" y="4132122"/>
            <a:ext cx="515736" cy="31298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404043" y="1707364"/>
            <a:ext cx="4112567" cy="2431657"/>
          </a:xfrm>
          <a:prstGeom prst="rect">
            <a:avLst/>
          </a:prstGeom>
          <a:noFill/>
          <a:effectLst>
            <a:softEdge rad="63500"/>
          </a:effectLst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What is risk?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DBF0F48-401A-4429-9551-2E390EB3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Box</a:t>
            </a:r>
          </a:p>
        </p:txBody>
      </p:sp>
    </p:spTree>
    <p:extLst>
      <p:ext uri="{BB962C8B-B14F-4D97-AF65-F5344CB8AC3E}">
        <p14:creationId xmlns:p14="http://schemas.microsoft.com/office/powerpoint/2010/main" val="208765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907627"/>
            <a:ext cx="9144000" cy="45877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367463" y="1443572"/>
            <a:ext cx="4381500" cy="41612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j-cs"/>
              </a:rPr>
              <a:t>  </a:t>
            </a:r>
          </a:p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chance of loss from some type of danger</a:t>
            </a:r>
          </a:p>
          <a:p>
            <a:pPr algn="ctr"/>
            <a:endParaRPr lang="en-US" sz="3200" i="1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-or-</a:t>
            </a:r>
          </a:p>
          <a:p>
            <a:pPr algn="ctr"/>
            <a:endParaRPr lang="en-US" sz="3200" i="1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uncertainty about the outcome </a:t>
            </a:r>
          </a:p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of a situation or event</a:t>
            </a:r>
          </a:p>
        </p:txBody>
      </p:sp>
      <p:pic>
        <p:nvPicPr>
          <p:cNvPr id="12" name="Picture 8" descr="daredevil-skateboarder-01">
            <a:extLst>
              <a:ext uri="{FF2B5EF4-FFF2-40B4-BE49-F238E27FC236}">
                <a16:creationId xmlns:a16="http://schemas.microsoft.com/office/drawing/2014/main" id="{DA1AEEB1-DAF2-4196-AEA3-1DFF76DCF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5616" y="1931689"/>
            <a:ext cx="2900768" cy="29848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39226732-7A72-4B76-AAF5-0E6DD5564450}"/>
              </a:ext>
            </a:extLst>
          </p:cNvPr>
          <p:cNvSpPr txBox="1">
            <a:spLocks/>
          </p:cNvSpPr>
          <p:nvPr/>
        </p:nvSpPr>
        <p:spPr>
          <a:xfrm>
            <a:off x="995083" y="2956199"/>
            <a:ext cx="2581834" cy="945601"/>
          </a:xfrm>
          <a:prstGeom prst="rect">
            <a:avLst/>
          </a:prstGeom>
          <a:solidFill>
            <a:srgbClr val="DCE6F2">
              <a:alpha val="7607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400" dirty="0"/>
              <a:t>Risk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F8E68-29B3-48B5-BED3-79C009453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5" b="99448" l="5383" r="97930">
                        <a14:foregroundMark x1="21118" y1="23066" x2="33954" y2="51657"/>
                        <a14:foregroundMark x1="46170" y1="20442" x2="44720" y2="33702"/>
                        <a14:foregroundMark x1="44720" y1="33702" x2="47826" y2="42541"/>
                        <a14:foregroundMark x1="47826" y1="42541" x2="50518" y2="44199"/>
                        <a14:foregroundMark x1="74327" y1="30801" x2="69358" y2="55939"/>
                        <a14:foregroundMark x1="54037" y1="49171" x2="82195" y2="58978"/>
                        <a14:foregroundMark x1="81366" y1="46823" x2="91304" y2="75276"/>
                        <a14:foregroundMark x1="91304" y1="75276" x2="91304" y2="77624"/>
                        <a14:foregroundMark x1="83437" y1="49171" x2="94203" y2="54282"/>
                        <a14:foregroundMark x1="94203" y1="54282" x2="91925" y2="82320"/>
                        <a14:foregroundMark x1="91925" y1="82320" x2="86128" y2="88812"/>
                        <a14:foregroundMark x1="97930" y1="54144" x2="97930" y2="54144"/>
                        <a14:foregroundMark x1="63354" y1="56630" x2="63354" y2="56630"/>
                        <a14:foregroundMark x1="68116" y1="63536" x2="68116" y2="63536"/>
                        <a14:foregroundMark x1="47206" y1="95856" x2="48861" y2="98757"/>
                        <a14:foregroundMark x1="46916" y1="95348" x2="47206" y2="95856"/>
                        <a14:foregroundMark x1="38302" y1="80249" x2="41862" y2="86490"/>
                        <a14:foregroundMark x1="44100" y1="95822" x2="45342" y2="99448"/>
                        <a14:foregroundMark x1="40373" y1="84945" x2="40955" y2="86643"/>
                        <a14:foregroundMark x1="55280" y1="96685" x2="55280" y2="96685"/>
                        <a14:foregroundMark x1="11801" y1="43370" x2="5383" y2="52072"/>
                        <a14:foregroundMark x1="5383" y1="52072" x2="5383" y2="72099"/>
                        <a14:foregroundMark x1="14079" y1="94613" x2="12836" y2="95856"/>
                        <a14:backgroundMark x1="40373" y1="90055" x2="40373" y2="90055"/>
                        <a14:backgroundMark x1="41201" y1="88260" x2="41201" y2="88260"/>
                        <a14:backgroundMark x1="40373" y1="86740" x2="43892" y2="95856"/>
                        <a14:backgroundMark x1="43892" y1="95856" x2="43892" y2="95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" y="1300000"/>
            <a:ext cx="3707892" cy="55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26D254-47EE-4CA7-940E-6089A0B17F98}"/>
              </a:ext>
            </a:extLst>
          </p:cNvPr>
          <p:cNvSpPr txBox="1">
            <a:spLocks/>
          </p:cNvSpPr>
          <p:nvPr/>
        </p:nvSpPr>
        <p:spPr>
          <a:xfrm>
            <a:off x="4572000" y="2098838"/>
            <a:ext cx="3707892" cy="2660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Anna’s Risks</a:t>
            </a:r>
          </a:p>
        </p:txBody>
      </p:sp>
    </p:spTree>
    <p:extLst>
      <p:ext uri="{BB962C8B-B14F-4D97-AF65-F5344CB8AC3E}">
        <p14:creationId xmlns:p14="http://schemas.microsoft.com/office/powerpoint/2010/main" val="27676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783EF0-177D-49F5-8D46-6B4A577CD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5" b="99448" l="5383" r="97930">
                        <a14:foregroundMark x1="21118" y1="23066" x2="33954" y2="51657"/>
                        <a14:foregroundMark x1="46170" y1="20442" x2="44720" y2="33702"/>
                        <a14:foregroundMark x1="44720" y1="33702" x2="47826" y2="42541"/>
                        <a14:foregroundMark x1="47826" y1="42541" x2="50518" y2="44199"/>
                        <a14:foregroundMark x1="74327" y1="30801" x2="69358" y2="55939"/>
                        <a14:foregroundMark x1="54037" y1="49171" x2="82195" y2="58978"/>
                        <a14:foregroundMark x1="81366" y1="46823" x2="91304" y2="75276"/>
                        <a14:foregroundMark x1="91304" y1="75276" x2="91304" y2="77624"/>
                        <a14:foregroundMark x1="83437" y1="49171" x2="94203" y2="54282"/>
                        <a14:foregroundMark x1="94203" y1="54282" x2="91925" y2="82320"/>
                        <a14:foregroundMark x1="91925" y1="82320" x2="86128" y2="88812"/>
                        <a14:foregroundMark x1="97930" y1="54144" x2="97930" y2="54144"/>
                        <a14:foregroundMark x1="63354" y1="56630" x2="63354" y2="56630"/>
                        <a14:foregroundMark x1="68116" y1="63536" x2="68116" y2="63536"/>
                        <a14:foregroundMark x1="47206" y1="95856" x2="48861" y2="98757"/>
                        <a14:foregroundMark x1="46916" y1="95348" x2="47206" y2="95856"/>
                        <a14:foregroundMark x1="38302" y1="80249" x2="41862" y2="86490"/>
                        <a14:foregroundMark x1="44100" y1="95822" x2="45342" y2="99448"/>
                        <a14:foregroundMark x1="40373" y1="84945" x2="40955" y2="86643"/>
                        <a14:foregroundMark x1="55280" y1="96685" x2="55280" y2="96685"/>
                        <a14:foregroundMark x1="11801" y1="43370" x2="5383" y2="52072"/>
                        <a14:foregroundMark x1="5383" y1="52072" x2="5383" y2="72099"/>
                        <a14:foregroundMark x1="14079" y1="94613" x2="12836" y2="95856"/>
                        <a14:backgroundMark x1="40373" y1="90055" x2="40373" y2="90055"/>
                        <a14:backgroundMark x1="41201" y1="88260" x2="41201" y2="88260"/>
                        <a14:backgroundMark x1="40373" y1="86740" x2="43892" y2="95856"/>
                        <a14:backgroundMark x1="43892" y1="95856" x2="43892" y2="95856"/>
                      </a14:backgroundRemoval>
                    </a14:imgEffect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" y="1300000"/>
            <a:ext cx="3707892" cy="55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C40C1A-9F9C-489E-9B5A-D3FF48B1F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5" b="99448" l="5383" r="97930">
                        <a14:foregroundMark x1="21118" y1="23066" x2="33954" y2="51657"/>
                        <a14:foregroundMark x1="46170" y1="20442" x2="44720" y2="33702"/>
                        <a14:foregroundMark x1="44720" y1="33702" x2="47826" y2="42541"/>
                        <a14:foregroundMark x1="47826" y1="42541" x2="50518" y2="44199"/>
                        <a14:foregroundMark x1="74327" y1="30801" x2="69358" y2="55939"/>
                        <a14:foregroundMark x1="54037" y1="49171" x2="82195" y2="58978"/>
                        <a14:foregroundMark x1="81366" y1="46823" x2="91304" y2="75276"/>
                        <a14:foregroundMark x1="91304" y1="75276" x2="91304" y2="77624"/>
                        <a14:foregroundMark x1="83437" y1="49171" x2="94203" y2="54282"/>
                        <a14:foregroundMark x1="94203" y1="54282" x2="91925" y2="82320"/>
                        <a14:foregroundMark x1="91925" y1="82320" x2="86128" y2="88812"/>
                        <a14:foregroundMark x1="97930" y1="54144" x2="97930" y2="54144"/>
                        <a14:foregroundMark x1="63354" y1="56630" x2="63354" y2="56630"/>
                        <a14:foregroundMark x1="68116" y1="63536" x2="68116" y2="63536"/>
                        <a14:foregroundMark x1="47206" y1="95856" x2="48861" y2="98757"/>
                        <a14:foregroundMark x1="46916" y1="95348" x2="47206" y2="95856"/>
                        <a14:foregroundMark x1="38302" y1="80249" x2="41862" y2="86490"/>
                        <a14:foregroundMark x1="44100" y1="95822" x2="45342" y2="99448"/>
                        <a14:foregroundMark x1="40373" y1="84945" x2="40955" y2="86643"/>
                        <a14:foregroundMark x1="55280" y1="96685" x2="55280" y2="96685"/>
                        <a14:foregroundMark x1="11801" y1="43370" x2="5383" y2="52072"/>
                        <a14:foregroundMark x1="5383" y1="52072" x2="5383" y2="72099"/>
                        <a14:foregroundMark x1="14079" y1="94613" x2="12836" y2="95856"/>
                        <a14:backgroundMark x1="40373" y1="90055" x2="40373" y2="90055"/>
                        <a14:backgroundMark x1="41201" y1="88260" x2="41201" y2="88260"/>
                        <a14:backgroundMark x1="40373" y1="86740" x2="43892" y2="95856"/>
                        <a14:backgroundMark x1="43892" y1="95856" x2="43892" y2="95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" y="1300000"/>
            <a:ext cx="3707892" cy="55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9124B4E-63EC-4222-869E-C036A05C6326}"/>
              </a:ext>
            </a:extLst>
          </p:cNvPr>
          <p:cNvSpPr txBox="1">
            <a:spLocks/>
          </p:cNvSpPr>
          <p:nvPr/>
        </p:nvSpPr>
        <p:spPr>
          <a:xfrm>
            <a:off x="5033564" y="2670048"/>
            <a:ext cx="2784764" cy="15179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Quit Job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D8C338-8541-47CA-95B3-9DC524FC18E8}"/>
              </a:ext>
            </a:extLst>
          </p:cNvPr>
          <p:cNvSpPr txBox="1">
            <a:spLocks/>
          </p:cNvSpPr>
          <p:nvPr/>
        </p:nvSpPr>
        <p:spPr>
          <a:xfrm>
            <a:off x="5033564" y="2722947"/>
            <a:ext cx="2784764" cy="15179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Marry Barry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8BB327-9AA7-4172-9BC4-A304BBF0CF2D}"/>
              </a:ext>
            </a:extLst>
          </p:cNvPr>
          <p:cNvSpPr txBox="1">
            <a:spLocks/>
          </p:cNvSpPr>
          <p:nvPr/>
        </p:nvSpPr>
        <p:spPr>
          <a:xfrm>
            <a:off x="5033564" y="2697279"/>
            <a:ext cx="2784764" cy="15179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Buy a House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B5E716-8F19-403D-B7B8-F9E94EC68045}"/>
              </a:ext>
            </a:extLst>
          </p:cNvPr>
          <p:cNvSpPr txBox="1">
            <a:spLocks/>
          </p:cNvSpPr>
          <p:nvPr/>
        </p:nvSpPr>
        <p:spPr>
          <a:xfrm>
            <a:off x="5033564" y="2683839"/>
            <a:ext cx="2784764" cy="151694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Mom Moves In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CBB4B5-4A12-4AB3-AC9E-15FB3A0C51B9}"/>
              </a:ext>
            </a:extLst>
          </p:cNvPr>
          <p:cNvSpPr txBox="1">
            <a:spLocks/>
          </p:cNvSpPr>
          <p:nvPr/>
        </p:nvSpPr>
        <p:spPr>
          <a:xfrm>
            <a:off x="4572000" y="2098838"/>
            <a:ext cx="3707892" cy="2660324"/>
          </a:xfrm>
          <a:prstGeom prst="rect">
            <a:avLst/>
          </a:prstGeom>
          <a:solidFill>
            <a:schemeClr val="bg1"/>
          </a:solidFill>
          <a:ln>
            <a:solidFill>
              <a:srgbClr val="8E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Risks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D7DB934-1140-44DC-96AC-9CF703898EF7}"/>
              </a:ext>
            </a:extLst>
          </p:cNvPr>
          <p:cNvSpPr txBox="1">
            <a:spLocks/>
          </p:cNvSpPr>
          <p:nvPr/>
        </p:nvSpPr>
        <p:spPr>
          <a:xfrm>
            <a:off x="4572000" y="4788758"/>
            <a:ext cx="3707892" cy="112997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5400"/>
                </a:solidFill>
              </a:rPr>
              <a:t>Manage</a:t>
            </a:r>
          </a:p>
        </p:txBody>
      </p:sp>
    </p:spTree>
    <p:extLst>
      <p:ext uri="{BB962C8B-B14F-4D97-AF65-F5344CB8AC3E}">
        <p14:creationId xmlns:p14="http://schemas.microsoft.com/office/powerpoint/2010/main" val="19295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45538 0.3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8" y="17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45573 0.1106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5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45729 -0.1185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45573 -0.35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5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daredevil-skateboarder-01">
            <a:extLst>
              <a:ext uri="{FF2B5EF4-FFF2-40B4-BE49-F238E27FC236}">
                <a16:creationId xmlns:a16="http://schemas.microsoft.com/office/drawing/2014/main" id="{DA1AEEB1-DAF2-4196-AEA3-1DFF76DCF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5616" y="1931689"/>
            <a:ext cx="2900768" cy="29848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634056-3F4E-4A56-BFEF-78CEC1308A0F}"/>
              </a:ext>
            </a:extLst>
          </p:cNvPr>
          <p:cNvSpPr/>
          <p:nvPr/>
        </p:nvSpPr>
        <p:spPr>
          <a:xfrm>
            <a:off x="4474026" y="1532976"/>
            <a:ext cx="4572000" cy="3782274"/>
          </a:xfrm>
          <a:prstGeom prst="rect">
            <a:avLst/>
          </a:prstGeom>
          <a:solidFill>
            <a:schemeClr val="bg1">
              <a:alpha val="9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Identify the possible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Consider how serious the loss would be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Consider options to manage loss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Take action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ABA0336-0B47-42D3-9232-6D240823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160"/>
          </a:xfrm>
        </p:spPr>
        <p:txBody>
          <a:bodyPr/>
          <a:lstStyle/>
          <a:p>
            <a:r>
              <a:rPr lang="en-US" dirty="0"/>
              <a:t>Risk Management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36040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daredevil-skateboarder-01">
            <a:extLst>
              <a:ext uri="{FF2B5EF4-FFF2-40B4-BE49-F238E27FC236}">
                <a16:creationId xmlns:a16="http://schemas.microsoft.com/office/drawing/2014/main" id="{DA1AEEB1-DAF2-4196-AEA3-1DFF76DCF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5616" y="1931689"/>
            <a:ext cx="2900768" cy="29848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634056-3F4E-4A56-BFEF-78CEC1308A0F}"/>
              </a:ext>
            </a:extLst>
          </p:cNvPr>
          <p:cNvSpPr/>
          <p:nvPr/>
        </p:nvSpPr>
        <p:spPr>
          <a:xfrm>
            <a:off x="4572000" y="1532976"/>
            <a:ext cx="4572000" cy="3782274"/>
          </a:xfrm>
          <a:prstGeom prst="rect">
            <a:avLst/>
          </a:prstGeom>
          <a:solidFill>
            <a:schemeClr val="bg1">
              <a:alpha val="9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Options: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Eliminate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Reduce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Retain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Transfer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49BC16C-7867-4FEE-A49B-3A244028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160"/>
          </a:xfrm>
        </p:spPr>
        <p:txBody>
          <a:bodyPr/>
          <a:lstStyle/>
          <a:p>
            <a:r>
              <a:rPr lang="en-US" dirty="0"/>
              <a:t>Risk Management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1641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0CB0A2-13C0-4748-9348-1889A7B9F063}"/>
              </a:ext>
            </a:extLst>
          </p:cNvPr>
          <p:cNvSpPr/>
          <p:nvPr/>
        </p:nvSpPr>
        <p:spPr>
          <a:xfrm>
            <a:off x="787960" y="4375196"/>
            <a:ext cx="3464036" cy="2225588"/>
          </a:xfrm>
          <a:prstGeom prst="rect">
            <a:avLst/>
          </a:prstGeom>
          <a:solidFill>
            <a:srgbClr val="F2F2F2">
              <a:alpha val="92157"/>
            </a:srgb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4300" lvl="1"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ea typeface="Gadugi" panose="020B0502040204020203" pitchFamily="34" charset="0"/>
              </a:rPr>
              <a:t>Necessary</a:t>
            </a:r>
          </a:p>
          <a:p>
            <a:pPr marL="45720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ea typeface="Gadugi" panose="020B0502040204020203" pitchFamily="34" charset="0"/>
              </a:rPr>
              <a:t>Financial ruin</a:t>
            </a:r>
          </a:p>
          <a:p>
            <a:pPr marL="45720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ea typeface="Gadugi" panose="020B0502040204020203" pitchFamily="34" charset="0"/>
              </a:rPr>
              <a:t>High probability</a:t>
            </a:r>
          </a:p>
          <a:p>
            <a:pPr marL="45720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ea typeface="Gadugi" panose="020B0502040204020203" pitchFamily="34" charset="0"/>
              </a:rPr>
              <a:t>Required by law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B1B10C-3C32-4E5F-8861-12A62751B5E9}"/>
              </a:ext>
            </a:extLst>
          </p:cNvPr>
          <p:cNvSpPr/>
          <p:nvPr/>
        </p:nvSpPr>
        <p:spPr>
          <a:xfrm>
            <a:off x="2839982" y="1664524"/>
            <a:ext cx="3464036" cy="2222500"/>
          </a:xfrm>
          <a:prstGeom prst="rect">
            <a:avLst/>
          </a:prstGeom>
          <a:solidFill>
            <a:srgbClr val="F2F2F2">
              <a:alpha val="92157"/>
            </a:srgb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4300" lvl="1" algn="ctr"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a typeface="Gadugi" panose="020B0502040204020203" pitchFamily="34" charset="0"/>
              </a:rPr>
              <a:t>Optional</a:t>
            </a:r>
          </a:p>
          <a:p>
            <a:pPr marL="45720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a typeface="Gadugi" panose="020B0502040204020203" pitchFamily="34" charset="0"/>
              </a:rPr>
              <a:t>Covered by savings</a:t>
            </a:r>
          </a:p>
          <a:p>
            <a:pPr marL="45720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a typeface="Gadugi" panose="020B0502040204020203" pitchFamily="34" charset="0"/>
              </a:rPr>
              <a:t>Low probability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67C62D-866D-4721-BE4A-4472DA4A2D6E}"/>
              </a:ext>
            </a:extLst>
          </p:cNvPr>
          <p:cNvSpPr/>
          <p:nvPr/>
        </p:nvSpPr>
        <p:spPr>
          <a:xfrm>
            <a:off x="4892006" y="4369802"/>
            <a:ext cx="3581400" cy="2222500"/>
          </a:xfrm>
          <a:prstGeom prst="rect">
            <a:avLst/>
          </a:prstGeom>
          <a:solidFill>
            <a:srgbClr val="F2F2F2">
              <a:alpha val="92157"/>
            </a:srgb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4300" lvl="1" algn="ctr">
              <a:lnSpc>
                <a:spcPct val="150000"/>
              </a:lnSpc>
            </a:pPr>
            <a:r>
              <a:rPr lang="en-US" sz="2800" dirty="0">
                <a:solidFill>
                  <a:srgbClr val="FF9933"/>
                </a:solidFill>
                <a:ea typeface="Gadugi" panose="020B0502040204020203" pitchFamily="34" charset="0"/>
              </a:rPr>
              <a:t>Important</a:t>
            </a:r>
          </a:p>
          <a:p>
            <a:pPr marL="45720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9933"/>
                </a:solidFill>
                <a:ea typeface="Gadugi" panose="020B0502040204020203" pitchFamily="34" charset="0"/>
              </a:rPr>
              <a:t>Force to borrow</a:t>
            </a:r>
          </a:p>
          <a:p>
            <a:pPr marL="45720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9933"/>
                </a:solidFill>
                <a:ea typeface="Gadugi" panose="020B0502040204020203" pitchFamily="34" charset="0"/>
              </a:rPr>
              <a:t>Medium probability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135F2-A578-433B-B927-70F691317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Transfer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34056-3F4E-4A56-BFEF-78CEC1308A0F}"/>
              </a:ext>
            </a:extLst>
          </p:cNvPr>
          <p:cNvSpPr/>
          <p:nvPr/>
        </p:nvSpPr>
        <p:spPr>
          <a:xfrm>
            <a:off x="4572000" y="2099883"/>
            <a:ext cx="4572000" cy="3034013"/>
          </a:xfrm>
          <a:prstGeom prst="rect">
            <a:avLst/>
          </a:prstGeom>
          <a:solidFill>
            <a:schemeClr val="bg1">
              <a:alpha val="9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7338" lvl="1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Three (to six) months of expenses</a:t>
            </a:r>
          </a:p>
          <a:p>
            <a:pPr marL="287338" lvl="1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Cash (liquid)</a:t>
            </a:r>
          </a:p>
          <a:p>
            <a:pPr marL="287338" lvl="1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Accessible but not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accessible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49BC16C-7867-4FEE-A49B-3A244028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160"/>
          </a:xfrm>
        </p:spPr>
        <p:txBody>
          <a:bodyPr/>
          <a:lstStyle/>
          <a:p>
            <a:r>
              <a:rPr lang="en-US" dirty="0"/>
              <a:t>Emergency Savings – First Line of Defense</a:t>
            </a:r>
          </a:p>
        </p:txBody>
      </p:sp>
      <p:pic>
        <p:nvPicPr>
          <p:cNvPr id="5" name="Picture 6" descr="emergency-fund">
            <a:extLst>
              <a:ext uri="{FF2B5EF4-FFF2-40B4-BE49-F238E27FC236}">
                <a16:creationId xmlns:a16="http://schemas.microsoft.com/office/drawing/2014/main" id="{74519780-6770-4B16-8FA3-5324CD015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477" y="2281237"/>
            <a:ext cx="2787451" cy="267130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730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981341" y="990595"/>
            <a:ext cx="4957973" cy="3915229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" b="97977" l="9510" r="89914">
                        <a14:foregroundMark x1="38617" y1="76301" x2="38617" y2="76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9021"/>
            <a:ext cx="2613871" cy="2606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3"/>
          <p:cNvSpPr txBox="1">
            <a:spLocks/>
          </p:cNvSpPr>
          <p:nvPr/>
        </p:nvSpPr>
        <p:spPr>
          <a:xfrm>
            <a:off x="3685450" y="1348716"/>
            <a:ext cx="3578950" cy="2957144"/>
          </a:xfrm>
          <a:prstGeom prst="rect">
            <a:avLst/>
          </a:prstGeom>
          <a:noFill/>
          <a:effectLst>
            <a:softEdge rad="63500"/>
          </a:effectLst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32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Chat Poll:</a:t>
            </a:r>
          </a:p>
          <a:p>
            <a:r>
              <a:rPr lang="en-US" sz="30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What insurance is currently required by law?</a:t>
            </a:r>
          </a:p>
        </p:txBody>
      </p:sp>
      <p:sp>
        <p:nvSpPr>
          <p:cNvPr id="16" name="Cloud 15"/>
          <p:cNvSpPr/>
          <p:nvPr/>
        </p:nvSpPr>
        <p:spPr>
          <a:xfrm>
            <a:off x="2128607" y="4445105"/>
            <a:ext cx="408979" cy="31298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723473" y="4132122"/>
            <a:ext cx="515736" cy="31298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B0006-8BD6-46A4-8892-CEE6A51F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3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977900"/>
            <a:ext cx="8382000" cy="51054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endParaRPr lang="en-US" sz="4800" dirty="0">
              <a:solidFill>
                <a:srgbClr val="073E87">
                  <a:lumMod val="75000"/>
                </a:srgbClr>
              </a:solidFill>
            </a:endParaRPr>
          </a:p>
          <a:p>
            <a:pPr algn="ctr"/>
            <a:r>
              <a:rPr lang="en-US" sz="4800" dirty="0">
                <a:solidFill>
                  <a:srgbClr val="073E87">
                    <a:lumMod val="75000"/>
                  </a:srgbClr>
                </a:solidFill>
              </a:rPr>
              <a:t>Building Your Financial House</a:t>
            </a:r>
          </a:p>
          <a:p>
            <a:pPr algn="ctr"/>
            <a:r>
              <a:rPr lang="en-US" sz="4800" dirty="0">
                <a:solidFill>
                  <a:srgbClr val="073E87">
                    <a:lumMod val="75000"/>
                  </a:srgbClr>
                </a:solidFill>
              </a:rPr>
              <a:t>WELCOME</a:t>
            </a:r>
          </a:p>
          <a:p>
            <a:pPr algn="ctr"/>
            <a:endParaRPr lang="en-US" sz="2400" dirty="0">
              <a:solidFill>
                <a:srgbClr val="073E87">
                  <a:lumMod val="75000"/>
                </a:srgbClr>
              </a:solidFill>
            </a:endParaRPr>
          </a:p>
          <a:p>
            <a:pPr algn="ctr"/>
            <a:endParaRPr lang="en-US" sz="2400" dirty="0">
              <a:solidFill>
                <a:srgbClr val="073E8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 Hospital Emergency.jpg">
            <a:extLst>
              <a:ext uri="{FF2B5EF4-FFF2-40B4-BE49-F238E27FC236}">
                <a16:creationId xmlns:a16="http://schemas.microsoft.com/office/drawing/2014/main" id="{A7836789-9160-42C6-B5FE-ECB9EBA4A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1098533"/>
            <a:ext cx="3206663" cy="2146608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128002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wECBAUGAAgH/8QAQBAAAQMCBAMECAQDBgcAAAAAAQACAwQRBRIhMQZBURMiYZEHFDJCUnGBoRUWM7EjNJIkNVNic8FDcqKy0eHw/8QAGQEAAwEBAQAAAAAAAAAAAAAAAAEDAgQF/8QAIhEAAwACAwADAAMBAAAAAAAAAAECAxESEyEEFDEiQVEy/9oADAMBAAIRAxEAPwC0Y4WsnHKRss+zGWAbhNk4hiZoXDzXnOLLq5NCGNI2S9k2+yzh4liaPbSt4njOuYFHXQ3cmk7MW2+yXsm9As7+Zo/iC78zx/El1UHZJfvjHRMEYvsFQO4lYfeCH+ZmDchLqsfOTQyNaBeyjOaL7fZUUnErHDQqO7iRt7krXVYuyTRmMHkmOYByVAOJGH3lx4hYfeR15A7JLzs29FxjbzCz7uIG39pJ+YAR7SfXYc5NC1jb6BEDBvZZtvEDeZTxxCzqhY7Fzk0gaOicANdAs0OIW9U78wt6/dPqsXOTSFo6JQG9FmjxC3r90h4ib1Hml1WHZJqBZOzW2Cyn5iHVKeIm9UdeQOcmq7WyTtFlDxI0D2k38zs+MI68g+Ula35qvxGM5rgmynxnvBCrQCDdelXhwYv0rXMLmDUokMJy80o2UmnHdWp0PI3sB2XW/mnth63RnNATQ9oO61pE9s4QDpqmyQN6FSWajTVAqJmMOpT0HoIQMshSQNuo1ViAazTfkoUdfPNMxkbC973BrWN1LidAAEvEaU0y2bA3YJexHQr6jwp6JZ6ijiquIqqSnkeA71SEAlg6OcefgAtHL6JsAd+lJVx68pb38wsckNY6PhvYtvqCl7FvRfZJvRJhcYJbiFbrqB3LD7LHcScEVGDAy00xqYAO9dtnN/8AKaaYnFIxfYNvsU4QN3spBYnZbBa0Z2yL2I6JREOiPbZJZGg2AMfgm9mCpJA6phCNCAZB0TS231RyOiE/RGg2yNKL7IfZN6FSA0uKL2Tf/gjQ9snsHeCZWeyURmm6DVvsFiymL9IQUuIgNHVR2kFWeDUvrVdGy2l9VnkpW2UqOT0iJURy5C4NNlUT1EkbjdfWpuH4nUps2xtosfi3C7mNLrIXycYV8akUMFXeMa2NlUYhVukksHaDoVKrmPpAWkbKnJJueqosiMLG0/Q3YyvbmAJW/wDQRh8FZx0JKmPOaSnfLGC24D7gA/c2WGhqw2MMc36r6N6C4KqTiWWvp2u7JmWGQgXFnZib+QWsilzs1LaZ6JASqLXVQo4DIWlx5NHNPpKhlTTRzxate0ELm36V15sfM0Fjvksbjbo87ozY3F7LS4ziMNBRTSPd3msJA6lfPKzF218bZ49A7S3S260v0zS8PneIU7Ya2aNnstebfJRjHorSrhmbK41As9xJPRRHNAG2qsjkb9IZZ0TMpR5N01MABBSWKK5wHJNDr8kbQ+NP8AOGXdBcCTpzRJyb7Lo3gDvbrPNGuujmRZdSNU/KeicJBe4AXdp4BHJCeOgoKj1eoNkUG6DN7JQ0KXpkWN3ftzVzhNT6rUtedBdUbP1lYwWMjQdrqblNaZV2000fS8PxT1mAaaWUXGqxjYnBwFil4eigFKMx5dVF4igjkacpXA8SVeHXOVufT55xDlkLy3UFZlayvgBzDeyy07MkrmrsiNSSdpvQzrdem/QjggwrgWmnkjyz173VEl97E2b/ANIC854DhU+OYzSYXStLpamUM090cz9Bcr2NR07KSkhp4hZkTAxvyAsqU/NCRBxgCQsYd7ErOxYjU4NK+GJofE83yuvofBW+O1BimJYzO5oDbA23KpsRa1wbKdxyXh/Jz1GZuWelghPHqkVPFFdJUROfUkAvHdY3ks9goD6N+m0ztemyHxRXjtA90T5DnyNaw7eKdgrgIZoxpZwfb5hdfw7unumQ+TMqfB+K07amEE6OYfsqsYddt7hXEzw5jiNbqHmJ0yr01kS8Z5s43X4Vb6NjDrZSaWiheBmYCpBpHS6kJ7aN8be6bfVPlLNqHIgwqkde8YTmYLSfB90IxzsPtJQ+cbOT4Q/7Nc2v6LCn4foNy0FOrMAw4x6Rtv8AJVsk9XlswkFRXVFfsXOIQseP/Q7WxzsApg4htkz8uxdQkZJWA7OKL2lT0f5LDwRv9NrM/wDDKX03QZnhul0X3b3UCe73kAp09HLE7YzOBJdToJLvaAdbhVojdmupMJLHtJOxWN+FnBr6SoqIqfu32XT1Ez4iZLhRqGvjEYa7pzQsRxJgjIC5m3yKqfCqqX5nv1tqs3iLbTX6hWzpjI8m+6r6+PM3MNSupPaIuWq2bP0DRsf6QWF4uWUkjm+B7ov916XvovJPo6xo8P8AGWHVrv0nSCGXwa42v9DY/RerKyqbHQvnYbjL3beKzkfFbZWfShxGRz6l+gu923RQMUuGht7m2yKJb3mk9rkFUYlVPFnyC2vVeDa502keonxnRksXia6szndriQFCZUmkqu5q2UhgHjqrfFQ2R4c0gEi6p3U4newkkBj8wPiF2/FetHLm9RYtcWut5qLG54mcLucAei4zXJsblPomh93mTKTysvRpbOGHpk5soawEtdf5JDVX3af6UM6mxnCI2JpH6+qzpleSAvqWnUtt9Ezt4/hRH05O01/ohGFzf+IPJGqFuQrJo3e7b5lK+SO2wUe7m++PJDe950uPJH8g/iS2zwg65UT1qLq3zVVJI5o93TwQvWHdR/Sj0fhmHOJ2Udsbi66I12gRo7c1h5BTGhghuNlIipmkC4RG2toERrrG6xV7WkUmdP0c2kyjR2ngmy0Qe3vG6J2p6rjISN1DVf6X5T/hVyUeRxtZBlpMw2VxludUpjBGwV4vSI2tso4qINIOXUFem68huAwPDnNY5rCSOWi+ACFek8MGbDKUOAP8Ft/Jap9stGV/BpmSkq8PhjZFJI7M9pLLNOtv3WTxzGaONrhn1PI7pnpcqZ6PFsNdE8tENRdtuVy0fsVS8YSGR8M5Y0inY4utuRlPLnuudYePh1ulZWVHEtMZmtDruGgbvdPZiLZo7xkgk6scLarKYbRPnqJ6yRthTNDgP8xOivrl87P8rQFbHhUvZC680XEZtFm3cV0Uz2ssIx5rohlguU5jxpsrXkUs55jbASTTXJEf3SMmqL6MNv8AmUouPh5JzXkch5Kf2DXSh0Mry27mH+pDmqXZwCw+aKJSNLN8kN4z8h9Am/kAsCLCiijlaC5qmDD4nC9tVSxvkj9lxFlJZWzN53T+whPCTn4XG7QXQfwRnU/ZDGITg+yk/E5fhHmn9iRdLPnbCPBGY9o5oGXxXWJFgUngYu9E1szBoSiCZiopJHiQi/NMmmlYN1Jxpl5rktmh7eOxFwlEzNNQsiayb4kSGrlc/LcprE2FUka8Sstv904TsHPRZk1EoG6GamYm19FrpZPuRq2zRucBfmvSmHf3fTW/wm/svIsMk5c35heuMJJOF0pI17Jun0WphyHNUfNePMMZjPEgbKT2FI5sjx1IsQFn2xjFsXnhczuCnc3w3C2PEjZKPiOd0sDnQ1lv4rdmkAAA/P8A2VZR0UdJVT1TgGx5cts3tFYf6dMeI+fV8LKCSShija3tZNR1A2Keacxua42U7FIJsRxk1T2NZHEbNaBcgX3J/wBl0je9ZUkhkYkrwymbc2v1Uft2j3lE4kmfFTwtZpdx/ZUXrU3VLJidPZOciRq21LPiCeJ2bZgsj63Nyuu9cnPNS+uzfdJsmzMt7QTu3Z1Cxnr07Uv4hPbcpfXoO6TZ9uz4glbURgauWK9fn31XfiE/ij61B3SboTRm3e1KXPH1Kwn4lUdSu/E6jx80fXY+6Trrr9EzO3qlzN6r0Dzv7Izv1zouqmDs/oukcO30XVJ/hH5Lkv8AT0MP/JTkWJ+aJTG0oQjufmpFCwOkJPJUj9M5fwme0iMjHOycGNCe1o5q2jjOacmVwAuDcL1lg7zJhdI82u6JpNvkvJ5aMpt0XqvhwH8BoL79g39lOy2IditHFVwlsrQdND0WGxHDOwkIjc5wLrNuNvFfRi3NuBayouIIGNZnbYHbZYcp/p0Kmj5riJjhidDG2wvdx6lUndLrq64g7Nshax3/ALVK1ttU5WjFMo+KDZ8Db8iqPS+yvOJGXqIb/AqcsFlZI5a/RlwEht80/IE3KL7I0IQkBJcJ+UeCTKEaAbpyC7ROsOaSzUaEM0SXCcQL7pth1QMqRPIPeKX1mS3tIKXkFjbOjSCxyuMt3a3U6ofeHToqxnthTJv01Gv0vHiISJDIY3abIfNKNwqyTr0miod4IjKhyiD2U9myps52iYyZzntaObgPMr13hLSzDKVp3ETf2Xj2A/2mD/Ub/wBwXsWg/kYP9MfssUUxrQdZri2RzYgANOq0yznFIv2YO1wsFUfNcVhBncXDUDmoPZ63P0V1jP8ANyHobKsdq4rSMWYXjKqdDiMbRt2d/uqD8Qdsrfj3TFIrf4SzJWuRjiiaa53IJPXnqGuS5MfBEv16TwSGtf4KKu5I5MOCJJrJEhrJDzCjrkbY+CD+tSHmk9Zk6lBXI2NQj//Z"/>
          <p:cNvSpPr>
            <a:spLocks noChangeAspect="1" noChangeArrowheads="1"/>
          </p:cNvSpPr>
          <p:nvPr/>
        </p:nvSpPr>
        <p:spPr bwMode="auto">
          <a:xfrm>
            <a:off x="63500" y="-611188"/>
            <a:ext cx="168592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E7DC4-884B-4C55-A99A-453C8581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Transferrable Losses</a:t>
            </a:r>
          </a:p>
        </p:txBody>
      </p:sp>
      <p:pic>
        <p:nvPicPr>
          <p:cNvPr id="13" name="Picture 12" descr="A picture containing tree, outdoor, building, house&#10;&#10;Description automatically generated">
            <a:extLst>
              <a:ext uri="{FF2B5EF4-FFF2-40B4-BE49-F238E27FC236}">
                <a16:creationId xmlns:a16="http://schemas.microsoft.com/office/drawing/2014/main" id="{4258FB35-AA16-4B00-901F-E7B7BDC46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00750" y="4169982"/>
            <a:ext cx="2059050" cy="1544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CB448A-01DA-49B0-A052-614103AD4A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65825" y="4258246"/>
            <a:ext cx="2059049" cy="136775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F32881D-8310-4B4A-9C2C-E41513D4AE74}"/>
              </a:ext>
            </a:extLst>
          </p:cNvPr>
          <p:cNvSpPr/>
          <p:nvPr/>
        </p:nvSpPr>
        <p:spPr>
          <a:xfrm>
            <a:off x="5104891" y="5714270"/>
            <a:ext cx="3018205" cy="7672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1" algn="ctr"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Property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2C6FCF-A723-4EB9-B83A-F93EC81F95D6}"/>
              </a:ext>
            </a:extLst>
          </p:cNvPr>
          <p:cNvSpPr/>
          <p:nvPr/>
        </p:nvSpPr>
        <p:spPr>
          <a:xfrm>
            <a:off x="468715" y="4558506"/>
            <a:ext cx="3018205" cy="7672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1" algn="ctr"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Income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0F4703-4ECD-48F7-87D5-B3D7788C9DD3}"/>
              </a:ext>
            </a:extLst>
          </p:cNvPr>
          <p:cNvSpPr/>
          <p:nvPr/>
        </p:nvSpPr>
        <p:spPr>
          <a:xfrm>
            <a:off x="4850697" y="3102483"/>
            <a:ext cx="3018205" cy="7672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1" algn="ctr"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</a:t>
            </a:r>
          </a:p>
        </p:txBody>
      </p:sp>
      <p:pic>
        <p:nvPicPr>
          <p:cNvPr id="27" name="Picture 2" descr="M:\iStock Photos-Financial Education\iStock_PayStatement with Calculator.jpg">
            <a:extLst>
              <a:ext uri="{FF2B5EF4-FFF2-40B4-BE49-F238E27FC236}">
                <a16:creationId xmlns:a16="http://schemas.microsoft.com/office/drawing/2014/main" id="{F831E5C6-E380-45B8-AF55-627214A8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8" y="2392872"/>
            <a:ext cx="3575599" cy="23823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:\iStock Photos-Financial Education\iStock_PayStatement with Calculator.jpg">
            <a:extLst>
              <a:ext uri="{FF2B5EF4-FFF2-40B4-BE49-F238E27FC236}">
                <a16:creationId xmlns:a16="http://schemas.microsoft.com/office/drawing/2014/main" id="{6E08B5EC-A0D5-4F41-92F3-C22647C1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8" y="2392872"/>
            <a:ext cx="3575599" cy="23823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B12EB67-D94B-4AED-8E65-2FF5FAA84C8B}"/>
              </a:ext>
            </a:extLst>
          </p:cNvPr>
          <p:cNvSpPr/>
          <p:nvPr/>
        </p:nvSpPr>
        <p:spPr>
          <a:xfrm>
            <a:off x="4940299" y="1694259"/>
            <a:ext cx="4203699" cy="536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6BD776-C095-4F92-B80A-E8DA75A3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Income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0BE3B6-5A12-4AF2-B0E3-279A102ADE09}"/>
              </a:ext>
            </a:extLst>
          </p:cNvPr>
          <p:cNvSpPr/>
          <p:nvPr/>
        </p:nvSpPr>
        <p:spPr>
          <a:xfrm>
            <a:off x="4940300" y="1694259"/>
            <a:ext cx="4203699" cy="528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19063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Common: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examination (non-group policies)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Suicide clause</a:t>
            </a:r>
          </a:p>
          <a:p>
            <a:pPr marL="119063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Term: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Set period of time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Renewal based on health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Good for temporary needs, i.e., college, mortgages</a:t>
            </a:r>
          </a:p>
          <a:p>
            <a:pPr marL="119063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Permanent: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Coverage for entire life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Whole, universal, and universal life policies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Cash value feature</a:t>
            </a:r>
          </a:p>
          <a:p>
            <a:pPr marL="228600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D68A2282-C618-4985-9712-DFEE21EE0270}"/>
              </a:ext>
            </a:extLst>
          </p:cNvPr>
          <p:cNvSpPr txBox="1">
            <a:spLocks/>
          </p:cNvSpPr>
          <p:nvPr/>
        </p:nvSpPr>
        <p:spPr>
          <a:xfrm>
            <a:off x="877071" y="2552170"/>
            <a:ext cx="2581834" cy="1891203"/>
          </a:xfrm>
          <a:prstGeom prst="rect">
            <a:avLst/>
          </a:prstGeom>
          <a:solidFill>
            <a:srgbClr val="DCE6F2">
              <a:alpha val="7607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Loss Due to Death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333BF-371B-47CE-AF2E-755D5543ED4F}"/>
              </a:ext>
            </a:extLst>
          </p:cNvPr>
          <p:cNvSpPr txBox="1"/>
          <p:nvPr/>
        </p:nvSpPr>
        <p:spPr>
          <a:xfrm>
            <a:off x="4940300" y="1232594"/>
            <a:ext cx="4203699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Life Insurance </a:t>
            </a:r>
          </a:p>
        </p:txBody>
      </p:sp>
    </p:spTree>
    <p:extLst>
      <p:ext uri="{BB962C8B-B14F-4D97-AF65-F5344CB8AC3E}">
        <p14:creationId xmlns:p14="http://schemas.microsoft.com/office/powerpoint/2010/main" val="36040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:\iStock Photos-Financial Education\iStock_PayStatement with Calculator.jpg">
            <a:extLst>
              <a:ext uri="{FF2B5EF4-FFF2-40B4-BE49-F238E27FC236}">
                <a16:creationId xmlns:a16="http://schemas.microsoft.com/office/drawing/2014/main" id="{6E08B5EC-A0D5-4F41-92F3-C22647C1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8" y="2392872"/>
            <a:ext cx="3575599" cy="23823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B12EB67-D94B-4AED-8E65-2FF5FAA84C8B}"/>
              </a:ext>
            </a:extLst>
          </p:cNvPr>
          <p:cNvSpPr/>
          <p:nvPr/>
        </p:nvSpPr>
        <p:spPr>
          <a:xfrm>
            <a:off x="4940299" y="1694259"/>
            <a:ext cx="4203699" cy="5163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6BD776-C095-4F92-B80A-E8DA75A3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Income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0BE3B6-5A12-4AF2-B0E3-279A102ADE09}"/>
              </a:ext>
            </a:extLst>
          </p:cNvPr>
          <p:cNvSpPr/>
          <p:nvPr/>
        </p:nvSpPr>
        <p:spPr>
          <a:xfrm>
            <a:off x="4940298" y="1694259"/>
            <a:ext cx="4203699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Savings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Sick-time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Worker’s Compensation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Social Security disability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(with waiting period and diagnosis limitations)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Employer-sponsored plans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(tied to your employer and not covered under COBRA)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Individual disability insurance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(more costly but not tied to an employer)</a:t>
            </a:r>
          </a:p>
          <a:p>
            <a:pPr marL="228600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D68A2282-C618-4985-9712-DFEE21EE0270}"/>
              </a:ext>
            </a:extLst>
          </p:cNvPr>
          <p:cNvSpPr txBox="1">
            <a:spLocks/>
          </p:cNvSpPr>
          <p:nvPr/>
        </p:nvSpPr>
        <p:spPr>
          <a:xfrm>
            <a:off x="877071" y="2552170"/>
            <a:ext cx="2581834" cy="1891203"/>
          </a:xfrm>
          <a:prstGeom prst="rect">
            <a:avLst/>
          </a:prstGeom>
          <a:solidFill>
            <a:srgbClr val="DCE6F2">
              <a:alpha val="76078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Loss Due to Disability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333BF-371B-47CE-AF2E-755D5543ED4F}"/>
              </a:ext>
            </a:extLst>
          </p:cNvPr>
          <p:cNvSpPr txBox="1"/>
          <p:nvPr/>
        </p:nvSpPr>
        <p:spPr>
          <a:xfrm>
            <a:off x="4940300" y="1232594"/>
            <a:ext cx="4203699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Income Sources</a:t>
            </a:r>
          </a:p>
        </p:txBody>
      </p:sp>
    </p:spTree>
    <p:extLst>
      <p:ext uri="{BB962C8B-B14F-4D97-AF65-F5344CB8AC3E}">
        <p14:creationId xmlns:p14="http://schemas.microsoft.com/office/powerpoint/2010/main" val="12874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:\iStock Photos-Financial Education\iStock_PayStatement with Calculator.jpg">
            <a:extLst>
              <a:ext uri="{FF2B5EF4-FFF2-40B4-BE49-F238E27FC236}">
                <a16:creationId xmlns:a16="http://schemas.microsoft.com/office/drawing/2014/main" id="{6E08B5EC-A0D5-4F41-92F3-C22647C1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8" y="2392872"/>
            <a:ext cx="3575599" cy="23823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B12EB67-D94B-4AED-8E65-2FF5FAA84C8B}"/>
              </a:ext>
            </a:extLst>
          </p:cNvPr>
          <p:cNvSpPr/>
          <p:nvPr/>
        </p:nvSpPr>
        <p:spPr>
          <a:xfrm>
            <a:off x="4940299" y="1694259"/>
            <a:ext cx="4203699" cy="5163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6BD776-C095-4F92-B80A-E8DA75A3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Income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0BE3B6-5A12-4AF2-B0E3-279A102ADE09}"/>
              </a:ext>
            </a:extLst>
          </p:cNvPr>
          <p:cNvSpPr/>
          <p:nvPr/>
        </p:nvSpPr>
        <p:spPr>
          <a:xfrm>
            <a:off x="5053034" y="1853216"/>
            <a:ext cx="4203699" cy="459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Definition of  job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Own occupation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Any occupation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Typically replaces 60-65% of monthly income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Coordination of benefits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Short-term (up to six months)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Long-term (six months+)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May have maximum time limits to receive benefits</a:t>
            </a:r>
          </a:p>
          <a:p>
            <a:pPr marL="228600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D68A2282-C618-4985-9712-DFEE21EE0270}"/>
              </a:ext>
            </a:extLst>
          </p:cNvPr>
          <p:cNvSpPr txBox="1">
            <a:spLocks/>
          </p:cNvSpPr>
          <p:nvPr/>
        </p:nvSpPr>
        <p:spPr>
          <a:xfrm>
            <a:off x="877071" y="2552170"/>
            <a:ext cx="2581834" cy="1891203"/>
          </a:xfrm>
          <a:prstGeom prst="rect">
            <a:avLst/>
          </a:prstGeom>
          <a:solidFill>
            <a:srgbClr val="DCE6F2">
              <a:alpha val="76078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Loss Due to Disability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333BF-371B-47CE-AF2E-755D5543ED4F}"/>
              </a:ext>
            </a:extLst>
          </p:cNvPr>
          <p:cNvSpPr txBox="1"/>
          <p:nvPr/>
        </p:nvSpPr>
        <p:spPr>
          <a:xfrm>
            <a:off x="4940300" y="1232594"/>
            <a:ext cx="4203699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Disability Insurance </a:t>
            </a:r>
          </a:p>
        </p:txBody>
      </p:sp>
    </p:spTree>
    <p:extLst>
      <p:ext uri="{BB962C8B-B14F-4D97-AF65-F5344CB8AC3E}">
        <p14:creationId xmlns:p14="http://schemas.microsoft.com/office/powerpoint/2010/main" val="26342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 Hospital Emergency.jpg">
            <a:extLst>
              <a:ext uri="{FF2B5EF4-FFF2-40B4-BE49-F238E27FC236}">
                <a16:creationId xmlns:a16="http://schemas.microsoft.com/office/drawing/2014/main" id="{A7836789-9160-42C6-B5FE-ECB9EBA4A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1098533"/>
            <a:ext cx="3206663" cy="2146608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128002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wECBAUGAAgH/8QAQBAAAQMCBAMECAQDBgcAAAAAAQACAwQRBRIhMQZBURMiYZEHFDJCUnGBoRUWM7EjNJIkNVNic8FDcqKy0eHw/8QAGQEAAwEBAQAAAAAAAAAAAAAAAAEDAgQF/8QAIhEAAwACAwADAAMBAAAAAAAAAAECAxESEyEEFDEiQVEy/9oADAMBAAIRAxEAPwC0Y4WsnHKRss+zGWAbhNk4hiZoXDzXnOLLq5NCGNI2S9k2+yzh4liaPbSt4njOuYFHXQ3cmk7MW2+yXsm9As7+Zo/iC78zx/El1UHZJfvjHRMEYvsFQO4lYfeCH+ZmDchLqsfOTQyNaBeyjOaL7fZUUnErHDQqO7iRt7krXVYuyTRmMHkmOYByVAOJGH3lx4hYfeR15A7JLzs29FxjbzCz7uIG39pJ+YAR7SfXYc5NC1jb6BEDBvZZtvEDeZTxxCzqhY7Fzk0gaOicANdAs0OIW9U78wt6/dPqsXOTSFo6JQG9FmjxC3r90h4ib1Hml1WHZJqBZOzW2Cyn5iHVKeIm9UdeQOcmq7WyTtFlDxI0D2k38zs+MI68g+Ula35qvxGM5rgmynxnvBCrQCDdelXhwYv0rXMLmDUokMJy80o2UmnHdWp0PI3sB2XW/mnth63RnNATQ9oO61pE9s4QDpqmyQN6FSWajTVAqJmMOpT0HoIQMshSQNuo1ViAazTfkoUdfPNMxkbC973BrWN1LidAAEvEaU0y2bA3YJexHQr6jwp6JZ6ijiquIqqSnkeA71SEAlg6OcefgAtHL6JsAd+lJVx68pb38wsckNY6PhvYtvqCl7FvRfZJvRJhcYJbiFbrqB3LD7LHcScEVGDAy00xqYAO9dtnN/8AKaaYnFIxfYNvsU4QN3spBYnZbBa0Z2yL2I6JREOiPbZJZGg2AMfgm9mCpJA6phCNCAZB0TS231RyOiE/RGg2yNKL7IfZN6FSA0uKL2Tf/gjQ9snsHeCZWeyURmm6DVvsFiymL9IQUuIgNHVR2kFWeDUvrVdGy2l9VnkpW2UqOT0iJURy5C4NNlUT1EkbjdfWpuH4nUps2xtosfi3C7mNLrIXycYV8akUMFXeMa2NlUYhVukksHaDoVKrmPpAWkbKnJJueqosiMLG0/Q3YyvbmAJW/wDQRh8FZx0JKmPOaSnfLGC24D7gA/c2WGhqw2MMc36r6N6C4KqTiWWvp2u7JmWGQgXFnZib+QWsilzs1LaZ6JASqLXVQo4DIWlx5NHNPpKhlTTRzxate0ELm36V15sfM0Fjvksbjbo87ozY3F7LS4ziMNBRTSPd3msJA6lfPKzF218bZ49A7S3S260v0zS8PneIU7Ya2aNnstebfJRjHorSrhmbK41As9xJPRRHNAG2qsjkb9IZZ0TMpR5N01MABBSWKK5wHJNDr8kbQ+NP8AOGXdBcCTpzRJyb7Lo3gDvbrPNGuujmRZdSNU/KeicJBe4AXdp4BHJCeOgoKj1eoNkUG6DN7JQ0KXpkWN3ftzVzhNT6rUtedBdUbP1lYwWMjQdrqblNaZV2000fS8PxT1mAaaWUXGqxjYnBwFil4eigFKMx5dVF4igjkacpXA8SVeHXOVufT55xDlkLy3UFZlayvgBzDeyy07MkrmrsiNSSdpvQzrdem/QjggwrgWmnkjyz173VEl97E2b/ANIC854DhU+OYzSYXStLpamUM090cz9Bcr2NR07KSkhp4hZkTAxvyAsqU/NCRBxgCQsYd7ErOxYjU4NK+GJofE83yuvofBW+O1BimJYzO5oDbA23KpsRa1wbKdxyXh/Jz1GZuWelghPHqkVPFFdJUROfUkAvHdY3ks9goD6N+m0ztemyHxRXjtA90T5DnyNaw7eKdgrgIZoxpZwfb5hdfw7unumQ+TMqfB+K07amEE6OYfsqsYddt7hXEzw5jiNbqHmJ0yr01kS8Z5s43X4Vb6NjDrZSaWiheBmYCpBpHS6kJ7aN8be6bfVPlLNqHIgwqkde8YTmYLSfB90IxzsPtJQ+cbOT4Q/7Nc2v6LCn4foNy0FOrMAw4x6Rtv8AJVsk9XlswkFRXVFfsXOIQseP/Q7WxzsApg4htkz8uxdQkZJWA7OKL2lT0f5LDwRv9NrM/wDDKX03QZnhul0X3b3UCe73kAp09HLE7YzOBJdToJLvaAdbhVojdmupMJLHtJOxWN+FnBr6SoqIqfu32XT1Ez4iZLhRqGvjEYa7pzQsRxJgjIC5m3yKqfCqqX5nv1tqs3iLbTX6hWzpjI8m+6r6+PM3MNSupPaIuWq2bP0DRsf6QWF4uWUkjm+B7ov916XvovJPo6xo8P8AGWHVrv0nSCGXwa42v9DY/RerKyqbHQvnYbjL3beKzkfFbZWfShxGRz6l+gu923RQMUuGht7m2yKJb3mk9rkFUYlVPFnyC2vVeDa502keonxnRksXia6szndriQFCZUmkqu5q2UhgHjqrfFQ2R4c0gEi6p3U4newkkBj8wPiF2/FetHLm9RYtcWut5qLG54mcLucAei4zXJsblPomh93mTKTysvRpbOGHpk5soawEtdf5JDVX3af6UM6mxnCI2JpH6+qzpleSAvqWnUtt9Ezt4/hRH05O01/ohGFzf+IPJGqFuQrJo3e7b5lK+SO2wUe7m++PJDe950uPJH8g/iS2zwg65UT1qLq3zVVJI5o93TwQvWHdR/Sj0fhmHOJ2Udsbi66I12gRo7c1h5BTGhghuNlIipmkC4RG2toERrrG6xV7WkUmdP0c2kyjR2ngmy0Qe3vG6J2p6rjISN1DVf6X5T/hVyUeRxtZBlpMw2VxludUpjBGwV4vSI2tso4qINIOXUFem68huAwPDnNY5rCSOWi+ACFek8MGbDKUOAP8Ft/Jap9stGV/BpmSkq8PhjZFJI7M9pLLNOtv3WTxzGaONrhn1PI7pnpcqZ6PFsNdE8tENRdtuVy0fsVS8YSGR8M5Y0inY4utuRlPLnuudYePh1ulZWVHEtMZmtDruGgbvdPZiLZo7xkgk6scLarKYbRPnqJ6yRthTNDgP8xOivrl87P8rQFbHhUvZC680XEZtFm3cV0Uz2ssIx5rohlguU5jxpsrXkUs55jbASTTXJEf3SMmqL6MNv8AmUouPh5JzXkch5Kf2DXSh0Mry27mH+pDmqXZwCw+aKJSNLN8kN4z8h9Am/kAsCLCiijlaC5qmDD4nC9tVSxvkj9lxFlJZWzN53T+whPCTn4XG7QXQfwRnU/ZDGITg+yk/E5fhHmn9iRdLPnbCPBGY9o5oGXxXWJFgUngYu9E1szBoSiCZiopJHiQi/NMmmlYN1Jxpl5rktmh7eOxFwlEzNNQsiayb4kSGrlc/LcprE2FUka8Sstv904TsHPRZk1EoG6GamYm19FrpZPuRq2zRucBfmvSmHf3fTW/wm/svIsMk5c35heuMJJOF0pI17Jun0WphyHNUfNePMMZjPEgbKT2FI5sjx1IsQFn2xjFsXnhczuCnc3w3C2PEjZKPiOd0sDnQ1lv4rdmkAAA/P8A2VZR0UdJVT1TgGx5cts3tFYf6dMeI+fV8LKCSShija3tZNR1A2Keacxua42U7FIJsRxk1T2NZHEbNaBcgX3J/wBl0je9ZUkhkYkrwymbc2v1Uft2j3lE4kmfFTwtZpdx/ZUXrU3VLJidPZOciRq21LPiCeJ2bZgsj63Nyuu9cnPNS+uzfdJsmzMt7QTu3Z1Cxnr07Uv4hPbcpfXoO6TZ9uz4glbURgauWK9fn31XfiE/ij61B3SboTRm3e1KXPH1Kwn4lUdSu/E6jx80fXY+6Trrr9EzO3qlzN6r0Dzv7Izv1zouqmDs/oukcO30XVJ/hH5Lkv8AT0MP/JTkWJ+aJTG0oQjufmpFCwOkJPJUj9M5fwme0iMjHOycGNCe1o5q2jjOacmVwAuDcL1lg7zJhdI82u6JpNvkvJ5aMpt0XqvhwH8BoL79g39lOy2IditHFVwlsrQdND0WGxHDOwkIjc5wLrNuNvFfRi3NuBayouIIGNZnbYHbZYcp/p0Kmj5riJjhidDG2wvdx6lUndLrq64g7Nshax3/ALVK1ttU5WjFMo+KDZ8Db8iqPS+yvOJGXqIb/AqcsFlZI5a/RlwEht80/IE3KL7I0IQkBJcJ+UeCTKEaAbpyC7ROsOaSzUaEM0SXCcQL7pth1QMqRPIPeKX1mS3tIKXkFjbOjSCxyuMt3a3U6ofeHToqxnthTJv01Gv0vHiISJDIY3abIfNKNwqyTr0miod4IjKhyiD2U9myps52iYyZzntaObgPMr13hLSzDKVp3ETf2Xj2A/2mD/Ub/wBwXsWg/kYP9MfssUUxrQdZri2RzYgANOq0yznFIv2YO1wsFUfNcVhBncXDUDmoPZ63P0V1jP8ANyHobKsdq4rSMWYXjKqdDiMbRt2d/uqD8Qdsrfj3TFIrf4SzJWuRjiiaa53IJPXnqGuS5MfBEv16TwSGtf4KKu5I5MOCJJrJEhrJDzCjrkbY+CD+tSHmk9Zk6lBXI2NQj//Z"/>
          <p:cNvSpPr>
            <a:spLocks noChangeAspect="1" noChangeArrowheads="1"/>
          </p:cNvSpPr>
          <p:nvPr/>
        </p:nvSpPr>
        <p:spPr bwMode="auto">
          <a:xfrm>
            <a:off x="63500" y="-611188"/>
            <a:ext cx="168592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E7DC4-884B-4C55-A99A-453C8581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Transferrable Losses</a:t>
            </a:r>
          </a:p>
        </p:txBody>
      </p:sp>
      <p:pic>
        <p:nvPicPr>
          <p:cNvPr id="13" name="Picture 12" descr="A picture containing tree, outdoor, building, house&#10;&#10;Description automatically generated">
            <a:extLst>
              <a:ext uri="{FF2B5EF4-FFF2-40B4-BE49-F238E27FC236}">
                <a16:creationId xmlns:a16="http://schemas.microsoft.com/office/drawing/2014/main" id="{4258FB35-AA16-4B00-901F-E7B7BDC46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00750" y="4169982"/>
            <a:ext cx="2059050" cy="1544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CB448A-01DA-49B0-A052-614103AD4A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65825" y="4258246"/>
            <a:ext cx="2059049" cy="136775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7" name="Picture 2" descr="M:\iStock Photos-Financial Education\iStock_PayStatement with Calculator.jpg">
            <a:extLst>
              <a:ext uri="{FF2B5EF4-FFF2-40B4-BE49-F238E27FC236}">
                <a16:creationId xmlns:a16="http://schemas.microsoft.com/office/drawing/2014/main" id="{F831E5C6-E380-45B8-AF55-627214A8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8" y="2392872"/>
            <a:ext cx="3575599" cy="23823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2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46407 0.2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2" y="10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 Hospital Emergency.jpg">
            <a:extLst>
              <a:ext uri="{FF2B5EF4-FFF2-40B4-BE49-F238E27FC236}">
                <a16:creationId xmlns:a16="http://schemas.microsoft.com/office/drawing/2014/main" id="{5EAD96AF-DEBF-43A2-AD9F-84CD09EB0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1" y="2553435"/>
            <a:ext cx="3206663" cy="2146608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B12EB67-D94B-4AED-8E65-2FF5FAA84C8B}"/>
              </a:ext>
            </a:extLst>
          </p:cNvPr>
          <p:cNvSpPr/>
          <p:nvPr/>
        </p:nvSpPr>
        <p:spPr>
          <a:xfrm>
            <a:off x="4572001" y="1694259"/>
            <a:ext cx="4571998" cy="5163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6BD776-C095-4F92-B80A-E8DA75A3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Health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0BE3B6-5A12-4AF2-B0E3-279A102ADE09}"/>
              </a:ext>
            </a:extLst>
          </p:cNvPr>
          <p:cNvSpPr/>
          <p:nvPr/>
        </p:nvSpPr>
        <p:spPr>
          <a:xfrm>
            <a:off x="4571999" y="1628943"/>
            <a:ext cx="457199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19062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Ten essential benefits (ACA)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Emergency, in- and out-patient care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Laboratory services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Rehabilitative services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Prescription drugs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Pregnancy, maternity, and newborn care including birth control and breastfeeding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Pediatric care (including oral and vision care)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Mental health and substance use disorders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Preventative, wellness, and chronic disease management</a:t>
            </a:r>
          </a:p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19062" lvl="1">
              <a:lnSpc>
                <a:spcPct val="80000"/>
              </a:lnSpc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Optional benefits – adult dental, vision, hearing, etc. </a:t>
            </a:r>
          </a:p>
          <a:p>
            <a:pPr marL="228600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D68A2282-C618-4985-9712-DFEE21EE0270}"/>
              </a:ext>
            </a:extLst>
          </p:cNvPr>
          <p:cNvSpPr txBox="1">
            <a:spLocks/>
          </p:cNvSpPr>
          <p:nvPr/>
        </p:nvSpPr>
        <p:spPr>
          <a:xfrm>
            <a:off x="877071" y="3108069"/>
            <a:ext cx="2581834" cy="1168060"/>
          </a:xfrm>
          <a:prstGeom prst="rect">
            <a:avLst/>
          </a:prstGeom>
          <a:solidFill>
            <a:srgbClr val="DCE6F2">
              <a:alpha val="9098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Temporary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333BF-371B-47CE-AF2E-755D5543ED4F}"/>
              </a:ext>
            </a:extLst>
          </p:cNvPr>
          <p:cNvSpPr txBox="1"/>
          <p:nvPr/>
        </p:nvSpPr>
        <p:spPr>
          <a:xfrm>
            <a:off x="4572002" y="1232594"/>
            <a:ext cx="457199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Insurance </a:t>
            </a:r>
          </a:p>
        </p:txBody>
      </p:sp>
    </p:spTree>
    <p:extLst>
      <p:ext uri="{BB962C8B-B14F-4D97-AF65-F5344CB8AC3E}">
        <p14:creationId xmlns:p14="http://schemas.microsoft.com/office/powerpoint/2010/main" val="31737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 Hospital Emergency.jpg">
            <a:extLst>
              <a:ext uri="{FF2B5EF4-FFF2-40B4-BE49-F238E27FC236}">
                <a16:creationId xmlns:a16="http://schemas.microsoft.com/office/drawing/2014/main" id="{5EAD96AF-DEBF-43A2-AD9F-84CD09EB0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1" y="2553435"/>
            <a:ext cx="3206663" cy="2146608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B12EB67-D94B-4AED-8E65-2FF5FAA84C8B}"/>
              </a:ext>
            </a:extLst>
          </p:cNvPr>
          <p:cNvSpPr/>
          <p:nvPr/>
        </p:nvSpPr>
        <p:spPr>
          <a:xfrm>
            <a:off x="4572001" y="1694259"/>
            <a:ext cx="4571998" cy="5163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6BD776-C095-4F92-B80A-E8DA75A3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Health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0BE3B6-5A12-4AF2-B0E3-279A102ADE09}"/>
              </a:ext>
            </a:extLst>
          </p:cNvPr>
          <p:cNvSpPr/>
          <p:nvPr/>
        </p:nvSpPr>
        <p:spPr>
          <a:xfrm>
            <a:off x="4571999" y="1628943"/>
            <a:ext cx="4571998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7663" lvl="1" indent="-23018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Indemnity -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major medical with flexibility to visit almost any doctor or hospital of your choice</a:t>
            </a:r>
          </a:p>
          <a:p>
            <a:pPr marL="347663" lvl="1" indent="-230188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Preferred Provider (PPO’s)-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arrangement between company and hospitals/doctors for discounted services</a:t>
            </a:r>
          </a:p>
          <a:p>
            <a:pPr marL="398463" lvl="1" indent="-280988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Maintenance (HMO’s)-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typically requires you to choose a primary care physician; you may need a referral for out-of-network provider</a:t>
            </a:r>
          </a:p>
          <a:p>
            <a:pPr marL="347663" lvl="1" indent="-230188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High Deductible Health Plans (HDHP) -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lower monthly premiums in exchange for higher deductibles</a:t>
            </a:r>
          </a:p>
          <a:p>
            <a:pPr marL="347663" lvl="1" indent="-230188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Government benefits – Medicare, Medicaid, CHIP, etc.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28600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D68A2282-C618-4985-9712-DFEE21EE0270}"/>
              </a:ext>
            </a:extLst>
          </p:cNvPr>
          <p:cNvSpPr txBox="1">
            <a:spLocks/>
          </p:cNvSpPr>
          <p:nvPr/>
        </p:nvSpPr>
        <p:spPr>
          <a:xfrm>
            <a:off x="877071" y="3108069"/>
            <a:ext cx="2581834" cy="1168060"/>
          </a:xfrm>
          <a:prstGeom prst="rect">
            <a:avLst/>
          </a:prstGeom>
          <a:solidFill>
            <a:srgbClr val="DCE6F2">
              <a:alpha val="9098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Temporary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333BF-371B-47CE-AF2E-755D5543ED4F}"/>
              </a:ext>
            </a:extLst>
          </p:cNvPr>
          <p:cNvSpPr txBox="1"/>
          <p:nvPr/>
        </p:nvSpPr>
        <p:spPr>
          <a:xfrm>
            <a:off x="4572002" y="1232594"/>
            <a:ext cx="457199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Types of Plans</a:t>
            </a:r>
          </a:p>
        </p:txBody>
      </p:sp>
    </p:spTree>
    <p:extLst>
      <p:ext uri="{BB962C8B-B14F-4D97-AF65-F5344CB8AC3E}">
        <p14:creationId xmlns:p14="http://schemas.microsoft.com/office/powerpoint/2010/main" val="24619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078A18-4E93-4561-9671-96406CD4C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08275" y="3983159"/>
            <a:ext cx="3285533" cy="2874842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0951CE25-3253-4956-90A9-B9A16FB1B654}"/>
              </a:ext>
            </a:extLst>
          </p:cNvPr>
          <p:cNvSpPr/>
          <p:nvPr/>
        </p:nvSpPr>
        <p:spPr>
          <a:xfrm>
            <a:off x="1230923" y="1160585"/>
            <a:ext cx="4571880" cy="321726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2D0672C0-000A-403B-BB18-50B62D56F37C}"/>
              </a:ext>
            </a:extLst>
          </p:cNvPr>
          <p:cNvSpPr/>
          <p:nvPr/>
        </p:nvSpPr>
        <p:spPr>
          <a:xfrm>
            <a:off x="6476999" y="3826667"/>
            <a:ext cx="408979" cy="31298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046F4061-471C-4BD8-B6EC-E169D2CB5B07}"/>
              </a:ext>
            </a:extLst>
          </p:cNvPr>
          <p:cNvSpPr/>
          <p:nvPr/>
        </p:nvSpPr>
        <p:spPr>
          <a:xfrm>
            <a:off x="5805584" y="3513684"/>
            <a:ext cx="515736" cy="31298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CBFF987C-E0D9-45C7-859E-26437CEEE0E8}"/>
              </a:ext>
            </a:extLst>
          </p:cNvPr>
          <p:cNvSpPr txBox="1">
            <a:spLocks/>
          </p:cNvSpPr>
          <p:nvPr/>
        </p:nvSpPr>
        <p:spPr>
          <a:xfrm>
            <a:off x="1808407" y="1587540"/>
            <a:ext cx="3416911" cy="2274703"/>
          </a:xfrm>
          <a:prstGeom prst="rect">
            <a:avLst/>
          </a:prstGeom>
          <a:noFill/>
          <a:effectLst>
            <a:softEdge rad="63500"/>
          </a:effectLst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Did you know the median monthly cost of a nursing home in PA is over $10,000?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2E0F4D3-B0F5-4D4E-902E-D8175FB18F49}"/>
              </a:ext>
            </a:extLst>
          </p:cNvPr>
          <p:cNvSpPr txBox="1">
            <a:spLocks/>
          </p:cNvSpPr>
          <p:nvPr/>
        </p:nvSpPr>
        <p:spPr>
          <a:xfrm>
            <a:off x="56059" y="6167357"/>
            <a:ext cx="5016684" cy="665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en-US" sz="1600" i="1" dirty="0"/>
              <a:t>*PA median costs for a semi-private room as reported in the 2021 Genworth Cost of Care Survey.</a:t>
            </a:r>
          </a:p>
        </p:txBody>
      </p:sp>
    </p:spTree>
    <p:extLst>
      <p:ext uri="{BB962C8B-B14F-4D97-AF65-F5344CB8AC3E}">
        <p14:creationId xmlns:p14="http://schemas.microsoft.com/office/powerpoint/2010/main" val="134213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 Hospital Emergency.jpg">
            <a:extLst>
              <a:ext uri="{FF2B5EF4-FFF2-40B4-BE49-F238E27FC236}">
                <a16:creationId xmlns:a16="http://schemas.microsoft.com/office/drawing/2014/main" id="{5EAD96AF-DEBF-43A2-AD9F-84CD09EB0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1" y="2553435"/>
            <a:ext cx="3206663" cy="2146608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B12EB67-D94B-4AED-8E65-2FF5FAA84C8B}"/>
              </a:ext>
            </a:extLst>
          </p:cNvPr>
          <p:cNvSpPr/>
          <p:nvPr/>
        </p:nvSpPr>
        <p:spPr>
          <a:xfrm>
            <a:off x="4572001" y="1694259"/>
            <a:ext cx="4571998" cy="5163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6BD776-C095-4F92-B80A-E8DA75A3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Health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D68A2282-C618-4985-9712-DFEE21EE0270}"/>
              </a:ext>
            </a:extLst>
          </p:cNvPr>
          <p:cNvSpPr txBox="1">
            <a:spLocks/>
          </p:cNvSpPr>
          <p:nvPr/>
        </p:nvSpPr>
        <p:spPr>
          <a:xfrm>
            <a:off x="718457" y="3108069"/>
            <a:ext cx="2740448" cy="1168060"/>
          </a:xfrm>
          <a:prstGeom prst="rect">
            <a:avLst/>
          </a:prstGeom>
          <a:solidFill>
            <a:srgbClr val="DCE6F2">
              <a:alpha val="9098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Permanent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333BF-371B-47CE-AF2E-755D5543ED4F}"/>
              </a:ext>
            </a:extLst>
          </p:cNvPr>
          <p:cNvSpPr txBox="1"/>
          <p:nvPr/>
        </p:nvSpPr>
        <p:spPr>
          <a:xfrm>
            <a:off x="4572002" y="1232594"/>
            <a:ext cx="457199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Long-term Care (LTC)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D1B36-0BEA-4BA0-AE17-EBD351857C56}"/>
              </a:ext>
            </a:extLst>
          </p:cNvPr>
          <p:cNvSpPr/>
          <p:nvPr/>
        </p:nvSpPr>
        <p:spPr>
          <a:xfrm>
            <a:off x="4572002" y="1865003"/>
            <a:ext cx="4571997" cy="5273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19063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Types and costs:*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In-home care ($4,957/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)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Assisted living facility ($4,100/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)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Skilled care/nursing home ($10,403/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)</a:t>
            </a:r>
          </a:p>
          <a:p>
            <a:pPr marL="119063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19063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Paying for LTC: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Medicare (100-day maximum with service restrictions)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Medicaid (asset and facility choice limitations)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Long-term care insurance (expensive with benefit limitations)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Other options (reverse mortgages or life insurance with accelerated death benefits</a:t>
            </a:r>
          </a:p>
          <a:p>
            <a:pPr marL="228600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4C4CA3B7-732D-4A41-BEDF-27617EA8DFA1}"/>
              </a:ext>
            </a:extLst>
          </p:cNvPr>
          <p:cNvSpPr txBox="1">
            <a:spLocks/>
          </p:cNvSpPr>
          <p:nvPr/>
        </p:nvSpPr>
        <p:spPr>
          <a:xfrm>
            <a:off x="56059" y="5983777"/>
            <a:ext cx="4036970" cy="665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en-US" sz="1600" i="1" dirty="0"/>
              <a:t>*PA median costs for a semi-private room as reported in the 2021 Genworth Cost of Care Survey.</a:t>
            </a:r>
          </a:p>
        </p:txBody>
      </p:sp>
    </p:spTree>
    <p:extLst>
      <p:ext uri="{BB962C8B-B14F-4D97-AF65-F5344CB8AC3E}">
        <p14:creationId xmlns:p14="http://schemas.microsoft.com/office/powerpoint/2010/main" val="203437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 Hospital Emergency.jpg">
            <a:extLst>
              <a:ext uri="{FF2B5EF4-FFF2-40B4-BE49-F238E27FC236}">
                <a16:creationId xmlns:a16="http://schemas.microsoft.com/office/drawing/2014/main" id="{A7836789-9160-42C6-B5FE-ECB9EBA4A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1098533"/>
            <a:ext cx="3206663" cy="2146608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128002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wECBAUGAAgH/8QAQBAAAQMCBAMECAQDBgcAAAAAAQACAwQRBRIhMQZBURMiYZEHFDJCUnGBoRUWM7EjNJIkNVNic8FDcqKy0eHw/8QAGQEAAwEBAQAAAAAAAAAAAAAAAAEDAgQF/8QAIhEAAwACAwADAAMBAAAAAAAAAAECAxESEyEEFDEiQVEy/9oADAMBAAIRAxEAPwC0Y4WsnHKRss+zGWAbhNk4hiZoXDzXnOLLq5NCGNI2S9k2+yzh4liaPbSt4njOuYFHXQ3cmk7MW2+yXsm9As7+Zo/iC78zx/El1UHZJfvjHRMEYvsFQO4lYfeCH+ZmDchLqsfOTQyNaBeyjOaL7fZUUnErHDQqO7iRt7krXVYuyTRmMHkmOYByVAOJGH3lx4hYfeR15A7JLzs29FxjbzCz7uIG39pJ+YAR7SfXYc5NC1jb6BEDBvZZtvEDeZTxxCzqhY7Fzk0gaOicANdAs0OIW9U78wt6/dPqsXOTSFo6JQG9FmjxC3r90h4ib1Hml1WHZJqBZOzW2Cyn5iHVKeIm9UdeQOcmq7WyTtFlDxI0D2k38zs+MI68g+Ula35qvxGM5rgmynxnvBCrQCDdelXhwYv0rXMLmDUokMJy80o2UmnHdWp0PI3sB2XW/mnth63RnNATQ9oO61pE9s4QDpqmyQN6FSWajTVAqJmMOpT0HoIQMshSQNuo1ViAazTfkoUdfPNMxkbC973BrWN1LidAAEvEaU0y2bA3YJexHQr6jwp6JZ6ijiquIqqSnkeA71SEAlg6OcefgAtHL6JsAd+lJVx68pb38wsckNY6PhvYtvqCl7FvRfZJvRJhcYJbiFbrqB3LD7LHcScEVGDAy00xqYAO9dtnN/8AKaaYnFIxfYNvsU4QN3spBYnZbBa0Z2yL2I6JREOiPbZJZGg2AMfgm9mCpJA6phCNCAZB0TS231RyOiE/RGg2yNKL7IfZN6FSA0uKL2Tf/gjQ9snsHeCZWeyURmm6DVvsFiymL9IQUuIgNHVR2kFWeDUvrVdGy2l9VnkpW2UqOT0iJURy5C4NNlUT1EkbjdfWpuH4nUps2xtosfi3C7mNLrIXycYV8akUMFXeMa2NlUYhVukksHaDoVKrmPpAWkbKnJJueqosiMLG0/Q3YyvbmAJW/wDQRh8FZx0JKmPOaSnfLGC24D7gA/c2WGhqw2MMc36r6N6C4KqTiWWvp2u7JmWGQgXFnZib+QWsilzs1LaZ6JASqLXVQo4DIWlx5NHNPpKhlTTRzxate0ELm36V15sfM0Fjvksbjbo87ozY3F7LS4ziMNBRTSPd3msJA6lfPKzF218bZ49A7S3S260v0zS8PneIU7Ya2aNnstebfJRjHorSrhmbK41As9xJPRRHNAG2qsjkb9IZZ0TMpR5N01MABBSWKK5wHJNDr8kbQ+NP8AOGXdBcCTpzRJyb7Lo3gDvbrPNGuujmRZdSNU/KeicJBe4AXdp4BHJCeOgoKj1eoNkUG6DN7JQ0KXpkWN3ftzVzhNT6rUtedBdUbP1lYwWMjQdrqblNaZV2000fS8PxT1mAaaWUXGqxjYnBwFil4eigFKMx5dVF4igjkacpXA8SVeHXOVufT55xDlkLy3UFZlayvgBzDeyy07MkrmrsiNSSdpvQzrdem/QjggwrgWmnkjyz173VEl97E2b/ANIC854DhU+OYzSYXStLpamUM090cz9Bcr2NR07KSkhp4hZkTAxvyAsqU/NCRBxgCQsYd7ErOxYjU4NK+GJofE83yuvofBW+O1BimJYzO5oDbA23KpsRa1wbKdxyXh/Jz1GZuWelghPHqkVPFFdJUROfUkAvHdY3ks9goD6N+m0ztemyHxRXjtA90T5DnyNaw7eKdgrgIZoxpZwfb5hdfw7unumQ+TMqfB+K07amEE6OYfsqsYddt7hXEzw5jiNbqHmJ0yr01kS8Z5s43X4Vb6NjDrZSaWiheBmYCpBpHS6kJ7aN8be6bfVPlLNqHIgwqkde8YTmYLSfB90IxzsPtJQ+cbOT4Q/7Nc2v6LCn4foNy0FOrMAw4x6Rtv8AJVsk9XlswkFRXVFfsXOIQseP/Q7WxzsApg4htkz8uxdQkZJWA7OKL2lT0f5LDwRv9NrM/wDDKX03QZnhul0X3b3UCe73kAp09HLE7YzOBJdToJLvaAdbhVojdmupMJLHtJOxWN+FnBr6SoqIqfu32XT1Ez4iZLhRqGvjEYa7pzQsRxJgjIC5m3yKqfCqqX5nv1tqs3iLbTX6hWzpjI8m+6r6+PM3MNSupPaIuWq2bP0DRsf6QWF4uWUkjm+B7ov916XvovJPo6xo8P8AGWHVrv0nSCGXwa42v9DY/RerKyqbHQvnYbjL3beKzkfFbZWfShxGRz6l+gu923RQMUuGht7m2yKJb3mk9rkFUYlVPFnyC2vVeDa502keonxnRksXia6szndriQFCZUmkqu5q2UhgHjqrfFQ2R4c0gEi6p3U4newkkBj8wPiF2/FetHLm9RYtcWut5qLG54mcLucAei4zXJsblPomh93mTKTysvRpbOGHpk5soawEtdf5JDVX3af6UM6mxnCI2JpH6+qzpleSAvqWnUtt9Ezt4/hRH05O01/ohGFzf+IPJGqFuQrJo3e7b5lK+SO2wUe7m++PJDe950uPJH8g/iS2zwg65UT1qLq3zVVJI5o93TwQvWHdR/Sj0fhmHOJ2Udsbi66I12gRo7c1h5BTGhghuNlIipmkC4RG2toERrrG6xV7WkUmdP0c2kyjR2ngmy0Qe3vG6J2p6rjISN1DVf6X5T/hVyUeRxtZBlpMw2VxludUpjBGwV4vSI2tso4qINIOXUFem68huAwPDnNY5rCSOWi+ACFek8MGbDKUOAP8Ft/Jap9stGV/BpmSkq8PhjZFJI7M9pLLNOtv3WTxzGaONrhn1PI7pnpcqZ6PFsNdE8tENRdtuVy0fsVS8YSGR8M5Y0inY4utuRlPLnuudYePh1ulZWVHEtMZmtDruGgbvdPZiLZo7xkgk6scLarKYbRPnqJ6yRthTNDgP8xOivrl87P8rQFbHhUvZC680XEZtFm3cV0Uz2ssIx5rohlguU5jxpsrXkUs55jbASTTXJEf3SMmqL6MNv8AmUouPh5JzXkch5Kf2DXSh0Mry27mH+pDmqXZwCw+aKJSNLN8kN4z8h9Am/kAsCLCiijlaC5qmDD4nC9tVSxvkj9lxFlJZWzN53T+whPCTn4XG7QXQfwRnU/ZDGITg+yk/E5fhHmn9iRdLPnbCPBGY9o5oGXxXWJFgUngYu9E1szBoSiCZiopJHiQi/NMmmlYN1Jxpl5rktmh7eOxFwlEzNNQsiayb4kSGrlc/LcprE2FUka8Sstv904TsHPRZk1EoG6GamYm19FrpZPuRq2zRucBfmvSmHf3fTW/wm/svIsMk5c35heuMJJOF0pI17Jun0WphyHNUfNePMMZjPEgbKT2FI5sjx1IsQFn2xjFsXnhczuCnc3w3C2PEjZKPiOd0sDnQ1lv4rdmkAAA/P8A2VZR0UdJVT1TgGx5cts3tFYf6dMeI+fV8LKCSShija3tZNR1A2Keacxua42U7FIJsRxk1T2NZHEbNaBcgX3J/wBl0je9ZUkhkYkrwymbc2v1Uft2j3lE4kmfFTwtZpdx/ZUXrU3VLJidPZOciRq21LPiCeJ2bZgsj63Nyuu9cnPNS+uzfdJsmzMt7QTu3Z1Cxnr07Uv4hPbcpfXoO6TZ9uz4glbURgauWK9fn31XfiE/ij61B3SboTRm3e1KXPH1Kwn4lUdSu/E6jx80fXY+6Trrr9EzO3qlzN6r0Dzv7Izv1zouqmDs/oukcO30XVJ/hH5Lkv8AT0MP/JTkWJ+aJTG0oQjufmpFCwOkJPJUj9M5fwme0iMjHOycGNCe1o5q2jjOacmVwAuDcL1lg7zJhdI82u6JpNvkvJ5aMpt0XqvhwH8BoL79g39lOy2IditHFVwlsrQdND0WGxHDOwkIjc5wLrNuNvFfRi3NuBayouIIGNZnbYHbZYcp/p0Kmj5riJjhidDG2wvdx6lUndLrq64g7Nshax3/ALVK1ttU5WjFMo+KDZ8Db8iqPS+yvOJGXqIb/AqcsFlZI5a/RlwEht80/IE3KL7I0IQkBJcJ+UeCTKEaAbpyC7ROsOaSzUaEM0SXCcQL7pth1QMqRPIPeKX1mS3tIKXkFjbOjSCxyuMt3a3U6ofeHToqxnthTJv01Gv0vHiISJDIY3abIfNKNwqyTr0miod4IjKhyiD2U9myps52iYyZzntaObgPMr13hLSzDKVp3ETf2Xj2A/2mD/Ub/wBwXsWg/kYP9MfssUUxrQdZri2RzYgANOq0yznFIv2YO1wsFUfNcVhBncXDUDmoPZ63P0V1jP8ANyHobKsdq4rSMWYXjKqdDiMbRt2d/uqD8Qdsrfj3TFIrf4SzJWuRjiiaa53IJPXnqGuS5MfBEv16TwSGtf4KKu5I5MOCJJrJEhrJDzCjrkbY+CD+tSHmk9Zk6lBXI2NQj//Z"/>
          <p:cNvSpPr>
            <a:spLocks noChangeAspect="1" noChangeArrowheads="1"/>
          </p:cNvSpPr>
          <p:nvPr/>
        </p:nvSpPr>
        <p:spPr bwMode="auto">
          <a:xfrm>
            <a:off x="63500" y="-611188"/>
            <a:ext cx="168592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E7DC4-884B-4C55-A99A-453C8581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Transferrable Losses</a:t>
            </a:r>
          </a:p>
        </p:txBody>
      </p:sp>
      <p:pic>
        <p:nvPicPr>
          <p:cNvPr id="27" name="Picture 2" descr="M:\iStock Photos-Financial Education\iStock_PayStatement with Calculator.jpg">
            <a:extLst>
              <a:ext uri="{FF2B5EF4-FFF2-40B4-BE49-F238E27FC236}">
                <a16:creationId xmlns:a16="http://schemas.microsoft.com/office/drawing/2014/main" id="{F831E5C6-E380-45B8-AF55-627214A8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8" y="2392872"/>
            <a:ext cx="3575599" cy="23823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4A9EFAE1-8100-40B6-AA8D-F139D0EF422F}"/>
              </a:ext>
            </a:extLst>
          </p:cNvPr>
          <p:cNvSpPr txBox="1">
            <a:spLocks/>
          </p:cNvSpPr>
          <p:nvPr/>
        </p:nvSpPr>
        <p:spPr>
          <a:xfrm>
            <a:off x="589667" y="3492783"/>
            <a:ext cx="2740448" cy="680313"/>
          </a:xfrm>
          <a:prstGeom prst="rect">
            <a:avLst/>
          </a:prstGeom>
          <a:solidFill>
            <a:srgbClr val="DCE6F2">
              <a:alpha val="9098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Property</a:t>
            </a:r>
          </a:p>
        </p:txBody>
      </p:sp>
      <p:pic>
        <p:nvPicPr>
          <p:cNvPr id="13" name="Picture 12" descr="A picture containing tree, outdoor, building, house&#10;&#10;Description automatically generated">
            <a:extLst>
              <a:ext uri="{FF2B5EF4-FFF2-40B4-BE49-F238E27FC236}">
                <a16:creationId xmlns:a16="http://schemas.microsoft.com/office/drawing/2014/main" id="{4258FB35-AA16-4B00-901F-E7B7BDC46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00750" y="4169982"/>
            <a:ext cx="2059050" cy="1544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CB448A-01DA-49B0-A052-614103AD4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765825" y="4258246"/>
            <a:ext cx="2059049" cy="1367759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3188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63628 -0.02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12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36857 -0.312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0" y="12700"/>
            <a:ext cx="9121588" cy="762000"/>
          </a:xfrm>
          <a:prstGeom prst="rect">
            <a:avLst/>
          </a:prstGeom>
          <a:solidFill>
            <a:srgbClr val="DCE6F2">
              <a:alpha val="50196"/>
            </a:srgb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Housekeeping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47698"/>
            <a:ext cx="9121587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157F57B-ADD7-4BD2-B22E-64045A4B6B19}"/>
              </a:ext>
            </a:extLst>
          </p:cNvPr>
          <p:cNvSpPr txBox="1"/>
          <p:nvPr/>
        </p:nvSpPr>
        <p:spPr>
          <a:xfrm>
            <a:off x="714375" y="1583473"/>
            <a:ext cx="77152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Please mute your phone or computer to eliminate background noise.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 maximize bandwidth: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(Turn camera off)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Close unused apps or webpages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Please raise hand or use chat feature for questions.</a:t>
            </a:r>
          </a:p>
        </p:txBody>
      </p:sp>
    </p:spTree>
    <p:extLst>
      <p:ext uri="{BB962C8B-B14F-4D97-AF65-F5344CB8AC3E}">
        <p14:creationId xmlns:p14="http://schemas.microsoft.com/office/powerpoint/2010/main" val="429298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C0C2-B6B1-4131-92DA-0594F076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Property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38E1B-7EB7-4722-B754-B58BC5FCA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6695" y="4091319"/>
            <a:ext cx="2059049" cy="136775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Picture 3" descr="A picture containing tree, outdoor, building, house&#10;&#10;Description automatically generated">
            <a:extLst>
              <a:ext uri="{FF2B5EF4-FFF2-40B4-BE49-F238E27FC236}">
                <a16:creationId xmlns:a16="http://schemas.microsoft.com/office/drawing/2014/main" id="{3EDE1D12-CB1D-42F6-B8FD-04794FBDF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0366" y="2029219"/>
            <a:ext cx="2059050" cy="1544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F6DD6F-87D7-4766-BEDC-55206290FE0F}"/>
              </a:ext>
            </a:extLst>
          </p:cNvPr>
          <p:cNvSpPr txBox="1"/>
          <p:nvPr/>
        </p:nvSpPr>
        <p:spPr>
          <a:xfrm>
            <a:off x="4572002" y="1232594"/>
            <a:ext cx="457199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Homeowner/Renter’s Insurance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C7568F-30F1-4B19-B0AC-7AE68263C172}"/>
              </a:ext>
            </a:extLst>
          </p:cNvPr>
          <p:cNvSpPr/>
          <p:nvPr/>
        </p:nvSpPr>
        <p:spPr>
          <a:xfrm>
            <a:off x="4572001" y="1678947"/>
            <a:ext cx="4571998" cy="5163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30C14-8E24-4FF8-A796-311117F71373}"/>
              </a:ext>
            </a:extLst>
          </p:cNvPr>
          <p:cNvSpPr/>
          <p:nvPr/>
        </p:nvSpPr>
        <p:spPr>
          <a:xfrm>
            <a:off x="4571999" y="1614552"/>
            <a:ext cx="4571997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Dwelling and other structures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Personal property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Loss of use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Medical payments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Personal liability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B5EA0-3059-40EF-957B-F85E9A4BF654}"/>
              </a:ext>
            </a:extLst>
          </p:cNvPr>
          <p:cNvSpPr txBox="1"/>
          <p:nvPr/>
        </p:nvSpPr>
        <p:spPr>
          <a:xfrm>
            <a:off x="4571997" y="3579236"/>
            <a:ext cx="457199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Automobile Insurance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A622CE-C2D2-43C1-BC72-00281411C880}"/>
              </a:ext>
            </a:extLst>
          </p:cNvPr>
          <p:cNvSpPr/>
          <p:nvPr/>
        </p:nvSpPr>
        <p:spPr>
          <a:xfrm>
            <a:off x="4571993" y="3936360"/>
            <a:ext cx="45719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Required by law in PA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Medical benefits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Bodily injury liability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Property damage liability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Options Coverage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Un- or under-insured motorist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Collision/comprehensive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GAP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E72A4C38-ED5A-4AA5-BEEF-0EB73551C34D}"/>
              </a:ext>
            </a:extLst>
          </p:cNvPr>
          <p:cNvSpPr txBox="1">
            <a:spLocks/>
          </p:cNvSpPr>
          <p:nvPr/>
        </p:nvSpPr>
        <p:spPr>
          <a:xfrm>
            <a:off x="589667" y="3492783"/>
            <a:ext cx="2740448" cy="680313"/>
          </a:xfrm>
          <a:prstGeom prst="rect">
            <a:avLst/>
          </a:prstGeom>
          <a:solidFill>
            <a:srgbClr val="DCE6F2">
              <a:alpha val="9098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Property</a:t>
            </a:r>
          </a:p>
        </p:txBody>
      </p:sp>
    </p:spTree>
    <p:extLst>
      <p:ext uri="{BB962C8B-B14F-4D97-AF65-F5344CB8AC3E}">
        <p14:creationId xmlns:p14="http://schemas.microsoft.com/office/powerpoint/2010/main" val="19230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77496" y="2656952"/>
            <a:ext cx="4856704" cy="107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4" b="25643"/>
          <a:stretch/>
        </p:blipFill>
        <p:spPr bwMode="auto">
          <a:xfrm>
            <a:off x="4082143" y="2682352"/>
            <a:ext cx="2724150" cy="752475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9" r="59411" b="26618"/>
          <a:stretch/>
        </p:blipFill>
        <p:spPr bwMode="auto">
          <a:xfrm>
            <a:off x="2077496" y="2682352"/>
            <a:ext cx="2004647" cy="772048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8"/>
          <a:stretch/>
        </p:blipFill>
        <p:spPr bwMode="auto">
          <a:xfrm>
            <a:off x="2097592" y="3552908"/>
            <a:ext cx="4800600" cy="180892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 flipV="1">
            <a:off x="2133600" y="3509407"/>
            <a:ext cx="4737799" cy="2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B5A91F4-13A4-467A-9F30-1136E755552D}"/>
              </a:ext>
            </a:extLst>
          </p:cNvPr>
          <p:cNvSpPr txBox="1">
            <a:spLocks/>
          </p:cNvSpPr>
          <p:nvPr/>
        </p:nvSpPr>
        <p:spPr>
          <a:xfrm>
            <a:off x="723900" y="3195376"/>
            <a:ext cx="7696200" cy="3124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1F497D"/>
                </a:solidFill>
              </a:rPr>
              <a:t>Continue to Part II</a:t>
            </a:r>
          </a:p>
        </p:txBody>
      </p:sp>
    </p:spTree>
    <p:extLst>
      <p:ext uri="{BB962C8B-B14F-4D97-AF65-F5344CB8AC3E}">
        <p14:creationId xmlns:p14="http://schemas.microsoft.com/office/powerpoint/2010/main" val="35585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D61807-4A1C-44AC-9B30-DFC2496C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to Today’s Session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99FB5-657D-4371-86C7-B8C34A2A3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6" y="904644"/>
            <a:ext cx="3895669" cy="548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55766D-BFB8-4E20-8AE8-E299986D5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980" y="1104939"/>
            <a:ext cx="3779258" cy="548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D95838-9647-4255-8378-039FBD5E2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163" y="1305234"/>
            <a:ext cx="3700769" cy="548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50440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8D5A00-2A0B-4619-A596-13E69FA82FFA}"/>
              </a:ext>
            </a:extLst>
          </p:cNvPr>
          <p:cNvSpPr/>
          <p:nvPr/>
        </p:nvSpPr>
        <p:spPr>
          <a:xfrm>
            <a:off x="304800" y="1705927"/>
            <a:ext cx="2971800" cy="377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00066725"/>
              </p:ext>
            </p:extLst>
          </p:nvPr>
        </p:nvGraphicFramePr>
        <p:xfrm>
          <a:off x="2057400" y="7086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81A65C5-28D1-4249-A88F-4EDADEF5B85A}"/>
              </a:ext>
            </a:extLst>
          </p:cNvPr>
          <p:cNvSpPr txBox="1">
            <a:spLocks/>
          </p:cNvSpPr>
          <p:nvPr/>
        </p:nvSpPr>
        <p:spPr>
          <a:xfrm>
            <a:off x="304800" y="1705927"/>
            <a:ext cx="2971800" cy="3771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1F497D"/>
                </a:solidFill>
              </a:rPr>
              <a:t>Today’s Topics</a:t>
            </a:r>
          </a:p>
        </p:txBody>
      </p:sp>
    </p:spTree>
    <p:extLst>
      <p:ext uri="{BB962C8B-B14F-4D97-AF65-F5344CB8AC3E}">
        <p14:creationId xmlns:p14="http://schemas.microsoft.com/office/powerpoint/2010/main" val="4708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07084 3.7037E-7 C 0.10243 3.7037E-7 0.14167 -0.22917 0.14167 -0.41482 L 0.14167 -0.8296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4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  <p:bldGraphic spid="8" grpId="1">
        <p:bldAsOne/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BB5022-9A80-43AB-AC3C-F119681911D1}"/>
              </a:ext>
            </a:extLst>
          </p:cNvPr>
          <p:cNvSpPr/>
          <p:nvPr/>
        </p:nvSpPr>
        <p:spPr>
          <a:xfrm>
            <a:off x="304800" y="533400"/>
            <a:ext cx="8534400" cy="603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M:\Building Your Financial House\BYFH Curriculum\BYFH(org.) 2017 Rebrand\Binder Art-Logos-Templates\BYFH Muted House-No Divisions.jpg">
            <a:extLst>
              <a:ext uri="{FF2B5EF4-FFF2-40B4-BE49-F238E27FC236}">
                <a16:creationId xmlns:a16="http://schemas.microsoft.com/office/drawing/2014/main" id="{D38B2E2C-6A75-40C3-A8F4-BDB0E21F1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35" y="533400"/>
            <a:ext cx="6259330" cy="55720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4ABBEC4-E762-4C69-86EC-B366A64C6D5F}"/>
              </a:ext>
            </a:extLst>
          </p:cNvPr>
          <p:cNvGrpSpPr/>
          <p:nvPr/>
        </p:nvGrpSpPr>
        <p:grpSpPr>
          <a:xfrm>
            <a:off x="706471" y="4925582"/>
            <a:ext cx="2481129" cy="481246"/>
            <a:chOff x="1076011" y="5092855"/>
            <a:chExt cx="2481129" cy="4812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417856-DDBF-4DEC-B2CD-5635AA92B3A2}"/>
                </a:ext>
              </a:extLst>
            </p:cNvPr>
            <p:cNvSpPr/>
            <p:nvPr/>
          </p:nvSpPr>
          <p:spPr>
            <a:xfrm>
              <a:off x="1513802" y="5154853"/>
              <a:ext cx="2043338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Invest</a:t>
              </a:r>
              <a:r>
                <a:rPr lang="en-US" sz="1400" dirty="0">
                  <a:solidFill>
                    <a:srgbClr val="2F325D"/>
                  </a:solidFill>
                  <a:effectLst>
                    <a:outerShdw blurRad="38100" dist="38100" dir="2700000" algn="tl">
                      <a:schemeClr val="tx1">
                        <a:lumMod val="85000"/>
                        <a:alpha val="43000"/>
                      </a:scheme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 </a:t>
              </a:r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in</a:t>
              </a:r>
              <a:r>
                <a:rPr lang="en-US" sz="1400" dirty="0">
                  <a:solidFill>
                    <a:srgbClr val="2F325D"/>
                  </a:solidFill>
                  <a:effectLst>
                    <a:outerShdw blurRad="38100" dist="38100" dir="2700000" algn="tl">
                      <a:schemeClr val="tx1">
                        <a:lumMod val="85000"/>
                        <a:alpha val="43000"/>
                      </a:scheme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 </a:t>
              </a:r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Yourself</a:t>
              </a:r>
              <a:r>
                <a:rPr lang="en-US" sz="14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E7C688-D59A-4994-8297-529831E7EEF2}"/>
                </a:ext>
              </a:extLst>
            </p:cNvPr>
            <p:cNvSpPr/>
            <p:nvPr/>
          </p:nvSpPr>
          <p:spPr>
            <a:xfrm>
              <a:off x="1076011" y="5092855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06BF79-9EEE-4534-8299-7FF6248F8593}"/>
              </a:ext>
            </a:extLst>
          </p:cNvPr>
          <p:cNvGrpSpPr/>
          <p:nvPr/>
        </p:nvGrpSpPr>
        <p:grpSpPr>
          <a:xfrm>
            <a:off x="3860223" y="4468534"/>
            <a:ext cx="2481129" cy="481246"/>
            <a:chOff x="3860223" y="4468534"/>
            <a:chExt cx="2481129" cy="4812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4A896D-A7DF-4159-A128-2F5CF93DF450}"/>
                </a:ext>
              </a:extLst>
            </p:cNvPr>
            <p:cNvSpPr/>
            <p:nvPr/>
          </p:nvSpPr>
          <p:spPr>
            <a:xfrm>
              <a:off x="4298014" y="4530532"/>
              <a:ext cx="2043338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Maximize Earnings</a:t>
              </a:r>
              <a:endParaRPr lang="en-US" sz="1400" dirty="0">
                <a:solidFill>
                  <a:srgbClr val="2F325D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9C5240-8503-44FE-B7AB-1092AA1A4F61}"/>
                </a:ext>
              </a:extLst>
            </p:cNvPr>
            <p:cNvSpPr/>
            <p:nvPr/>
          </p:nvSpPr>
          <p:spPr>
            <a:xfrm>
              <a:off x="3860223" y="4468534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ED208F-5A3D-479A-8D7A-09579AA28E8F}"/>
              </a:ext>
            </a:extLst>
          </p:cNvPr>
          <p:cNvGrpSpPr/>
          <p:nvPr/>
        </p:nvGrpSpPr>
        <p:grpSpPr>
          <a:xfrm>
            <a:off x="1100906" y="3322681"/>
            <a:ext cx="2481129" cy="481246"/>
            <a:chOff x="1076011" y="2784400"/>
            <a:chExt cx="2481129" cy="48124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25FE63-B637-4870-8A43-16635DD5A355}"/>
                </a:ext>
              </a:extLst>
            </p:cNvPr>
            <p:cNvSpPr/>
            <p:nvPr/>
          </p:nvSpPr>
          <p:spPr>
            <a:xfrm>
              <a:off x="1513802" y="2846398"/>
              <a:ext cx="2043338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Spend Sensibly</a:t>
              </a:r>
              <a:endParaRPr lang="en-US" sz="1400" dirty="0">
                <a:solidFill>
                  <a:srgbClr val="2F325D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56D82F-609D-42F9-A0B3-7D78E5360EA1}"/>
                </a:ext>
              </a:extLst>
            </p:cNvPr>
            <p:cNvSpPr/>
            <p:nvPr/>
          </p:nvSpPr>
          <p:spPr>
            <a:xfrm>
              <a:off x="1076011" y="2784400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6EB80F-E631-4E13-85AB-2C2577BCC7D9}"/>
              </a:ext>
            </a:extLst>
          </p:cNvPr>
          <p:cNvGrpSpPr/>
          <p:nvPr/>
        </p:nvGrpSpPr>
        <p:grpSpPr>
          <a:xfrm>
            <a:off x="5082458" y="2721613"/>
            <a:ext cx="2481129" cy="481246"/>
            <a:chOff x="3800931" y="3433581"/>
            <a:chExt cx="2481129" cy="4812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86B62A-3FD5-4E64-87F1-40E681A67E00}"/>
                </a:ext>
              </a:extLst>
            </p:cNvPr>
            <p:cNvSpPr/>
            <p:nvPr/>
          </p:nvSpPr>
          <p:spPr>
            <a:xfrm>
              <a:off x="4238722" y="3495579"/>
              <a:ext cx="2043338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Check Taxes</a:t>
              </a:r>
              <a:endParaRPr lang="en-US" sz="1400" dirty="0">
                <a:solidFill>
                  <a:srgbClr val="2F325D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BF962C-F43C-416B-BA3D-40B8C61C8FBB}"/>
                </a:ext>
              </a:extLst>
            </p:cNvPr>
            <p:cNvSpPr/>
            <p:nvPr/>
          </p:nvSpPr>
          <p:spPr>
            <a:xfrm>
              <a:off x="3800931" y="3433581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B8D2DB-863F-4C06-80CF-3D4058840718}"/>
              </a:ext>
            </a:extLst>
          </p:cNvPr>
          <p:cNvGrpSpPr/>
          <p:nvPr/>
        </p:nvGrpSpPr>
        <p:grpSpPr>
          <a:xfrm>
            <a:off x="550220" y="1697799"/>
            <a:ext cx="2481129" cy="481246"/>
            <a:chOff x="1302617" y="1327820"/>
            <a:chExt cx="2481129" cy="4812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7E82E9-5299-417A-8CE1-26780BFD900A}"/>
                </a:ext>
              </a:extLst>
            </p:cNvPr>
            <p:cNvSpPr/>
            <p:nvPr/>
          </p:nvSpPr>
          <p:spPr>
            <a:xfrm>
              <a:off x="1740408" y="1389818"/>
              <a:ext cx="2043338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Make Money Work</a:t>
              </a:r>
              <a:endParaRPr lang="en-US" sz="1400" dirty="0">
                <a:solidFill>
                  <a:srgbClr val="2F325D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D1EBB3-A485-40D1-BB71-D2C2229727A0}"/>
                </a:ext>
              </a:extLst>
            </p:cNvPr>
            <p:cNvSpPr/>
            <p:nvPr/>
          </p:nvSpPr>
          <p:spPr>
            <a:xfrm>
              <a:off x="1302617" y="1327820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7F3737-7964-4AFB-A851-968E91E99097}"/>
              </a:ext>
            </a:extLst>
          </p:cNvPr>
          <p:cNvGrpSpPr/>
          <p:nvPr/>
        </p:nvGrpSpPr>
        <p:grpSpPr>
          <a:xfrm>
            <a:off x="4085334" y="974692"/>
            <a:ext cx="2626481" cy="481246"/>
            <a:chOff x="1302617" y="1327820"/>
            <a:chExt cx="2626481" cy="48124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8DCA0D2-07DB-424D-824C-8C2155EC5DFB}"/>
                </a:ext>
              </a:extLst>
            </p:cNvPr>
            <p:cNvSpPr/>
            <p:nvPr/>
          </p:nvSpPr>
          <p:spPr>
            <a:xfrm>
              <a:off x="1740407" y="1389818"/>
              <a:ext cx="2188691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Protect Your Potential</a:t>
              </a:r>
              <a:endParaRPr lang="en-US" sz="1400" dirty="0">
                <a:solidFill>
                  <a:srgbClr val="2F325D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A4F37E-984A-4AA0-82F3-5668A7DB6069}"/>
                </a:ext>
              </a:extLst>
            </p:cNvPr>
            <p:cNvSpPr/>
            <p:nvPr/>
          </p:nvSpPr>
          <p:spPr>
            <a:xfrm>
              <a:off x="1302617" y="1327820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6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30B98B-ED5D-4BDA-A938-0B71BF97F415}"/>
              </a:ext>
            </a:extLst>
          </p:cNvPr>
          <p:cNvGrpSpPr/>
          <p:nvPr/>
        </p:nvGrpSpPr>
        <p:grpSpPr>
          <a:xfrm>
            <a:off x="6463110" y="3760503"/>
            <a:ext cx="2481129" cy="481246"/>
            <a:chOff x="1302617" y="1327820"/>
            <a:chExt cx="2481129" cy="48124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6C545C2-5531-40D1-9365-4662E0E4D095}"/>
                </a:ext>
              </a:extLst>
            </p:cNvPr>
            <p:cNvSpPr/>
            <p:nvPr/>
          </p:nvSpPr>
          <p:spPr>
            <a:xfrm>
              <a:off x="1740408" y="1389818"/>
              <a:ext cx="2043338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Borrow to Grow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D7B77D-1B2B-4FEA-BFB9-011CD2134D81}"/>
                </a:ext>
              </a:extLst>
            </p:cNvPr>
            <p:cNvSpPr/>
            <p:nvPr/>
          </p:nvSpPr>
          <p:spPr>
            <a:xfrm>
              <a:off x="1302617" y="1327820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0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BB5022-9A80-43AB-AC3C-F119681911D1}"/>
              </a:ext>
            </a:extLst>
          </p:cNvPr>
          <p:cNvSpPr/>
          <p:nvPr/>
        </p:nvSpPr>
        <p:spPr>
          <a:xfrm>
            <a:off x="304800" y="533400"/>
            <a:ext cx="8534400" cy="603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M:\Building Your Financial House\BYFH Curriculum\BYFH(org.) 2017 Rebrand\Binder Art-Logos-Templates\BYFH Muted House-No Divisions.jpg">
            <a:extLst>
              <a:ext uri="{FF2B5EF4-FFF2-40B4-BE49-F238E27FC236}">
                <a16:creationId xmlns:a16="http://schemas.microsoft.com/office/drawing/2014/main" id="{D38B2E2C-6A75-40C3-A8F4-BDB0E21F1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35" y="533400"/>
            <a:ext cx="6259330" cy="55720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858FE38-B86B-44F3-BFCD-425269CA852B}"/>
              </a:ext>
            </a:extLst>
          </p:cNvPr>
          <p:cNvSpPr/>
          <p:nvPr/>
        </p:nvSpPr>
        <p:spPr>
          <a:xfrm>
            <a:off x="1965625" y="2588573"/>
            <a:ext cx="5212749" cy="29132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Just as a roof protects a house, protect your potential by having a cash savings for emergencies, managing risk with the right insurance, and being a smart consumer.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5C7B59-F36D-4673-82FB-475D341E966E}"/>
              </a:ext>
            </a:extLst>
          </p:cNvPr>
          <p:cNvGrpSpPr/>
          <p:nvPr/>
        </p:nvGrpSpPr>
        <p:grpSpPr>
          <a:xfrm>
            <a:off x="4085334" y="974692"/>
            <a:ext cx="2626481" cy="481246"/>
            <a:chOff x="1302617" y="1327820"/>
            <a:chExt cx="2626481" cy="4812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1D6FBA-8CDD-4048-BF4C-CC7A38926749}"/>
                </a:ext>
              </a:extLst>
            </p:cNvPr>
            <p:cNvSpPr/>
            <p:nvPr/>
          </p:nvSpPr>
          <p:spPr>
            <a:xfrm>
              <a:off x="1740407" y="1389818"/>
              <a:ext cx="2188691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Protect Your Potential</a:t>
              </a:r>
              <a:endParaRPr lang="en-US" sz="1400" dirty="0">
                <a:solidFill>
                  <a:srgbClr val="2F325D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B05E2A-8ECC-417F-A936-25D418F2E53D}"/>
                </a:ext>
              </a:extLst>
            </p:cNvPr>
            <p:cNvSpPr/>
            <p:nvPr/>
          </p:nvSpPr>
          <p:spPr>
            <a:xfrm>
              <a:off x="1302617" y="1327820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92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483B5F-9569-48E2-8C45-8DF5BC0E8737}"/>
              </a:ext>
            </a:extLst>
          </p:cNvPr>
          <p:cNvSpPr/>
          <p:nvPr/>
        </p:nvSpPr>
        <p:spPr>
          <a:xfrm>
            <a:off x="304800" y="261258"/>
            <a:ext cx="8534400" cy="6463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AD9891-CF92-41E1-9B06-4AD984B8355C}"/>
              </a:ext>
            </a:extLst>
          </p:cNvPr>
          <p:cNvSpPr txBox="1">
            <a:spLocks/>
          </p:cNvSpPr>
          <p:nvPr/>
        </p:nvSpPr>
        <p:spPr>
          <a:xfrm>
            <a:off x="304800" y="746625"/>
            <a:ext cx="8534400" cy="428044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marL="914400" lvl="1" indent="-447675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Identify potential risks which could result in financial catastrophe and ways to manage them</a:t>
            </a:r>
          </a:p>
          <a:p>
            <a:pPr marL="914400" lvl="1" indent="-447675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Identify the types of insurance used to transfer risk and their associate costs</a:t>
            </a:r>
          </a:p>
          <a:p>
            <a:pPr marL="914400" lvl="1" indent="-447675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Recognize the importance of getting affairs in order and steps to take</a:t>
            </a:r>
          </a:p>
          <a:p>
            <a:pPr marL="914400" lvl="1" indent="-447675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Recognize ways to comparison shop, avoid identity theft, and access consumer protection resources</a:t>
            </a:r>
          </a:p>
          <a:p>
            <a:pPr marL="914400" lvl="1" indent="-447675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Identify types of organizations and professionals which make up the financial services system and the services they provide</a:t>
            </a:r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0821704A-A84E-49AA-8215-879188E7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31482" y="5104889"/>
            <a:ext cx="2668985" cy="16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CDB840-0A90-4C81-A0D4-64541CC63D8F}"/>
              </a:ext>
            </a:extLst>
          </p:cNvPr>
          <p:cNvSpPr/>
          <p:nvPr/>
        </p:nvSpPr>
        <p:spPr>
          <a:xfrm>
            <a:off x="1581150" y="470841"/>
            <a:ext cx="6019800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7856515-51AC-4A03-9489-54CAD47B678B}"/>
              </a:ext>
            </a:extLst>
          </p:cNvPr>
          <p:cNvGraphicFramePr/>
          <p:nvPr/>
        </p:nvGraphicFramePr>
        <p:xfrm>
          <a:off x="1657350" y="547041"/>
          <a:ext cx="5867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E56AD-4826-4CA4-8257-1E0B07943D04}"/>
              </a:ext>
            </a:extLst>
          </p:cNvPr>
          <p:cNvSpPr txBox="1">
            <a:spLocks/>
          </p:cNvSpPr>
          <p:nvPr/>
        </p:nvSpPr>
        <p:spPr>
          <a:xfrm>
            <a:off x="1581150" y="2601245"/>
            <a:ext cx="6019800" cy="2564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Gadugi" panose="020B0502040204020203" pitchFamily="34" charset="0"/>
              </a:rPr>
              <a:t>Destination: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Gadugi" panose="020B0502040204020203" pitchFamily="34" charset="0"/>
              </a:rPr>
              <a:t>Successful Reentry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Gadugi" panose="020B0502040204020203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4F70A99-E32C-4B73-98A6-1EF0343FD593}"/>
              </a:ext>
            </a:extLst>
          </p:cNvPr>
          <p:cNvSpPr/>
          <p:nvPr/>
        </p:nvSpPr>
        <p:spPr>
          <a:xfrm>
            <a:off x="3590925" y="547041"/>
            <a:ext cx="2009775" cy="1005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F312991-DF11-4794-A947-EE0AFAB05A94}"/>
              </a:ext>
            </a:extLst>
          </p:cNvPr>
          <p:cNvSpPr/>
          <p:nvPr/>
        </p:nvSpPr>
        <p:spPr>
          <a:xfrm>
            <a:off x="5505450" y="1651941"/>
            <a:ext cx="2009775" cy="1005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99266FF-7AFB-4D9E-AC3F-B3FAC24494D7}"/>
              </a:ext>
            </a:extLst>
          </p:cNvPr>
          <p:cNvSpPr/>
          <p:nvPr/>
        </p:nvSpPr>
        <p:spPr>
          <a:xfrm>
            <a:off x="5495925" y="3852216"/>
            <a:ext cx="2009775" cy="1005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85F2FA36-0068-4F93-96EF-353231D6121F}"/>
              </a:ext>
            </a:extLst>
          </p:cNvPr>
          <p:cNvSpPr/>
          <p:nvPr/>
        </p:nvSpPr>
        <p:spPr>
          <a:xfrm>
            <a:off x="3590925" y="4947591"/>
            <a:ext cx="2009775" cy="1005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20280A21-ED32-424D-A3AB-1479E1F250B1}"/>
              </a:ext>
            </a:extLst>
          </p:cNvPr>
          <p:cNvSpPr/>
          <p:nvPr/>
        </p:nvSpPr>
        <p:spPr>
          <a:xfrm>
            <a:off x="1685925" y="3852216"/>
            <a:ext cx="2009775" cy="1005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7DCCF04E-65EB-4765-96D6-53C64C5BAD85}"/>
              </a:ext>
            </a:extLst>
          </p:cNvPr>
          <p:cNvSpPr/>
          <p:nvPr/>
        </p:nvSpPr>
        <p:spPr>
          <a:xfrm>
            <a:off x="1685925" y="1651940"/>
            <a:ext cx="2009775" cy="1005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2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5122</TotalTime>
  <Words>1087</Words>
  <Application>Microsoft Office PowerPoint</Application>
  <PresentationFormat>On-screen Show (4:3)</PresentationFormat>
  <Paragraphs>244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Courier New</vt:lpstr>
      <vt:lpstr>Ebrima</vt:lpstr>
      <vt:lpstr>Gadugi</vt:lpstr>
      <vt:lpstr>Wingdings</vt:lpstr>
      <vt:lpstr>2_Office Theme</vt:lpstr>
      <vt:lpstr>Office Theme</vt:lpstr>
      <vt:lpstr>PowerPoint Presentation</vt:lpstr>
      <vt:lpstr>PowerPoint Presentation</vt:lpstr>
      <vt:lpstr>PowerPoint Presentation</vt:lpstr>
      <vt:lpstr>Prior to Today’s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 to Successful Reentry</vt:lpstr>
      <vt:lpstr>Chat Box</vt:lpstr>
      <vt:lpstr>PowerPoint Presentation</vt:lpstr>
      <vt:lpstr>PowerPoint Presentation</vt:lpstr>
      <vt:lpstr>PowerPoint Presentation</vt:lpstr>
      <vt:lpstr>Risk Management Process</vt:lpstr>
      <vt:lpstr>Risk Management Process</vt:lpstr>
      <vt:lpstr>When to Transfer</vt:lpstr>
      <vt:lpstr>Emergency Savings – First Line of Defense</vt:lpstr>
      <vt:lpstr>PowerPoint Presentation</vt:lpstr>
      <vt:lpstr>Transferrable Losses</vt:lpstr>
      <vt:lpstr>Loss of Income</vt:lpstr>
      <vt:lpstr>Loss of Income</vt:lpstr>
      <vt:lpstr>Loss of Income</vt:lpstr>
      <vt:lpstr>Transferrable Losses</vt:lpstr>
      <vt:lpstr>Loss of Health</vt:lpstr>
      <vt:lpstr>Loss of Health</vt:lpstr>
      <vt:lpstr>PowerPoint Presentation</vt:lpstr>
      <vt:lpstr>Loss of Health</vt:lpstr>
      <vt:lpstr>Transferrable Losses</vt:lpstr>
      <vt:lpstr>Loss of Property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Zugay, Holly</dc:creator>
  <cp:lastModifiedBy>Zugay, Holly</cp:lastModifiedBy>
  <cp:revision>438</cp:revision>
  <dcterms:created xsi:type="dcterms:W3CDTF">2021-03-12T16:17:16Z</dcterms:created>
  <dcterms:modified xsi:type="dcterms:W3CDTF">2022-05-20T15:15:32Z</dcterms:modified>
</cp:coreProperties>
</file>