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21"/>
  </p:notesMasterIdLst>
  <p:handoutMasterIdLst>
    <p:handoutMasterId r:id="rId22"/>
  </p:handoutMasterIdLst>
  <p:sldIdLst>
    <p:sldId id="1081" r:id="rId3"/>
    <p:sldId id="1400" r:id="rId4"/>
    <p:sldId id="1401" r:id="rId5"/>
    <p:sldId id="995" r:id="rId6"/>
    <p:sldId id="1402" r:id="rId7"/>
    <p:sldId id="1145" r:id="rId8"/>
    <p:sldId id="1146" r:id="rId9"/>
    <p:sldId id="879" r:id="rId10"/>
    <p:sldId id="1403" r:id="rId11"/>
    <p:sldId id="1424" r:id="rId12"/>
    <p:sldId id="1330" r:id="rId13"/>
    <p:sldId id="1370" r:id="rId14"/>
    <p:sldId id="1404" r:id="rId15"/>
    <p:sldId id="1405" r:id="rId16"/>
    <p:sldId id="1406" r:id="rId17"/>
    <p:sldId id="1407" r:id="rId18"/>
    <p:sldId id="1408" r:id="rId19"/>
    <p:sldId id="1104" r:id="rId2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FF00"/>
    <a:srgbClr val="006600"/>
    <a:srgbClr val="CD7371"/>
    <a:srgbClr val="FFFFAF"/>
    <a:srgbClr val="BE4946"/>
    <a:srgbClr val="C35855"/>
    <a:srgbClr val="FFFFCC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59" autoAdjust="0"/>
    <p:restoredTop sz="96139" autoAdjust="0"/>
  </p:normalViewPr>
  <p:slideViewPr>
    <p:cSldViewPr snapToGrid="0" snapToObjects="1">
      <p:cViewPr varScale="1">
        <p:scale>
          <a:sx n="80" d="100"/>
          <a:sy n="80" d="100"/>
        </p:scale>
        <p:origin x="792" y="84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b="0">
              <a:solidFill>
                <a:schemeClr val="tx2">
                  <a:lumMod val="75000"/>
                </a:schemeClr>
              </a:solidFill>
              <a:effectLst/>
              <a:latin typeface="Gadugi" panose="020B0502040204020203" pitchFamily="34" charset="0"/>
              <a:ea typeface="Gadug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to $250,000</c:v>
                </c:pt>
              </c:strCache>
            </c:strRef>
          </c:tx>
          <c:spPr>
            <a:noFill/>
          </c:spPr>
          <c:invertIfNegative val="0"/>
          <c:cat>
            <c:numRef>
              <c:f>Sheet1!$A$2:$A$5</c:f>
              <c:numCache>
                <c:formatCode>0%</c:formatCode>
                <c:ptCount val="4"/>
                <c:pt idx="0">
                  <c:v>0.01</c:v>
                </c:pt>
                <c:pt idx="1">
                  <c:v>0.04</c:v>
                </c:pt>
                <c:pt idx="2">
                  <c:v>7.0000000000000007E-2</c:v>
                </c:pt>
                <c:pt idx="3">
                  <c:v>0.1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72</c:v>
                </c:pt>
                <c:pt idx="1">
                  <c:v>42</c:v>
                </c:pt>
                <c:pt idx="2">
                  <c:v>31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B-47E0-B591-281FFA9BA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779648"/>
        <c:axId val="156781184"/>
      </c:barChart>
      <c:catAx>
        <c:axId val="15677964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156781184"/>
        <c:crosses val="autoZero"/>
        <c:auto val="1"/>
        <c:lblAlgn val="ctr"/>
        <c:lblOffset val="100"/>
        <c:noMultiLvlLbl val="0"/>
      </c:catAx>
      <c:valAx>
        <c:axId val="1567811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56779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49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21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391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65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19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70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5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1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1F9B9-B3AE-441C-A836-3DDC8E64BCA4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92275" y="460375"/>
            <a:ext cx="3552825" cy="2665413"/>
          </a:xfrm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3660953"/>
            <a:ext cx="5486400" cy="502426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28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698500"/>
            <a:ext cx="2998788" cy="2249488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41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698500"/>
            <a:ext cx="2998788" cy="2249488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698500"/>
            <a:ext cx="2998788" cy="2249488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97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9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968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8.wdp"/><Relationship Id="rId9" Type="http://schemas.openxmlformats.org/officeDocument/2006/relationships/hyperlink" Target="https://www.flickr.com/photos/raychelrealtygroup/3996355427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svg"/><Relationship Id="rId18" Type="http://schemas.microsoft.com/office/2007/relationships/hdphoto" Target="../media/hdphoto11.wdp"/><Relationship Id="rId3" Type="http://schemas.openxmlformats.org/officeDocument/2006/relationships/image" Target="../media/image31.png"/><Relationship Id="rId21" Type="http://schemas.openxmlformats.org/officeDocument/2006/relationships/hyperlink" Target="https://www.flickr.com/photos/raychelrealtygroup/3996355427/" TargetMode="External"/><Relationship Id="rId7" Type="http://schemas.openxmlformats.org/officeDocument/2006/relationships/hyperlink" Target="https://freepngimg.com/png/13361-happy-person-png-file" TargetMode="External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s://technofaq.org/posts/2017/05/be-your-customers-virtual-assistant/" TargetMode="External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microsoft.com/office/2007/relationships/hdphoto" Target="../media/hdphoto8.wdp"/><Relationship Id="rId5" Type="http://schemas.openxmlformats.org/officeDocument/2006/relationships/image" Target="../media/image30.jpe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19" Type="http://schemas.openxmlformats.org/officeDocument/2006/relationships/hyperlink" Target="https://www.publicdomainpictures.net/en/view-image.php?image=255616&amp;picture=x-marks-the-spot" TargetMode="External"/><Relationship Id="rId4" Type="http://schemas.openxmlformats.org/officeDocument/2006/relationships/image" Target="../media/image32.svg"/><Relationship Id="rId9" Type="http://schemas.microsoft.com/office/2007/relationships/hdphoto" Target="../media/hdphoto9.wdp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10" Type="http://schemas.microsoft.com/office/2007/relationships/hdphoto" Target="../media/hdphoto8.wdp"/><Relationship Id="rId4" Type="http://schemas.openxmlformats.org/officeDocument/2006/relationships/hyperlink" Target="http://www.pngall.com/certificate-template-png" TargetMode="Externa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0.png"/><Relationship Id="rId18" Type="http://schemas.openxmlformats.org/officeDocument/2006/relationships/hyperlink" Target="https://freepngimg.com/png/13361-happy-person-png-file" TargetMode="External"/><Relationship Id="rId3" Type="http://schemas.openxmlformats.org/officeDocument/2006/relationships/image" Target="../media/image38.png"/><Relationship Id="rId21" Type="http://schemas.openxmlformats.org/officeDocument/2006/relationships/image" Target="../media/image44.png"/><Relationship Id="rId7" Type="http://schemas.openxmlformats.org/officeDocument/2006/relationships/image" Target="../media/image32.svg"/><Relationship Id="rId12" Type="http://schemas.openxmlformats.org/officeDocument/2006/relationships/hyperlink" Target="https://www.publicdomainpictures.net/en/view-image.php?image=255616&amp;picture=x-marks-the-spot" TargetMode="Externa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3.svg"/><Relationship Id="rId20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11.wdp"/><Relationship Id="rId5" Type="http://schemas.openxmlformats.org/officeDocument/2006/relationships/hyperlink" Target="https://technofaq.org/posts/2017/05/be-your-customers-virtual-assistant/" TargetMode="External"/><Relationship Id="rId15" Type="http://schemas.openxmlformats.org/officeDocument/2006/relationships/image" Target="../media/image42.png"/><Relationship Id="rId23" Type="http://schemas.openxmlformats.org/officeDocument/2006/relationships/hyperlink" Target="http://www.flickr.com/photos/safari_vacation/9716969314/" TargetMode="External"/><Relationship Id="rId10" Type="http://schemas.openxmlformats.org/officeDocument/2006/relationships/image" Target="../media/image39.png"/><Relationship Id="rId19" Type="http://schemas.openxmlformats.org/officeDocument/2006/relationships/image" Target="../media/image41.png"/><Relationship Id="rId4" Type="http://schemas.microsoft.com/office/2007/relationships/hdphoto" Target="../media/hdphoto10.wdp"/><Relationship Id="rId9" Type="http://schemas.microsoft.com/office/2007/relationships/hdphoto" Target="../media/hdphoto8.wdp"/><Relationship Id="rId14" Type="http://schemas.openxmlformats.org/officeDocument/2006/relationships/hyperlink" Target="http://www.pngall.com/certificate-template-png" TargetMode="External"/><Relationship Id="rId22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openxmlformats.org/officeDocument/2006/relationships/image" Target="../media/image32.svg"/><Relationship Id="rId9" Type="http://schemas.openxmlformats.org/officeDocument/2006/relationships/hyperlink" Target="http://recruitmentmatters.nl/category/algemeen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30.jpeg"/><Relationship Id="rId7" Type="http://schemas.openxmlformats.org/officeDocument/2006/relationships/hyperlink" Target="https://www.publicdomainpictures.net/en/view-image.php?image=255616&amp;picture=x-marks-the-spot" TargetMode="External"/><Relationship Id="rId12" Type="http://schemas.openxmlformats.org/officeDocument/2006/relationships/hyperlink" Target="https://freepngimg.com/png/13361-happy-person-png-file" TargetMode="External"/><Relationship Id="rId17" Type="http://schemas.openxmlformats.org/officeDocument/2006/relationships/hyperlink" Target="https://technofaq.org/posts/2017/05/be-your-customers-virtual-assistant/" TargetMode="External"/><Relationship Id="rId2" Type="http://schemas.openxmlformats.org/officeDocument/2006/relationships/notesSlide" Target="../notesSlides/notesSlide15.xml"/><Relationship Id="rId16" Type="http://schemas.microsoft.com/office/2007/relationships/hdphoto" Target="../media/hdphoto10.wdp"/><Relationship Id="rId20" Type="http://schemas.openxmlformats.org/officeDocument/2006/relationships/hyperlink" Target="http://www.pngall.com/certificate-template-png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34.png"/><Relationship Id="rId5" Type="http://schemas.openxmlformats.org/officeDocument/2006/relationships/image" Target="../media/image39.png"/><Relationship Id="rId15" Type="http://schemas.openxmlformats.org/officeDocument/2006/relationships/image" Target="../media/image38.png"/><Relationship Id="rId10" Type="http://schemas.openxmlformats.org/officeDocument/2006/relationships/hyperlink" Target="http://recruitmentmatters.nl/category/algemeen" TargetMode="External"/><Relationship Id="rId19" Type="http://schemas.openxmlformats.org/officeDocument/2006/relationships/image" Target="../media/image40.png"/><Relationship Id="rId4" Type="http://schemas.openxmlformats.org/officeDocument/2006/relationships/image" Target="../media/image32.svg"/><Relationship Id="rId9" Type="http://schemas.microsoft.com/office/2007/relationships/hdphoto" Target="../media/hdphoto14.wdp"/><Relationship Id="rId1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JPG"/><Relationship Id="rId18" Type="http://schemas.openxmlformats.org/officeDocument/2006/relationships/hyperlink" Target="https://commons.wikimedia.org/wiki/File:Lehigh_Coal_and_Navigation_Company_Stock_Certificate.jpg" TargetMode="External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12" Type="http://schemas.microsoft.com/office/2007/relationships/hdphoto" Target="../media/hdphoto5.wdp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nio.com/transportation-vehicles/cars-automobile/car-vehicle-fast-auto-automobile-transportation" TargetMode="Externa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hyperlink" Target="http://www.ericrojasblog.com/2012/08/under-contract-mid-century-modern-hous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hyperlink" Target="https://pixnio.com/transportation-vehicles/cars-automobile/car-vehicle-fast-auto-automobile-transportation" TargetMode="External"/><Relationship Id="rId18" Type="http://schemas.openxmlformats.org/officeDocument/2006/relationships/image" Target="../media/image8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15.png"/><Relationship Id="rId17" Type="http://schemas.openxmlformats.org/officeDocument/2006/relationships/hyperlink" Target="https://commons.wikimedia.org/wiki/File:Lehigh_Coal_and_Navigation_Company_Stock_Certificate.jpg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jpg"/><Relationship Id="rId20" Type="http://schemas.openxmlformats.org/officeDocument/2006/relationships/hyperlink" Target="http://www.investitwisely.com/why-you-need-to-pay-attention-to-the-fees-you-are-paying-on-your-retirement-investments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freeimages.com/browse.phtml?f=download&amp;id=1417325" TargetMode="External"/><Relationship Id="rId11" Type="http://schemas.openxmlformats.org/officeDocument/2006/relationships/image" Target="../media/image14.JPG"/><Relationship Id="rId5" Type="http://schemas.openxmlformats.org/officeDocument/2006/relationships/image" Target="../media/image20.jpeg"/><Relationship Id="rId15" Type="http://schemas.openxmlformats.org/officeDocument/2006/relationships/hyperlink" Target="http://journalistsresource.org/studies/society/education/early-childhood-care-education-united-states-research-roundup" TargetMode="External"/><Relationship Id="rId10" Type="http://schemas.openxmlformats.org/officeDocument/2006/relationships/hyperlink" Target="https://creativecommons.org/licenses/by/3.0/" TargetMode="External"/><Relationship Id="rId19" Type="http://schemas.openxmlformats.org/officeDocument/2006/relationships/image" Target="../media/image24.jpg"/><Relationship Id="rId4" Type="http://schemas.openxmlformats.org/officeDocument/2006/relationships/image" Target="../media/image19.jpeg"/><Relationship Id="rId9" Type="http://schemas.openxmlformats.org/officeDocument/2006/relationships/hyperlink" Target="http://www.ericrojasblog.com/2012/08/under-contract-mid-century-modern-house.html" TargetMode="External"/><Relationship Id="rId1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6.wdp"/><Relationship Id="rId3" Type="http://schemas.openxmlformats.org/officeDocument/2006/relationships/image" Target="../media/image24.jpg"/><Relationship Id="rId7" Type="http://schemas.openxmlformats.org/officeDocument/2006/relationships/image" Target="../media/image8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commons.wikimedia.org/wiki/File:Lehigh_Coal_and_Navigation_Company_Stock_Certificate.jpg" TargetMode="External"/><Relationship Id="rId11" Type="http://schemas.openxmlformats.org/officeDocument/2006/relationships/image" Target="../media/image26.jpeg"/><Relationship Id="rId5" Type="http://schemas.openxmlformats.org/officeDocument/2006/relationships/image" Target="../media/image16.jpg"/><Relationship Id="rId10" Type="http://schemas.openxmlformats.org/officeDocument/2006/relationships/image" Target="../media/image25.jpeg"/><Relationship Id="rId4" Type="http://schemas.openxmlformats.org/officeDocument/2006/relationships/hyperlink" Target="http://www.investitwisely.com/why-you-need-to-pay-attention-to-the-fees-you-are-paying-on-your-retirement-investments/" TargetMode="External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5377A52-A211-4DF8-B585-680DBAD525A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Continue to Part II</a:t>
            </a:r>
          </a:p>
        </p:txBody>
      </p:sp>
    </p:spTree>
    <p:extLst>
      <p:ext uri="{BB962C8B-B14F-4D97-AF65-F5344CB8AC3E}">
        <p14:creationId xmlns:p14="http://schemas.microsoft.com/office/powerpoint/2010/main" val="294493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2"/>
            <a:ext cx="3707892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Anna’s Notion of Noodles</a:t>
            </a:r>
          </a:p>
        </p:txBody>
      </p:sp>
    </p:spTree>
    <p:extLst>
      <p:ext uri="{BB962C8B-B14F-4D97-AF65-F5344CB8AC3E}">
        <p14:creationId xmlns:p14="http://schemas.microsoft.com/office/powerpoint/2010/main" val="27676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l_fi" descr="http://grad.berkeley.edu/news/wp-content/uploads/2011/03/dollar-sign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497174" y="1863887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rg_hi" descr="https://encrypted-tbn0.google.com/images?q=tbn:ANd9GcS-EAOSyDMeZfL-McEWKTTqNrvYu-O9wGcxi24CmBGTF21YD7RuLw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4246" y="1763404"/>
            <a:ext cx="1811235" cy="11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07014" y="3940754"/>
            <a:ext cx="2658350" cy="13205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Investor  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has cash 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8FAC0120-BD37-4F8B-A2B4-6C0F6C83F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986" y="3940201"/>
            <a:ext cx="2658350" cy="1320524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Company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needs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cash</a:t>
            </a:r>
          </a:p>
        </p:txBody>
      </p:sp>
      <p:pic>
        <p:nvPicPr>
          <p:cNvPr id="19" name="Graphic 18" descr="Man">
            <a:extLst>
              <a:ext uri="{FF2B5EF4-FFF2-40B4-BE49-F238E27FC236}">
                <a16:creationId xmlns:a16="http://schemas.microsoft.com/office/drawing/2014/main" id="{C80840B5-C2B5-49E3-9B26-F67AF1FB8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152" y="1335190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BD4F1-E333-4D4A-981A-84DE5A5D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Stocks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C9A058-20EA-4AD1-8F8E-AAFA86799033}"/>
              </a:ext>
            </a:extLst>
          </p:cNvPr>
          <p:cNvSpPr/>
          <p:nvPr/>
        </p:nvSpPr>
        <p:spPr>
          <a:xfrm>
            <a:off x="6060520" y="2836769"/>
            <a:ext cx="2343149" cy="608529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BE3F7D-02EA-4316-91A1-7F3DE5595359}"/>
              </a:ext>
            </a:extLst>
          </p:cNvPr>
          <p:cNvSpPr/>
          <p:nvPr/>
        </p:nvSpPr>
        <p:spPr>
          <a:xfrm>
            <a:off x="6212920" y="2989169"/>
            <a:ext cx="2343149" cy="608529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CFAB8A-3105-4F07-AF4B-03A8F37E8E3D}"/>
              </a:ext>
            </a:extLst>
          </p:cNvPr>
          <p:cNvSpPr/>
          <p:nvPr/>
        </p:nvSpPr>
        <p:spPr>
          <a:xfrm>
            <a:off x="6365320" y="3141569"/>
            <a:ext cx="2343149" cy="608529"/>
          </a:xfrm>
          <a:prstGeom prst="rect">
            <a:avLst/>
          </a:prstGeom>
          <a:solidFill>
            <a:srgbClr val="E6ED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rg_hi" descr="https://encrypted-tbn0.google.com/images?q=tbn:ANd9GcS-EAOSyDMeZfL-McEWKTTqNrvYu-O9wGcxi24CmBGTF21YD7RuLw">
            <a:extLst>
              <a:ext uri="{FF2B5EF4-FFF2-40B4-BE49-F238E27FC236}">
                <a16:creationId xmlns:a16="http://schemas.microsoft.com/office/drawing/2014/main" id="{3D032964-FFED-4F6E-833A-99CB75A7239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6508" y="1762072"/>
            <a:ext cx="1811235" cy="11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A picture containing text, building, outdoor, roof&#10;&#10;Description automatically generated">
            <a:extLst>
              <a:ext uri="{FF2B5EF4-FFF2-40B4-BE49-F238E27FC236}">
                <a16:creationId xmlns:a16="http://schemas.microsoft.com/office/drawing/2014/main" id="{CE9E92CF-8C09-46A3-9685-E1930E6FBE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277853" y="1452093"/>
            <a:ext cx="3430616" cy="25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9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0.52326 0.0020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63" y="9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41181 0.000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3DFAA5-05DF-49A9-ABC0-3F462A204283}"/>
              </a:ext>
            </a:extLst>
          </p:cNvPr>
          <p:cNvCxnSpPr>
            <a:cxnSpLocks/>
          </p:cNvCxnSpPr>
          <p:nvPr/>
        </p:nvCxnSpPr>
        <p:spPr>
          <a:xfrm flipH="1">
            <a:off x="1842502" y="2081089"/>
            <a:ext cx="2191534" cy="1499818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83F7E05-446F-4BD4-874F-300AC3705B17}"/>
              </a:ext>
            </a:extLst>
          </p:cNvPr>
          <p:cNvCxnSpPr>
            <a:cxnSpLocks/>
          </p:cNvCxnSpPr>
          <p:nvPr/>
        </p:nvCxnSpPr>
        <p:spPr>
          <a:xfrm>
            <a:off x="5037214" y="2136048"/>
            <a:ext cx="1824859" cy="14448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Man">
            <a:extLst>
              <a:ext uri="{FF2B5EF4-FFF2-40B4-BE49-F238E27FC236}">
                <a16:creationId xmlns:a16="http://schemas.microsoft.com/office/drawing/2014/main" id="{D076067C-8660-4711-9290-9E2C2DC6D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603" y="2738574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BD4F1-E333-4D4A-981A-84DE5A5D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Stocks</a:t>
            </a:r>
          </a:p>
        </p:txBody>
      </p:sp>
      <p:pic>
        <p:nvPicPr>
          <p:cNvPr id="25" name="rg_hi" descr="https://encrypted-tbn0.google.com/images?q=tbn:ANd9GcS-EAOSyDMeZfL-McEWKTTqNrvYu-O9wGcxi24CmBGTF21YD7RuLw">
            <a:extLst>
              <a:ext uri="{FF2B5EF4-FFF2-40B4-BE49-F238E27FC236}">
                <a16:creationId xmlns:a16="http://schemas.microsoft.com/office/drawing/2014/main" id="{13CB44F4-D1C7-4F16-8946-4ABF376F8C14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6508" y="1762072"/>
            <a:ext cx="1811235" cy="111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382782-5B78-4402-AC17-476992853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38248" y="1144183"/>
            <a:ext cx="3237985" cy="9665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389294-D9E7-4732-9976-EBA067AFE4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8" y="2073118"/>
            <a:ext cx="477744" cy="3594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C8BBAE-2416-426D-B1C7-50EBA96BA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00" y="2073118"/>
            <a:ext cx="477744" cy="3594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F58F5D-4EEA-4E5D-9AC9-9B4F99036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36" y="2073118"/>
            <a:ext cx="477744" cy="3594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B2721E-1E8A-419A-9E28-5622514A0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04" y="2073118"/>
            <a:ext cx="477744" cy="3594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0DB177-DD4B-4C53-A1E5-11D038640E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72" y="2073118"/>
            <a:ext cx="477744" cy="359431"/>
          </a:xfrm>
          <a:prstGeom prst="rect">
            <a:avLst/>
          </a:prstGeom>
        </p:spPr>
      </p:pic>
      <p:pic>
        <p:nvPicPr>
          <p:cNvPr id="35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114ED5CE-2A22-4A72-8518-14B733682B4F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230928" y="3394482"/>
            <a:ext cx="292910" cy="4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2">
            <a:extLst>
              <a:ext uri="{FF2B5EF4-FFF2-40B4-BE49-F238E27FC236}">
                <a16:creationId xmlns:a16="http://schemas.microsoft.com/office/drawing/2014/main" id="{517DAD18-B89C-4E57-9A8B-A0FB95DA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933" y="3071981"/>
            <a:ext cx="3841252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Pays dividend</a:t>
            </a:r>
          </a:p>
        </p:txBody>
      </p:sp>
      <p:pic>
        <p:nvPicPr>
          <p:cNvPr id="40" name="Graphic 39" descr="Customer review">
            <a:extLst>
              <a:ext uri="{FF2B5EF4-FFF2-40B4-BE49-F238E27FC236}">
                <a16:creationId xmlns:a16="http://schemas.microsoft.com/office/drawing/2014/main" id="{02B9B2D5-2A0F-47CE-81F3-ACB9FCD095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6447" y="4950354"/>
            <a:ext cx="1969223" cy="2093340"/>
          </a:xfrm>
          <a:prstGeom prst="rect">
            <a:avLst/>
          </a:prstGeom>
        </p:spPr>
      </p:pic>
      <p:sp>
        <p:nvSpPr>
          <p:cNvPr id="41" name="AutoShape 2">
            <a:extLst>
              <a:ext uri="{FF2B5EF4-FFF2-40B4-BE49-F238E27FC236}">
                <a16:creationId xmlns:a16="http://schemas.microsoft.com/office/drawing/2014/main" id="{E8BEAA5A-8A63-4E30-88F0-4D1878B1D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68" y="5192114"/>
            <a:ext cx="1307504" cy="52584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Me too!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B9F69A6-A10C-4D71-B476-09E522B63FC2}"/>
              </a:ext>
            </a:extLst>
          </p:cNvPr>
          <p:cNvCxnSpPr>
            <a:cxnSpLocks/>
          </p:cNvCxnSpPr>
          <p:nvPr/>
        </p:nvCxnSpPr>
        <p:spPr>
          <a:xfrm>
            <a:off x="2295732" y="5437148"/>
            <a:ext cx="897954" cy="1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picture containing person, indoor, standing, suit&#10;&#10;Description automatically generated">
            <a:extLst>
              <a:ext uri="{FF2B5EF4-FFF2-40B4-BE49-F238E27FC236}">
                <a16:creationId xmlns:a16="http://schemas.microsoft.com/office/drawing/2014/main" id="{E11B54F1-3CA5-4C37-BFFC-8BA952A01E9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97" b="52756" l="9955" r="94447">
                        <a14:foregroundMark x1="19210" y1="23307" x2="18709" y2="51969"/>
                        <a14:foregroundMark x1="35818" y1="46220" x2="93947" y2="42913"/>
                        <a14:foregroundMark x1="84092" y1="24173" x2="84092" y2="24173"/>
                        <a14:foregroundMark x1="63332" y1="26614" x2="63332" y2="26614"/>
                        <a14:foregroundMark x1="61781" y1="20866" x2="62781" y2="38031"/>
                        <a14:foregroundMark x1="52926" y1="24961" x2="49325" y2="46220"/>
                        <a14:foregroundMark x1="37369" y1="22520" x2="38919" y2="42913"/>
                        <a14:foregroundMark x1="44122" y1="47008" x2="11956" y2="49449"/>
                        <a14:foregroundMark x1="33717" y1="48661" x2="74437" y2="46220"/>
                        <a14:foregroundMark x1="74437" y1="46220" x2="93447" y2="47008"/>
                        <a14:foregroundMark x1="94447" y1="50315" x2="31166" y2="52756"/>
                        <a14:foregroundMark x1="33917" y1="24882" x2="33267" y2="39291"/>
                        <a14:foregroundMark x1="79240" y1="31417" x2="81241" y2="19134"/>
                        <a14:foregroundMark x1="81241" y1="19134" x2="86993" y2="26142"/>
                        <a14:foregroundMark x1="86143" y1="24882" x2="83242" y2="19606"/>
                        <a14:foregroundMark x1="84242" y1="19291" x2="84242" y2="19291"/>
                        <a14:foregroundMark x1="83242" y1="18583" x2="83242" y2="18583"/>
                        <a14:foregroundMark x1="81341" y1="18898" x2="81341" y2="18898"/>
                        <a14:foregroundMark x1="79440" y1="19921" x2="79440" y2="19921"/>
                        <a14:foregroundMark x1="78189" y1="23228" x2="78189" y2="23228"/>
                        <a14:foregroundMark x1="77589" y1="26850" x2="77589" y2="26850"/>
                        <a14:foregroundMark x1="77989" y1="28819" x2="77989" y2="28819"/>
                        <a14:foregroundMark x1="78439" y1="22913" x2="78439" y2="22913"/>
                        <a14:foregroundMark x1="82791" y1="18583" x2="82791" y2="18583"/>
                        <a14:foregroundMark x1="64432" y1="39291" x2="64432" y2="39291"/>
                        <a14:backgroundMark x1="48924" y1="31732" x2="48924" y2="3173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b="47385"/>
          <a:stretch/>
        </p:blipFill>
        <p:spPr>
          <a:xfrm>
            <a:off x="6233491" y="1144183"/>
            <a:ext cx="2963047" cy="99046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5C14F0A-DD12-48AF-94EE-DDB0AD5F2CD4}"/>
              </a:ext>
            </a:extLst>
          </p:cNvPr>
          <p:cNvGrpSpPr/>
          <p:nvPr/>
        </p:nvGrpSpPr>
        <p:grpSpPr>
          <a:xfrm>
            <a:off x="6505526" y="4937212"/>
            <a:ext cx="1969223" cy="2093340"/>
            <a:chOff x="5969229" y="4950354"/>
            <a:chExt cx="1969223" cy="2093340"/>
          </a:xfrm>
        </p:grpSpPr>
        <p:pic>
          <p:nvPicPr>
            <p:cNvPr id="53" name="Graphic 52" descr="Customer review">
              <a:extLst>
                <a:ext uri="{FF2B5EF4-FFF2-40B4-BE49-F238E27FC236}">
                  <a16:creationId xmlns:a16="http://schemas.microsoft.com/office/drawing/2014/main" id="{438A7C4E-715B-46A4-98F6-6F256DC8E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969229" y="4950354"/>
              <a:ext cx="1969223" cy="2093340"/>
            </a:xfrm>
            <a:prstGeom prst="rect">
              <a:avLst/>
            </a:prstGeom>
          </p:spPr>
        </p:pic>
        <p:sp>
          <p:nvSpPr>
            <p:cNvPr id="54" name="AutoShape 2">
              <a:extLst>
                <a:ext uri="{FF2B5EF4-FFF2-40B4-BE49-F238E27FC236}">
                  <a16:creationId xmlns:a16="http://schemas.microsoft.com/office/drawing/2014/main" id="{3F8B2329-D26E-4DBD-9B89-6AC17563D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4159" y="5191591"/>
              <a:ext cx="1398364" cy="52584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Gadugi" panose="020B0502040204020203" pitchFamily="34" charset="0"/>
                  <a:ea typeface="Gadugi" panose="020B0502040204020203" pitchFamily="34" charset="0"/>
                  <a:cs typeface="Arial" pitchFamily="34" charset="0"/>
                </a:rPr>
                <a:t>Not</a:t>
              </a:r>
              <a:r>
                <a:rPr kumimoji="0" lang="en-US" sz="2400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Gadugi" panose="020B0502040204020203" pitchFamily="34" charset="0"/>
                  <a:ea typeface="Gadugi" panose="020B0502040204020203" pitchFamily="34" charset="0"/>
                  <a:cs typeface="Arial" pitchFamily="34" charset="0"/>
                </a:rPr>
                <a:t> me!</a:t>
              </a:r>
            </a:p>
          </p:txBody>
        </p:sp>
      </p:grpSp>
      <p:pic>
        <p:nvPicPr>
          <p:cNvPr id="56" name="Graphic 55" descr="Man">
            <a:extLst>
              <a:ext uri="{FF2B5EF4-FFF2-40B4-BE49-F238E27FC236}">
                <a16:creationId xmlns:a16="http://schemas.microsoft.com/office/drawing/2014/main" id="{8C9CADE9-5D90-4C2C-B7AB-E3DE1ADF2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0885" y="2830998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160262B-F677-49FA-88F9-C372575D86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984650" y="3394482"/>
            <a:ext cx="846629" cy="84662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28EF74B-B3C6-42B0-A6D9-43D2A1E47EC1}"/>
              </a:ext>
            </a:extLst>
          </p:cNvPr>
          <p:cNvCxnSpPr>
            <a:cxnSpLocks/>
          </p:cNvCxnSpPr>
          <p:nvPr/>
        </p:nvCxnSpPr>
        <p:spPr>
          <a:xfrm flipH="1">
            <a:off x="5963314" y="5455035"/>
            <a:ext cx="68218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2">
            <a:extLst>
              <a:ext uri="{FF2B5EF4-FFF2-40B4-BE49-F238E27FC236}">
                <a16:creationId xmlns:a16="http://schemas.microsoft.com/office/drawing/2014/main" id="{D6515C93-67BC-4E89-A64C-5346D0A4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737" y="3079952"/>
            <a:ext cx="4496412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o dividend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38B4986-AA8E-4AEC-8E2B-0B07CC732195}"/>
              </a:ext>
            </a:extLst>
          </p:cNvPr>
          <p:cNvCxnSpPr>
            <a:cxnSpLocks/>
          </p:cNvCxnSpPr>
          <p:nvPr/>
        </p:nvCxnSpPr>
        <p:spPr>
          <a:xfrm flipH="1" flipV="1">
            <a:off x="2037856" y="4597272"/>
            <a:ext cx="1155830" cy="697472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utoShape 2">
            <a:extLst>
              <a:ext uri="{FF2B5EF4-FFF2-40B4-BE49-F238E27FC236}">
                <a16:creationId xmlns:a16="http://schemas.microsoft.com/office/drawing/2014/main" id="{BEEAF98E-7A2D-4AE0-8925-4FB1B1024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2122" y="3891709"/>
            <a:ext cx="2550247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Sell for a profit!</a:t>
            </a:r>
          </a:p>
        </p:txBody>
      </p:sp>
      <p:sp>
        <p:nvSpPr>
          <p:cNvPr id="75" name="AutoShape 2">
            <a:extLst>
              <a:ext uri="{FF2B5EF4-FFF2-40B4-BE49-F238E27FC236}">
                <a16:creationId xmlns:a16="http://schemas.microsoft.com/office/drawing/2014/main" id="{A2A51DEB-5183-4DEA-AA07-F863F089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381" y="3867451"/>
            <a:ext cx="2161745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Sell for a loss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83C12F5-6F5D-423C-91A6-F7186E93600E}"/>
              </a:ext>
            </a:extLst>
          </p:cNvPr>
          <p:cNvCxnSpPr>
            <a:cxnSpLocks/>
          </p:cNvCxnSpPr>
          <p:nvPr/>
        </p:nvCxnSpPr>
        <p:spPr>
          <a:xfrm flipV="1">
            <a:off x="5719432" y="4606651"/>
            <a:ext cx="1142641" cy="7022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icture containing text, building, outdoor, roof&#10;&#10;Description automatically generated">
            <a:extLst>
              <a:ext uri="{FF2B5EF4-FFF2-40B4-BE49-F238E27FC236}">
                <a16:creationId xmlns:a16="http://schemas.microsoft.com/office/drawing/2014/main" id="{739D143D-F035-47EA-9477-A1CFF6DB4E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5277853" y="1452093"/>
            <a:ext cx="3430616" cy="25729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774B544-E9FF-45C1-9F70-4C68AA629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17" l="9875" r="89969">
                        <a14:foregroundMark x1="15047" y1="77083" x2="15047" y2="77083"/>
                        <a14:foregroundMark x1="16144" y1="71250" x2="54232" y2="80000"/>
                        <a14:foregroundMark x1="54232" y1="80000" x2="81348" y2="74167"/>
                        <a14:foregroundMark x1="13950" y1="87500" x2="65204" y2="90417"/>
                        <a14:foregroundMark x1="65204" y1="90417" x2="87931" y2="80000"/>
                        <a14:foregroundMark x1="24922" y1="75625" x2="15047" y2="63958"/>
                        <a14:foregroundMark x1="13950" y1="38958" x2="11755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29" y="938388"/>
            <a:ext cx="2737985" cy="205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0.12587 0.42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5" y="2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26476 -0.09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 animBg="1"/>
      <p:bldP spid="66" grpId="0"/>
      <p:bldP spid="7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45B2858-FC02-471C-B689-4606FDC1CA7F}"/>
              </a:ext>
            </a:extLst>
          </p:cNvPr>
          <p:cNvGrpSpPr/>
          <p:nvPr/>
        </p:nvGrpSpPr>
        <p:grpSpPr>
          <a:xfrm>
            <a:off x="6259186" y="1878009"/>
            <a:ext cx="1674655" cy="1137786"/>
            <a:chOff x="3260730" y="3893021"/>
            <a:chExt cx="1674655" cy="1137786"/>
          </a:xfrm>
        </p:grpSpPr>
        <p:pic>
          <p:nvPicPr>
            <p:cNvPr id="9" name="Picture 8" descr="A picture containing text, picture frame, electronics&#10;&#10;Description automatically generated">
              <a:extLst>
                <a:ext uri="{FF2B5EF4-FFF2-40B4-BE49-F238E27FC236}">
                  <a16:creationId xmlns:a16="http://schemas.microsoft.com/office/drawing/2014/main" id="{260D32E7-76A7-40E5-AECF-E8F08F9DC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260730" y="3893021"/>
              <a:ext cx="1674655" cy="11377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24" name="AutoShape 2">
              <a:extLst>
                <a:ext uri="{FF2B5EF4-FFF2-40B4-BE49-F238E27FC236}">
                  <a16:creationId xmlns:a16="http://schemas.microsoft.com/office/drawing/2014/main" id="{369A2D32-0ECC-4F53-B664-59C1A9C9B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3967402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I.O.U.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25" name="AutoShape 2">
              <a:extLst>
                <a:ext uri="{FF2B5EF4-FFF2-40B4-BE49-F238E27FC236}">
                  <a16:creationId xmlns:a16="http://schemas.microsoft.com/office/drawing/2014/main" id="{B6A58E98-4F7E-4EA8-9C4E-E77A08D0B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4214939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%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88282A-9D74-4F78-9D66-994436383C54}"/>
              </a:ext>
            </a:extLst>
          </p:cNvPr>
          <p:cNvGrpSpPr/>
          <p:nvPr/>
        </p:nvGrpSpPr>
        <p:grpSpPr>
          <a:xfrm>
            <a:off x="5903676" y="1146623"/>
            <a:ext cx="2385674" cy="1917659"/>
            <a:chOff x="3478300" y="1493922"/>
            <a:chExt cx="1315438" cy="10192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8B2CEC-F8FB-45F9-97BF-4570CA5950D4}"/>
                </a:ext>
              </a:extLst>
            </p:cNvPr>
            <p:cNvSpPr/>
            <p:nvPr/>
          </p:nvSpPr>
          <p:spPr>
            <a:xfrm>
              <a:off x="3478300" y="1493922"/>
              <a:ext cx="1229733" cy="10086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dinosaur with open mouth beside buildings still selective focus photography of">
              <a:extLst>
                <a:ext uri="{FF2B5EF4-FFF2-40B4-BE49-F238E27FC236}">
                  <a16:creationId xmlns:a16="http://schemas.microsoft.com/office/drawing/2014/main" id="{1F748CB9-3CE9-45E8-8BBE-C7248DE676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0" b="99547" l="10000" r="90000">
                          <a14:foregroundMark x1="19000" y1="81873" x2="28300" y2="70544"/>
                          <a14:foregroundMark x1="28300" y1="70544" x2="33600" y2="69033"/>
                          <a14:foregroundMark x1="33600" y1="69033" x2="40300" y2="72508"/>
                          <a14:foregroundMark x1="40000" y1="65106" x2="62100" y2="58761"/>
                          <a14:foregroundMark x1="35900" y1="77341" x2="38300" y2="86103"/>
                          <a14:foregroundMark x1="38300" y1="86103" x2="35900" y2="99547"/>
                          <a14:foregroundMark x1="78700" y1="32628" x2="83800" y2="29758"/>
                          <a14:foregroundMark x1="83800" y1="29758" x2="87900" y2="35952"/>
                          <a14:foregroundMark x1="87900" y1="35952" x2="88400" y2="37462"/>
                          <a14:foregroundMark x1="74600" y1="37915" x2="69200" y2="37613"/>
                          <a14:foregroundMark x1="69200" y1="37613" x2="63800" y2="51813"/>
                          <a14:foregroundMark x1="63800" y1="51813" x2="63200" y2="55891"/>
                          <a14:foregroundMark x1="78400" y1="76586" x2="80000" y2="88369"/>
                          <a14:foregroundMark x1="80433" y1="64048" x2="78300" y2="76133"/>
                          <a14:foregroundMark x1="81900" y1="55740" x2="80433" y2="64048"/>
                          <a14:backgroundMark x1="66700" y1="9668" x2="69800" y2="26737"/>
                          <a14:backgroundMark x1="69800" y1="26737" x2="69800" y2="34592"/>
                          <a14:backgroundMark x1="69800" y1="34592" x2="69800" y2="34592"/>
                          <a14:backgroundMark x1="72200" y1="23112" x2="93700" y2="23565"/>
                          <a14:backgroundMark x1="93700" y1="23565" x2="94100" y2="23867"/>
                          <a14:backgroundMark x1="91400" y1="55438" x2="85600" y2="67221"/>
                          <a14:backgroundMark x1="83200" y1="62387" x2="83300" y2="87160"/>
                          <a14:backgroundMark x1="82900" y1="60272" x2="82900" y2="60272"/>
                          <a14:backgroundMark x1="81400" y1="64048" x2="81400" y2="64048"/>
                          <a14:backgroundMark x1="89000" y1="44713" x2="89000" y2="44713"/>
                          <a14:backgroundMark x1="33000" y1="85952" x2="33000" y2="85952"/>
                          <a14:backgroundMark x1="47700" y1="41843" x2="48600" y2="5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0" t="20434"/>
            <a:stretch/>
          </p:blipFill>
          <p:spPr bwMode="auto">
            <a:xfrm>
              <a:off x="3478300" y="1733777"/>
              <a:ext cx="1315438" cy="77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Graphic 18" descr="Man">
            <a:extLst>
              <a:ext uri="{FF2B5EF4-FFF2-40B4-BE49-F238E27FC236}">
                <a16:creationId xmlns:a16="http://schemas.microsoft.com/office/drawing/2014/main" id="{C80840B5-C2B5-49E3-9B26-F67AF1FB80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329" y="1094467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l_fi" descr="http://grad.berkeley.edu/news/wp-content/uploads/2011/03/dollar-sign.jpg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619876" y="1600398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5FB5E-2914-44C0-8C61-B264E49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Bonds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D4BD8729-0F59-4C55-80F2-163B41E88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14" y="3834492"/>
            <a:ext cx="2658350" cy="13205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Investor   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has cash 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7E66851-235A-4497-A4E0-14E33A5B4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482" y="3834493"/>
            <a:ext cx="2658350" cy="1320524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City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needs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cash</a:t>
            </a:r>
          </a:p>
        </p:txBody>
      </p:sp>
    </p:spTree>
    <p:extLst>
      <p:ext uri="{BB962C8B-B14F-4D97-AF65-F5344CB8AC3E}">
        <p14:creationId xmlns:p14="http://schemas.microsoft.com/office/powerpoint/2010/main" val="3108424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56614 -0.0719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99" y="-36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41267 0.010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A picture containing person, indoor, standing, suit&#10;&#10;Description automatically generated">
            <a:extLst>
              <a:ext uri="{FF2B5EF4-FFF2-40B4-BE49-F238E27FC236}">
                <a16:creationId xmlns:a16="http://schemas.microsoft.com/office/drawing/2014/main" id="{ED5C646F-ECB9-42B4-BA9F-CA124C8DC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97" b="52756" l="9955" r="94447">
                        <a14:foregroundMark x1="19210" y1="23307" x2="18709" y2="51969"/>
                        <a14:foregroundMark x1="35818" y1="46220" x2="93947" y2="42913"/>
                        <a14:foregroundMark x1="84092" y1="24173" x2="84092" y2="24173"/>
                        <a14:foregroundMark x1="63332" y1="26614" x2="63332" y2="26614"/>
                        <a14:foregroundMark x1="61781" y1="20866" x2="62781" y2="38031"/>
                        <a14:foregroundMark x1="52926" y1="24961" x2="49325" y2="46220"/>
                        <a14:foregroundMark x1="37369" y1="22520" x2="38919" y2="42913"/>
                        <a14:foregroundMark x1="44122" y1="47008" x2="11956" y2="49449"/>
                        <a14:foregroundMark x1="33717" y1="48661" x2="74437" y2="46220"/>
                        <a14:foregroundMark x1="74437" y1="46220" x2="93447" y2="47008"/>
                        <a14:foregroundMark x1="94447" y1="50315" x2="31166" y2="52756"/>
                        <a14:foregroundMark x1="33917" y1="24882" x2="33267" y2="39291"/>
                        <a14:foregroundMark x1="79240" y1="31417" x2="81241" y2="19134"/>
                        <a14:foregroundMark x1="81241" y1="19134" x2="86993" y2="26142"/>
                        <a14:foregroundMark x1="86143" y1="24882" x2="83242" y2="19606"/>
                        <a14:foregroundMark x1="84242" y1="19291" x2="84242" y2="19291"/>
                        <a14:foregroundMark x1="83242" y1="18583" x2="83242" y2="18583"/>
                        <a14:foregroundMark x1="81341" y1="18898" x2="81341" y2="18898"/>
                        <a14:foregroundMark x1="79440" y1="19921" x2="79440" y2="19921"/>
                        <a14:foregroundMark x1="78189" y1="23228" x2="78189" y2="23228"/>
                        <a14:foregroundMark x1="77589" y1="26850" x2="77589" y2="26850"/>
                        <a14:foregroundMark x1="77989" y1="28819" x2="77989" y2="28819"/>
                        <a14:foregroundMark x1="78439" y1="22913" x2="78439" y2="22913"/>
                        <a14:foregroundMark x1="82791" y1="18583" x2="82791" y2="18583"/>
                        <a14:foregroundMark x1="64432" y1="39291" x2="64432" y2="39291"/>
                        <a14:backgroundMark x1="48924" y1="31732" x2="48924" y2="3173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47385"/>
          <a:stretch/>
        </p:blipFill>
        <p:spPr>
          <a:xfrm>
            <a:off x="6233491" y="1144183"/>
            <a:ext cx="2963047" cy="99046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3DFAA5-05DF-49A9-ABC0-3F462A204283}"/>
              </a:ext>
            </a:extLst>
          </p:cNvPr>
          <p:cNvCxnSpPr>
            <a:cxnSpLocks/>
          </p:cNvCxnSpPr>
          <p:nvPr/>
        </p:nvCxnSpPr>
        <p:spPr>
          <a:xfrm flipH="1">
            <a:off x="1842502" y="2081089"/>
            <a:ext cx="2191534" cy="1499818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83F7E05-446F-4BD4-874F-300AC3705B17}"/>
              </a:ext>
            </a:extLst>
          </p:cNvPr>
          <p:cNvCxnSpPr>
            <a:cxnSpLocks/>
          </p:cNvCxnSpPr>
          <p:nvPr/>
        </p:nvCxnSpPr>
        <p:spPr>
          <a:xfrm>
            <a:off x="5037214" y="2136048"/>
            <a:ext cx="1824859" cy="14448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Man">
            <a:extLst>
              <a:ext uri="{FF2B5EF4-FFF2-40B4-BE49-F238E27FC236}">
                <a16:creationId xmlns:a16="http://schemas.microsoft.com/office/drawing/2014/main" id="{D076067C-8660-4711-9290-9E2C2DC6D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6603" y="2738574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BD4F1-E333-4D4A-981A-84DE5A5D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Bonds</a:t>
            </a:r>
          </a:p>
        </p:txBody>
      </p:sp>
      <p:pic>
        <p:nvPicPr>
          <p:cNvPr id="35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114ED5CE-2A22-4A72-8518-14B733682B4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230928" y="3394482"/>
            <a:ext cx="292910" cy="46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2">
            <a:extLst>
              <a:ext uri="{FF2B5EF4-FFF2-40B4-BE49-F238E27FC236}">
                <a16:creationId xmlns:a16="http://schemas.microsoft.com/office/drawing/2014/main" id="{517DAD18-B89C-4E57-9A8B-A0FB95DA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933" y="3071981"/>
            <a:ext cx="3841252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Pays interest</a:t>
            </a:r>
          </a:p>
        </p:txBody>
      </p:sp>
      <p:pic>
        <p:nvPicPr>
          <p:cNvPr id="56" name="Graphic 55" descr="Man">
            <a:extLst>
              <a:ext uri="{FF2B5EF4-FFF2-40B4-BE49-F238E27FC236}">
                <a16:creationId xmlns:a16="http://schemas.microsoft.com/office/drawing/2014/main" id="{8C9CADE9-5D90-4C2C-B7AB-E3DE1ADF2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0885" y="2830998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3160262B-F677-49FA-88F9-C372575D86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984650" y="3394482"/>
            <a:ext cx="846629" cy="846629"/>
          </a:xfrm>
          <a:prstGeom prst="rect">
            <a:avLst/>
          </a:prstGeom>
        </p:spPr>
      </p:pic>
      <p:sp>
        <p:nvSpPr>
          <p:cNvPr id="66" name="AutoShape 2">
            <a:extLst>
              <a:ext uri="{FF2B5EF4-FFF2-40B4-BE49-F238E27FC236}">
                <a16:creationId xmlns:a16="http://schemas.microsoft.com/office/drawing/2014/main" id="{D6515C93-67BC-4E89-A64C-5346D0A4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737" y="3079952"/>
            <a:ext cx="4496412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o interest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38B4986-AA8E-4AEC-8E2B-0B07CC732195}"/>
              </a:ext>
            </a:extLst>
          </p:cNvPr>
          <p:cNvCxnSpPr>
            <a:cxnSpLocks/>
          </p:cNvCxnSpPr>
          <p:nvPr/>
        </p:nvCxnSpPr>
        <p:spPr>
          <a:xfrm flipH="1">
            <a:off x="2188027" y="5541038"/>
            <a:ext cx="1099621" cy="14014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AutoShape 2">
            <a:extLst>
              <a:ext uri="{FF2B5EF4-FFF2-40B4-BE49-F238E27FC236}">
                <a16:creationId xmlns:a16="http://schemas.microsoft.com/office/drawing/2014/main" id="{BEEAF98E-7A2D-4AE0-8925-4FB1B1024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298" y="3856733"/>
            <a:ext cx="2550247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Repays loan</a:t>
            </a:r>
          </a:p>
        </p:txBody>
      </p:sp>
      <p:sp>
        <p:nvSpPr>
          <p:cNvPr id="75" name="AutoShape 2">
            <a:extLst>
              <a:ext uri="{FF2B5EF4-FFF2-40B4-BE49-F238E27FC236}">
                <a16:creationId xmlns:a16="http://schemas.microsoft.com/office/drawing/2014/main" id="{A2A51DEB-5183-4DEA-AA07-F863F089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2381" y="3867451"/>
            <a:ext cx="2161745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Default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Gadugi" panose="020B0502040204020203" pitchFamily="34" charset="0"/>
              <a:ea typeface="Gadugi" panose="020B0502040204020203" pitchFamily="34" charset="0"/>
              <a:cs typeface="Arial" pitchFamily="34" charset="0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C83C12F5-6F5D-423C-91A6-F7186E93600E}"/>
              </a:ext>
            </a:extLst>
          </p:cNvPr>
          <p:cNvCxnSpPr>
            <a:cxnSpLocks/>
          </p:cNvCxnSpPr>
          <p:nvPr/>
        </p:nvCxnSpPr>
        <p:spPr>
          <a:xfrm>
            <a:off x="5447618" y="5520779"/>
            <a:ext cx="1238327" cy="2025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C58098-8065-422D-8E2B-1E201FF5E125}"/>
              </a:ext>
            </a:extLst>
          </p:cNvPr>
          <p:cNvGrpSpPr/>
          <p:nvPr/>
        </p:nvGrpSpPr>
        <p:grpSpPr>
          <a:xfrm>
            <a:off x="2482821" y="1939071"/>
            <a:ext cx="1674655" cy="1137786"/>
            <a:chOff x="3234972" y="3880142"/>
            <a:chExt cx="1674655" cy="1137786"/>
          </a:xfrm>
        </p:grpSpPr>
        <p:pic>
          <p:nvPicPr>
            <p:cNvPr id="45" name="Picture 44" descr="A picture containing text, picture frame, electronics&#10;&#10;Description automatically generated">
              <a:extLst>
                <a:ext uri="{FF2B5EF4-FFF2-40B4-BE49-F238E27FC236}">
                  <a16:creationId xmlns:a16="http://schemas.microsoft.com/office/drawing/2014/main" id="{D8A3C668-4545-4562-99C1-298305295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234972" y="3880142"/>
              <a:ext cx="1674655" cy="11377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46" name="AutoShape 2">
              <a:extLst>
                <a:ext uri="{FF2B5EF4-FFF2-40B4-BE49-F238E27FC236}">
                  <a16:creationId xmlns:a16="http://schemas.microsoft.com/office/drawing/2014/main" id="{0FEA4DA5-6E77-4784-AB8D-8B35C79E22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3967402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I.O.U.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47" name="AutoShape 2">
              <a:extLst>
                <a:ext uri="{FF2B5EF4-FFF2-40B4-BE49-F238E27FC236}">
                  <a16:creationId xmlns:a16="http://schemas.microsoft.com/office/drawing/2014/main" id="{D05FDA1D-4EE9-40F5-BFC4-501EC22BC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4214939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4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%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</p:grpSp>
      <p:pic>
        <p:nvPicPr>
          <p:cNvPr id="48" name="Graphic 47" descr="Thumbs up sign">
            <a:extLst>
              <a:ext uri="{FF2B5EF4-FFF2-40B4-BE49-F238E27FC236}">
                <a16:creationId xmlns:a16="http://schemas.microsoft.com/office/drawing/2014/main" id="{7435F4B9-4E97-4EAC-B296-9F289761B4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4036" y="5135817"/>
            <a:ext cx="778466" cy="769923"/>
          </a:xfrm>
          <a:prstGeom prst="rect">
            <a:avLst/>
          </a:prstGeom>
        </p:spPr>
      </p:pic>
      <p:sp>
        <p:nvSpPr>
          <p:cNvPr id="49" name="AutoShape 2">
            <a:extLst>
              <a:ext uri="{FF2B5EF4-FFF2-40B4-BE49-F238E27FC236}">
                <a16:creationId xmlns:a16="http://schemas.microsoft.com/office/drawing/2014/main" id="{3CA9EEF9-499F-4F71-A00F-CF24CB354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19" y="5831620"/>
            <a:ext cx="2658350" cy="734458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Lower interest</a:t>
            </a:r>
          </a:p>
        </p:txBody>
      </p:sp>
      <p:pic>
        <p:nvPicPr>
          <p:cNvPr id="51" name="Graphic 50" descr="Thumbs up sign">
            <a:extLst>
              <a:ext uri="{FF2B5EF4-FFF2-40B4-BE49-F238E27FC236}">
                <a16:creationId xmlns:a16="http://schemas.microsoft.com/office/drawing/2014/main" id="{E84FCBA9-082A-429E-8672-7774828947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 flipV="1">
            <a:off x="7052813" y="5135817"/>
            <a:ext cx="778466" cy="769923"/>
          </a:xfrm>
          <a:prstGeom prst="rect">
            <a:avLst/>
          </a:prstGeom>
        </p:spPr>
      </p:pic>
      <p:sp>
        <p:nvSpPr>
          <p:cNvPr id="52" name="AutoShape 2">
            <a:extLst>
              <a:ext uri="{FF2B5EF4-FFF2-40B4-BE49-F238E27FC236}">
                <a16:creationId xmlns:a16="http://schemas.microsoft.com/office/drawing/2014/main" id="{56AE4A10-65D3-479A-B2DA-8FECAA75A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6782" y="5831620"/>
            <a:ext cx="2658350" cy="734458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8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Higher interest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1A3249-9BDA-4FF2-811A-20DF50930F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-138248" y="1144183"/>
            <a:ext cx="3237985" cy="96650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3B4C3F8-FB8B-4B94-8038-F75236874957}"/>
              </a:ext>
            </a:extLst>
          </p:cNvPr>
          <p:cNvGrpSpPr/>
          <p:nvPr/>
        </p:nvGrpSpPr>
        <p:grpSpPr>
          <a:xfrm>
            <a:off x="5903676" y="1146623"/>
            <a:ext cx="2385674" cy="1917659"/>
            <a:chOff x="3478300" y="1493922"/>
            <a:chExt cx="1315438" cy="101920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49D6B2C-EFA7-48E9-ABBF-D37ACDD5F289}"/>
                </a:ext>
              </a:extLst>
            </p:cNvPr>
            <p:cNvSpPr/>
            <p:nvPr/>
          </p:nvSpPr>
          <p:spPr>
            <a:xfrm>
              <a:off x="3478300" y="1493922"/>
              <a:ext cx="1229733" cy="100866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" descr="dinosaur with open mouth beside buildings still selective focus photography of">
              <a:extLst>
                <a:ext uri="{FF2B5EF4-FFF2-40B4-BE49-F238E27FC236}">
                  <a16:creationId xmlns:a16="http://schemas.microsoft.com/office/drawing/2014/main" id="{A678561F-F2C9-4F63-9A4E-5EA7285BA5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70" b="99547" l="10000" r="90000">
                          <a14:foregroundMark x1="19000" y1="81873" x2="28300" y2="70544"/>
                          <a14:foregroundMark x1="28300" y1="70544" x2="33600" y2="69033"/>
                          <a14:foregroundMark x1="33600" y1="69033" x2="40300" y2="72508"/>
                          <a14:foregroundMark x1="40000" y1="65106" x2="62100" y2="58761"/>
                          <a14:foregroundMark x1="35900" y1="77341" x2="38300" y2="86103"/>
                          <a14:foregroundMark x1="38300" y1="86103" x2="35900" y2="99547"/>
                          <a14:foregroundMark x1="78700" y1="32628" x2="83800" y2="29758"/>
                          <a14:foregroundMark x1="83800" y1="29758" x2="87900" y2="35952"/>
                          <a14:foregroundMark x1="87900" y1="35952" x2="88400" y2="37462"/>
                          <a14:foregroundMark x1="74600" y1="37915" x2="69200" y2="37613"/>
                          <a14:foregroundMark x1="69200" y1="37613" x2="63800" y2="51813"/>
                          <a14:foregroundMark x1="63800" y1="51813" x2="63200" y2="55891"/>
                          <a14:foregroundMark x1="78400" y1="76586" x2="80000" y2="88369"/>
                          <a14:foregroundMark x1="80433" y1="64048" x2="78300" y2="76133"/>
                          <a14:foregroundMark x1="81900" y1="55740" x2="80433" y2="64048"/>
                          <a14:backgroundMark x1="66700" y1="9668" x2="69800" y2="26737"/>
                          <a14:backgroundMark x1="69800" y1="26737" x2="69800" y2="34592"/>
                          <a14:backgroundMark x1="69800" y1="34592" x2="69800" y2="34592"/>
                          <a14:backgroundMark x1="72200" y1="23112" x2="93700" y2="23565"/>
                          <a14:backgroundMark x1="93700" y1="23565" x2="94100" y2="23867"/>
                          <a14:backgroundMark x1="91400" y1="55438" x2="85600" y2="67221"/>
                          <a14:backgroundMark x1="83200" y1="62387" x2="83300" y2="87160"/>
                          <a14:backgroundMark x1="82900" y1="60272" x2="82900" y2="60272"/>
                          <a14:backgroundMark x1="81400" y1="64048" x2="81400" y2="64048"/>
                          <a14:backgroundMark x1="89000" y1="44713" x2="89000" y2="44713"/>
                          <a14:backgroundMark x1="33000" y1="85952" x2="33000" y2="85952"/>
                          <a14:backgroundMark x1="47700" y1="41843" x2="48600" y2="5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0" t="20434"/>
            <a:stretch/>
          </p:blipFill>
          <p:spPr bwMode="auto">
            <a:xfrm>
              <a:off x="3478300" y="1733777"/>
              <a:ext cx="1315438" cy="77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56" descr="Text&#10;&#10;Description automatically generated">
            <a:extLst>
              <a:ext uri="{FF2B5EF4-FFF2-40B4-BE49-F238E27FC236}">
                <a16:creationId xmlns:a16="http://schemas.microsoft.com/office/drawing/2014/main" id="{E3215BF7-2701-4D9E-99A8-80B1C879B1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1237" y1="44674" x2="41990" y2="48454"/>
                        <a14:foregroundMark x1="40894" y1="42955" x2="41237" y2="44674"/>
                        <a14:foregroundMark x1="39320" y1="35052" x2="40894" y2="42955"/>
                        <a14:foregroundMark x1="35422" y1="46735" x2="32282" y2="57732"/>
                        <a14:foregroundMark x1="36010" y1="44674" x2="35422" y2="46735"/>
                        <a14:foregroundMark x1="36501" y1="42955" x2="36010" y2="44674"/>
                        <a14:foregroundMark x1="36893" y1="41581" x2="36501" y2="42955"/>
                        <a14:foregroundMark x1="32282" y1="57732" x2="32282" y2="58419"/>
                        <a14:foregroundMark x1="36569" y1="44674" x2="36165" y2="45361"/>
                        <a14:foregroundMark x1="37379" y1="43299" x2="36569" y2="44674"/>
                        <a14:foregroundMark x1="27184" y1="34708" x2="27913" y2="34708"/>
                        <a14:foregroundMark x1="19417" y1="37457" x2="19417" y2="37457"/>
                        <a14:foregroundMark x1="26214" y1="46048" x2="26214" y2="46048"/>
                        <a14:foregroundMark x1="53883" y1="39175" x2="53883" y2="39175"/>
                        <a14:foregroundMark x1="63107" y1="33677" x2="63107" y2="33677"/>
                        <a14:foregroundMark x1="75243" y1="36082" x2="75243" y2="36082"/>
                        <a14:foregroundMark x1="82767" y1="32646" x2="82767" y2="32646"/>
                        <a14:foregroundMark x1="81796" y1="45704" x2="81796" y2="45704"/>
                        <a14:foregroundMark x1="83738" y1="55326" x2="83738" y2="55326"/>
                        <a14:backgroundMark x1="37379" y1="46735" x2="37379" y2="46735"/>
                        <a14:backgroundMark x1="37136" y1="42955" x2="37136" y2="42955"/>
                        <a14:backgroundMark x1="37136" y1="44674" x2="37136" y2="4467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193686" y="1014892"/>
            <a:ext cx="2676421" cy="18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27604 -0.049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2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11823 0.44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6" grpId="0"/>
      <p:bldP spid="70" grpId="0"/>
      <p:bldP spid="75" grpId="0"/>
      <p:bldP spid="49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Man">
            <a:extLst>
              <a:ext uri="{FF2B5EF4-FFF2-40B4-BE49-F238E27FC236}">
                <a16:creationId xmlns:a16="http://schemas.microsoft.com/office/drawing/2014/main" id="{D8E7BC73-3255-4388-B94C-D37F1C03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6189" y="1057892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Graphic 18" descr="Man">
            <a:extLst>
              <a:ext uri="{FF2B5EF4-FFF2-40B4-BE49-F238E27FC236}">
                <a16:creationId xmlns:a16="http://schemas.microsoft.com/office/drawing/2014/main" id="{C80840B5-C2B5-49E3-9B26-F67AF1FB8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329" y="1043441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l_fi" descr="http://grad.berkeley.edu/news/wp-content/uploads/2011/03/dollar-sign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619876" y="1549372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45FB5E-2914-44C0-8C61-B264E492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Mutual Funds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D4BD8729-0F59-4C55-80F2-163B41E88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14" y="3783466"/>
            <a:ext cx="2658350" cy="132052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Investors  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have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cash 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27E66851-235A-4497-A4E0-14E33A5B4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6236" y="3783466"/>
            <a:ext cx="3936638" cy="1320524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Money manager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can invest their cash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Gadugi" panose="020B0502040204020203" pitchFamily="34" charset="0"/>
              <a:ea typeface="Gadugi" panose="020B0502040204020203" pitchFamily="34" charset="0"/>
              <a:cs typeface="Arial" pitchFamily="34" charset="0"/>
            </a:endParaRPr>
          </a:p>
        </p:txBody>
      </p:sp>
      <p:pic>
        <p:nvPicPr>
          <p:cNvPr id="16" name="Graphic 15" descr="Man">
            <a:extLst>
              <a:ext uri="{FF2B5EF4-FFF2-40B4-BE49-F238E27FC236}">
                <a16:creationId xmlns:a16="http://schemas.microsoft.com/office/drawing/2014/main" id="{57F5F17C-4DB1-4AB8-9739-31B452FB9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55531" y="1072344"/>
            <a:ext cx="2250145" cy="22501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99BCA245-0CE3-453F-96F9-657441BB0ECD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483832" y="1552593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DFF801C1-0630-4EF9-B341-5282118DAD36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2724182" y="1558537"/>
            <a:ext cx="496099" cy="7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A picture containing green, container&#10;&#10;Description automatically generated">
            <a:extLst>
              <a:ext uri="{FF2B5EF4-FFF2-40B4-BE49-F238E27FC236}">
                <a16:creationId xmlns:a16="http://schemas.microsoft.com/office/drawing/2014/main" id="{F609D2BA-32A4-43D4-865E-3EB63DCDD8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6" b="89756" l="8943" r="89837">
                        <a14:foregroundMark x1="19106" y1="65854" x2="19106" y2="65854"/>
                        <a14:foregroundMark x1="12602" y1="53371" x2="12602" y2="53497"/>
                        <a14:foregroundMark x1="38576" y1="72195" x2="52846" y2="72195"/>
                        <a14:foregroundMark x1="56504" y1="25366" x2="56504" y2="25366"/>
                        <a14:foregroundMark x1="34146" y1="26341" x2="34146" y2="26341"/>
                        <a14:foregroundMark x1="30081" y1="35610" x2="30081" y2="35610"/>
                        <a14:foregroundMark x1="28049" y1="33171" x2="28049" y2="33171"/>
                        <a14:foregroundMark x1="31707" y1="33659" x2="29268" y2="25854"/>
                        <a14:foregroundMark x1="70732" y1="37561" x2="69106" y2="27317"/>
                        <a14:foregroundMark x1="30669" y1="21430" x2="34146" y2="38537"/>
                        <a14:foregroundMark x1="29675" y1="42927" x2="29927" y2="44252"/>
                        <a14:backgroundMark x1="30197" y1="60736" x2="32114" y2="68293"/>
                        <a14:backgroundMark x1="24390" y1="68293" x2="23577" y2="77073"/>
                        <a14:backgroundMark x1="68293" y1="77561" x2="84959" y2="36098"/>
                        <a14:backgroundMark x1="84959" y1="36098" x2="86179" y2="34146"/>
                        <a14:backgroundMark x1="77642" y1="43902" x2="79268" y2="23415"/>
                        <a14:backgroundMark x1="77236" y1="36585" x2="77642" y2="35122"/>
                        <a14:backgroundMark x1="21981" y1="33171" x2="22358" y2="20488"/>
                        <a14:backgroundMark x1="20732" y1="75122" x2="21981" y2="33171"/>
                        <a14:backgroundMark x1="29486" y1="18707" x2="29675" y2="16098"/>
                        <a14:backgroundMark x1="8943" y1="28780" x2="11382" y2="52195"/>
                        <a14:backgroundMark x1="11382" y1="52195" x2="12195" y2="53659"/>
                        <a14:backgroundMark x1="10569" y1="54146" x2="13008" y2="64878"/>
                        <a14:backgroundMark x1="30081" y1="69756" x2="33740" y2="79512"/>
                        <a14:backgroundMark x1="28862" y1="57561" x2="26423" y2="45366"/>
                        <a14:backgroundMark x1="29675" y1="46829" x2="29675" y2="46829"/>
                        <a14:backgroundMark x1="29675" y1="49268" x2="29675" y2="49268"/>
                        <a14:backgroundMark x1="29268" y1="44390" x2="31707" y2="60976"/>
                        <a14:backgroundMark x1="71545" y1="44878" x2="69106" y2="59024"/>
                        <a14:backgroundMark x1="74797" y1="42439" x2="75610" y2="25854"/>
                        <a14:backgroundMark x1="27642" y1="45366" x2="21951" y2="32195"/>
                        <a14:backgroundMark x1="28049" y1="42927" x2="23171" y2="30732"/>
                        <a14:backgroundMark x1="23577" y1="32683" x2="31301" y2="1951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5260" r="26002"/>
          <a:stretch/>
        </p:blipFill>
        <p:spPr>
          <a:xfrm>
            <a:off x="6718240" y="2218565"/>
            <a:ext cx="645646" cy="1103924"/>
          </a:xfrm>
          <a:prstGeom prst="rect">
            <a:avLst/>
          </a:prstGeom>
        </p:spPr>
      </p:pic>
      <p:pic>
        <p:nvPicPr>
          <p:cNvPr id="32" name="Picture 31" descr="A picture containing green, container&#10;&#10;Description automatically generated">
            <a:extLst>
              <a:ext uri="{FF2B5EF4-FFF2-40B4-BE49-F238E27FC236}">
                <a16:creationId xmlns:a16="http://schemas.microsoft.com/office/drawing/2014/main" id="{BB94E1F7-33C2-4046-A7AA-7F0CDD6F16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6" b="89756" l="8943" r="89837">
                        <a14:foregroundMark x1="19106" y1="65854" x2="19106" y2="65854"/>
                        <a14:foregroundMark x1="12602" y1="53371" x2="12602" y2="53497"/>
                        <a14:foregroundMark x1="38576" y1="72195" x2="52846" y2="72195"/>
                        <a14:foregroundMark x1="56504" y1="25366" x2="56504" y2="25366"/>
                        <a14:foregroundMark x1="34146" y1="26341" x2="34146" y2="26341"/>
                        <a14:foregroundMark x1="30081" y1="35610" x2="30081" y2="35610"/>
                        <a14:foregroundMark x1="28049" y1="33171" x2="28049" y2="33171"/>
                        <a14:foregroundMark x1="31707" y1="33659" x2="29268" y2="25854"/>
                        <a14:foregroundMark x1="70732" y1="37561" x2="69106" y2="27317"/>
                        <a14:foregroundMark x1="30669" y1="21430" x2="34146" y2="38537"/>
                        <a14:foregroundMark x1="29675" y1="42927" x2="29927" y2="44252"/>
                        <a14:backgroundMark x1="30197" y1="60736" x2="32114" y2="68293"/>
                        <a14:backgroundMark x1="24390" y1="68293" x2="23577" y2="77073"/>
                        <a14:backgroundMark x1="68293" y1="77561" x2="84959" y2="36098"/>
                        <a14:backgroundMark x1="84959" y1="36098" x2="86179" y2="34146"/>
                        <a14:backgroundMark x1="77642" y1="43902" x2="79268" y2="23415"/>
                        <a14:backgroundMark x1="77236" y1="36585" x2="77642" y2="35122"/>
                        <a14:backgroundMark x1="21981" y1="33171" x2="22358" y2="20488"/>
                        <a14:backgroundMark x1="20732" y1="75122" x2="21981" y2="33171"/>
                        <a14:backgroundMark x1="29486" y1="18707" x2="29675" y2="16098"/>
                        <a14:backgroundMark x1="8943" y1="28780" x2="11382" y2="52195"/>
                        <a14:backgroundMark x1="11382" y1="52195" x2="12195" y2="53659"/>
                        <a14:backgroundMark x1="10569" y1="54146" x2="13008" y2="64878"/>
                        <a14:backgroundMark x1="30081" y1="69756" x2="33740" y2="79512"/>
                        <a14:backgroundMark x1="28862" y1="57561" x2="26423" y2="45366"/>
                        <a14:backgroundMark x1="29675" y1="46829" x2="29675" y2="46829"/>
                        <a14:backgroundMark x1="29675" y1="49268" x2="29675" y2="49268"/>
                        <a14:backgroundMark x1="29268" y1="44390" x2="31707" y2="60976"/>
                        <a14:backgroundMark x1="71545" y1="44878" x2="69106" y2="59024"/>
                        <a14:backgroundMark x1="74797" y1="42439" x2="75610" y2="25854"/>
                        <a14:backgroundMark x1="27642" y1="45366" x2="21951" y2="32195"/>
                        <a14:backgroundMark x1="28049" y1="42927" x2="23171" y2="30732"/>
                        <a14:backgroundMark x1="23577" y1="32683" x2="31301" y2="1951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5260" r="26002"/>
          <a:stretch/>
        </p:blipFill>
        <p:spPr>
          <a:xfrm>
            <a:off x="6718240" y="2248929"/>
            <a:ext cx="645646" cy="1103924"/>
          </a:xfrm>
          <a:prstGeom prst="rect">
            <a:avLst/>
          </a:prstGeom>
        </p:spPr>
      </p:pic>
      <p:pic>
        <p:nvPicPr>
          <p:cNvPr id="33" name="Picture 32" descr="A picture containing green, container&#10;&#10;Description automatically generated">
            <a:extLst>
              <a:ext uri="{FF2B5EF4-FFF2-40B4-BE49-F238E27FC236}">
                <a16:creationId xmlns:a16="http://schemas.microsoft.com/office/drawing/2014/main" id="{F4774800-D055-4105-B961-DD49229093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6" b="89756" l="8943" r="89837">
                        <a14:foregroundMark x1="19106" y1="65854" x2="19106" y2="65854"/>
                        <a14:foregroundMark x1="12602" y1="53371" x2="12602" y2="53497"/>
                        <a14:foregroundMark x1="38576" y1="72195" x2="52846" y2="72195"/>
                        <a14:foregroundMark x1="56504" y1="25366" x2="56504" y2="25366"/>
                        <a14:foregroundMark x1="34146" y1="26341" x2="34146" y2="26341"/>
                        <a14:foregroundMark x1="30081" y1="35610" x2="30081" y2="35610"/>
                        <a14:foregroundMark x1="28049" y1="33171" x2="28049" y2="33171"/>
                        <a14:foregroundMark x1="31707" y1="33659" x2="29268" y2="25854"/>
                        <a14:foregroundMark x1="70732" y1="37561" x2="69106" y2="27317"/>
                        <a14:foregroundMark x1="30669" y1="21430" x2="34146" y2="38537"/>
                        <a14:foregroundMark x1="29675" y1="42927" x2="29927" y2="44252"/>
                        <a14:backgroundMark x1="30197" y1="60736" x2="32114" y2="68293"/>
                        <a14:backgroundMark x1="24390" y1="68293" x2="23577" y2="77073"/>
                        <a14:backgroundMark x1="68293" y1="77561" x2="84959" y2="36098"/>
                        <a14:backgroundMark x1="84959" y1="36098" x2="86179" y2="34146"/>
                        <a14:backgroundMark x1="77642" y1="43902" x2="79268" y2="23415"/>
                        <a14:backgroundMark x1="77236" y1="36585" x2="77642" y2="35122"/>
                        <a14:backgroundMark x1="21981" y1="33171" x2="22358" y2="20488"/>
                        <a14:backgroundMark x1="20732" y1="75122" x2="21981" y2="33171"/>
                        <a14:backgroundMark x1="29486" y1="18707" x2="29675" y2="16098"/>
                        <a14:backgroundMark x1="8943" y1="28780" x2="11382" y2="52195"/>
                        <a14:backgroundMark x1="11382" y1="52195" x2="12195" y2="53659"/>
                        <a14:backgroundMark x1="10569" y1="54146" x2="13008" y2="64878"/>
                        <a14:backgroundMark x1="30081" y1="69756" x2="33740" y2="79512"/>
                        <a14:backgroundMark x1="28862" y1="57561" x2="26423" y2="45366"/>
                        <a14:backgroundMark x1="29675" y1="46829" x2="29675" y2="46829"/>
                        <a14:backgroundMark x1="29675" y1="49268" x2="29675" y2="49268"/>
                        <a14:backgroundMark x1="29268" y1="44390" x2="31707" y2="60976"/>
                        <a14:backgroundMark x1="71545" y1="44878" x2="69106" y2="59024"/>
                        <a14:backgroundMark x1="74797" y1="42439" x2="75610" y2="25854"/>
                        <a14:backgroundMark x1="27642" y1="45366" x2="21951" y2="32195"/>
                        <a14:backgroundMark x1="28049" y1="42927" x2="23171" y2="30732"/>
                        <a14:backgroundMark x1="23577" y1="32683" x2="31301" y2="1951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5260" r="26002"/>
          <a:stretch/>
        </p:blipFill>
        <p:spPr>
          <a:xfrm>
            <a:off x="6690946" y="2204113"/>
            <a:ext cx="645646" cy="110392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A4E9DAD-C57D-4506-B644-783DC36B417B}"/>
              </a:ext>
            </a:extLst>
          </p:cNvPr>
          <p:cNvGrpSpPr/>
          <p:nvPr/>
        </p:nvGrpSpPr>
        <p:grpSpPr>
          <a:xfrm>
            <a:off x="5436564" y="999111"/>
            <a:ext cx="3223604" cy="2686337"/>
            <a:chOff x="5436564" y="999111"/>
            <a:chExt cx="3223604" cy="2686337"/>
          </a:xfrm>
        </p:grpSpPr>
        <p:pic>
          <p:nvPicPr>
            <p:cNvPr id="27" name="Picture 26" descr="A picture containing green, container&#10;&#10;Description automatically generated">
              <a:extLst>
                <a:ext uri="{FF2B5EF4-FFF2-40B4-BE49-F238E27FC236}">
                  <a16:creationId xmlns:a16="http://schemas.microsoft.com/office/drawing/2014/main" id="{EBA6C3F9-8F57-4A8A-9C21-BB6C8022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56" b="89756" l="8943" r="89837">
                          <a14:foregroundMark x1="8943" y1="33659" x2="8943" y2="34146"/>
                          <a14:foregroundMark x1="19106" y1="65854" x2="19106" y2="65854"/>
                          <a14:foregroundMark x1="12195" y1="62439" x2="12195" y2="62439"/>
                          <a14:foregroundMark x1="12602" y1="53171" x2="12602" y2="63902"/>
                          <a14:foregroundMark x1="37805" y1="72195" x2="52846" y2="72195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5436564" y="999111"/>
              <a:ext cx="3223604" cy="2686337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2EF1FF-1DD0-47EA-98BC-A3251C73CAB8}"/>
                </a:ext>
              </a:extLst>
            </p:cNvPr>
            <p:cNvSpPr/>
            <p:nvPr/>
          </p:nvSpPr>
          <p:spPr>
            <a:xfrm>
              <a:off x="5491481" y="1308450"/>
              <a:ext cx="3012644" cy="831172"/>
            </a:xfrm>
            <a:prstGeom prst="rect">
              <a:avLst/>
            </a:prstGeom>
            <a:solidFill>
              <a:srgbClr val="E6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189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8177 0.061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80" y="307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6566 0.0736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68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0.49792 0.0553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44289 0.0298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53" y="148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-0.5691 0.020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101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L -0.68611 0.0319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06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A5B9D31-1E80-44E5-A662-DC37FEA981B2}"/>
              </a:ext>
            </a:extLst>
          </p:cNvPr>
          <p:cNvGrpSpPr/>
          <p:nvPr/>
        </p:nvGrpSpPr>
        <p:grpSpPr>
          <a:xfrm>
            <a:off x="6113404" y="3803860"/>
            <a:ext cx="1715677" cy="1715677"/>
            <a:chOff x="6113404" y="3820536"/>
            <a:chExt cx="1715677" cy="1715677"/>
          </a:xfrm>
        </p:grpSpPr>
        <p:pic>
          <p:nvPicPr>
            <p:cNvPr id="81" name="Graphic 80" descr="Man">
              <a:extLst>
                <a:ext uri="{FF2B5EF4-FFF2-40B4-BE49-F238E27FC236}">
                  <a16:creationId xmlns:a16="http://schemas.microsoft.com/office/drawing/2014/main" id="{D9243E1C-B4E9-4170-8BB8-48D6565A1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13404" y="3820536"/>
              <a:ext cx="1715677" cy="171567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5A2F6265-48AF-480A-89E0-EA6079151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6562943" y="4164471"/>
              <a:ext cx="846629" cy="846629"/>
            </a:xfrm>
            <a:prstGeom prst="rect">
              <a:avLst/>
            </a:prstGeom>
          </p:spPr>
        </p:pic>
      </p:grpSp>
      <p:pic>
        <p:nvPicPr>
          <p:cNvPr id="65" name="Picture 64" descr="A picture containing green, container&#10;&#10;Description automatically generated">
            <a:extLst>
              <a:ext uri="{FF2B5EF4-FFF2-40B4-BE49-F238E27FC236}">
                <a16:creationId xmlns:a16="http://schemas.microsoft.com/office/drawing/2014/main" id="{877C522E-BD7D-450B-8C2D-EDF852FF81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89756" l="8943" r="89837">
                        <a14:foregroundMark x1="19106" y1="65854" x2="19106" y2="65854"/>
                        <a14:foregroundMark x1="12602" y1="53371" x2="12602" y2="53497"/>
                        <a14:foregroundMark x1="38576" y1="72195" x2="52846" y2="72195"/>
                        <a14:foregroundMark x1="56504" y1="25366" x2="56504" y2="25366"/>
                        <a14:foregroundMark x1="34146" y1="26341" x2="34146" y2="26341"/>
                        <a14:foregroundMark x1="30081" y1="35610" x2="30081" y2="35610"/>
                        <a14:foregroundMark x1="28049" y1="33171" x2="28049" y2="33171"/>
                        <a14:foregroundMark x1="31707" y1="33659" x2="29268" y2="25854"/>
                        <a14:foregroundMark x1="70732" y1="37561" x2="69106" y2="27317"/>
                        <a14:foregroundMark x1="30669" y1="21430" x2="34146" y2="38537"/>
                        <a14:foregroundMark x1="29675" y1="42927" x2="29927" y2="44252"/>
                        <a14:backgroundMark x1="30197" y1="60736" x2="32114" y2="68293"/>
                        <a14:backgroundMark x1="24390" y1="68293" x2="23577" y2="77073"/>
                        <a14:backgroundMark x1="68293" y1="77561" x2="84959" y2="36098"/>
                        <a14:backgroundMark x1="84959" y1="36098" x2="86179" y2="34146"/>
                        <a14:backgroundMark x1="77642" y1="43902" x2="79268" y2="23415"/>
                        <a14:backgroundMark x1="77236" y1="36585" x2="77642" y2="35122"/>
                        <a14:backgroundMark x1="21981" y1="33171" x2="22358" y2="20488"/>
                        <a14:backgroundMark x1="20732" y1="75122" x2="21981" y2="33171"/>
                        <a14:backgroundMark x1="29486" y1="18707" x2="29675" y2="16098"/>
                        <a14:backgroundMark x1="8943" y1="28780" x2="11382" y2="52195"/>
                        <a14:backgroundMark x1="11382" y1="52195" x2="12195" y2="53659"/>
                        <a14:backgroundMark x1="10569" y1="54146" x2="13008" y2="64878"/>
                        <a14:backgroundMark x1="30081" y1="69756" x2="33740" y2="79512"/>
                        <a14:backgroundMark x1="28862" y1="57561" x2="26423" y2="45366"/>
                        <a14:backgroundMark x1="29675" y1="46829" x2="29675" y2="46829"/>
                        <a14:backgroundMark x1="29675" y1="49268" x2="29675" y2="49268"/>
                        <a14:backgroundMark x1="29268" y1="44390" x2="31707" y2="60976"/>
                        <a14:backgroundMark x1="71545" y1="44878" x2="69106" y2="59024"/>
                        <a14:backgroundMark x1="74797" y1="42439" x2="75610" y2="25854"/>
                        <a14:backgroundMark x1="27642" y1="45366" x2="21951" y2="32195"/>
                        <a14:backgroundMark x1="28049" y1="42927" x2="23171" y2="30732"/>
                        <a14:backgroundMark x1="23577" y1="32683" x2="31301" y2="1951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5260" r="26002"/>
          <a:stretch/>
        </p:blipFill>
        <p:spPr>
          <a:xfrm>
            <a:off x="6607748" y="1927260"/>
            <a:ext cx="905203" cy="1547714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23DFAA5-05DF-49A9-ABC0-3F462A204283}"/>
              </a:ext>
            </a:extLst>
          </p:cNvPr>
          <p:cNvCxnSpPr>
            <a:cxnSpLocks/>
          </p:cNvCxnSpPr>
          <p:nvPr/>
        </p:nvCxnSpPr>
        <p:spPr>
          <a:xfrm flipH="1">
            <a:off x="2953985" y="2388166"/>
            <a:ext cx="934299" cy="710674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83F7E05-446F-4BD4-874F-300AC3705B17}"/>
              </a:ext>
            </a:extLst>
          </p:cNvPr>
          <p:cNvCxnSpPr>
            <a:cxnSpLocks/>
          </p:cNvCxnSpPr>
          <p:nvPr/>
        </p:nvCxnSpPr>
        <p:spPr>
          <a:xfrm>
            <a:off x="5048929" y="2357522"/>
            <a:ext cx="914319" cy="80320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Man">
            <a:extLst>
              <a:ext uri="{FF2B5EF4-FFF2-40B4-BE49-F238E27FC236}">
                <a16:creationId xmlns:a16="http://schemas.microsoft.com/office/drawing/2014/main" id="{D076067C-8660-4711-9290-9E2C2DC6D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05526" y="3803860"/>
            <a:ext cx="1715677" cy="17156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BD4F1-E333-4D4A-981A-84DE5A5D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the Fear Out of Mutual Funds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0382782-5B78-4402-AC17-4769928530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-138248" y="1144183"/>
            <a:ext cx="3237985" cy="966506"/>
          </a:xfrm>
          <a:prstGeom prst="rect">
            <a:avLst/>
          </a:prstGeom>
        </p:spPr>
      </p:pic>
      <p:pic>
        <p:nvPicPr>
          <p:cNvPr id="35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114ED5CE-2A22-4A72-8518-14B733682B4F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353442" y="4390933"/>
            <a:ext cx="192440" cy="3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2">
            <a:extLst>
              <a:ext uri="{FF2B5EF4-FFF2-40B4-BE49-F238E27FC236}">
                <a16:creationId xmlns:a16="http://schemas.microsoft.com/office/drawing/2014/main" id="{517DAD18-B89C-4E57-9A8B-A0FB95DA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6875" y="2939460"/>
            <a:ext cx="3598475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Pays interest and</a:t>
            </a:r>
            <a:r>
              <a:rPr kumimoji="0" lang="en-US" sz="2400" i="0" u="none" strike="noStrike" cap="none" normalizeH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dividends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B9F69A6-A10C-4D71-B476-09E522B63FC2}"/>
              </a:ext>
            </a:extLst>
          </p:cNvPr>
          <p:cNvCxnSpPr>
            <a:cxnSpLocks/>
          </p:cNvCxnSpPr>
          <p:nvPr/>
        </p:nvCxnSpPr>
        <p:spPr>
          <a:xfrm>
            <a:off x="2663739" y="4650890"/>
            <a:ext cx="897954" cy="1"/>
          </a:xfrm>
          <a:prstGeom prst="straightConnector1">
            <a:avLst/>
          </a:prstGeom>
          <a:ln w="38100">
            <a:solidFill>
              <a:srgbClr val="0444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A picture containing person, indoor, standing, suit&#10;&#10;Description automatically generated">
            <a:extLst>
              <a:ext uri="{FF2B5EF4-FFF2-40B4-BE49-F238E27FC236}">
                <a16:creationId xmlns:a16="http://schemas.microsoft.com/office/drawing/2014/main" id="{E11B54F1-3CA5-4C37-BFFC-8BA952A01E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197" b="52756" l="9955" r="94447">
                        <a14:foregroundMark x1="19210" y1="23307" x2="18709" y2="51969"/>
                        <a14:foregroundMark x1="35818" y1="46220" x2="93947" y2="42913"/>
                        <a14:foregroundMark x1="84092" y1="24173" x2="84092" y2="24173"/>
                        <a14:foregroundMark x1="63332" y1="26614" x2="63332" y2="26614"/>
                        <a14:foregroundMark x1="61781" y1="20866" x2="62781" y2="38031"/>
                        <a14:foregroundMark x1="52926" y1="24961" x2="49325" y2="46220"/>
                        <a14:foregroundMark x1="37369" y1="22520" x2="38919" y2="42913"/>
                        <a14:foregroundMark x1="44122" y1="47008" x2="11956" y2="49449"/>
                        <a14:foregroundMark x1="33717" y1="48661" x2="74437" y2="46220"/>
                        <a14:foregroundMark x1="74437" y1="46220" x2="93447" y2="47008"/>
                        <a14:foregroundMark x1="94447" y1="50315" x2="31166" y2="52756"/>
                        <a14:foregroundMark x1="33917" y1="24882" x2="33267" y2="39291"/>
                        <a14:foregroundMark x1="79240" y1="31417" x2="81241" y2="19134"/>
                        <a14:foregroundMark x1="81241" y1="19134" x2="86993" y2="26142"/>
                        <a14:foregroundMark x1="86143" y1="24882" x2="83242" y2="19606"/>
                        <a14:foregroundMark x1="84242" y1="19291" x2="84242" y2="19291"/>
                        <a14:foregroundMark x1="83242" y1="18583" x2="83242" y2="18583"/>
                        <a14:foregroundMark x1="81341" y1="18898" x2="81341" y2="18898"/>
                        <a14:foregroundMark x1="79440" y1="19921" x2="79440" y2="19921"/>
                        <a14:foregroundMark x1="78189" y1="23228" x2="78189" y2="23228"/>
                        <a14:foregroundMark x1="77589" y1="26850" x2="77589" y2="26850"/>
                        <a14:foregroundMark x1="77989" y1="28819" x2="77989" y2="28819"/>
                        <a14:foregroundMark x1="78439" y1="22913" x2="78439" y2="22913"/>
                        <a14:foregroundMark x1="82791" y1="18583" x2="82791" y2="18583"/>
                        <a14:foregroundMark x1="64432" y1="39291" x2="64432" y2="39291"/>
                        <a14:backgroundMark x1="48924" y1="31732" x2="48924" y2="31732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b="47385"/>
          <a:stretch/>
        </p:blipFill>
        <p:spPr>
          <a:xfrm>
            <a:off x="6233491" y="1144183"/>
            <a:ext cx="2963047" cy="990463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28EF74B-B3C6-42B0-A6D9-43D2A1E47EC1}"/>
              </a:ext>
            </a:extLst>
          </p:cNvPr>
          <p:cNvCxnSpPr>
            <a:cxnSpLocks/>
          </p:cNvCxnSpPr>
          <p:nvPr/>
        </p:nvCxnSpPr>
        <p:spPr>
          <a:xfrm flipH="1">
            <a:off x="5607234" y="4650890"/>
            <a:ext cx="89611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AutoShape 2">
            <a:extLst>
              <a:ext uri="{FF2B5EF4-FFF2-40B4-BE49-F238E27FC236}">
                <a16:creationId xmlns:a16="http://schemas.microsoft.com/office/drawing/2014/main" id="{D6515C93-67BC-4E89-A64C-5346D0A49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790" y="2939460"/>
            <a:ext cx="3189683" cy="473476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o interest and dividends</a:t>
            </a:r>
          </a:p>
        </p:txBody>
      </p:sp>
      <p:sp>
        <p:nvSpPr>
          <p:cNvPr id="70" name="AutoShape 2">
            <a:extLst>
              <a:ext uri="{FF2B5EF4-FFF2-40B4-BE49-F238E27FC236}">
                <a16:creationId xmlns:a16="http://schemas.microsoft.com/office/drawing/2014/main" id="{BEEAF98E-7A2D-4AE0-8925-4FB1B1024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0" y="5802041"/>
            <a:ext cx="2550247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Sell for a profit!</a:t>
            </a:r>
          </a:p>
        </p:txBody>
      </p:sp>
      <p:sp>
        <p:nvSpPr>
          <p:cNvPr id="75" name="AutoShape 2">
            <a:extLst>
              <a:ext uri="{FF2B5EF4-FFF2-40B4-BE49-F238E27FC236}">
                <a16:creationId xmlns:a16="http://schemas.microsoft.com/office/drawing/2014/main" id="{A2A51DEB-5183-4DEA-AA07-F863F089B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41" y="5678104"/>
            <a:ext cx="2161745" cy="46471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  <a:cs typeface="Arial" pitchFamily="34" charset="0"/>
              </a:rPr>
              <a:t>Sell for a loss</a:t>
            </a:r>
          </a:p>
        </p:txBody>
      </p:sp>
      <p:pic>
        <p:nvPicPr>
          <p:cNvPr id="67" name="Graphic 66" descr="Man">
            <a:extLst>
              <a:ext uri="{FF2B5EF4-FFF2-40B4-BE49-F238E27FC236}">
                <a16:creationId xmlns:a16="http://schemas.microsoft.com/office/drawing/2014/main" id="{EF5EA0B4-0B67-402E-97E2-6AD18B690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892" y="3803860"/>
            <a:ext cx="1715677" cy="17156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9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20AC9480-0CB8-469A-946B-D48D4D3D3078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208742" y="4333168"/>
            <a:ext cx="192440" cy="3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Graphic 70" descr="Man">
            <a:extLst>
              <a:ext uri="{FF2B5EF4-FFF2-40B4-BE49-F238E27FC236}">
                <a16:creationId xmlns:a16="http://schemas.microsoft.com/office/drawing/2014/main" id="{1EFC7069-5B76-4457-B63A-5987F609F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4600" y="3803861"/>
            <a:ext cx="1719386" cy="17193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2" name="il_fi" descr="http://grad.berkeley.edu/news/wp-content/uploads/2011/03/dollar-sign.jpg">
            <a:extLst>
              <a:ext uri="{FF2B5EF4-FFF2-40B4-BE49-F238E27FC236}">
                <a16:creationId xmlns:a16="http://schemas.microsoft.com/office/drawing/2014/main" id="{A7B07BAE-AD26-49B8-9D6B-404945A28F16}"/>
              </a:ext>
            </a:extLst>
          </p:cNvPr>
          <p:cNvPicPr/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" b="89867" l="10000" r="90000">
                        <a14:foregroundMark x1="45938" y1="8000" x2="45938" y2="8000"/>
                        <a14:backgroundMark x1="58750" y1="78400" x2="67500" y2="81067"/>
                        <a14:backgroundMark x1="41875" y1="79200" x2="31563" y2="7626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2014063" y="4349552"/>
            <a:ext cx="192440" cy="3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8B19A0-986D-44F2-90AE-9E1F700302FE}"/>
              </a:ext>
            </a:extLst>
          </p:cNvPr>
          <p:cNvGrpSpPr/>
          <p:nvPr/>
        </p:nvGrpSpPr>
        <p:grpSpPr>
          <a:xfrm>
            <a:off x="7808240" y="3803860"/>
            <a:ext cx="1715677" cy="1715677"/>
            <a:chOff x="7808240" y="3827108"/>
            <a:chExt cx="1715677" cy="1715677"/>
          </a:xfrm>
        </p:grpSpPr>
        <p:pic>
          <p:nvPicPr>
            <p:cNvPr id="86" name="Graphic 85" descr="Man">
              <a:extLst>
                <a:ext uri="{FF2B5EF4-FFF2-40B4-BE49-F238E27FC236}">
                  <a16:creationId xmlns:a16="http://schemas.microsoft.com/office/drawing/2014/main" id="{CB381025-3DA5-4A29-871D-9EBD7E250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08240" y="3827108"/>
              <a:ext cx="1715677" cy="171567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8" name="Picture 87" descr="Icon&#10;&#10;Description automatically generated">
              <a:extLst>
                <a:ext uri="{FF2B5EF4-FFF2-40B4-BE49-F238E27FC236}">
                  <a16:creationId xmlns:a16="http://schemas.microsoft.com/office/drawing/2014/main" id="{EF78FB69-CDCE-4376-BF07-053910C14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8274534" y="4177074"/>
              <a:ext cx="846629" cy="84662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558AA-69F8-424B-97A8-EA095E44ED2E}"/>
              </a:ext>
            </a:extLst>
          </p:cNvPr>
          <p:cNvGrpSpPr/>
          <p:nvPr/>
        </p:nvGrpSpPr>
        <p:grpSpPr>
          <a:xfrm>
            <a:off x="6960822" y="3803860"/>
            <a:ext cx="1715677" cy="1715677"/>
            <a:chOff x="6960822" y="3825245"/>
            <a:chExt cx="1715677" cy="1715677"/>
          </a:xfrm>
        </p:grpSpPr>
        <p:pic>
          <p:nvPicPr>
            <p:cNvPr id="83" name="Graphic 82" descr="Man">
              <a:extLst>
                <a:ext uri="{FF2B5EF4-FFF2-40B4-BE49-F238E27FC236}">
                  <a16:creationId xmlns:a16="http://schemas.microsoft.com/office/drawing/2014/main" id="{861DD508-3E5C-467A-9AFA-E0C9C4E4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0822" y="3825245"/>
              <a:ext cx="1715677" cy="171567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9" name="Picture 88" descr="Icon&#10;&#10;Description automatically generated">
              <a:extLst>
                <a:ext uri="{FF2B5EF4-FFF2-40B4-BE49-F238E27FC236}">
                  <a16:creationId xmlns:a16="http://schemas.microsoft.com/office/drawing/2014/main" id="{B43AC262-6A3D-4CF3-8BCE-8F5E80B27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7409572" y="4177074"/>
              <a:ext cx="846629" cy="846629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0CE62B3-1029-4227-AC14-14D792208AAA}"/>
              </a:ext>
            </a:extLst>
          </p:cNvPr>
          <p:cNvGrpSpPr/>
          <p:nvPr/>
        </p:nvGrpSpPr>
        <p:grpSpPr>
          <a:xfrm>
            <a:off x="5436564" y="999111"/>
            <a:ext cx="3223604" cy="2686337"/>
            <a:chOff x="5436564" y="999111"/>
            <a:chExt cx="3223604" cy="2686337"/>
          </a:xfrm>
        </p:grpSpPr>
        <p:pic>
          <p:nvPicPr>
            <p:cNvPr id="61" name="Picture 60" descr="A picture containing green, container&#10;&#10;Description automatically generated">
              <a:extLst>
                <a:ext uri="{FF2B5EF4-FFF2-40B4-BE49-F238E27FC236}">
                  <a16:creationId xmlns:a16="http://schemas.microsoft.com/office/drawing/2014/main" id="{11ABBCFC-5AEC-42BA-A765-9D4E658C0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89756" l="8943" r="89837">
                          <a14:foregroundMark x1="8943" y1="33659" x2="8943" y2="34146"/>
                          <a14:foregroundMark x1="19106" y1="65854" x2="19106" y2="65854"/>
                          <a14:foregroundMark x1="12195" y1="62439" x2="12195" y2="62439"/>
                          <a14:foregroundMark x1="12602" y1="53171" x2="12602" y2="63902"/>
                          <a14:foregroundMark x1="37805" y1="72195" x2="52846" y2="72195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436564" y="999111"/>
              <a:ext cx="3223604" cy="2686337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AAF8BC-AC1C-477B-8768-E5875A902ECF}"/>
                </a:ext>
              </a:extLst>
            </p:cNvPr>
            <p:cNvSpPr/>
            <p:nvPr/>
          </p:nvSpPr>
          <p:spPr>
            <a:xfrm>
              <a:off x="5491481" y="1308450"/>
              <a:ext cx="3012644" cy="831172"/>
            </a:xfrm>
            <a:prstGeom prst="rect">
              <a:avLst/>
            </a:prstGeom>
            <a:solidFill>
              <a:srgbClr val="E6E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9C1696-A88D-44D8-BBF3-B43F1A277AC0}"/>
              </a:ext>
            </a:extLst>
          </p:cNvPr>
          <p:cNvGrpSpPr/>
          <p:nvPr/>
        </p:nvGrpSpPr>
        <p:grpSpPr>
          <a:xfrm>
            <a:off x="3178877" y="746835"/>
            <a:ext cx="1389821" cy="855651"/>
            <a:chOff x="3260730" y="3893021"/>
            <a:chExt cx="1674655" cy="1137786"/>
          </a:xfrm>
        </p:grpSpPr>
        <p:pic>
          <p:nvPicPr>
            <p:cNvPr id="51" name="Picture 50" descr="A picture containing text, picture frame, electronics&#10;&#10;Description automatically generated">
              <a:extLst>
                <a:ext uri="{FF2B5EF4-FFF2-40B4-BE49-F238E27FC236}">
                  <a16:creationId xmlns:a16="http://schemas.microsoft.com/office/drawing/2014/main" id="{37A7BE33-827F-4F88-9CF6-CEA526DF8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3260730" y="3893021"/>
              <a:ext cx="1674655" cy="11377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52" name="AutoShape 2">
              <a:extLst>
                <a:ext uri="{FF2B5EF4-FFF2-40B4-BE49-F238E27FC236}">
                  <a16:creationId xmlns:a16="http://schemas.microsoft.com/office/drawing/2014/main" id="{A6D4F06C-5167-4D44-8E47-600C05DA1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989" y="3967402"/>
              <a:ext cx="1216136" cy="568332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I.O.U.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  <p:sp>
          <p:nvSpPr>
            <p:cNvPr id="57" name="AutoShape 2">
              <a:extLst>
                <a:ext uri="{FF2B5EF4-FFF2-40B4-BE49-F238E27FC236}">
                  <a16:creationId xmlns:a16="http://schemas.microsoft.com/office/drawing/2014/main" id="{29151260-1DA6-4347-A53F-A499EAFC8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856" y="4345990"/>
              <a:ext cx="1216136" cy="568333"/>
            </a:xfrm>
            <a:prstGeom prst="roundRect">
              <a:avLst>
                <a:gd name="adj" fmla="val 16667"/>
              </a:avLst>
            </a:prstGeom>
            <a:noFill/>
            <a:ln w="38100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latin typeface="Copperplate Gothic Light" panose="020E0507020206020404" pitchFamily="34" charset="0"/>
                  <a:ea typeface="Gadugi" panose="020B0502040204020203" pitchFamily="34" charset="0"/>
                  <a:cs typeface="Arial" pitchFamily="34" charset="0"/>
                </a:rPr>
                <a:t>%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Copperplate Gothic Light" panose="020E0507020206020404" pitchFamily="34" charset="0"/>
                <a:ea typeface="Gadugi" panose="020B0502040204020203" pitchFamily="34" charset="0"/>
                <a:cs typeface="Arial" pitchFamily="34" charset="0"/>
              </a:endParaRPr>
            </a:p>
          </p:txBody>
        </p:sp>
      </p:grpSp>
      <p:pic>
        <p:nvPicPr>
          <p:cNvPr id="58" name="rg_hi" descr="https://encrypted-tbn0.google.com/images?q=tbn:ANd9GcS-EAOSyDMeZfL-McEWKTTqNrvYu-O9wGcxi24CmBGTF21YD7RuLw">
            <a:extLst>
              <a:ext uri="{FF2B5EF4-FFF2-40B4-BE49-F238E27FC236}">
                <a16:creationId xmlns:a16="http://schemas.microsoft.com/office/drawing/2014/main" id="{AA5BE76F-94EC-4B87-9FDF-35519CE20F97}"/>
              </a:ext>
            </a:extLst>
          </p:cNvPr>
          <p:cNvPicPr/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4589301" y="736612"/>
            <a:ext cx="1389821" cy="87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44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7083 -0.08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41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456 L -0.2724 0.278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7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6" grpId="0"/>
      <p:bldP spid="70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Continue to Part III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548851"/>
            <a:ext cx="3416911" cy="227470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Did you know, if you divide 72 by annual rate of return, that is the number of years it will take to double your money?</a:t>
            </a:r>
          </a:p>
        </p:txBody>
      </p:sp>
    </p:spTree>
    <p:extLst>
      <p:ext uri="{BB962C8B-B14F-4D97-AF65-F5344CB8AC3E}">
        <p14:creationId xmlns:p14="http://schemas.microsoft.com/office/powerpoint/2010/main" val="34953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:\HS Pilot-Build Your Financial House\Invest.jpg">
            <a:extLst>
              <a:ext uri="{FF2B5EF4-FFF2-40B4-BE49-F238E27FC236}">
                <a16:creationId xmlns:a16="http://schemas.microsoft.com/office/drawing/2014/main" id="{7613B9B1-0AD8-4C75-8735-CD3046B7B95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995" y="1801412"/>
            <a:ext cx="3409115" cy="325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364751" y="1543278"/>
            <a:ext cx="4779249" cy="4307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Fact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364750" y="1691968"/>
            <a:ext cx="4879477" cy="376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72 ÷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Rate of return (%) =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Number of years to double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11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</a:p>
          <a:p>
            <a:pPr marL="461963" lvl="1" indent="-230188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4%</a:t>
            </a:r>
          </a:p>
          <a:p>
            <a:pPr marL="688975" lvl="2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72 ÷ 4 = 18 years</a:t>
            </a:r>
          </a:p>
          <a:p>
            <a:pPr marL="461963" lvl="1" indent="-230188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7.2%</a:t>
            </a:r>
          </a:p>
          <a:p>
            <a:pPr marL="231775" lvl="1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  72 ÷ 7.2 = 10 years</a:t>
            </a:r>
          </a:p>
          <a:p>
            <a:pPr marL="461963" lvl="1" indent="-230188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  <a:p>
            <a:pPr marL="231775" lvl="1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  72 ÷ 10 = 7 years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D68A2282-C618-4985-9712-DFEE21EE0270}"/>
              </a:ext>
            </a:extLst>
          </p:cNvPr>
          <p:cNvSpPr txBox="1">
            <a:spLocks/>
          </p:cNvSpPr>
          <p:nvPr/>
        </p:nvSpPr>
        <p:spPr>
          <a:xfrm>
            <a:off x="955636" y="2483398"/>
            <a:ext cx="2581834" cy="1891203"/>
          </a:xfrm>
          <a:prstGeom prst="rect">
            <a:avLst/>
          </a:prstGeom>
          <a:solidFill>
            <a:srgbClr val="DCE6F2">
              <a:alpha val="76078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/>
              <a:t>Rule of 72</a:t>
            </a:r>
          </a:p>
        </p:txBody>
      </p:sp>
    </p:spTree>
    <p:extLst>
      <p:ext uri="{BB962C8B-B14F-4D97-AF65-F5344CB8AC3E}">
        <p14:creationId xmlns:p14="http://schemas.microsoft.com/office/powerpoint/2010/main" val="11919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1524000" y="1168398"/>
          <a:ext cx="6096000" cy="474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Arrow: Right 5"/>
          <p:cNvSpPr/>
          <p:nvPr/>
        </p:nvSpPr>
        <p:spPr>
          <a:xfrm>
            <a:off x="2220091" y="1756224"/>
            <a:ext cx="1666109" cy="914400"/>
          </a:xfrm>
          <a:prstGeom prst="rightArrow">
            <a:avLst/>
          </a:prstGeom>
          <a:solidFill>
            <a:srgbClr val="0066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26 years</a:t>
            </a:r>
          </a:p>
        </p:txBody>
      </p:sp>
      <p:sp>
        <p:nvSpPr>
          <p:cNvPr id="7" name="Arrow: Right 6"/>
          <p:cNvSpPr/>
          <p:nvPr/>
        </p:nvSpPr>
        <p:spPr>
          <a:xfrm>
            <a:off x="2220091" y="2679091"/>
            <a:ext cx="2009009" cy="914400"/>
          </a:xfrm>
          <a:prstGeom prst="rightArrow">
            <a:avLst/>
          </a:prstGeom>
          <a:solidFill>
            <a:srgbClr val="FFFF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31 years</a:t>
            </a:r>
          </a:p>
        </p:txBody>
      </p:sp>
      <p:sp>
        <p:nvSpPr>
          <p:cNvPr id="8" name="Arrow: Right 7"/>
          <p:cNvSpPr/>
          <p:nvPr/>
        </p:nvSpPr>
        <p:spPr>
          <a:xfrm>
            <a:off x="2220091" y="3601958"/>
            <a:ext cx="2720209" cy="9144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42 years</a:t>
            </a:r>
          </a:p>
        </p:txBody>
      </p:sp>
      <p:sp>
        <p:nvSpPr>
          <p:cNvPr id="9" name="Arrow: Right 8"/>
          <p:cNvSpPr/>
          <p:nvPr/>
        </p:nvSpPr>
        <p:spPr>
          <a:xfrm>
            <a:off x="2220091" y="4492166"/>
            <a:ext cx="4587109" cy="914400"/>
          </a:xfrm>
          <a:prstGeom prst="rightArrow">
            <a:avLst/>
          </a:prstGeom>
          <a:solidFill>
            <a:srgbClr val="C0000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72 years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6146800"/>
            <a:ext cx="6477000" cy="49830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1200" i="1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ＭＳ Ｐゴシック" pitchFamily="-111" charset="-128"/>
              </a:rPr>
              <a:t>This time value of money illustration shows number of years it will take to reach $250,000 goal, saving $200 per month at the state rates of return.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D53EA-710F-48C8-9F51-AD9660C17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of Return Matters!</a:t>
            </a:r>
          </a:p>
        </p:txBody>
      </p:sp>
    </p:spTree>
    <p:extLst>
      <p:ext uri="{BB962C8B-B14F-4D97-AF65-F5344CB8AC3E}">
        <p14:creationId xmlns:p14="http://schemas.microsoft.com/office/powerpoint/2010/main" val="98419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Direct Expres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Direct Express®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The United States Social Security Administrat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The United States Social Security Administratio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https://www.ssa.gov/img/icons/home/color-ssn-card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0" descr="COMPASS HHS MCA Registratio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Veterans ID Card Open for Registratio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C401DCE-332F-4A2D-8DE9-8AEC7927B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0FFBAC3-93EA-475F-AEE2-851158598E97}"/>
              </a:ext>
            </a:extLst>
          </p:cNvPr>
          <p:cNvSpPr/>
          <p:nvPr/>
        </p:nvSpPr>
        <p:spPr>
          <a:xfrm flipH="1">
            <a:off x="3638549" y="4309421"/>
            <a:ext cx="3940417" cy="95097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Start Early!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0EA7137-66B2-4DDE-A7C4-54086087C13C}"/>
              </a:ext>
            </a:extLst>
          </p:cNvPr>
          <p:cNvSpPr/>
          <p:nvPr/>
        </p:nvSpPr>
        <p:spPr>
          <a:xfrm flipH="1">
            <a:off x="3638549" y="3258312"/>
            <a:ext cx="3940417" cy="950976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Stay Invested!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18A4F7B-B7F3-4D1B-B32E-DC802743BC9E}"/>
              </a:ext>
            </a:extLst>
          </p:cNvPr>
          <p:cNvSpPr/>
          <p:nvPr/>
        </p:nvSpPr>
        <p:spPr>
          <a:xfrm flipH="1" flipV="1">
            <a:off x="7578965" y="3483547"/>
            <a:ext cx="1582361" cy="51206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  <a:gd name="connsiteX0" fmla="*/ 0 w 1562697"/>
              <a:gd name="connsiteY0" fmla="*/ 0 h 920571"/>
              <a:gd name="connsiteX1" fmla="*/ 1562697 w 1562697"/>
              <a:gd name="connsiteY1" fmla="*/ 89167 h 920571"/>
              <a:gd name="connsiteX2" fmla="*/ 1562697 w 1562697"/>
              <a:gd name="connsiteY2" fmla="*/ 689814 h 920571"/>
              <a:gd name="connsiteX3" fmla="*/ 0 w 1562697"/>
              <a:gd name="connsiteY3" fmla="*/ 920571 h 920571"/>
              <a:gd name="connsiteX4" fmla="*/ 0 w 1562697"/>
              <a:gd name="connsiteY4" fmla="*/ 0 h 920571"/>
              <a:gd name="connsiteX0" fmla="*/ 0 w 1562697"/>
              <a:gd name="connsiteY0" fmla="*/ 123916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123916 h 831404"/>
              <a:gd name="connsiteX0" fmla="*/ 0 w 1562697"/>
              <a:gd name="connsiteY0" fmla="*/ 52889 h 831404"/>
              <a:gd name="connsiteX1" fmla="*/ 1562697 w 1562697"/>
              <a:gd name="connsiteY1" fmla="*/ 0 h 831404"/>
              <a:gd name="connsiteX2" fmla="*/ 1562697 w 1562697"/>
              <a:gd name="connsiteY2" fmla="*/ 600647 h 831404"/>
              <a:gd name="connsiteX3" fmla="*/ 0 w 1562697"/>
              <a:gd name="connsiteY3" fmla="*/ 831404 h 831404"/>
              <a:gd name="connsiteX4" fmla="*/ 0 w 1562697"/>
              <a:gd name="connsiteY4" fmla="*/ 52889 h 831404"/>
              <a:gd name="connsiteX0" fmla="*/ 0 w 1562697"/>
              <a:gd name="connsiteY0" fmla="*/ 52889 h 703555"/>
              <a:gd name="connsiteX1" fmla="*/ 1562697 w 1562697"/>
              <a:gd name="connsiteY1" fmla="*/ 0 h 703555"/>
              <a:gd name="connsiteX2" fmla="*/ 1562697 w 1562697"/>
              <a:gd name="connsiteY2" fmla="*/ 600647 h 703555"/>
              <a:gd name="connsiteX3" fmla="*/ 0 w 1562697"/>
              <a:gd name="connsiteY3" fmla="*/ 703555 h 703555"/>
              <a:gd name="connsiteX4" fmla="*/ 0 w 1562697"/>
              <a:gd name="connsiteY4" fmla="*/ 52889 h 703555"/>
              <a:gd name="connsiteX0" fmla="*/ 9832 w 1572529"/>
              <a:gd name="connsiteY0" fmla="*/ 52889 h 604116"/>
              <a:gd name="connsiteX1" fmla="*/ 1572529 w 1572529"/>
              <a:gd name="connsiteY1" fmla="*/ 0 h 604116"/>
              <a:gd name="connsiteX2" fmla="*/ 1572529 w 1572529"/>
              <a:gd name="connsiteY2" fmla="*/ 600647 h 604116"/>
              <a:gd name="connsiteX3" fmla="*/ 0 w 1572529"/>
              <a:gd name="connsiteY3" fmla="*/ 604116 h 604116"/>
              <a:gd name="connsiteX4" fmla="*/ 9832 w 1572529"/>
              <a:gd name="connsiteY4" fmla="*/ 52889 h 604116"/>
              <a:gd name="connsiteX0" fmla="*/ 0 w 1582361"/>
              <a:gd name="connsiteY0" fmla="*/ 0 h 622254"/>
              <a:gd name="connsiteX1" fmla="*/ 1582361 w 1582361"/>
              <a:gd name="connsiteY1" fmla="*/ 18138 h 622254"/>
              <a:gd name="connsiteX2" fmla="*/ 1582361 w 1582361"/>
              <a:gd name="connsiteY2" fmla="*/ 618785 h 622254"/>
              <a:gd name="connsiteX3" fmla="*/ 9832 w 1582361"/>
              <a:gd name="connsiteY3" fmla="*/ 622254 h 622254"/>
              <a:gd name="connsiteX4" fmla="*/ 0 w 1582361"/>
              <a:gd name="connsiteY4" fmla="*/ 0 h 62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361" h="622254">
                <a:moveTo>
                  <a:pt x="0" y="0"/>
                </a:moveTo>
                <a:lnTo>
                  <a:pt x="1582361" y="18138"/>
                </a:lnTo>
                <a:lnTo>
                  <a:pt x="1582361" y="618785"/>
                </a:lnTo>
                <a:lnTo>
                  <a:pt x="9832" y="622254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2915C20-1E48-4991-9C02-CEAABFC70C63}"/>
              </a:ext>
            </a:extLst>
          </p:cNvPr>
          <p:cNvSpPr/>
          <p:nvPr/>
        </p:nvSpPr>
        <p:spPr>
          <a:xfrm flipH="1">
            <a:off x="7582867" y="4545513"/>
            <a:ext cx="1578462" cy="630936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EF2D0C9-1F82-4A03-AC03-3D1C78C3D185}"/>
              </a:ext>
            </a:extLst>
          </p:cNvPr>
          <p:cNvSpPr/>
          <p:nvPr/>
        </p:nvSpPr>
        <p:spPr>
          <a:xfrm flipH="1">
            <a:off x="3638549" y="2283911"/>
            <a:ext cx="3940418" cy="954019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Gadugi" panose="020B0502040204020203" pitchFamily="34" charset="0"/>
                <a:ea typeface="Gadugi" panose="020B0502040204020203" pitchFamily="34" charset="0"/>
              </a:rPr>
              <a:t>Diversify!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9824BD-E182-4223-A73E-0D1A98320ACB}"/>
              </a:ext>
            </a:extLst>
          </p:cNvPr>
          <p:cNvSpPr/>
          <p:nvPr/>
        </p:nvSpPr>
        <p:spPr>
          <a:xfrm flipH="1">
            <a:off x="7578964" y="2367319"/>
            <a:ext cx="1562697" cy="63093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1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0" grpId="0" animBg="1"/>
      <p:bldP spid="31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124B-E248-46B2-828B-98B33136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Diversify – Mix it up!</a:t>
            </a:r>
          </a:p>
        </p:txBody>
      </p:sp>
      <p:pic>
        <p:nvPicPr>
          <p:cNvPr id="11" name="Picture 10" descr="C:\Users\chase\AppData\Local\Microsoft\Windows\Temporary Internet Files\Content.IE5\KRIYW49O\iStock_000015907089_Smal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568" y="3123413"/>
            <a:ext cx="2451304" cy="15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http://www.sxc.hu/pic/l/_/_l/_lisandra/607146_6318483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83194" y="5420694"/>
            <a:ext cx="2424860" cy="175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4" descr="http://www.freeimages.com/pic/l/r/ry/ryasaurus/1382058_20697850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04" l="0" r="98761">
                        <a14:foregroundMark x1="20708" y1="3989" x2="40354" y2="3989"/>
                        <a14:foregroundMark x1="40354" y1="3989" x2="56991" y2="19681"/>
                        <a14:foregroundMark x1="56991" y1="19681" x2="58407" y2="29521"/>
                        <a14:foregroundMark x1="15752" y1="2660" x2="32566" y2="14096"/>
                        <a14:foregroundMark x1="80177" y1="3457" x2="89558" y2="20745"/>
                        <a14:foregroundMark x1="61062" y1="1330" x2="62832" y2="32979"/>
                        <a14:foregroundMark x1="68850" y1="47074" x2="96460" y2="57181"/>
                        <a14:foregroundMark x1="1239" y1="46277" x2="96460" y2="54787"/>
                        <a14:foregroundMark x1="96460" y1="54787" x2="99469" y2="91223"/>
                        <a14:foregroundMark x1="99469" y1="91223" x2="99115" y2="93883"/>
                        <a14:foregroundMark x1="98761" y1="94681" x2="2655" y2="88032"/>
                        <a14:foregroundMark x1="42478" y1="61702" x2="0" y2="63830"/>
                        <a14:foregroundMark x1="98230" y1="98670" x2="0" y2="97340"/>
                        <a14:foregroundMark x1="89204" y1="20745" x2="89558" y2="0"/>
                        <a14:foregroundMark x1="15752" y1="45745" x2="4071" y2="74202"/>
                        <a14:foregroundMark x1="4071" y1="74202" x2="2655" y2="93351"/>
                        <a14:foregroundMark x1="79646" y1="38298" x2="65133" y2="39096"/>
                        <a14:backgroundMark x1="69204" y1="3457" x2="70973" y2="14894"/>
                        <a14:backgroundMark x1="70088" y1="17553" x2="69735" y2="31649"/>
                        <a14:backgroundMark x1="98230" y1="4255" x2="95575" y2="31649"/>
                        <a14:backgroundMark x1="95575" y1="31649" x2="95575" y2="31649"/>
                        <a14:backgroundMark x1="1239" y1="10904" x2="13628" y2="10372"/>
                        <a14:backgroundMark x1="885" y1="23138" x2="17168" y2="2367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78377" y="830445"/>
            <a:ext cx="2424861" cy="172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 descr="http://www.sxc.hu/pic/l/a/al/alfredo-9/235957_3373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" b="98413" l="297" r="89911">
                        <a14:foregroundMark x1="3561" y1="1587" x2="4451" y2="36111"/>
                        <a14:foregroundMark x1="4451" y1="36111" x2="12166" y2="62698"/>
                        <a14:foregroundMark x1="12166" y1="62698" x2="27300" y2="84524"/>
                        <a14:foregroundMark x1="27300" y1="84524" x2="40653" y2="92857"/>
                        <a14:foregroundMark x1="593" y1="6349" x2="47181" y2="7540"/>
                        <a14:foregroundMark x1="46291" y1="1984" x2="2967" y2="1984"/>
                        <a14:foregroundMark x1="2077" y1="62302" x2="34718" y2="98413"/>
                        <a14:foregroundMark x1="87537" y1="59127" x2="80119" y2="86508"/>
                        <a14:foregroundMark x1="80119" y1="86508" x2="70030" y2="97619"/>
                        <a14:foregroundMark x1="73294" y1="95635" x2="89318" y2="77778"/>
                        <a14:foregroundMark x1="89318" y1="77778" x2="89911" y2="76190"/>
                      </a14:backgroundRemoval>
                    </a14:imgEffect>
                  </a14:imgLayer>
                </a14:imgProps>
              </a:ext>
            </a:extLst>
          </a:blip>
          <a:srcRect r="6576"/>
          <a:stretch>
            <a:fillRect/>
          </a:stretch>
        </p:blipFill>
        <p:spPr bwMode="auto">
          <a:xfrm>
            <a:off x="1360075" y="5092187"/>
            <a:ext cx="2026267" cy="135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8" descr="beanie_babies_1_for_we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5856" y="5092187"/>
            <a:ext cx="2016159" cy="1591705"/>
          </a:xfrm>
          <a:prstGeom prst="rect">
            <a:avLst/>
          </a:prstGeom>
          <a:noFill/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A65155-E4C6-459B-BEEC-A747E6868EC0}"/>
              </a:ext>
            </a:extLst>
          </p:cNvPr>
          <p:cNvSpPr txBox="1"/>
          <p:nvPr/>
        </p:nvSpPr>
        <p:spPr>
          <a:xfrm>
            <a:off x="475612" y="2513076"/>
            <a:ext cx="199235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Financial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2B2706-536F-4FA6-8F9D-86B3E2A620B7}"/>
              </a:ext>
            </a:extLst>
          </p:cNvPr>
          <p:cNvSpPr txBox="1"/>
          <p:nvPr/>
        </p:nvSpPr>
        <p:spPr>
          <a:xfrm>
            <a:off x="3175451" y="3115316"/>
            <a:ext cx="28403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Real property</a:t>
            </a:r>
          </a:p>
        </p:txBody>
      </p:sp>
      <p:pic>
        <p:nvPicPr>
          <p:cNvPr id="1026" name="Picture 2" descr="M:\iStock Photos-Financial Education\BYFH Module I - IIY Images\Freeimages Carpentry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" b="98917" l="1750" r="98188">
                        <a14:foregroundMark x1="6813" y1="2917" x2="36938" y2="4250"/>
                        <a14:foregroundMark x1="6813" y1="4917" x2="15438" y2="75583"/>
                        <a14:foregroundMark x1="15438" y1="75583" x2="9875" y2="96833"/>
                        <a14:foregroundMark x1="6313" y1="167" x2="3250" y2="98167"/>
                        <a14:foregroundMark x1="1750" y1="13083" x2="3250" y2="167"/>
                        <a14:foregroundMark x1="94125" y1="49833" x2="98188" y2="77083"/>
                        <a14:foregroundMark x1="98188" y1="77083" x2="98188" y2="77083"/>
                        <a14:foregroundMark x1="30813" y1="58000" x2="12937" y2="47167"/>
                        <a14:foregroundMark x1="43563" y1="71000" x2="20125" y2="59417"/>
                        <a14:foregroundMark x1="16125" y1="69667" x2="59438" y2="86833"/>
                        <a14:foregroundMark x1="59438" y1="86833" x2="97313" y2="90750"/>
                        <a14:foregroundMark x1="96813" y1="98917" x2="10500" y2="96167"/>
                        <a14:foregroundMark x1="43188" y1="72333" x2="96813" y2="9208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42569" y="3123413"/>
            <a:ext cx="2296476" cy="1722358"/>
          </a:xfrm>
          <a:prstGeom prst="rect">
            <a:avLst/>
          </a:prstGeom>
          <a:noFill/>
          <a:effectLst/>
        </p:spPr>
      </p:pic>
      <p:pic>
        <p:nvPicPr>
          <p:cNvPr id="20" name="Picture 19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1E4D7B76-543C-4577-AFF9-E09D3E6021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3168896" y="830445"/>
            <a:ext cx="2853457" cy="214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EF23AE-7583-4424-B24B-F546A60BDF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3512445" y="3961146"/>
            <a:ext cx="2166358" cy="14390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990DBC2-AF25-431C-AF30-3B17E7D829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61568" y="1001686"/>
            <a:ext cx="2451304" cy="15551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044DEB-6C7B-428B-9296-635503239D1F}"/>
              </a:ext>
            </a:extLst>
          </p:cNvPr>
          <p:cNvSpPr txBox="1"/>
          <p:nvPr/>
        </p:nvSpPr>
        <p:spPr>
          <a:xfrm>
            <a:off x="6270634" y="2588359"/>
            <a:ext cx="28403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Small business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E7CA87-6E20-4A66-B898-D1314AE26CBD}"/>
              </a:ext>
            </a:extLst>
          </p:cNvPr>
          <p:cNvSpPr txBox="1"/>
          <p:nvPr/>
        </p:nvSpPr>
        <p:spPr>
          <a:xfrm>
            <a:off x="3027045" y="5400187"/>
            <a:ext cx="313715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Personal property</a:t>
            </a:r>
          </a:p>
        </p:txBody>
      </p:sp>
    </p:spTree>
    <p:extLst>
      <p:ext uri="{BB962C8B-B14F-4D97-AF65-F5344CB8AC3E}">
        <p14:creationId xmlns:p14="http://schemas.microsoft.com/office/powerpoint/2010/main" val="38600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3532978" y="1331469"/>
            <a:ext cx="4112567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the biggest asset of most Americans?</a:t>
            </a:r>
          </a:p>
        </p:txBody>
      </p:sp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26456-C05C-4F49-B197-7C6390C2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</p:spTree>
    <p:extLst>
      <p:ext uri="{BB962C8B-B14F-4D97-AF65-F5344CB8AC3E}">
        <p14:creationId xmlns:p14="http://schemas.microsoft.com/office/powerpoint/2010/main" val="17515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://www.freeimages.com/pic/l/b/bu/bubbels/291552_3001.jpg"/>
          <p:cNvPicPr>
            <a:picLocks noChangeAspect="1" noChangeArrowheads="1"/>
          </p:cNvPicPr>
          <p:nvPr/>
        </p:nvPicPr>
        <p:blipFill rotWithShape="1">
          <a:blip r:embed="rId3"/>
          <a:srcRect t="8676" r="36902"/>
          <a:stretch/>
        </p:blipFill>
        <p:spPr bwMode="auto">
          <a:xfrm>
            <a:off x="6633664" y="713741"/>
            <a:ext cx="1706421" cy="1694855"/>
          </a:xfrm>
          <a:prstGeom prst="rect">
            <a:avLst/>
          </a:prstGeom>
          <a:noFill/>
          <a:effectLst/>
        </p:spPr>
      </p:pic>
      <p:pic>
        <p:nvPicPr>
          <p:cNvPr id="1031" name="Picture 7" descr="M:\iStock Photos-Financial Education\SYFH Online Module 1 - Images\iStock Past Due Notice.jpg"/>
          <p:cNvPicPr>
            <a:picLocks noChangeAspect="1" noChangeArrowheads="1"/>
          </p:cNvPicPr>
          <p:nvPr/>
        </p:nvPicPr>
        <p:blipFill>
          <a:blip r:embed="rId4"/>
          <a:srcRect r="16798"/>
          <a:stretch>
            <a:fillRect/>
          </a:stretch>
        </p:blipFill>
        <p:spPr bwMode="auto">
          <a:xfrm>
            <a:off x="6347898" y="2400822"/>
            <a:ext cx="2277953" cy="1825233"/>
          </a:xfrm>
          <a:prstGeom prst="rect">
            <a:avLst/>
          </a:prstGeom>
          <a:noFill/>
          <a:effectLst/>
        </p:spPr>
      </p:pic>
      <p:pic>
        <p:nvPicPr>
          <p:cNvPr id="1028" name="Picture 4" descr="M:\iStock Photos-Financial Education\iStock House Piggy Ban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89" y="1858297"/>
            <a:ext cx="2134337" cy="20087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6" name="Picture 12" descr="Online Jobs Concept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/>
          <a:srcRect l="12459" t="11179" r="9995"/>
          <a:stretch/>
        </p:blipFill>
        <p:spPr bwMode="auto">
          <a:xfrm>
            <a:off x="936006" y="1995078"/>
            <a:ext cx="1599359" cy="1831873"/>
          </a:xfrm>
          <a:prstGeom prst="rect">
            <a:avLst/>
          </a:prstGeom>
          <a:noFill/>
        </p:spPr>
      </p:pic>
      <p:pic>
        <p:nvPicPr>
          <p:cNvPr id="1030" name="Picture 6" descr="M:\iStock Photos-Financial Education\SYFH Online Module 1 - Images\iStock Past Due Noti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44600" y="-8915400"/>
            <a:ext cx="2743200" cy="182880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38169B-674F-4326-907B-BE7E2D58789B}"/>
              </a:ext>
            </a:extLst>
          </p:cNvPr>
          <p:cNvSpPr/>
          <p:nvPr/>
        </p:nvSpPr>
        <p:spPr>
          <a:xfrm>
            <a:off x="1157504" y="4684053"/>
            <a:ext cx="15536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No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DDAEFC-7133-4FE1-8018-3ABE4136E0FF}"/>
              </a:ext>
            </a:extLst>
          </p:cNvPr>
          <p:cNvSpPr/>
          <p:nvPr/>
        </p:nvSpPr>
        <p:spPr>
          <a:xfrm>
            <a:off x="3888850" y="2202659"/>
            <a:ext cx="15536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No</a:t>
            </a:r>
          </a:p>
        </p:txBody>
      </p:sp>
      <p:pic>
        <p:nvPicPr>
          <p:cNvPr id="45" name="Picture 2" descr="M:\iStock Photos-Financial Education\BYFH Module I - IIY Images\Freeimages Money in Han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97486" y="713742"/>
            <a:ext cx="2306249" cy="1537499"/>
          </a:xfrm>
          <a:prstGeom prst="rect">
            <a:avLst/>
          </a:prstGeom>
          <a:noFill/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D52935-E42A-42FD-91A2-38998012AE95}"/>
              </a:ext>
            </a:extLst>
          </p:cNvPr>
          <p:cNvSpPr txBox="1"/>
          <p:nvPr/>
        </p:nvSpPr>
        <p:spPr>
          <a:xfrm>
            <a:off x="-83919" y="8062902"/>
            <a:ext cx="53006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://www.ericrojasblog.com/2012/08/under-contract-mid-century-modern-hous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5" name="Picture 4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2EEB74F6-89B5-46DF-BF92-5053C5F58F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85170" y="1766380"/>
            <a:ext cx="3412580" cy="25594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F9866B-1C84-48DE-BD7C-5387AAC39D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403695" y="5374922"/>
            <a:ext cx="2166358" cy="14390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Picture 8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508A55E9-22C7-4179-8929-8097690B7F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403695" y="4218280"/>
            <a:ext cx="2166358" cy="1164417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25FD3975-C88D-42A7-8D9F-85690D5B417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224958" y="3831916"/>
            <a:ext cx="2451304" cy="1555153"/>
          </a:xfrm>
          <a:prstGeom prst="rect">
            <a:avLst/>
          </a:prstGeom>
        </p:spPr>
      </p:pic>
      <p:pic>
        <p:nvPicPr>
          <p:cNvPr id="26" name="Picture 25" descr="C:\Users\chase\AppData\Local\Microsoft\Windows\Temporary Internet Files\Content.IE5\KRIYW49O\iStock_000015907089_Small.jpg">
            <a:extLst>
              <a:ext uri="{FF2B5EF4-FFF2-40B4-BE49-F238E27FC236}">
                <a16:creationId xmlns:a16="http://schemas.microsoft.com/office/drawing/2014/main" id="{CC9943D7-E716-4E2D-A962-F568D5FA590E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24958" y="2263804"/>
            <a:ext cx="2451304" cy="15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55A4AF-B811-4F92-B0BE-BEE9C5AD074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t="15511"/>
          <a:stretch/>
        </p:blipFill>
        <p:spPr>
          <a:xfrm>
            <a:off x="6286627" y="5374922"/>
            <a:ext cx="2327967" cy="1475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052 0.38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0.32951 0.009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55A4AF-B811-4F92-B0BE-BEE9C5AD07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511"/>
          <a:stretch/>
        </p:blipFill>
        <p:spPr>
          <a:xfrm>
            <a:off x="6286627" y="5374922"/>
            <a:ext cx="2327967" cy="1475162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25FD3975-C88D-42A7-8D9F-85690D5B4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24958" y="3831916"/>
            <a:ext cx="2451304" cy="1555153"/>
          </a:xfrm>
          <a:prstGeom prst="rect">
            <a:avLst/>
          </a:prstGeom>
        </p:spPr>
      </p:pic>
      <p:pic>
        <p:nvPicPr>
          <p:cNvPr id="26" name="Picture 25" descr="C:\Users\chase\AppData\Local\Microsoft\Windows\Temporary Internet Files\Content.IE5\KRIYW49O\iStock_000015907089_Small.jpg">
            <a:extLst>
              <a:ext uri="{FF2B5EF4-FFF2-40B4-BE49-F238E27FC236}">
                <a16:creationId xmlns:a16="http://schemas.microsoft.com/office/drawing/2014/main" id="{CC9943D7-E716-4E2D-A962-F568D5FA590E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4958" y="2263804"/>
            <a:ext cx="2451304" cy="15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 descr="M:\iStock Photos-Financial Education\BYFH Module I - IIY Images\Freeimages Money in Hand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97486" y="713742"/>
            <a:ext cx="2306249" cy="1537499"/>
          </a:xfrm>
          <a:prstGeom prst="rect">
            <a:avLst/>
          </a:prstGeom>
          <a:noFill/>
          <a:effectLst/>
        </p:spPr>
      </p:pic>
      <p:pic>
        <p:nvPicPr>
          <p:cNvPr id="1030" name="Picture 6" descr="M:\iStock Photos-Financial Education\SYFH Online Module 1 - Images\iStock Past Due Notice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3944600" y="-8915400"/>
            <a:ext cx="2743200" cy="18288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863AAD-3A85-4315-8E6B-671DCACA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Assets</a:t>
            </a:r>
          </a:p>
        </p:txBody>
      </p:sp>
      <p:pic>
        <p:nvPicPr>
          <p:cNvPr id="18" name="Picture 17" descr="http://www.sxc.hu/pic/l/s/sv/svilen001/1388611_61197175.jpg">
            <a:extLst>
              <a:ext uri="{FF2B5EF4-FFF2-40B4-BE49-F238E27FC236}">
                <a16:creationId xmlns:a16="http://schemas.microsoft.com/office/drawing/2014/main" id="{D1E3C440-1D1F-41D0-A2E7-5E75DE8A10C2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6411" y="2372796"/>
            <a:ext cx="2291177" cy="214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http://www.sxc.hu/pic/l/s/sv/svilen001/1388612_58676202.jpg">
            <a:extLst>
              <a:ext uri="{FF2B5EF4-FFF2-40B4-BE49-F238E27FC236}">
                <a16:creationId xmlns:a16="http://schemas.microsoft.com/office/drawing/2014/main" id="{2786BCCA-E3D5-4189-A40F-B85ECAA6A3DA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3391" y="2389312"/>
            <a:ext cx="2291177" cy="214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M:\iStock Photos-Financial Educattion\iStock_000007651615XSmall.jpg">
            <a:extLst>
              <a:ext uri="{FF2B5EF4-FFF2-40B4-BE49-F238E27FC236}">
                <a16:creationId xmlns:a16="http://schemas.microsoft.com/office/drawing/2014/main" id="{87137AC0-8A77-49BC-AD81-0E1FB7C1F715}"/>
              </a:ext>
            </a:extLst>
          </p:cNvPr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69" b="89595" l="9510" r="89914">
                        <a14:foregroundMark x1="33141" y1="9249" x2="52738" y2="10405"/>
                        <a14:foregroundMark x1="48415" y1="7514" x2="38617" y2="6069"/>
                        <a14:foregroundMark x1="38905" y1="71098" x2="38905" y2="71098"/>
                        <a14:foregroundMark x1="52161" y1="22254" x2="52161" y2="2225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53297" y="2873555"/>
            <a:ext cx="1820117" cy="186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05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3725</TotalTime>
  <Words>314</Words>
  <Application>Microsoft Office PowerPoint</Application>
  <PresentationFormat>On-screen Show (4:3)</PresentationFormat>
  <Paragraphs>77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Copperplate Gothic Light</vt:lpstr>
      <vt:lpstr>Gadugi</vt:lpstr>
      <vt:lpstr>2_Office Theme</vt:lpstr>
      <vt:lpstr>Office Theme</vt:lpstr>
      <vt:lpstr>PowerPoint Presentation</vt:lpstr>
      <vt:lpstr>PowerPoint Presentation</vt:lpstr>
      <vt:lpstr>Fun Fact</vt:lpstr>
      <vt:lpstr>Rate of Return Matters!</vt:lpstr>
      <vt:lpstr>PowerPoint Presentation</vt:lpstr>
      <vt:lpstr>Diversify – Mix it up!</vt:lpstr>
      <vt:lpstr>Chat Box</vt:lpstr>
      <vt:lpstr>PowerPoint Presentation</vt:lpstr>
      <vt:lpstr>Financial Assets</vt:lpstr>
      <vt:lpstr>PowerPoint Presentation</vt:lpstr>
      <vt:lpstr>PowerPoint Presentation</vt:lpstr>
      <vt:lpstr>Taking the Fear Out of Stocks</vt:lpstr>
      <vt:lpstr>Taking the Fear Out of Stocks</vt:lpstr>
      <vt:lpstr>Taking the Fear Out of Bonds</vt:lpstr>
      <vt:lpstr>Taking the Fear Out of Bonds</vt:lpstr>
      <vt:lpstr>Taking the Fear Out of Mutual Funds</vt:lpstr>
      <vt:lpstr>Taking the Fear Out of Mutual Funds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222</cp:revision>
  <dcterms:created xsi:type="dcterms:W3CDTF">2021-03-12T16:17:16Z</dcterms:created>
  <dcterms:modified xsi:type="dcterms:W3CDTF">2022-05-20T14:58:21Z</dcterms:modified>
</cp:coreProperties>
</file>