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3" r:id="rId1"/>
    <p:sldMasterId id="2147483850" r:id="rId2"/>
  </p:sldMasterIdLst>
  <p:notesMasterIdLst>
    <p:notesMasterId r:id="rId95"/>
  </p:notesMasterIdLst>
  <p:handoutMasterIdLst>
    <p:handoutMasterId r:id="rId96"/>
  </p:handoutMasterIdLst>
  <p:sldIdLst>
    <p:sldId id="1081" r:id="rId3"/>
    <p:sldId id="868" r:id="rId4"/>
    <p:sldId id="1372" r:id="rId5"/>
    <p:sldId id="1313" r:id="rId6"/>
    <p:sldId id="1231" r:id="rId7"/>
    <p:sldId id="1275" r:id="rId8"/>
    <p:sldId id="1244" r:id="rId9"/>
    <p:sldId id="1240" r:id="rId10"/>
    <p:sldId id="260" r:id="rId11"/>
    <p:sldId id="1303" r:id="rId12"/>
    <p:sldId id="1358" r:id="rId13"/>
    <p:sldId id="1106" r:id="rId14"/>
    <p:sldId id="1359" r:id="rId15"/>
    <p:sldId id="1360" r:id="rId16"/>
    <p:sldId id="1361" r:id="rId17"/>
    <p:sldId id="276" r:id="rId18"/>
    <p:sldId id="1292" r:id="rId19"/>
    <p:sldId id="1315" r:id="rId20"/>
    <p:sldId id="1321" r:id="rId21"/>
    <p:sldId id="278" r:id="rId22"/>
    <p:sldId id="279" r:id="rId23"/>
    <p:sldId id="352" r:id="rId24"/>
    <p:sldId id="346" r:id="rId25"/>
    <p:sldId id="350" r:id="rId26"/>
    <p:sldId id="351" r:id="rId27"/>
    <p:sldId id="348" r:id="rId28"/>
    <p:sldId id="354" r:id="rId29"/>
    <p:sldId id="355" r:id="rId30"/>
    <p:sldId id="1362" r:id="rId31"/>
    <p:sldId id="336" r:id="rId32"/>
    <p:sldId id="1390" r:id="rId33"/>
    <p:sldId id="1317" r:id="rId34"/>
    <p:sldId id="373" r:id="rId35"/>
    <p:sldId id="1335" r:id="rId36"/>
    <p:sldId id="369" r:id="rId37"/>
    <p:sldId id="294" r:id="rId38"/>
    <p:sldId id="1320" r:id="rId39"/>
    <p:sldId id="1363" r:id="rId40"/>
    <p:sldId id="1336" r:id="rId41"/>
    <p:sldId id="366" r:id="rId42"/>
    <p:sldId id="367" r:id="rId43"/>
    <p:sldId id="1318" r:id="rId44"/>
    <p:sldId id="1364" r:id="rId45"/>
    <p:sldId id="1337" r:id="rId46"/>
    <p:sldId id="301" r:id="rId47"/>
    <p:sldId id="1365" r:id="rId48"/>
    <p:sldId id="1366" r:id="rId49"/>
    <p:sldId id="1338" r:id="rId50"/>
    <p:sldId id="384" r:id="rId51"/>
    <p:sldId id="1391" r:id="rId52"/>
    <p:sldId id="1392" r:id="rId53"/>
    <p:sldId id="1093" r:id="rId54"/>
    <p:sldId id="361" r:id="rId55"/>
    <p:sldId id="1367" r:id="rId56"/>
    <p:sldId id="1368" r:id="rId57"/>
    <p:sldId id="385" r:id="rId58"/>
    <p:sldId id="1339" r:id="rId59"/>
    <p:sldId id="1137" r:id="rId60"/>
    <p:sldId id="1340" r:id="rId61"/>
    <p:sldId id="923" r:id="rId62"/>
    <p:sldId id="1369" r:id="rId63"/>
    <p:sldId id="1370" r:id="rId64"/>
    <p:sldId id="1393" r:id="rId65"/>
    <p:sldId id="1130" r:id="rId66"/>
    <p:sldId id="1394" r:id="rId67"/>
    <p:sldId id="356" r:id="rId68"/>
    <p:sldId id="1395" r:id="rId69"/>
    <p:sldId id="1396" r:id="rId70"/>
    <p:sldId id="1272" r:id="rId71"/>
    <p:sldId id="1397" r:id="rId72"/>
    <p:sldId id="1376" r:id="rId73"/>
    <p:sldId id="1377" r:id="rId74"/>
    <p:sldId id="1378" r:id="rId75"/>
    <p:sldId id="1379" r:id="rId76"/>
    <p:sldId id="1380" r:id="rId77"/>
    <p:sldId id="1259" r:id="rId78"/>
    <p:sldId id="1302" r:id="rId79"/>
    <p:sldId id="1333" r:id="rId80"/>
    <p:sldId id="1314" r:id="rId81"/>
    <p:sldId id="1373" r:id="rId82"/>
    <p:sldId id="1216" r:id="rId83"/>
    <p:sldId id="1332" r:id="rId84"/>
    <p:sldId id="1232" r:id="rId85"/>
    <p:sldId id="1238" r:id="rId86"/>
    <p:sldId id="1299" r:id="rId87"/>
    <p:sldId id="1300" r:id="rId88"/>
    <p:sldId id="1301" r:id="rId89"/>
    <p:sldId id="1371" r:id="rId90"/>
    <p:sldId id="1374" r:id="rId91"/>
    <p:sldId id="1375" r:id="rId92"/>
    <p:sldId id="1235" r:id="rId93"/>
    <p:sldId id="1104" r:id="rId94"/>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13">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6600"/>
    <a:srgbClr val="CD7371"/>
    <a:srgbClr val="FFFFAF"/>
    <a:srgbClr val="BE4946"/>
    <a:srgbClr val="C35855"/>
    <a:srgbClr val="FFFFCC"/>
    <a:srgbClr val="FF99FF"/>
    <a:srgbClr val="1F497D"/>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859" autoAdjust="0"/>
    <p:restoredTop sz="96139" autoAdjust="0"/>
  </p:normalViewPr>
  <p:slideViewPr>
    <p:cSldViewPr snapToGrid="0" snapToObjects="1">
      <p:cViewPr>
        <p:scale>
          <a:sx n="100" d="100"/>
          <a:sy n="100" d="100"/>
        </p:scale>
        <p:origin x="648" y="150"/>
      </p:cViewPr>
      <p:guideLst>
        <p:guide orient="horz" pos="3313"/>
        <p:guide/>
      </p:guideLst>
    </p:cSldViewPr>
  </p:slideViewPr>
  <p:outlineViewPr>
    <p:cViewPr>
      <p:scale>
        <a:sx n="33" d="100"/>
        <a:sy n="33" d="100"/>
      </p:scale>
      <p:origin x="0" y="-4866"/>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notesMaster" Target="notesMasters/notes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844B72-C1BD-4B3A-8111-6E1A8E820D26}" type="doc">
      <dgm:prSet loTypeId="urn:microsoft.com/office/officeart/2008/layout/VerticalCurvedList" loCatId="list" qsTypeId="urn:microsoft.com/office/officeart/2005/8/quickstyle/simple5" qsCatId="simple" csTypeId="urn:microsoft.com/office/officeart/2005/8/colors/accent0_2" csCatId="mainScheme" phldr="1"/>
      <dgm:spPr/>
      <dgm:t>
        <a:bodyPr/>
        <a:lstStyle/>
        <a:p>
          <a:endParaRPr lang="en-US"/>
        </a:p>
      </dgm:t>
    </dgm:pt>
    <dgm:pt modelId="{EBADA70D-2CF3-43F6-99F8-C25B1405657D}">
      <dgm:prSet phldrT="[Text]" custT="1"/>
      <dgm:spPr/>
      <dgm:t>
        <a:bodyPr/>
        <a:lstStyle/>
        <a:p>
          <a:r>
            <a:rPr lang="en-US" sz="2600" dirty="0">
              <a:solidFill>
                <a:srgbClr val="1F497D"/>
              </a:solidFill>
              <a:latin typeface="Gadugi" panose="020B0502040204020203" pitchFamily="34" charset="0"/>
              <a:ea typeface="Gadugi" panose="020B0502040204020203" pitchFamily="34" charset="0"/>
            </a:rPr>
            <a:t>Money Values</a:t>
          </a:r>
          <a:endParaRPr lang="en-US" sz="2600" dirty="0">
            <a:latin typeface="Gadugi" panose="020B0502040204020203" pitchFamily="34" charset="0"/>
            <a:ea typeface="Gadugi" panose="020B0502040204020203" pitchFamily="34" charset="0"/>
          </a:endParaRPr>
        </a:p>
      </dgm:t>
    </dgm:pt>
    <dgm:pt modelId="{BD53AA60-565B-43E3-8641-F42FB785A2FF}" type="parTrans" cxnId="{E4542BC2-FF55-4951-96CA-958EB2933540}">
      <dgm:prSet/>
      <dgm:spPr/>
      <dgm:t>
        <a:bodyPr/>
        <a:lstStyle/>
        <a:p>
          <a:endParaRPr lang="en-US"/>
        </a:p>
      </dgm:t>
    </dgm:pt>
    <dgm:pt modelId="{EC9F0B89-7157-44F4-A0AC-33AD4AFAE8D0}" type="sibTrans" cxnId="{E4542BC2-FF55-4951-96CA-958EB2933540}">
      <dgm:prSet/>
      <dgm:spPr/>
      <dgm:t>
        <a:bodyPr/>
        <a:lstStyle/>
        <a:p>
          <a:endParaRPr lang="en-US"/>
        </a:p>
      </dgm:t>
    </dgm:pt>
    <dgm:pt modelId="{75A8888F-3750-4432-BD04-DA110F723CD8}">
      <dgm:prSet phldrT="[Text]" custT="1"/>
      <dgm:spPr/>
      <dgm:t>
        <a:bodyPr/>
        <a:lstStyle/>
        <a:p>
          <a:r>
            <a:rPr lang="en-US" sz="2600" dirty="0">
              <a:latin typeface="Gadugi" panose="020B0502040204020203" pitchFamily="34" charset="0"/>
              <a:ea typeface="Gadugi" panose="020B0502040204020203" pitchFamily="34" charset="0"/>
            </a:rPr>
            <a:t>Needs vs. Wants</a:t>
          </a:r>
        </a:p>
      </dgm:t>
    </dgm:pt>
    <dgm:pt modelId="{EC4557C1-CA4E-4580-B086-E369D2EBE3AE}" type="parTrans" cxnId="{6C9B212C-5A1D-4F50-A6F3-88A05F7E8598}">
      <dgm:prSet/>
      <dgm:spPr/>
      <dgm:t>
        <a:bodyPr/>
        <a:lstStyle/>
        <a:p>
          <a:endParaRPr lang="en-US"/>
        </a:p>
      </dgm:t>
    </dgm:pt>
    <dgm:pt modelId="{1E3B3B07-6FF5-40CF-B5DB-59772FF41F16}" type="sibTrans" cxnId="{6C9B212C-5A1D-4F50-A6F3-88A05F7E8598}">
      <dgm:prSet/>
      <dgm:spPr/>
      <dgm:t>
        <a:bodyPr/>
        <a:lstStyle/>
        <a:p>
          <a:endParaRPr lang="en-US"/>
        </a:p>
      </dgm:t>
    </dgm:pt>
    <dgm:pt modelId="{D6D4FE4A-9F97-479C-B7FB-3E9E2C66C027}">
      <dgm:prSet phldrT="[Text]" custT="1"/>
      <dgm:spPr/>
      <dgm:t>
        <a:bodyPr/>
        <a:lstStyle/>
        <a:p>
          <a:r>
            <a:rPr lang="en-US" sz="2600" dirty="0">
              <a:latin typeface="Gadugi" panose="020B0502040204020203" pitchFamily="34" charset="0"/>
              <a:ea typeface="Gadugi" panose="020B0502040204020203" pitchFamily="34" charset="0"/>
            </a:rPr>
            <a:t>Creating a Money Map</a:t>
          </a:r>
        </a:p>
      </dgm:t>
    </dgm:pt>
    <dgm:pt modelId="{C369B0D9-572C-4BA5-832C-DEB41A3608BB}" type="parTrans" cxnId="{BA45B669-24BC-4B98-92AA-9D54067869E7}">
      <dgm:prSet/>
      <dgm:spPr/>
      <dgm:t>
        <a:bodyPr/>
        <a:lstStyle/>
        <a:p>
          <a:endParaRPr lang="en-US"/>
        </a:p>
      </dgm:t>
    </dgm:pt>
    <dgm:pt modelId="{938B1ECF-CF4E-4E24-9F69-29893BCB4FB0}" type="sibTrans" cxnId="{BA45B669-24BC-4B98-92AA-9D54067869E7}">
      <dgm:prSet/>
      <dgm:spPr/>
      <dgm:t>
        <a:bodyPr/>
        <a:lstStyle/>
        <a:p>
          <a:endParaRPr lang="en-US"/>
        </a:p>
      </dgm:t>
    </dgm:pt>
    <dgm:pt modelId="{F78708D7-57E1-4F45-B932-1A01D7E17604}">
      <dgm:prSet custT="1"/>
      <dgm:spPr/>
      <dgm:t>
        <a:bodyPr/>
        <a:lstStyle/>
        <a:p>
          <a:r>
            <a:rPr lang="en-US" sz="2600" dirty="0">
              <a:latin typeface="Gadugi" panose="020B0502040204020203" pitchFamily="34" charset="0"/>
              <a:ea typeface="Gadugi" panose="020B0502040204020203" pitchFamily="34" charset="0"/>
            </a:rPr>
            <a:t>Managing Cash Flow</a:t>
          </a:r>
        </a:p>
      </dgm:t>
    </dgm:pt>
    <dgm:pt modelId="{D1F964E2-D4D0-44B5-B228-B6B88ABE7506}" type="parTrans" cxnId="{CF5043C4-AC64-4CA7-8B8C-D2579B87E038}">
      <dgm:prSet/>
      <dgm:spPr/>
      <dgm:t>
        <a:bodyPr/>
        <a:lstStyle/>
        <a:p>
          <a:endParaRPr lang="en-US"/>
        </a:p>
      </dgm:t>
    </dgm:pt>
    <dgm:pt modelId="{992426EB-910E-4903-898E-4737CDEB394B}" type="sibTrans" cxnId="{CF5043C4-AC64-4CA7-8B8C-D2579B87E038}">
      <dgm:prSet/>
      <dgm:spPr/>
      <dgm:t>
        <a:bodyPr/>
        <a:lstStyle/>
        <a:p>
          <a:endParaRPr lang="en-US"/>
        </a:p>
      </dgm:t>
    </dgm:pt>
    <dgm:pt modelId="{A7F301DD-C429-4E03-9AF8-10CDE3B15F29}">
      <dgm:prSet custT="1"/>
      <dgm:spPr/>
      <dgm:t>
        <a:bodyPr/>
        <a:lstStyle/>
        <a:p>
          <a:r>
            <a:rPr lang="en-US" sz="2600" dirty="0">
              <a:latin typeface="Gadugi" panose="020B0502040204020203" pitchFamily="34" charset="0"/>
              <a:ea typeface="Gadugi" panose="020B0502040204020203" pitchFamily="34" charset="0"/>
            </a:rPr>
            <a:t>Mainstream Banking</a:t>
          </a:r>
        </a:p>
      </dgm:t>
    </dgm:pt>
    <dgm:pt modelId="{873F753B-5042-4792-9B70-874196A00941}" type="parTrans" cxnId="{6A81B20F-78C3-42AA-86A3-728C138F00DA}">
      <dgm:prSet/>
      <dgm:spPr/>
      <dgm:t>
        <a:bodyPr/>
        <a:lstStyle/>
        <a:p>
          <a:endParaRPr lang="en-US"/>
        </a:p>
      </dgm:t>
    </dgm:pt>
    <dgm:pt modelId="{BCD5AD95-843D-45C7-80CC-872F3090E038}" type="sibTrans" cxnId="{6A81B20F-78C3-42AA-86A3-728C138F00DA}">
      <dgm:prSet/>
      <dgm:spPr/>
      <dgm:t>
        <a:bodyPr/>
        <a:lstStyle/>
        <a:p>
          <a:endParaRPr lang="en-US"/>
        </a:p>
      </dgm:t>
    </dgm:pt>
    <dgm:pt modelId="{470B26AD-BDA3-48E0-9853-92B31F792C4B}" type="pres">
      <dgm:prSet presAssocID="{3F844B72-C1BD-4B3A-8111-6E1A8E820D26}" presName="Name0" presStyleCnt="0">
        <dgm:presLayoutVars>
          <dgm:chMax val="7"/>
          <dgm:chPref val="7"/>
          <dgm:dir/>
        </dgm:presLayoutVars>
      </dgm:prSet>
      <dgm:spPr/>
    </dgm:pt>
    <dgm:pt modelId="{65C30473-74A8-4770-BBFE-90797AC357B8}" type="pres">
      <dgm:prSet presAssocID="{3F844B72-C1BD-4B3A-8111-6E1A8E820D26}" presName="Name1" presStyleCnt="0"/>
      <dgm:spPr/>
    </dgm:pt>
    <dgm:pt modelId="{49E99F9C-7284-45FB-98AC-387BCB7469A8}" type="pres">
      <dgm:prSet presAssocID="{3F844B72-C1BD-4B3A-8111-6E1A8E820D26}" presName="cycle" presStyleCnt="0"/>
      <dgm:spPr/>
    </dgm:pt>
    <dgm:pt modelId="{2CFB3EDD-322E-42BE-924B-90DF3517FF63}" type="pres">
      <dgm:prSet presAssocID="{3F844B72-C1BD-4B3A-8111-6E1A8E820D26}" presName="srcNode" presStyleLbl="node1" presStyleIdx="0" presStyleCnt="5"/>
      <dgm:spPr/>
    </dgm:pt>
    <dgm:pt modelId="{ABFA18F0-2B9D-4C82-AEEC-CFB0AD9DCDB3}" type="pres">
      <dgm:prSet presAssocID="{3F844B72-C1BD-4B3A-8111-6E1A8E820D26}" presName="conn" presStyleLbl="parChTrans1D2" presStyleIdx="0" presStyleCnt="1"/>
      <dgm:spPr/>
    </dgm:pt>
    <dgm:pt modelId="{33595094-FE33-473E-8F7B-3DB9A5D4E394}" type="pres">
      <dgm:prSet presAssocID="{3F844B72-C1BD-4B3A-8111-6E1A8E820D26}" presName="extraNode" presStyleLbl="node1" presStyleIdx="0" presStyleCnt="5"/>
      <dgm:spPr/>
    </dgm:pt>
    <dgm:pt modelId="{50FFA3EB-A1E5-4D9D-8A47-A41B9DE37A26}" type="pres">
      <dgm:prSet presAssocID="{3F844B72-C1BD-4B3A-8111-6E1A8E820D26}" presName="dstNode" presStyleLbl="node1" presStyleIdx="0" presStyleCnt="5"/>
      <dgm:spPr/>
    </dgm:pt>
    <dgm:pt modelId="{C0328019-A711-417C-A4F7-8901D734B656}" type="pres">
      <dgm:prSet presAssocID="{EBADA70D-2CF3-43F6-99F8-C25B1405657D}" presName="text_1" presStyleLbl="node1" presStyleIdx="0" presStyleCnt="5">
        <dgm:presLayoutVars>
          <dgm:bulletEnabled val="1"/>
        </dgm:presLayoutVars>
      </dgm:prSet>
      <dgm:spPr/>
    </dgm:pt>
    <dgm:pt modelId="{67B0C910-CD03-4BF3-B170-EDE0975B8B59}" type="pres">
      <dgm:prSet presAssocID="{EBADA70D-2CF3-43F6-99F8-C25B1405657D}" presName="accent_1" presStyleCnt="0"/>
      <dgm:spPr/>
    </dgm:pt>
    <dgm:pt modelId="{D9007465-8C0B-463D-BAD7-86C439777ECF}" type="pres">
      <dgm:prSet presAssocID="{EBADA70D-2CF3-43F6-99F8-C25B1405657D}" presName="accentRepeatNode" presStyleLbl="solidFgAcc1" presStyleIdx="0" presStyleCnt="5"/>
      <dgm:spPr/>
    </dgm:pt>
    <dgm:pt modelId="{2AA67FDF-0CD0-42AA-9CD8-C6FC7740D63F}" type="pres">
      <dgm:prSet presAssocID="{75A8888F-3750-4432-BD04-DA110F723CD8}" presName="text_2" presStyleLbl="node1" presStyleIdx="1" presStyleCnt="5">
        <dgm:presLayoutVars>
          <dgm:bulletEnabled val="1"/>
        </dgm:presLayoutVars>
      </dgm:prSet>
      <dgm:spPr/>
    </dgm:pt>
    <dgm:pt modelId="{657D3C62-C7DD-4B4F-B9CA-B5C20F339098}" type="pres">
      <dgm:prSet presAssocID="{75A8888F-3750-4432-BD04-DA110F723CD8}" presName="accent_2" presStyleCnt="0"/>
      <dgm:spPr/>
    </dgm:pt>
    <dgm:pt modelId="{1C2D38C8-A65A-4BB4-B586-A30041ECEC83}" type="pres">
      <dgm:prSet presAssocID="{75A8888F-3750-4432-BD04-DA110F723CD8}" presName="accentRepeatNode" presStyleLbl="solidFgAcc1" presStyleIdx="1" presStyleCnt="5"/>
      <dgm:spPr/>
    </dgm:pt>
    <dgm:pt modelId="{A7B34250-F36E-4A59-8547-5D1BB912A569}" type="pres">
      <dgm:prSet presAssocID="{D6D4FE4A-9F97-479C-B7FB-3E9E2C66C027}" presName="text_3" presStyleLbl="node1" presStyleIdx="2" presStyleCnt="5">
        <dgm:presLayoutVars>
          <dgm:bulletEnabled val="1"/>
        </dgm:presLayoutVars>
      </dgm:prSet>
      <dgm:spPr/>
    </dgm:pt>
    <dgm:pt modelId="{783C7B99-6005-4A0E-A7AC-CD53AB48449C}" type="pres">
      <dgm:prSet presAssocID="{D6D4FE4A-9F97-479C-B7FB-3E9E2C66C027}" presName="accent_3" presStyleCnt="0"/>
      <dgm:spPr/>
    </dgm:pt>
    <dgm:pt modelId="{FA87F67A-18D6-4B97-9F32-EC0549BDE808}" type="pres">
      <dgm:prSet presAssocID="{D6D4FE4A-9F97-479C-B7FB-3E9E2C66C027}" presName="accentRepeatNode" presStyleLbl="solidFgAcc1" presStyleIdx="2" presStyleCnt="5"/>
      <dgm:spPr/>
    </dgm:pt>
    <dgm:pt modelId="{52BCA3A9-5465-42EE-B8AE-2DC36CBD9BF0}" type="pres">
      <dgm:prSet presAssocID="{F78708D7-57E1-4F45-B932-1A01D7E17604}" presName="text_4" presStyleLbl="node1" presStyleIdx="3" presStyleCnt="5">
        <dgm:presLayoutVars>
          <dgm:bulletEnabled val="1"/>
        </dgm:presLayoutVars>
      </dgm:prSet>
      <dgm:spPr/>
    </dgm:pt>
    <dgm:pt modelId="{5B841054-B2ED-40BF-AD8D-1F143BAEF545}" type="pres">
      <dgm:prSet presAssocID="{F78708D7-57E1-4F45-B932-1A01D7E17604}" presName="accent_4" presStyleCnt="0"/>
      <dgm:spPr/>
    </dgm:pt>
    <dgm:pt modelId="{6B629F65-7FD1-4E98-B520-256BF3A0AF00}" type="pres">
      <dgm:prSet presAssocID="{F78708D7-57E1-4F45-B932-1A01D7E17604}" presName="accentRepeatNode" presStyleLbl="solidFgAcc1" presStyleIdx="3" presStyleCnt="5"/>
      <dgm:spPr/>
    </dgm:pt>
    <dgm:pt modelId="{8DF2F5A2-E35A-4A50-879B-819B408B2A44}" type="pres">
      <dgm:prSet presAssocID="{A7F301DD-C429-4E03-9AF8-10CDE3B15F29}" presName="text_5" presStyleLbl="node1" presStyleIdx="4" presStyleCnt="5">
        <dgm:presLayoutVars>
          <dgm:bulletEnabled val="1"/>
        </dgm:presLayoutVars>
      </dgm:prSet>
      <dgm:spPr/>
    </dgm:pt>
    <dgm:pt modelId="{D4E06430-39CA-40E2-AFAB-FD63BA770109}" type="pres">
      <dgm:prSet presAssocID="{A7F301DD-C429-4E03-9AF8-10CDE3B15F29}" presName="accent_5" presStyleCnt="0"/>
      <dgm:spPr/>
    </dgm:pt>
    <dgm:pt modelId="{4B9F08D2-4532-4D59-965F-73D1213B04DD}" type="pres">
      <dgm:prSet presAssocID="{A7F301DD-C429-4E03-9AF8-10CDE3B15F29}" presName="accentRepeatNode" presStyleLbl="solidFgAcc1" presStyleIdx="4" presStyleCnt="5"/>
      <dgm:spPr/>
    </dgm:pt>
  </dgm:ptLst>
  <dgm:cxnLst>
    <dgm:cxn modelId="{CF17DA01-087C-49B4-A5FD-24A285F36B07}" type="presOf" srcId="{EC9F0B89-7157-44F4-A0AC-33AD4AFAE8D0}" destId="{ABFA18F0-2B9D-4C82-AEEC-CFB0AD9DCDB3}" srcOrd="0" destOrd="0" presId="urn:microsoft.com/office/officeart/2008/layout/VerticalCurvedList"/>
    <dgm:cxn modelId="{6A81B20F-78C3-42AA-86A3-728C138F00DA}" srcId="{3F844B72-C1BD-4B3A-8111-6E1A8E820D26}" destId="{A7F301DD-C429-4E03-9AF8-10CDE3B15F29}" srcOrd="4" destOrd="0" parTransId="{873F753B-5042-4792-9B70-874196A00941}" sibTransId="{BCD5AD95-843D-45C7-80CC-872F3090E038}"/>
    <dgm:cxn modelId="{6C9B212C-5A1D-4F50-A6F3-88A05F7E8598}" srcId="{3F844B72-C1BD-4B3A-8111-6E1A8E820D26}" destId="{75A8888F-3750-4432-BD04-DA110F723CD8}" srcOrd="1" destOrd="0" parTransId="{EC4557C1-CA4E-4580-B086-E369D2EBE3AE}" sibTransId="{1E3B3B07-6FF5-40CF-B5DB-59772FF41F16}"/>
    <dgm:cxn modelId="{B8E4D63A-7DF8-4742-8CC8-E8BC60E2C618}" type="presOf" srcId="{3F844B72-C1BD-4B3A-8111-6E1A8E820D26}" destId="{470B26AD-BDA3-48E0-9853-92B31F792C4B}" srcOrd="0" destOrd="0" presId="urn:microsoft.com/office/officeart/2008/layout/VerticalCurvedList"/>
    <dgm:cxn modelId="{618FF63F-53B8-4A4F-9B1B-9BC61076BFC5}" type="presOf" srcId="{75A8888F-3750-4432-BD04-DA110F723CD8}" destId="{2AA67FDF-0CD0-42AA-9CD8-C6FC7740D63F}" srcOrd="0" destOrd="0" presId="urn:microsoft.com/office/officeart/2008/layout/VerticalCurvedList"/>
    <dgm:cxn modelId="{F4051267-789C-4864-8FDC-6BDB10ED2715}" type="presOf" srcId="{A7F301DD-C429-4E03-9AF8-10CDE3B15F29}" destId="{8DF2F5A2-E35A-4A50-879B-819B408B2A44}" srcOrd="0" destOrd="0" presId="urn:microsoft.com/office/officeart/2008/layout/VerticalCurvedList"/>
    <dgm:cxn modelId="{F41D9568-2914-4C92-B6F1-697F23B9251D}" type="presOf" srcId="{EBADA70D-2CF3-43F6-99F8-C25B1405657D}" destId="{C0328019-A711-417C-A4F7-8901D734B656}" srcOrd="0" destOrd="0" presId="urn:microsoft.com/office/officeart/2008/layout/VerticalCurvedList"/>
    <dgm:cxn modelId="{BA45B669-24BC-4B98-92AA-9D54067869E7}" srcId="{3F844B72-C1BD-4B3A-8111-6E1A8E820D26}" destId="{D6D4FE4A-9F97-479C-B7FB-3E9E2C66C027}" srcOrd="2" destOrd="0" parTransId="{C369B0D9-572C-4BA5-832C-DEB41A3608BB}" sibTransId="{938B1ECF-CF4E-4E24-9F69-29893BCB4FB0}"/>
    <dgm:cxn modelId="{C8E00A53-ED7F-4A74-BF98-74B5FC747619}" type="presOf" srcId="{F78708D7-57E1-4F45-B932-1A01D7E17604}" destId="{52BCA3A9-5465-42EE-B8AE-2DC36CBD9BF0}" srcOrd="0" destOrd="0" presId="urn:microsoft.com/office/officeart/2008/layout/VerticalCurvedList"/>
    <dgm:cxn modelId="{2DEDB79C-CBD5-489B-87A9-F49D621EF422}" type="presOf" srcId="{D6D4FE4A-9F97-479C-B7FB-3E9E2C66C027}" destId="{A7B34250-F36E-4A59-8547-5D1BB912A569}" srcOrd="0" destOrd="0" presId="urn:microsoft.com/office/officeart/2008/layout/VerticalCurvedList"/>
    <dgm:cxn modelId="{E4542BC2-FF55-4951-96CA-958EB2933540}" srcId="{3F844B72-C1BD-4B3A-8111-6E1A8E820D26}" destId="{EBADA70D-2CF3-43F6-99F8-C25B1405657D}" srcOrd="0" destOrd="0" parTransId="{BD53AA60-565B-43E3-8641-F42FB785A2FF}" sibTransId="{EC9F0B89-7157-44F4-A0AC-33AD4AFAE8D0}"/>
    <dgm:cxn modelId="{CF5043C4-AC64-4CA7-8B8C-D2579B87E038}" srcId="{3F844B72-C1BD-4B3A-8111-6E1A8E820D26}" destId="{F78708D7-57E1-4F45-B932-1A01D7E17604}" srcOrd="3" destOrd="0" parTransId="{D1F964E2-D4D0-44B5-B228-B6B88ABE7506}" sibTransId="{992426EB-910E-4903-898E-4737CDEB394B}"/>
    <dgm:cxn modelId="{1D0144A0-39B1-41DE-9352-78A8499C9D2C}" type="presParOf" srcId="{470B26AD-BDA3-48E0-9853-92B31F792C4B}" destId="{65C30473-74A8-4770-BBFE-90797AC357B8}" srcOrd="0" destOrd="0" presId="urn:microsoft.com/office/officeart/2008/layout/VerticalCurvedList"/>
    <dgm:cxn modelId="{F7BBE60C-6896-4E0A-82C4-12B1B7A4A3F4}" type="presParOf" srcId="{65C30473-74A8-4770-BBFE-90797AC357B8}" destId="{49E99F9C-7284-45FB-98AC-387BCB7469A8}" srcOrd="0" destOrd="0" presId="urn:microsoft.com/office/officeart/2008/layout/VerticalCurvedList"/>
    <dgm:cxn modelId="{640F3C31-D841-400C-9765-74BB678DC5CB}" type="presParOf" srcId="{49E99F9C-7284-45FB-98AC-387BCB7469A8}" destId="{2CFB3EDD-322E-42BE-924B-90DF3517FF63}" srcOrd="0" destOrd="0" presId="urn:microsoft.com/office/officeart/2008/layout/VerticalCurvedList"/>
    <dgm:cxn modelId="{D180A6AF-5B20-439A-9A8D-4797D5E15DA2}" type="presParOf" srcId="{49E99F9C-7284-45FB-98AC-387BCB7469A8}" destId="{ABFA18F0-2B9D-4C82-AEEC-CFB0AD9DCDB3}" srcOrd="1" destOrd="0" presId="urn:microsoft.com/office/officeart/2008/layout/VerticalCurvedList"/>
    <dgm:cxn modelId="{C80FB37C-AF58-425E-BC4F-2DD64B9C5BCC}" type="presParOf" srcId="{49E99F9C-7284-45FB-98AC-387BCB7469A8}" destId="{33595094-FE33-473E-8F7B-3DB9A5D4E394}" srcOrd="2" destOrd="0" presId="urn:microsoft.com/office/officeart/2008/layout/VerticalCurvedList"/>
    <dgm:cxn modelId="{8B1F1547-C0DF-4E4D-A16A-2FB06C816DC3}" type="presParOf" srcId="{49E99F9C-7284-45FB-98AC-387BCB7469A8}" destId="{50FFA3EB-A1E5-4D9D-8A47-A41B9DE37A26}" srcOrd="3" destOrd="0" presId="urn:microsoft.com/office/officeart/2008/layout/VerticalCurvedList"/>
    <dgm:cxn modelId="{ECAD7F99-7D2E-4CCF-9CFF-1256EFB978A1}" type="presParOf" srcId="{65C30473-74A8-4770-BBFE-90797AC357B8}" destId="{C0328019-A711-417C-A4F7-8901D734B656}" srcOrd="1" destOrd="0" presId="urn:microsoft.com/office/officeart/2008/layout/VerticalCurvedList"/>
    <dgm:cxn modelId="{97860DB3-6332-4FEF-A613-F095083C97E7}" type="presParOf" srcId="{65C30473-74A8-4770-BBFE-90797AC357B8}" destId="{67B0C910-CD03-4BF3-B170-EDE0975B8B59}" srcOrd="2" destOrd="0" presId="urn:microsoft.com/office/officeart/2008/layout/VerticalCurvedList"/>
    <dgm:cxn modelId="{39D71F88-3E72-4FE0-91CF-9FD4D0F53803}" type="presParOf" srcId="{67B0C910-CD03-4BF3-B170-EDE0975B8B59}" destId="{D9007465-8C0B-463D-BAD7-86C439777ECF}" srcOrd="0" destOrd="0" presId="urn:microsoft.com/office/officeart/2008/layout/VerticalCurvedList"/>
    <dgm:cxn modelId="{AEC4B4F4-FE03-417F-AF63-0CD465D1477F}" type="presParOf" srcId="{65C30473-74A8-4770-BBFE-90797AC357B8}" destId="{2AA67FDF-0CD0-42AA-9CD8-C6FC7740D63F}" srcOrd="3" destOrd="0" presId="urn:microsoft.com/office/officeart/2008/layout/VerticalCurvedList"/>
    <dgm:cxn modelId="{4550A935-770F-48C2-9A26-8B0B8CD1B68F}" type="presParOf" srcId="{65C30473-74A8-4770-BBFE-90797AC357B8}" destId="{657D3C62-C7DD-4B4F-B9CA-B5C20F339098}" srcOrd="4" destOrd="0" presId="urn:microsoft.com/office/officeart/2008/layout/VerticalCurvedList"/>
    <dgm:cxn modelId="{7FCAC77A-FA91-4345-A62C-CCE411CF90DC}" type="presParOf" srcId="{657D3C62-C7DD-4B4F-B9CA-B5C20F339098}" destId="{1C2D38C8-A65A-4BB4-B586-A30041ECEC83}" srcOrd="0" destOrd="0" presId="urn:microsoft.com/office/officeart/2008/layout/VerticalCurvedList"/>
    <dgm:cxn modelId="{D5A2A090-E641-4AED-BE8F-FBC483207F3C}" type="presParOf" srcId="{65C30473-74A8-4770-BBFE-90797AC357B8}" destId="{A7B34250-F36E-4A59-8547-5D1BB912A569}" srcOrd="5" destOrd="0" presId="urn:microsoft.com/office/officeart/2008/layout/VerticalCurvedList"/>
    <dgm:cxn modelId="{4ED3239E-ABC2-49D8-8FC2-30BEB6FA7327}" type="presParOf" srcId="{65C30473-74A8-4770-BBFE-90797AC357B8}" destId="{783C7B99-6005-4A0E-A7AC-CD53AB48449C}" srcOrd="6" destOrd="0" presId="urn:microsoft.com/office/officeart/2008/layout/VerticalCurvedList"/>
    <dgm:cxn modelId="{F1718372-4114-4B84-B9B5-628E6862E53C}" type="presParOf" srcId="{783C7B99-6005-4A0E-A7AC-CD53AB48449C}" destId="{FA87F67A-18D6-4B97-9F32-EC0549BDE808}" srcOrd="0" destOrd="0" presId="urn:microsoft.com/office/officeart/2008/layout/VerticalCurvedList"/>
    <dgm:cxn modelId="{6EFFF974-9CD3-4B5D-BBFF-D19F8094D8DF}" type="presParOf" srcId="{65C30473-74A8-4770-BBFE-90797AC357B8}" destId="{52BCA3A9-5465-42EE-B8AE-2DC36CBD9BF0}" srcOrd="7" destOrd="0" presId="urn:microsoft.com/office/officeart/2008/layout/VerticalCurvedList"/>
    <dgm:cxn modelId="{F6596FCF-4221-410E-92EA-BC38B74FDBEB}" type="presParOf" srcId="{65C30473-74A8-4770-BBFE-90797AC357B8}" destId="{5B841054-B2ED-40BF-AD8D-1F143BAEF545}" srcOrd="8" destOrd="0" presId="urn:microsoft.com/office/officeart/2008/layout/VerticalCurvedList"/>
    <dgm:cxn modelId="{315EDE0A-7A14-4A7B-9F87-2435EDCD340A}" type="presParOf" srcId="{5B841054-B2ED-40BF-AD8D-1F143BAEF545}" destId="{6B629F65-7FD1-4E98-B520-256BF3A0AF00}" srcOrd="0" destOrd="0" presId="urn:microsoft.com/office/officeart/2008/layout/VerticalCurvedList"/>
    <dgm:cxn modelId="{956C2438-A051-431D-8743-ED8179B91511}" type="presParOf" srcId="{65C30473-74A8-4770-BBFE-90797AC357B8}" destId="{8DF2F5A2-E35A-4A50-879B-819B408B2A44}" srcOrd="9" destOrd="0" presId="urn:microsoft.com/office/officeart/2008/layout/VerticalCurvedList"/>
    <dgm:cxn modelId="{25CCBFB0-D3B8-4A9F-9FA8-153D8333E9C0}" type="presParOf" srcId="{65C30473-74A8-4770-BBFE-90797AC357B8}" destId="{D4E06430-39CA-40E2-AFAB-FD63BA770109}" srcOrd="10" destOrd="0" presId="urn:microsoft.com/office/officeart/2008/layout/VerticalCurvedList"/>
    <dgm:cxn modelId="{F6309976-4E4D-44B2-8DF4-5C25C763D15E}" type="presParOf" srcId="{D4E06430-39CA-40E2-AFAB-FD63BA770109}" destId="{4B9F08D2-4532-4D59-965F-73D1213B04D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9C470E-CF37-4E14-A216-E65A3BDDBE85}" type="doc">
      <dgm:prSet loTypeId="urn:microsoft.com/office/officeart/2005/8/layout/pyramid1" loCatId="pyramid" qsTypeId="urn:microsoft.com/office/officeart/2005/8/quickstyle/simple1" qsCatId="simple" csTypeId="urn:microsoft.com/office/officeart/2005/8/colors/accent1_2" csCatId="accent1" phldr="1"/>
      <dgm:spPr/>
    </dgm:pt>
    <dgm:pt modelId="{5E6EFEC7-AB9D-46FB-8BCF-EB0D42DBC631}">
      <dgm:prSet phldrT="[Text]" custT="1"/>
      <dgm:spPr>
        <a:solidFill>
          <a:schemeClr val="bg1"/>
        </a:solidFill>
        <a:scene3d>
          <a:camera prst="orthographicFront"/>
          <a:lightRig rig="threePt" dir="t"/>
        </a:scene3d>
        <a:sp3d>
          <a:bevelT/>
        </a:sp3d>
      </dgm:spPr>
      <dgm:t>
        <a:bodyPr/>
        <a:lstStyle/>
        <a:p>
          <a:pPr algn="ctr"/>
          <a:r>
            <a:rPr lang="en-US" sz="3600" dirty="0">
              <a:solidFill>
                <a:srgbClr val="2F325D"/>
              </a:solidFill>
            </a:rPr>
            <a:t>5</a:t>
          </a:r>
        </a:p>
      </dgm:t>
    </dgm:pt>
    <dgm:pt modelId="{0B603A8D-4041-4C97-9CFF-C281CDEC18C6}" type="parTrans" cxnId="{BCB7F135-9C6C-479B-8A96-68D2FCB22698}">
      <dgm:prSet/>
      <dgm:spPr/>
      <dgm:t>
        <a:bodyPr/>
        <a:lstStyle/>
        <a:p>
          <a:pPr algn="ctr"/>
          <a:endParaRPr lang="en-US">
            <a:solidFill>
              <a:schemeClr val="bg1"/>
            </a:solidFill>
          </a:endParaRPr>
        </a:p>
      </dgm:t>
    </dgm:pt>
    <dgm:pt modelId="{6C2E6898-2533-4A69-9338-4CB328436263}" type="sibTrans" cxnId="{BCB7F135-9C6C-479B-8A96-68D2FCB22698}">
      <dgm:prSet/>
      <dgm:spPr/>
      <dgm:t>
        <a:bodyPr/>
        <a:lstStyle/>
        <a:p>
          <a:pPr algn="ctr"/>
          <a:endParaRPr lang="en-US">
            <a:solidFill>
              <a:schemeClr val="bg1"/>
            </a:solidFill>
          </a:endParaRPr>
        </a:p>
      </dgm:t>
    </dgm:pt>
    <dgm:pt modelId="{4D77DF0B-AD3C-45CA-86F4-38B4BD0A53C0}">
      <dgm:prSet phldrT="[Text]" custT="1"/>
      <dgm:spPr>
        <a:solidFill>
          <a:schemeClr val="bg1"/>
        </a:solidFill>
        <a:scene3d>
          <a:camera prst="orthographicFront"/>
          <a:lightRig rig="threePt" dir="t"/>
        </a:scene3d>
        <a:sp3d>
          <a:bevelT/>
        </a:sp3d>
      </dgm:spPr>
      <dgm:t>
        <a:bodyPr/>
        <a:lstStyle/>
        <a:p>
          <a:pPr algn="ctr"/>
          <a:r>
            <a:rPr lang="en-US" sz="4000" dirty="0">
              <a:solidFill>
                <a:srgbClr val="2F325D"/>
              </a:solidFill>
            </a:rPr>
            <a:t>4</a:t>
          </a:r>
        </a:p>
      </dgm:t>
    </dgm:pt>
    <dgm:pt modelId="{D3620ABD-CE83-4C66-BC72-360C8FB17B4C}" type="parTrans" cxnId="{A23325B8-7266-4FFD-8B3F-7E37E7CAAB1F}">
      <dgm:prSet/>
      <dgm:spPr/>
      <dgm:t>
        <a:bodyPr/>
        <a:lstStyle/>
        <a:p>
          <a:pPr algn="ctr"/>
          <a:endParaRPr lang="en-US">
            <a:solidFill>
              <a:schemeClr val="bg1"/>
            </a:solidFill>
          </a:endParaRPr>
        </a:p>
      </dgm:t>
    </dgm:pt>
    <dgm:pt modelId="{11A57F0F-30E5-48C5-B6A5-B2D38CD0E9EE}" type="sibTrans" cxnId="{A23325B8-7266-4FFD-8B3F-7E37E7CAAB1F}">
      <dgm:prSet/>
      <dgm:spPr/>
      <dgm:t>
        <a:bodyPr/>
        <a:lstStyle/>
        <a:p>
          <a:pPr algn="ctr"/>
          <a:endParaRPr lang="en-US">
            <a:solidFill>
              <a:schemeClr val="bg1"/>
            </a:solidFill>
          </a:endParaRPr>
        </a:p>
      </dgm:t>
    </dgm:pt>
    <dgm:pt modelId="{0EFD80B4-94BE-4090-97AD-25A0A96BBDA6}">
      <dgm:prSet phldrT="[Text]" custT="1"/>
      <dgm:spPr>
        <a:solidFill>
          <a:schemeClr val="bg1"/>
        </a:solidFill>
        <a:scene3d>
          <a:camera prst="orthographicFront"/>
          <a:lightRig rig="threePt" dir="t"/>
        </a:scene3d>
        <a:sp3d>
          <a:bevelT/>
        </a:sp3d>
      </dgm:spPr>
      <dgm:t>
        <a:bodyPr/>
        <a:lstStyle/>
        <a:p>
          <a:pPr algn="ctr"/>
          <a:r>
            <a:rPr lang="en-US" sz="4400" dirty="0">
              <a:solidFill>
                <a:srgbClr val="2F325D"/>
              </a:solidFill>
            </a:rPr>
            <a:t>3</a:t>
          </a:r>
        </a:p>
      </dgm:t>
    </dgm:pt>
    <dgm:pt modelId="{8550D34A-6C8C-4762-AE57-616B97970EA5}" type="parTrans" cxnId="{3899BC62-254C-4C07-9C3E-C854FF2DA793}">
      <dgm:prSet/>
      <dgm:spPr/>
      <dgm:t>
        <a:bodyPr/>
        <a:lstStyle/>
        <a:p>
          <a:pPr algn="ctr"/>
          <a:endParaRPr lang="en-US">
            <a:solidFill>
              <a:schemeClr val="bg1"/>
            </a:solidFill>
          </a:endParaRPr>
        </a:p>
      </dgm:t>
    </dgm:pt>
    <dgm:pt modelId="{77E4765C-6AAA-4326-8359-0853FE2A525D}" type="sibTrans" cxnId="{3899BC62-254C-4C07-9C3E-C854FF2DA793}">
      <dgm:prSet/>
      <dgm:spPr/>
      <dgm:t>
        <a:bodyPr/>
        <a:lstStyle/>
        <a:p>
          <a:pPr algn="ctr"/>
          <a:endParaRPr lang="en-US">
            <a:solidFill>
              <a:schemeClr val="bg1"/>
            </a:solidFill>
          </a:endParaRPr>
        </a:p>
      </dgm:t>
    </dgm:pt>
    <dgm:pt modelId="{4B1657C3-6353-47E9-A136-DC3F79CEDF62}">
      <dgm:prSet phldrT="[Text]" custT="1"/>
      <dgm:spPr>
        <a:solidFill>
          <a:schemeClr val="bg1"/>
        </a:solidFill>
        <a:scene3d>
          <a:camera prst="orthographicFront"/>
          <a:lightRig rig="threePt" dir="t"/>
        </a:scene3d>
        <a:sp3d>
          <a:bevelT/>
        </a:sp3d>
      </dgm:spPr>
      <dgm:t>
        <a:bodyPr/>
        <a:lstStyle/>
        <a:p>
          <a:pPr algn="ctr"/>
          <a:r>
            <a:rPr lang="en-US" sz="4800" dirty="0">
              <a:solidFill>
                <a:srgbClr val="2F325D"/>
              </a:solidFill>
            </a:rPr>
            <a:t>2</a:t>
          </a:r>
        </a:p>
      </dgm:t>
    </dgm:pt>
    <dgm:pt modelId="{3738ADA1-602C-4CF9-A1EA-E9C346A1222B}" type="parTrans" cxnId="{182490B4-1C3A-452C-A1A9-ECD8EBB1EF60}">
      <dgm:prSet/>
      <dgm:spPr/>
      <dgm:t>
        <a:bodyPr/>
        <a:lstStyle/>
        <a:p>
          <a:pPr algn="ctr"/>
          <a:endParaRPr lang="en-US">
            <a:solidFill>
              <a:schemeClr val="bg1"/>
            </a:solidFill>
          </a:endParaRPr>
        </a:p>
      </dgm:t>
    </dgm:pt>
    <dgm:pt modelId="{00283F11-D5E7-4C2C-BB91-517C4D2CE766}" type="sibTrans" cxnId="{182490B4-1C3A-452C-A1A9-ECD8EBB1EF60}">
      <dgm:prSet/>
      <dgm:spPr/>
      <dgm:t>
        <a:bodyPr/>
        <a:lstStyle/>
        <a:p>
          <a:pPr algn="ctr"/>
          <a:endParaRPr lang="en-US">
            <a:solidFill>
              <a:schemeClr val="bg1"/>
            </a:solidFill>
          </a:endParaRPr>
        </a:p>
      </dgm:t>
    </dgm:pt>
    <dgm:pt modelId="{17042C8D-EB90-4B40-9C10-07E39DF3D5B5}">
      <dgm:prSet phldrT="[Text]" custT="1"/>
      <dgm:spPr>
        <a:solidFill>
          <a:schemeClr val="bg1"/>
        </a:solidFill>
        <a:scene3d>
          <a:camera prst="orthographicFront"/>
          <a:lightRig rig="threePt" dir="t"/>
        </a:scene3d>
        <a:sp3d>
          <a:bevelT/>
        </a:sp3d>
      </dgm:spPr>
      <dgm:t>
        <a:bodyPr/>
        <a:lstStyle/>
        <a:p>
          <a:pPr algn="ctr">
            <a:spcAft>
              <a:spcPts val="0"/>
            </a:spcAft>
          </a:pPr>
          <a:r>
            <a:rPr lang="en-US" sz="5200" b="0" dirty="0">
              <a:solidFill>
                <a:srgbClr val="2F325D"/>
              </a:solidFill>
            </a:rPr>
            <a:t>1</a:t>
          </a:r>
        </a:p>
        <a:p>
          <a:pPr algn="ctr">
            <a:spcAft>
              <a:spcPts val="0"/>
            </a:spcAft>
          </a:pPr>
          <a:r>
            <a:rPr lang="en-US" sz="2000" b="1" dirty="0">
              <a:solidFill>
                <a:srgbClr val="2F325D"/>
              </a:solidFill>
            </a:rPr>
            <a:t> Off The Top </a:t>
          </a:r>
        </a:p>
      </dgm:t>
    </dgm:pt>
    <dgm:pt modelId="{3D872A70-84BD-4167-B2CB-92DA8DF1CE94}" type="parTrans" cxnId="{A2B903D0-BF9A-499C-8623-D16540D00AD8}">
      <dgm:prSet/>
      <dgm:spPr/>
      <dgm:t>
        <a:bodyPr/>
        <a:lstStyle/>
        <a:p>
          <a:pPr algn="ctr"/>
          <a:endParaRPr lang="en-US">
            <a:solidFill>
              <a:schemeClr val="bg1"/>
            </a:solidFill>
          </a:endParaRPr>
        </a:p>
      </dgm:t>
    </dgm:pt>
    <dgm:pt modelId="{57AF8817-B12C-4F2C-A28A-A1182DD33018}" type="sibTrans" cxnId="{A2B903D0-BF9A-499C-8623-D16540D00AD8}">
      <dgm:prSet/>
      <dgm:spPr/>
      <dgm:t>
        <a:bodyPr/>
        <a:lstStyle/>
        <a:p>
          <a:pPr algn="ctr"/>
          <a:endParaRPr lang="en-US">
            <a:solidFill>
              <a:schemeClr val="bg1"/>
            </a:solidFill>
          </a:endParaRPr>
        </a:p>
      </dgm:t>
    </dgm:pt>
    <dgm:pt modelId="{4A163CD2-9C65-45DC-84D6-B5B9CD4BA21D}" type="pres">
      <dgm:prSet presAssocID="{6F9C470E-CF37-4E14-A216-E65A3BDDBE85}" presName="Name0" presStyleCnt="0">
        <dgm:presLayoutVars>
          <dgm:dir/>
          <dgm:animLvl val="lvl"/>
          <dgm:resizeHandles val="exact"/>
        </dgm:presLayoutVars>
      </dgm:prSet>
      <dgm:spPr/>
    </dgm:pt>
    <dgm:pt modelId="{21CA416D-E390-4465-A95E-7E08FE85261F}" type="pres">
      <dgm:prSet presAssocID="{5E6EFEC7-AB9D-46FB-8BCF-EB0D42DBC631}" presName="Name8" presStyleCnt="0"/>
      <dgm:spPr>
        <a:scene3d>
          <a:camera prst="orthographicFront"/>
          <a:lightRig rig="threePt" dir="t"/>
        </a:scene3d>
        <a:sp3d>
          <a:bevelT/>
        </a:sp3d>
      </dgm:spPr>
    </dgm:pt>
    <dgm:pt modelId="{DC4A2AE3-B208-4F6C-802D-554CE3DD791C}" type="pres">
      <dgm:prSet presAssocID="{5E6EFEC7-AB9D-46FB-8BCF-EB0D42DBC631}" presName="level" presStyleLbl="node1" presStyleIdx="0" presStyleCnt="5">
        <dgm:presLayoutVars>
          <dgm:chMax val="1"/>
          <dgm:bulletEnabled val="1"/>
        </dgm:presLayoutVars>
      </dgm:prSet>
      <dgm:spPr/>
    </dgm:pt>
    <dgm:pt modelId="{C7A2939A-400E-4D24-BF10-0D29EC020149}" type="pres">
      <dgm:prSet presAssocID="{5E6EFEC7-AB9D-46FB-8BCF-EB0D42DBC631}" presName="levelTx" presStyleLbl="revTx" presStyleIdx="0" presStyleCnt="0">
        <dgm:presLayoutVars>
          <dgm:chMax val="1"/>
          <dgm:bulletEnabled val="1"/>
        </dgm:presLayoutVars>
      </dgm:prSet>
      <dgm:spPr/>
    </dgm:pt>
    <dgm:pt modelId="{6BD14049-A902-4F2B-A38C-E75697614C34}" type="pres">
      <dgm:prSet presAssocID="{4D77DF0B-AD3C-45CA-86F4-38B4BD0A53C0}" presName="Name8" presStyleCnt="0"/>
      <dgm:spPr>
        <a:scene3d>
          <a:camera prst="orthographicFront"/>
          <a:lightRig rig="threePt" dir="t"/>
        </a:scene3d>
        <a:sp3d>
          <a:bevelT/>
        </a:sp3d>
      </dgm:spPr>
    </dgm:pt>
    <dgm:pt modelId="{3E4A3F63-E471-448A-A096-976FAE0C23E1}" type="pres">
      <dgm:prSet presAssocID="{4D77DF0B-AD3C-45CA-86F4-38B4BD0A53C0}" presName="level" presStyleLbl="node1" presStyleIdx="1" presStyleCnt="5">
        <dgm:presLayoutVars>
          <dgm:chMax val="1"/>
          <dgm:bulletEnabled val="1"/>
        </dgm:presLayoutVars>
      </dgm:prSet>
      <dgm:spPr/>
    </dgm:pt>
    <dgm:pt modelId="{459EEE2B-1BB9-4A9C-8C81-EBB3480F6A11}" type="pres">
      <dgm:prSet presAssocID="{4D77DF0B-AD3C-45CA-86F4-38B4BD0A53C0}" presName="levelTx" presStyleLbl="revTx" presStyleIdx="0" presStyleCnt="0">
        <dgm:presLayoutVars>
          <dgm:chMax val="1"/>
          <dgm:bulletEnabled val="1"/>
        </dgm:presLayoutVars>
      </dgm:prSet>
      <dgm:spPr/>
    </dgm:pt>
    <dgm:pt modelId="{357D05D7-2177-450D-A624-9ED29C1FBCBD}" type="pres">
      <dgm:prSet presAssocID="{0EFD80B4-94BE-4090-97AD-25A0A96BBDA6}" presName="Name8" presStyleCnt="0"/>
      <dgm:spPr>
        <a:scene3d>
          <a:camera prst="orthographicFront"/>
          <a:lightRig rig="threePt" dir="t"/>
        </a:scene3d>
        <a:sp3d>
          <a:bevelT/>
        </a:sp3d>
      </dgm:spPr>
    </dgm:pt>
    <dgm:pt modelId="{A9C32A45-4BD7-4C81-841A-87973E22BD89}" type="pres">
      <dgm:prSet presAssocID="{0EFD80B4-94BE-4090-97AD-25A0A96BBDA6}" presName="level" presStyleLbl="node1" presStyleIdx="2" presStyleCnt="5">
        <dgm:presLayoutVars>
          <dgm:chMax val="1"/>
          <dgm:bulletEnabled val="1"/>
        </dgm:presLayoutVars>
      </dgm:prSet>
      <dgm:spPr/>
    </dgm:pt>
    <dgm:pt modelId="{B7200A8E-831A-44E1-A330-4BCD2D9B3FEB}" type="pres">
      <dgm:prSet presAssocID="{0EFD80B4-94BE-4090-97AD-25A0A96BBDA6}" presName="levelTx" presStyleLbl="revTx" presStyleIdx="0" presStyleCnt="0">
        <dgm:presLayoutVars>
          <dgm:chMax val="1"/>
          <dgm:bulletEnabled val="1"/>
        </dgm:presLayoutVars>
      </dgm:prSet>
      <dgm:spPr/>
    </dgm:pt>
    <dgm:pt modelId="{719DCBED-1BC0-4813-893B-78B32324C23E}" type="pres">
      <dgm:prSet presAssocID="{4B1657C3-6353-47E9-A136-DC3F79CEDF62}" presName="Name8" presStyleCnt="0"/>
      <dgm:spPr>
        <a:scene3d>
          <a:camera prst="orthographicFront"/>
          <a:lightRig rig="threePt" dir="t"/>
        </a:scene3d>
        <a:sp3d>
          <a:bevelT/>
        </a:sp3d>
      </dgm:spPr>
    </dgm:pt>
    <dgm:pt modelId="{09A51A60-E0E9-4814-9CDC-DF3C821C78EE}" type="pres">
      <dgm:prSet presAssocID="{4B1657C3-6353-47E9-A136-DC3F79CEDF62}" presName="level" presStyleLbl="node1" presStyleIdx="3" presStyleCnt="5">
        <dgm:presLayoutVars>
          <dgm:chMax val="1"/>
          <dgm:bulletEnabled val="1"/>
        </dgm:presLayoutVars>
      </dgm:prSet>
      <dgm:spPr/>
    </dgm:pt>
    <dgm:pt modelId="{11A4EE8F-32D1-4419-961A-A1D124C9CDF8}" type="pres">
      <dgm:prSet presAssocID="{4B1657C3-6353-47E9-A136-DC3F79CEDF62}" presName="levelTx" presStyleLbl="revTx" presStyleIdx="0" presStyleCnt="0">
        <dgm:presLayoutVars>
          <dgm:chMax val="1"/>
          <dgm:bulletEnabled val="1"/>
        </dgm:presLayoutVars>
      </dgm:prSet>
      <dgm:spPr/>
    </dgm:pt>
    <dgm:pt modelId="{C2AA87D1-C505-459C-A14F-959018744A1D}" type="pres">
      <dgm:prSet presAssocID="{17042C8D-EB90-4B40-9C10-07E39DF3D5B5}" presName="Name8" presStyleCnt="0"/>
      <dgm:spPr>
        <a:scene3d>
          <a:camera prst="orthographicFront"/>
          <a:lightRig rig="threePt" dir="t"/>
        </a:scene3d>
        <a:sp3d>
          <a:bevelT/>
        </a:sp3d>
      </dgm:spPr>
    </dgm:pt>
    <dgm:pt modelId="{C7F157C5-B81B-49AB-92E2-65B7C4EF5E7E}" type="pres">
      <dgm:prSet presAssocID="{17042C8D-EB90-4B40-9C10-07E39DF3D5B5}" presName="level" presStyleLbl="node1" presStyleIdx="4" presStyleCnt="5">
        <dgm:presLayoutVars>
          <dgm:chMax val="1"/>
          <dgm:bulletEnabled val="1"/>
        </dgm:presLayoutVars>
      </dgm:prSet>
      <dgm:spPr/>
    </dgm:pt>
    <dgm:pt modelId="{71C519B3-A55C-44EE-B807-70005E34B47A}" type="pres">
      <dgm:prSet presAssocID="{17042C8D-EB90-4B40-9C10-07E39DF3D5B5}" presName="levelTx" presStyleLbl="revTx" presStyleIdx="0" presStyleCnt="0">
        <dgm:presLayoutVars>
          <dgm:chMax val="1"/>
          <dgm:bulletEnabled val="1"/>
        </dgm:presLayoutVars>
      </dgm:prSet>
      <dgm:spPr/>
    </dgm:pt>
  </dgm:ptLst>
  <dgm:cxnLst>
    <dgm:cxn modelId="{4B4A4901-2608-46D8-AA8B-5406209313E5}" type="presOf" srcId="{5E6EFEC7-AB9D-46FB-8BCF-EB0D42DBC631}" destId="{DC4A2AE3-B208-4F6C-802D-554CE3DD791C}" srcOrd="0" destOrd="0" presId="urn:microsoft.com/office/officeart/2005/8/layout/pyramid1"/>
    <dgm:cxn modelId="{A22F8806-1625-40E4-BEED-CE3C88A1F407}" type="presOf" srcId="{6F9C470E-CF37-4E14-A216-E65A3BDDBE85}" destId="{4A163CD2-9C65-45DC-84D6-B5B9CD4BA21D}" srcOrd="0" destOrd="0" presId="urn:microsoft.com/office/officeart/2005/8/layout/pyramid1"/>
    <dgm:cxn modelId="{021DFC11-83A9-4857-86A7-0291B178E79D}" type="presOf" srcId="{4D77DF0B-AD3C-45CA-86F4-38B4BD0A53C0}" destId="{3E4A3F63-E471-448A-A096-976FAE0C23E1}" srcOrd="0" destOrd="0" presId="urn:microsoft.com/office/officeart/2005/8/layout/pyramid1"/>
    <dgm:cxn modelId="{0ED9B916-0033-46B0-AC62-315C7DB6C480}" type="presOf" srcId="{4D77DF0B-AD3C-45CA-86F4-38B4BD0A53C0}" destId="{459EEE2B-1BB9-4A9C-8C81-EBB3480F6A11}" srcOrd="1" destOrd="0" presId="urn:microsoft.com/office/officeart/2005/8/layout/pyramid1"/>
    <dgm:cxn modelId="{3544102C-836F-4558-BC37-9741F2023B78}" type="presOf" srcId="{0EFD80B4-94BE-4090-97AD-25A0A96BBDA6}" destId="{B7200A8E-831A-44E1-A330-4BCD2D9B3FEB}" srcOrd="1" destOrd="0" presId="urn:microsoft.com/office/officeart/2005/8/layout/pyramid1"/>
    <dgm:cxn modelId="{6351DC2C-4E09-432F-B213-9B491FFA5F82}" type="presOf" srcId="{17042C8D-EB90-4B40-9C10-07E39DF3D5B5}" destId="{71C519B3-A55C-44EE-B807-70005E34B47A}" srcOrd="1" destOrd="0" presId="urn:microsoft.com/office/officeart/2005/8/layout/pyramid1"/>
    <dgm:cxn modelId="{9D8EAB32-65C6-4EB7-8ED9-AC30287786D1}" type="presOf" srcId="{17042C8D-EB90-4B40-9C10-07E39DF3D5B5}" destId="{C7F157C5-B81B-49AB-92E2-65B7C4EF5E7E}" srcOrd="0" destOrd="0" presId="urn:microsoft.com/office/officeart/2005/8/layout/pyramid1"/>
    <dgm:cxn modelId="{BCB7F135-9C6C-479B-8A96-68D2FCB22698}" srcId="{6F9C470E-CF37-4E14-A216-E65A3BDDBE85}" destId="{5E6EFEC7-AB9D-46FB-8BCF-EB0D42DBC631}" srcOrd="0" destOrd="0" parTransId="{0B603A8D-4041-4C97-9CFF-C281CDEC18C6}" sibTransId="{6C2E6898-2533-4A69-9338-4CB328436263}"/>
    <dgm:cxn modelId="{99B0473C-B5D1-43D4-87C3-7C6D68F97356}" type="presOf" srcId="{4B1657C3-6353-47E9-A136-DC3F79CEDF62}" destId="{11A4EE8F-32D1-4419-961A-A1D124C9CDF8}" srcOrd="1" destOrd="0" presId="urn:microsoft.com/office/officeart/2005/8/layout/pyramid1"/>
    <dgm:cxn modelId="{3899BC62-254C-4C07-9C3E-C854FF2DA793}" srcId="{6F9C470E-CF37-4E14-A216-E65A3BDDBE85}" destId="{0EFD80B4-94BE-4090-97AD-25A0A96BBDA6}" srcOrd="2" destOrd="0" parTransId="{8550D34A-6C8C-4762-AE57-616B97970EA5}" sibTransId="{77E4765C-6AAA-4326-8359-0853FE2A525D}"/>
    <dgm:cxn modelId="{4883498B-5CA5-42D2-8CF4-F50CE95872C7}" type="presOf" srcId="{5E6EFEC7-AB9D-46FB-8BCF-EB0D42DBC631}" destId="{C7A2939A-400E-4D24-BF10-0D29EC020149}" srcOrd="1" destOrd="0" presId="urn:microsoft.com/office/officeart/2005/8/layout/pyramid1"/>
    <dgm:cxn modelId="{182490B4-1C3A-452C-A1A9-ECD8EBB1EF60}" srcId="{6F9C470E-CF37-4E14-A216-E65A3BDDBE85}" destId="{4B1657C3-6353-47E9-A136-DC3F79CEDF62}" srcOrd="3" destOrd="0" parTransId="{3738ADA1-602C-4CF9-A1EA-E9C346A1222B}" sibTransId="{00283F11-D5E7-4C2C-BB91-517C4D2CE766}"/>
    <dgm:cxn modelId="{A23325B8-7266-4FFD-8B3F-7E37E7CAAB1F}" srcId="{6F9C470E-CF37-4E14-A216-E65A3BDDBE85}" destId="{4D77DF0B-AD3C-45CA-86F4-38B4BD0A53C0}" srcOrd="1" destOrd="0" parTransId="{D3620ABD-CE83-4C66-BC72-360C8FB17B4C}" sibTransId="{11A57F0F-30E5-48C5-B6A5-B2D38CD0E9EE}"/>
    <dgm:cxn modelId="{A2B903D0-BF9A-499C-8623-D16540D00AD8}" srcId="{6F9C470E-CF37-4E14-A216-E65A3BDDBE85}" destId="{17042C8D-EB90-4B40-9C10-07E39DF3D5B5}" srcOrd="4" destOrd="0" parTransId="{3D872A70-84BD-4167-B2CB-92DA8DF1CE94}" sibTransId="{57AF8817-B12C-4F2C-A28A-A1182DD33018}"/>
    <dgm:cxn modelId="{9081B8DC-D6FF-44F8-97C2-94606E674389}" type="presOf" srcId="{4B1657C3-6353-47E9-A136-DC3F79CEDF62}" destId="{09A51A60-E0E9-4814-9CDC-DF3C821C78EE}" srcOrd="0" destOrd="0" presId="urn:microsoft.com/office/officeart/2005/8/layout/pyramid1"/>
    <dgm:cxn modelId="{9C6E16F7-6F64-4157-B7B4-BB959FF1B89A}" type="presOf" srcId="{0EFD80B4-94BE-4090-97AD-25A0A96BBDA6}" destId="{A9C32A45-4BD7-4C81-841A-87973E22BD89}" srcOrd="0" destOrd="0" presId="urn:microsoft.com/office/officeart/2005/8/layout/pyramid1"/>
    <dgm:cxn modelId="{E3890470-B432-44A5-8E18-23AE8CA93814}" type="presParOf" srcId="{4A163CD2-9C65-45DC-84D6-B5B9CD4BA21D}" destId="{21CA416D-E390-4465-A95E-7E08FE85261F}" srcOrd="0" destOrd="0" presId="urn:microsoft.com/office/officeart/2005/8/layout/pyramid1"/>
    <dgm:cxn modelId="{4395EDC2-E2EB-4DFD-87CC-4F05B463C40D}" type="presParOf" srcId="{21CA416D-E390-4465-A95E-7E08FE85261F}" destId="{DC4A2AE3-B208-4F6C-802D-554CE3DD791C}" srcOrd="0" destOrd="0" presId="urn:microsoft.com/office/officeart/2005/8/layout/pyramid1"/>
    <dgm:cxn modelId="{F46B0116-DE9E-4780-9C08-0BFE7C9221EB}" type="presParOf" srcId="{21CA416D-E390-4465-A95E-7E08FE85261F}" destId="{C7A2939A-400E-4D24-BF10-0D29EC020149}" srcOrd="1" destOrd="0" presId="urn:microsoft.com/office/officeart/2005/8/layout/pyramid1"/>
    <dgm:cxn modelId="{F33E973E-19AB-4ADD-AE5D-194029C67153}" type="presParOf" srcId="{4A163CD2-9C65-45DC-84D6-B5B9CD4BA21D}" destId="{6BD14049-A902-4F2B-A38C-E75697614C34}" srcOrd="1" destOrd="0" presId="urn:microsoft.com/office/officeart/2005/8/layout/pyramid1"/>
    <dgm:cxn modelId="{F5AC0AB0-4E08-445B-9DED-9A680CABD99E}" type="presParOf" srcId="{6BD14049-A902-4F2B-A38C-E75697614C34}" destId="{3E4A3F63-E471-448A-A096-976FAE0C23E1}" srcOrd="0" destOrd="0" presId="urn:microsoft.com/office/officeart/2005/8/layout/pyramid1"/>
    <dgm:cxn modelId="{E56D178B-48C2-4C20-89F9-07BF76453939}" type="presParOf" srcId="{6BD14049-A902-4F2B-A38C-E75697614C34}" destId="{459EEE2B-1BB9-4A9C-8C81-EBB3480F6A11}" srcOrd="1" destOrd="0" presId="urn:microsoft.com/office/officeart/2005/8/layout/pyramid1"/>
    <dgm:cxn modelId="{6EF5B73F-28BE-47EE-BF01-6601BB8A5BF0}" type="presParOf" srcId="{4A163CD2-9C65-45DC-84D6-B5B9CD4BA21D}" destId="{357D05D7-2177-450D-A624-9ED29C1FBCBD}" srcOrd="2" destOrd="0" presId="urn:microsoft.com/office/officeart/2005/8/layout/pyramid1"/>
    <dgm:cxn modelId="{593A3F29-B9E9-4057-87DD-5772DB772968}" type="presParOf" srcId="{357D05D7-2177-450D-A624-9ED29C1FBCBD}" destId="{A9C32A45-4BD7-4C81-841A-87973E22BD89}" srcOrd="0" destOrd="0" presId="urn:microsoft.com/office/officeart/2005/8/layout/pyramid1"/>
    <dgm:cxn modelId="{FF3A9110-45DA-412B-9B66-DCC77F013EA1}" type="presParOf" srcId="{357D05D7-2177-450D-A624-9ED29C1FBCBD}" destId="{B7200A8E-831A-44E1-A330-4BCD2D9B3FEB}" srcOrd="1" destOrd="0" presId="urn:microsoft.com/office/officeart/2005/8/layout/pyramid1"/>
    <dgm:cxn modelId="{81C23C86-1A71-4326-B7BA-1E42A5395A9A}" type="presParOf" srcId="{4A163CD2-9C65-45DC-84D6-B5B9CD4BA21D}" destId="{719DCBED-1BC0-4813-893B-78B32324C23E}" srcOrd="3" destOrd="0" presId="urn:microsoft.com/office/officeart/2005/8/layout/pyramid1"/>
    <dgm:cxn modelId="{B10F3428-1C47-4EEC-BACB-D1FD10EC7444}" type="presParOf" srcId="{719DCBED-1BC0-4813-893B-78B32324C23E}" destId="{09A51A60-E0E9-4814-9CDC-DF3C821C78EE}" srcOrd="0" destOrd="0" presId="urn:microsoft.com/office/officeart/2005/8/layout/pyramid1"/>
    <dgm:cxn modelId="{CD373AB1-1C87-4075-8851-31B27E2D1C9E}" type="presParOf" srcId="{719DCBED-1BC0-4813-893B-78B32324C23E}" destId="{11A4EE8F-32D1-4419-961A-A1D124C9CDF8}" srcOrd="1" destOrd="0" presId="urn:microsoft.com/office/officeart/2005/8/layout/pyramid1"/>
    <dgm:cxn modelId="{26111F95-08D1-4684-AB06-9DB8841D5BE8}" type="presParOf" srcId="{4A163CD2-9C65-45DC-84D6-B5B9CD4BA21D}" destId="{C2AA87D1-C505-459C-A14F-959018744A1D}" srcOrd="4" destOrd="0" presId="urn:microsoft.com/office/officeart/2005/8/layout/pyramid1"/>
    <dgm:cxn modelId="{214E0AB1-8519-4781-A04C-9E96058FD8D6}" type="presParOf" srcId="{C2AA87D1-C505-459C-A14F-959018744A1D}" destId="{C7F157C5-B81B-49AB-92E2-65B7C4EF5E7E}" srcOrd="0" destOrd="0" presId="urn:microsoft.com/office/officeart/2005/8/layout/pyramid1"/>
    <dgm:cxn modelId="{57D29217-E179-42D1-95AB-B07EE7FE7398}" type="presParOf" srcId="{C2AA87D1-C505-459C-A14F-959018744A1D}" destId="{71C519B3-A55C-44EE-B807-70005E34B47A}" srcOrd="1" destOrd="0" presId="urn:microsoft.com/office/officeart/2005/8/layout/pyramid1"/>
  </dgm:cxnLst>
  <dgm:bg>
    <a:solidFill>
      <a:schemeClr val="bg1"/>
    </a:solidFill>
  </dgm:bg>
  <dgm:whole>
    <a:ln w="9525" cap="flat" cmpd="sng" algn="ctr">
      <a:noFill/>
      <a:prstDash val="solid"/>
      <a:round/>
      <a:headEnd type="none" w="med" len="med"/>
      <a:tailEnd type="none" w="med" len="med"/>
    </a:ln>
    <a:effectLst/>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844B72-C1BD-4B3A-8111-6E1A8E820D26}" type="doc">
      <dgm:prSet loTypeId="urn:microsoft.com/office/officeart/2008/layout/VerticalCurvedList" loCatId="list" qsTypeId="urn:microsoft.com/office/officeart/2005/8/quickstyle/simple5" qsCatId="simple" csTypeId="urn:microsoft.com/office/officeart/2005/8/colors/accent0_2" csCatId="mainScheme" phldr="1"/>
      <dgm:spPr/>
      <dgm:t>
        <a:bodyPr/>
        <a:lstStyle/>
        <a:p>
          <a:endParaRPr lang="en-US"/>
        </a:p>
      </dgm:t>
    </dgm:pt>
    <dgm:pt modelId="{EBADA70D-2CF3-43F6-99F8-C25B1405657D}">
      <dgm:prSet phldrT="[Text]" custT="1"/>
      <dgm:spPr/>
      <dgm:t>
        <a:bodyPr/>
        <a:lstStyle/>
        <a:p>
          <a:r>
            <a:rPr lang="en-US" sz="2600" dirty="0">
              <a:latin typeface="Gadugi" panose="020B0502040204020203" pitchFamily="34" charset="0"/>
              <a:ea typeface="Gadugi" panose="020B0502040204020203" pitchFamily="34" charset="0"/>
            </a:rPr>
            <a:t>Money Values</a:t>
          </a:r>
        </a:p>
      </dgm:t>
    </dgm:pt>
    <dgm:pt modelId="{BD53AA60-565B-43E3-8641-F42FB785A2FF}" type="parTrans" cxnId="{E4542BC2-FF55-4951-96CA-958EB2933540}">
      <dgm:prSet/>
      <dgm:spPr/>
      <dgm:t>
        <a:bodyPr/>
        <a:lstStyle/>
        <a:p>
          <a:endParaRPr lang="en-US"/>
        </a:p>
      </dgm:t>
    </dgm:pt>
    <dgm:pt modelId="{EC9F0B89-7157-44F4-A0AC-33AD4AFAE8D0}" type="sibTrans" cxnId="{E4542BC2-FF55-4951-96CA-958EB2933540}">
      <dgm:prSet/>
      <dgm:spPr/>
      <dgm:t>
        <a:bodyPr/>
        <a:lstStyle/>
        <a:p>
          <a:endParaRPr lang="en-US"/>
        </a:p>
      </dgm:t>
    </dgm:pt>
    <dgm:pt modelId="{75A8888F-3750-4432-BD04-DA110F723CD8}">
      <dgm:prSet phldrT="[Text]" custT="1"/>
      <dgm:spPr/>
      <dgm:t>
        <a:bodyPr/>
        <a:lstStyle/>
        <a:p>
          <a:r>
            <a:rPr lang="en-US" sz="2600" dirty="0">
              <a:latin typeface="Gadugi" panose="020B0502040204020203" pitchFamily="34" charset="0"/>
              <a:ea typeface="Gadugi" panose="020B0502040204020203" pitchFamily="34" charset="0"/>
            </a:rPr>
            <a:t>Needs vs. Wants</a:t>
          </a:r>
        </a:p>
      </dgm:t>
    </dgm:pt>
    <dgm:pt modelId="{EC4557C1-CA4E-4580-B086-E369D2EBE3AE}" type="parTrans" cxnId="{6C9B212C-5A1D-4F50-A6F3-88A05F7E8598}">
      <dgm:prSet/>
      <dgm:spPr/>
      <dgm:t>
        <a:bodyPr/>
        <a:lstStyle/>
        <a:p>
          <a:endParaRPr lang="en-US"/>
        </a:p>
      </dgm:t>
    </dgm:pt>
    <dgm:pt modelId="{1E3B3B07-6FF5-40CF-B5DB-59772FF41F16}" type="sibTrans" cxnId="{6C9B212C-5A1D-4F50-A6F3-88A05F7E8598}">
      <dgm:prSet/>
      <dgm:spPr/>
      <dgm:t>
        <a:bodyPr/>
        <a:lstStyle/>
        <a:p>
          <a:endParaRPr lang="en-US"/>
        </a:p>
      </dgm:t>
    </dgm:pt>
    <dgm:pt modelId="{D6D4FE4A-9F97-479C-B7FB-3E9E2C66C027}">
      <dgm:prSet phldrT="[Text]" custT="1"/>
      <dgm:spPr/>
      <dgm:t>
        <a:bodyPr/>
        <a:lstStyle/>
        <a:p>
          <a:r>
            <a:rPr lang="en-US" sz="2600" dirty="0">
              <a:latin typeface="Gadugi" panose="020B0502040204020203" pitchFamily="34" charset="0"/>
              <a:ea typeface="Gadugi" panose="020B0502040204020203" pitchFamily="34" charset="0"/>
            </a:rPr>
            <a:t>Creating a Money Map</a:t>
          </a:r>
        </a:p>
      </dgm:t>
    </dgm:pt>
    <dgm:pt modelId="{C369B0D9-572C-4BA5-832C-DEB41A3608BB}" type="parTrans" cxnId="{BA45B669-24BC-4B98-92AA-9D54067869E7}">
      <dgm:prSet/>
      <dgm:spPr/>
      <dgm:t>
        <a:bodyPr/>
        <a:lstStyle/>
        <a:p>
          <a:endParaRPr lang="en-US"/>
        </a:p>
      </dgm:t>
    </dgm:pt>
    <dgm:pt modelId="{938B1ECF-CF4E-4E24-9F69-29893BCB4FB0}" type="sibTrans" cxnId="{BA45B669-24BC-4B98-92AA-9D54067869E7}">
      <dgm:prSet/>
      <dgm:spPr/>
      <dgm:t>
        <a:bodyPr/>
        <a:lstStyle/>
        <a:p>
          <a:endParaRPr lang="en-US"/>
        </a:p>
      </dgm:t>
    </dgm:pt>
    <dgm:pt modelId="{F78708D7-57E1-4F45-B932-1A01D7E17604}">
      <dgm:prSet custT="1"/>
      <dgm:spPr/>
      <dgm:t>
        <a:bodyPr/>
        <a:lstStyle/>
        <a:p>
          <a:r>
            <a:rPr lang="en-US" sz="2600" dirty="0">
              <a:latin typeface="Gadugi" panose="020B0502040204020203" pitchFamily="34" charset="0"/>
              <a:ea typeface="Gadugi" panose="020B0502040204020203" pitchFamily="34" charset="0"/>
            </a:rPr>
            <a:t>Managing Cash Flow</a:t>
          </a:r>
        </a:p>
      </dgm:t>
    </dgm:pt>
    <dgm:pt modelId="{D1F964E2-D4D0-44B5-B228-B6B88ABE7506}" type="parTrans" cxnId="{CF5043C4-AC64-4CA7-8B8C-D2579B87E038}">
      <dgm:prSet/>
      <dgm:spPr/>
      <dgm:t>
        <a:bodyPr/>
        <a:lstStyle/>
        <a:p>
          <a:endParaRPr lang="en-US"/>
        </a:p>
      </dgm:t>
    </dgm:pt>
    <dgm:pt modelId="{992426EB-910E-4903-898E-4737CDEB394B}" type="sibTrans" cxnId="{CF5043C4-AC64-4CA7-8B8C-D2579B87E038}">
      <dgm:prSet/>
      <dgm:spPr/>
      <dgm:t>
        <a:bodyPr/>
        <a:lstStyle/>
        <a:p>
          <a:endParaRPr lang="en-US"/>
        </a:p>
      </dgm:t>
    </dgm:pt>
    <dgm:pt modelId="{A869C891-E1A9-44BB-827E-8AF1BF35E381}">
      <dgm:prSet custT="1"/>
      <dgm:spPr/>
      <dgm:t>
        <a:bodyPr/>
        <a:lstStyle/>
        <a:p>
          <a:r>
            <a:rPr lang="en-US" sz="2600" dirty="0">
              <a:latin typeface="Gadugi" panose="020B0502040204020203" pitchFamily="34" charset="0"/>
              <a:ea typeface="Gadugi" panose="020B0502040204020203" pitchFamily="34" charset="0"/>
            </a:rPr>
            <a:t>Mainstream Banking</a:t>
          </a:r>
        </a:p>
      </dgm:t>
    </dgm:pt>
    <dgm:pt modelId="{033B7089-DAB7-449B-83F4-B28A652718BF}" type="parTrans" cxnId="{10669F9E-1D2D-479F-8356-F67E4A7948B0}">
      <dgm:prSet/>
      <dgm:spPr/>
    </dgm:pt>
    <dgm:pt modelId="{2018E98C-C0E1-485B-8D06-44E04251D9DB}" type="sibTrans" cxnId="{10669F9E-1D2D-479F-8356-F67E4A7948B0}">
      <dgm:prSet/>
      <dgm:spPr/>
    </dgm:pt>
    <dgm:pt modelId="{470B26AD-BDA3-48E0-9853-92B31F792C4B}" type="pres">
      <dgm:prSet presAssocID="{3F844B72-C1BD-4B3A-8111-6E1A8E820D26}" presName="Name0" presStyleCnt="0">
        <dgm:presLayoutVars>
          <dgm:chMax val="7"/>
          <dgm:chPref val="7"/>
          <dgm:dir/>
        </dgm:presLayoutVars>
      </dgm:prSet>
      <dgm:spPr/>
    </dgm:pt>
    <dgm:pt modelId="{65C30473-74A8-4770-BBFE-90797AC357B8}" type="pres">
      <dgm:prSet presAssocID="{3F844B72-C1BD-4B3A-8111-6E1A8E820D26}" presName="Name1" presStyleCnt="0"/>
      <dgm:spPr/>
    </dgm:pt>
    <dgm:pt modelId="{49E99F9C-7284-45FB-98AC-387BCB7469A8}" type="pres">
      <dgm:prSet presAssocID="{3F844B72-C1BD-4B3A-8111-6E1A8E820D26}" presName="cycle" presStyleCnt="0"/>
      <dgm:spPr/>
    </dgm:pt>
    <dgm:pt modelId="{2CFB3EDD-322E-42BE-924B-90DF3517FF63}" type="pres">
      <dgm:prSet presAssocID="{3F844B72-C1BD-4B3A-8111-6E1A8E820D26}" presName="srcNode" presStyleLbl="node1" presStyleIdx="0" presStyleCnt="5"/>
      <dgm:spPr/>
    </dgm:pt>
    <dgm:pt modelId="{ABFA18F0-2B9D-4C82-AEEC-CFB0AD9DCDB3}" type="pres">
      <dgm:prSet presAssocID="{3F844B72-C1BD-4B3A-8111-6E1A8E820D26}" presName="conn" presStyleLbl="parChTrans1D2" presStyleIdx="0" presStyleCnt="1"/>
      <dgm:spPr/>
    </dgm:pt>
    <dgm:pt modelId="{33595094-FE33-473E-8F7B-3DB9A5D4E394}" type="pres">
      <dgm:prSet presAssocID="{3F844B72-C1BD-4B3A-8111-6E1A8E820D26}" presName="extraNode" presStyleLbl="node1" presStyleIdx="0" presStyleCnt="5"/>
      <dgm:spPr/>
    </dgm:pt>
    <dgm:pt modelId="{50FFA3EB-A1E5-4D9D-8A47-A41B9DE37A26}" type="pres">
      <dgm:prSet presAssocID="{3F844B72-C1BD-4B3A-8111-6E1A8E820D26}" presName="dstNode" presStyleLbl="node1" presStyleIdx="0" presStyleCnt="5"/>
      <dgm:spPr/>
    </dgm:pt>
    <dgm:pt modelId="{C0328019-A711-417C-A4F7-8901D734B656}" type="pres">
      <dgm:prSet presAssocID="{EBADA70D-2CF3-43F6-99F8-C25B1405657D}" presName="text_1" presStyleLbl="node1" presStyleIdx="0" presStyleCnt="5">
        <dgm:presLayoutVars>
          <dgm:bulletEnabled val="1"/>
        </dgm:presLayoutVars>
      </dgm:prSet>
      <dgm:spPr/>
    </dgm:pt>
    <dgm:pt modelId="{67B0C910-CD03-4BF3-B170-EDE0975B8B59}" type="pres">
      <dgm:prSet presAssocID="{EBADA70D-2CF3-43F6-99F8-C25B1405657D}" presName="accent_1" presStyleCnt="0"/>
      <dgm:spPr/>
    </dgm:pt>
    <dgm:pt modelId="{D9007465-8C0B-463D-BAD7-86C439777ECF}" type="pres">
      <dgm:prSet presAssocID="{EBADA70D-2CF3-43F6-99F8-C25B1405657D}" presName="accentRepeatNode" presStyleLbl="solidFgAcc1" presStyleIdx="0" presStyleCnt="5"/>
      <dgm:spPr/>
    </dgm:pt>
    <dgm:pt modelId="{2AA67FDF-0CD0-42AA-9CD8-C6FC7740D63F}" type="pres">
      <dgm:prSet presAssocID="{75A8888F-3750-4432-BD04-DA110F723CD8}" presName="text_2" presStyleLbl="node1" presStyleIdx="1" presStyleCnt="5">
        <dgm:presLayoutVars>
          <dgm:bulletEnabled val="1"/>
        </dgm:presLayoutVars>
      </dgm:prSet>
      <dgm:spPr/>
    </dgm:pt>
    <dgm:pt modelId="{657D3C62-C7DD-4B4F-B9CA-B5C20F339098}" type="pres">
      <dgm:prSet presAssocID="{75A8888F-3750-4432-BD04-DA110F723CD8}" presName="accent_2" presStyleCnt="0"/>
      <dgm:spPr/>
    </dgm:pt>
    <dgm:pt modelId="{1C2D38C8-A65A-4BB4-B586-A30041ECEC83}" type="pres">
      <dgm:prSet presAssocID="{75A8888F-3750-4432-BD04-DA110F723CD8}" presName="accentRepeatNode" presStyleLbl="solidFgAcc1" presStyleIdx="1" presStyleCnt="5"/>
      <dgm:spPr/>
    </dgm:pt>
    <dgm:pt modelId="{A7B34250-F36E-4A59-8547-5D1BB912A569}" type="pres">
      <dgm:prSet presAssocID="{D6D4FE4A-9F97-479C-B7FB-3E9E2C66C027}" presName="text_3" presStyleLbl="node1" presStyleIdx="2" presStyleCnt="5">
        <dgm:presLayoutVars>
          <dgm:bulletEnabled val="1"/>
        </dgm:presLayoutVars>
      </dgm:prSet>
      <dgm:spPr/>
    </dgm:pt>
    <dgm:pt modelId="{783C7B99-6005-4A0E-A7AC-CD53AB48449C}" type="pres">
      <dgm:prSet presAssocID="{D6D4FE4A-9F97-479C-B7FB-3E9E2C66C027}" presName="accent_3" presStyleCnt="0"/>
      <dgm:spPr/>
    </dgm:pt>
    <dgm:pt modelId="{FA87F67A-18D6-4B97-9F32-EC0549BDE808}" type="pres">
      <dgm:prSet presAssocID="{D6D4FE4A-9F97-479C-B7FB-3E9E2C66C027}" presName="accentRepeatNode" presStyleLbl="solidFgAcc1" presStyleIdx="2" presStyleCnt="5"/>
      <dgm:spPr/>
    </dgm:pt>
    <dgm:pt modelId="{52BCA3A9-5465-42EE-B8AE-2DC36CBD9BF0}" type="pres">
      <dgm:prSet presAssocID="{F78708D7-57E1-4F45-B932-1A01D7E17604}" presName="text_4" presStyleLbl="node1" presStyleIdx="3" presStyleCnt="5">
        <dgm:presLayoutVars>
          <dgm:bulletEnabled val="1"/>
        </dgm:presLayoutVars>
      </dgm:prSet>
      <dgm:spPr/>
    </dgm:pt>
    <dgm:pt modelId="{5B841054-B2ED-40BF-AD8D-1F143BAEF545}" type="pres">
      <dgm:prSet presAssocID="{F78708D7-57E1-4F45-B932-1A01D7E17604}" presName="accent_4" presStyleCnt="0"/>
      <dgm:spPr/>
    </dgm:pt>
    <dgm:pt modelId="{6B629F65-7FD1-4E98-B520-256BF3A0AF00}" type="pres">
      <dgm:prSet presAssocID="{F78708D7-57E1-4F45-B932-1A01D7E17604}" presName="accentRepeatNode" presStyleLbl="solidFgAcc1" presStyleIdx="3" presStyleCnt="5"/>
      <dgm:spPr/>
    </dgm:pt>
    <dgm:pt modelId="{3DD6258D-EFFA-4E38-8068-9DC378555388}" type="pres">
      <dgm:prSet presAssocID="{A869C891-E1A9-44BB-827E-8AF1BF35E381}" presName="text_5" presStyleLbl="node1" presStyleIdx="4" presStyleCnt="5">
        <dgm:presLayoutVars>
          <dgm:bulletEnabled val="1"/>
        </dgm:presLayoutVars>
      </dgm:prSet>
      <dgm:spPr/>
    </dgm:pt>
    <dgm:pt modelId="{15CAEB1D-E4C7-4D91-A3C3-36B9D35E3353}" type="pres">
      <dgm:prSet presAssocID="{A869C891-E1A9-44BB-827E-8AF1BF35E381}" presName="accent_5" presStyleCnt="0"/>
      <dgm:spPr/>
    </dgm:pt>
    <dgm:pt modelId="{D61EEC99-E1A5-48F0-B24C-5495318704C6}" type="pres">
      <dgm:prSet presAssocID="{A869C891-E1A9-44BB-827E-8AF1BF35E381}" presName="accentRepeatNode" presStyleLbl="solidFgAcc1" presStyleIdx="4" presStyleCnt="5"/>
      <dgm:spPr/>
    </dgm:pt>
  </dgm:ptLst>
  <dgm:cxnLst>
    <dgm:cxn modelId="{CF17DA01-087C-49B4-A5FD-24A285F36B07}" type="presOf" srcId="{EC9F0B89-7157-44F4-A0AC-33AD4AFAE8D0}" destId="{ABFA18F0-2B9D-4C82-AEEC-CFB0AD9DCDB3}" srcOrd="0" destOrd="0" presId="urn:microsoft.com/office/officeart/2008/layout/VerticalCurvedList"/>
    <dgm:cxn modelId="{6C9B212C-5A1D-4F50-A6F3-88A05F7E8598}" srcId="{3F844B72-C1BD-4B3A-8111-6E1A8E820D26}" destId="{75A8888F-3750-4432-BD04-DA110F723CD8}" srcOrd="1" destOrd="0" parTransId="{EC4557C1-CA4E-4580-B086-E369D2EBE3AE}" sibTransId="{1E3B3B07-6FF5-40CF-B5DB-59772FF41F16}"/>
    <dgm:cxn modelId="{B8E4D63A-7DF8-4742-8CC8-E8BC60E2C618}" type="presOf" srcId="{3F844B72-C1BD-4B3A-8111-6E1A8E820D26}" destId="{470B26AD-BDA3-48E0-9853-92B31F792C4B}" srcOrd="0" destOrd="0" presId="urn:microsoft.com/office/officeart/2008/layout/VerticalCurvedList"/>
    <dgm:cxn modelId="{618FF63F-53B8-4A4F-9B1B-9BC61076BFC5}" type="presOf" srcId="{75A8888F-3750-4432-BD04-DA110F723CD8}" destId="{2AA67FDF-0CD0-42AA-9CD8-C6FC7740D63F}" srcOrd="0" destOrd="0" presId="urn:microsoft.com/office/officeart/2008/layout/VerticalCurvedList"/>
    <dgm:cxn modelId="{F41D9568-2914-4C92-B6F1-697F23B9251D}" type="presOf" srcId="{EBADA70D-2CF3-43F6-99F8-C25B1405657D}" destId="{C0328019-A711-417C-A4F7-8901D734B656}" srcOrd="0" destOrd="0" presId="urn:microsoft.com/office/officeart/2008/layout/VerticalCurvedList"/>
    <dgm:cxn modelId="{BA45B669-24BC-4B98-92AA-9D54067869E7}" srcId="{3F844B72-C1BD-4B3A-8111-6E1A8E820D26}" destId="{D6D4FE4A-9F97-479C-B7FB-3E9E2C66C027}" srcOrd="2" destOrd="0" parTransId="{C369B0D9-572C-4BA5-832C-DEB41A3608BB}" sibTransId="{938B1ECF-CF4E-4E24-9F69-29893BCB4FB0}"/>
    <dgm:cxn modelId="{C8E00A53-ED7F-4A74-BF98-74B5FC747619}" type="presOf" srcId="{F78708D7-57E1-4F45-B932-1A01D7E17604}" destId="{52BCA3A9-5465-42EE-B8AE-2DC36CBD9BF0}" srcOrd="0" destOrd="0" presId="urn:microsoft.com/office/officeart/2008/layout/VerticalCurvedList"/>
    <dgm:cxn modelId="{2DEDB79C-CBD5-489B-87A9-F49D621EF422}" type="presOf" srcId="{D6D4FE4A-9F97-479C-B7FB-3E9E2C66C027}" destId="{A7B34250-F36E-4A59-8547-5D1BB912A569}" srcOrd="0" destOrd="0" presId="urn:microsoft.com/office/officeart/2008/layout/VerticalCurvedList"/>
    <dgm:cxn modelId="{10669F9E-1D2D-479F-8356-F67E4A7948B0}" srcId="{3F844B72-C1BD-4B3A-8111-6E1A8E820D26}" destId="{A869C891-E1A9-44BB-827E-8AF1BF35E381}" srcOrd="4" destOrd="0" parTransId="{033B7089-DAB7-449B-83F4-B28A652718BF}" sibTransId="{2018E98C-C0E1-485B-8D06-44E04251D9DB}"/>
    <dgm:cxn modelId="{E4542BC2-FF55-4951-96CA-958EB2933540}" srcId="{3F844B72-C1BD-4B3A-8111-6E1A8E820D26}" destId="{EBADA70D-2CF3-43F6-99F8-C25B1405657D}" srcOrd="0" destOrd="0" parTransId="{BD53AA60-565B-43E3-8641-F42FB785A2FF}" sibTransId="{EC9F0B89-7157-44F4-A0AC-33AD4AFAE8D0}"/>
    <dgm:cxn modelId="{CF5043C4-AC64-4CA7-8B8C-D2579B87E038}" srcId="{3F844B72-C1BD-4B3A-8111-6E1A8E820D26}" destId="{F78708D7-57E1-4F45-B932-1A01D7E17604}" srcOrd="3" destOrd="0" parTransId="{D1F964E2-D4D0-44B5-B228-B6B88ABE7506}" sibTransId="{992426EB-910E-4903-898E-4737CDEB394B}"/>
    <dgm:cxn modelId="{131619C5-F35C-45BB-81A0-541C94A57176}" type="presOf" srcId="{A869C891-E1A9-44BB-827E-8AF1BF35E381}" destId="{3DD6258D-EFFA-4E38-8068-9DC378555388}" srcOrd="0" destOrd="0" presId="urn:microsoft.com/office/officeart/2008/layout/VerticalCurvedList"/>
    <dgm:cxn modelId="{1D0144A0-39B1-41DE-9352-78A8499C9D2C}" type="presParOf" srcId="{470B26AD-BDA3-48E0-9853-92B31F792C4B}" destId="{65C30473-74A8-4770-BBFE-90797AC357B8}" srcOrd="0" destOrd="0" presId="urn:microsoft.com/office/officeart/2008/layout/VerticalCurvedList"/>
    <dgm:cxn modelId="{F7BBE60C-6896-4E0A-82C4-12B1B7A4A3F4}" type="presParOf" srcId="{65C30473-74A8-4770-BBFE-90797AC357B8}" destId="{49E99F9C-7284-45FB-98AC-387BCB7469A8}" srcOrd="0" destOrd="0" presId="urn:microsoft.com/office/officeart/2008/layout/VerticalCurvedList"/>
    <dgm:cxn modelId="{640F3C31-D841-400C-9765-74BB678DC5CB}" type="presParOf" srcId="{49E99F9C-7284-45FB-98AC-387BCB7469A8}" destId="{2CFB3EDD-322E-42BE-924B-90DF3517FF63}" srcOrd="0" destOrd="0" presId="urn:microsoft.com/office/officeart/2008/layout/VerticalCurvedList"/>
    <dgm:cxn modelId="{D180A6AF-5B20-439A-9A8D-4797D5E15DA2}" type="presParOf" srcId="{49E99F9C-7284-45FB-98AC-387BCB7469A8}" destId="{ABFA18F0-2B9D-4C82-AEEC-CFB0AD9DCDB3}" srcOrd="1" destOrd="0" presId="urn:microsoft.com/office/officeart/2008/layout/VerticalCurvedList"/>
    <dgm:cxn modelId="{C80FB37C-AF58-425E-BC4F-2DD64B9C5BCC}" type="presParOf" srcId="{49E99F9C-7284-45FB-98AC-387BCB7469A8}" destId="{33595094-FE33-473E-8F7B-3DB9A5D4E394}" srcOrd="2" destOrd="0" presId="urn:microsoft.com/office/officeart/2008/layout/VerticalCurvedList"/>
    <dgm:cxn modelId="{8B1F1547-C0DF-4E4D-A16A-2FB06C816DC3}" type="presParOf" srcId="{49E99F9C-7284-45FB-98AC-387BCB7469A8}" destId="{50FFA3EB-A1E5-4D9D-8A47-A41B9DE37A26}" srcOrd="3" destOrd="0" presId="urn:microsoft.com/office/officeart/2008/layout/VerticalCurvedList"/>
    <dgm:cxn modelId="{ECAD7F99-7D2E-4CCF-9CFF-1256EFB978A1}" type="presParOf" srcId="{65C30473-74A8-4770-BBFE-90797AC357B8}" destId="{C0328019-A711-417C-A4F7-8901D734B656}" srcOrd="1" destOrd="0" presId="urn:microsoft.com/office/officeart/2008/layout/VerticalCurvedList"/>
    <dgm:cxn modelId="{97860DB3-6332-4FEF-A613-F095083C97E7}" type="presParOf" srcId="{65C30473-74A8-4770-BBFE-90797AC357B8}" destId="{67B0C910-CD03-4BF3-B170-EDE0975B8B59}" srcOrd="2" destOrd="0" presId="urn:microsoft.com/office/officeart/2008/layout/VerticalCurvedList"/>
    <dgm:cxn modelId="{39D71F88-3E72-4FE0-91CF-9FD4D0F53803}" type="presParOf" srcId="{67B0C910-CD03-4BF3-B170-EDE0975B8B59}" destId="{D9007465-8C0B-463D-BAD7-86C439777ECF}" srcOrd="0" destOrd="0" presId="urn:microsoft.com/office/officeart/2008/layout/VerticalCurvedList"/>
    <dgm:cxn modelId="{AEC4B4F4-FE03-417F-AF63-0CD465D1477F}" type="presParOf" srcId="{65C30473-74A8-4770-BBFE-90797AC357B8}" destId="{2AA67FDF-0CD0-42AA-9CD8-C6FC7740D63F}" srcOrd="3" destOrd="0" presId="urn:microsoft.com/office/officeart/2008/layout/VerticalCurvedList"/>
    <dgm:cxn modelId="{4550A935-770F-48C2-9A26-8B0B8CD1B68F}" type="presParOf" srcId="{65C30473-74A8-4770-BBFE-90797AC357B8}" destId="{657D3C62-C7DD-4B4F-B9CA-B5C20F339098}" srcOrd="4" destOrd="0" presId="urn:microsoft.com/office/officeart/2008/layout/VerticalCurvedList"/>
    <dgm:cxn modelId="{7FCAC77A-FA91-4345-A62C-CCE411CF90DC}" type="presParOf" srcId="{657D3C62-C7DD-4B4F-B9CA-B5C20F339098}" destId="{1C2D38C8-A65A-4BB4-B586-A30041ECEC83}" srcOrd="0" destOrd="0" presId="urn:microsoft.com/office/officeart/2008/layout/VerticalCurvedList"/>
    <dgm:cxn modelId="{D5A2A090-E641-4AED-BE8F-FBC483207F3C}" type="presParOf" srcId="{65C30473-74A8-4770-BBFE-90797AC357B8}" destId="{A7B34250-F36E-4A59-8547-5D1BB912A569}" srcOrd="5" destOrd="0" presId="urn:microsoft.com/office/officeart/2008/layout/VerticalCurvedList"/>
    <dgm:cxn modelId="{4ED3239E-ABC2-49D8-8FC2-30BEB6FA7327}" type="presParOf" srcId="{65C30473-74A8-4770-BBFE-90797AC357B8}" destId="{783C7B99-6005-4A0E-A7AC-CD53AB48449C}" srcOrd="6" destOrd="0" presId="urn:microsoft.com/office/officeart/2008/layout/VerticalCurvedList"/>
    <dgm:cxn modelId="{F1718372-4114-4B84-B9B5-628E6862E53C}" type="presParOf" srcId="{783C7B99-6005-4A0E-A7AC-CD53AB48449C}" destId="{FA87F67A-18D6-4B97-9F32-EC0549BDE808}" srcOrd="0" destOrd="0" presId="urn:microsoft.com/office/officeart/2008/layout/VerticalCurvedList"/>
    <dgm:cxn modelId="{6EFFF974-9CD3-4B5D-BBFF-D19F8094D8DF}" type="presParOf" srcId="{65C30473-74A8-4770-BBFE-90797AC357B8}" destId="{52BCA3A9-5465-42EE-B8AE-2DC36CBD9BF0}" srcOrd="7" destOrd="0" presId="urn:microsoft.com/office/officeart/2008/layout/VerticalCurvedList"/>
    <dgm:cxn modelId="{F6596FCF-4221-410E-92EA-BC38B74FDBEB}" type="presParOf" srcId="{65C30473-74A8-4770-BBFE-90797AC357B8}" destId="{5B841054-B2ED-40BF-AD8D-1F143BAEF545}" srcOrd="8" destOrd="0" presId="urn:microsoft.com/office/officeart/2008/layout/VerticalCurvedList"/>
    <dgm:cxn modelId="{315EDE0A-7A14-4A7B-9F87-2435EDCD340A}" type="presParOf" srcId="{5B841054-B2ED-40BF-AD8D-1F143BAEF545}" destId="{6B629F65-7FD1-4E98-B520-256BF3A0AF00}" srcOrd="0" destOrd="0" presId="urn:microsoft.com/office/officeart/2008/layout/VerticalCurvedList"/>
    <dgm:cxn modelId="{3256638E-7E7C-4D5C-81BE-EE70C9FF01BE}" type="presParOf" srcId="{65C30473-74A8-4770-BBFE-90797AC357B8}" destId="{3DD6258D-EFFA-4E38-8068-9DC378555388}" srcOrd="9" destOrd="0" presId="urn:microsoft.com/office/officeart/2008/layout/VerticalCurvedList"/>
    <dgm:cxn modelId="{1564F381-E7C2-44C4-B983-438C3326F2F7}" type="presParOf" srcId="{65C30473-74A8-4770-BBFE-90797AC357B8}" destId="{15CAEB1D-E4C7-4D91-A3C3-36B9D35E3353}" srcOrd="10" destOrd="0" presId="urn:microsoft.com/office/officeart/2008/layout/VerticalCurvedList"/>
    <dgm:cxn modelId="{DEC2E01D-A179-4B3D-A667-9FC17DE7C585}" type="presParOf" srcId="{15CAEB1D-E4C7-4D91-A3C3-36B9D35E3353}" destId="{D61EEC99-E1A5-48F0-B24C-5495318704C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A18F0-2B9D-4C82-AEEC-CFB0AD9DCDB3}">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328019-A711-417C-A4F7-8901D734B656}">
      <dsp:nvSpPr>
        <dsp:cNvPr id="0" name=""/>
        <dsp:cNvSpPr/>
      </dsp:nvSpPr>
      <dsp:spPr>
        <a:xfrm>
          <a:off x="384538" y="253918"/>
          <a:ext cx="5656275" cy="50816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3354"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solidFill>
                <a:srgbClr val="1F497D"/>
              </a:solidFill>
              <a:latin typeface="Gadugi" panose="020B0502040204020203" pitchFamily="34" charset="0"/>
              <a:ea typeface="Gadugi" panose="020B0502040204020203" pitchFamily="34" charset="0"/>
            </a:rPr>
            <a:t>Money Values</a:t>
          </a:r>
          <a:endParaRPr lang="en-US" sz="2600" kern="1200" dirty="0">
            <a:latin typeface="Gadugi" panose="020B0502040204020203" pitchFamily="34" charset="0"/>
            <a:ea typeface="Gadugi" panose="020B0502040204020203" pitchFamily="34" charset="0"/>
          </a:endParaRPr>
        </a:p>
      </dsp:txBody>
      <dsp:txXfrm>
        <a:off x="384538" y="253918"/>
        <a:ext cx="5656275" cy="508162"/>
      </dsp:txXfrm>
    </dsp:sp>
    <dsp:sp modelId="{D9007465-8C0B-463D-BAD7-86C439777ECF}">
      <dsp:nvSpPr>
        <dsp:cNvPr id="0" name=""/>
        <dsp:cNvSpPr/>
      </dsp:nvSpPr>
      <dsp:spPr>
        <a:xfrm>
          <a:off x="66936" y="190398"/>
          <a:ext cx="635203" cy="635203"/>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2AA67FDF-0CD0-42AA-9CD8-C6FC7740D63F}">
      <dsp:nvSpPr>
        <dsp:cNvPr id="0" name=""/>
        <dsp:cNvSpPr/>
      </dsp:nvSpPr>
      <dsp:spPr>
        <a:xfrm>
          <a:off x="748672" y="1015918"/>
          <a:ext cx="5292140" cy="50816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3354"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Gadugi" panose="020B0502040204020203" pitchFamily="34" charset="0"/>
              <a:ea typeface="Gadugi" panose="020B0502040204020203" pitchFamily="34" charset="0"/>
            </a:rPr>
            <a:t>Needs vs. Wants</a:t>
          </a:r>
        </a:p>
      </dsp:txBody>
      <dsp:txXfrm>
        <a:off x="748672" y="1015918"/>
        <a:ext cx="5292140" cy="508162"/>
      </dsp:txXfrm>
    </dsp:sp>
    <dsp:sp modelId="{1C2D38C8-A65A-4BB4-B586-A30041ECEC83}">
      <dsp:nvSpPr>
        <dsp:cNvPr id="0" name=""/>
        <dsp:cNvSpPr/>
      </dsp:nvSpPr>
      <dsp:spPr>
        <a:xfrm>
          <a:off x="431071" y="952398"/>
          <a:ext cx="635203" cy="635203"/>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A7B34250-F36E-4A59-8547-5D1BB912A569}">
      <dsp:nvSpPr>
        <dsp:cNvPr id="0" name=""/>
        <dsp:cNvSpPr/>
      </dsp:nvSpPr>
      <dsp:spPr>
        <a:xfrm>
          <a:off x="860432" y="1777918"/>
          <a:ext cx="5180380" cy="50816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3354"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Gadugi" panose="020B0502040204020203" pitchFamily="34" charset="0"/>
              <a:ea typeface="Gadugi" panose="020B0502040204020203" pitchFamily="34" charset="0"/>
            </a:rPr>
            <a:t>Creating a Money Map</a:t>
          </a:r>
        </a:p>
      </dsp:txBody>
      <dsp:txXfrm>
        <a:off x="860432" y="1777918"/>
        <a:ext cx="5180380" cy="508162"/>
      </dsp:txXfrm>
    </dsp:sp>
    <dsp:sp modelId="{FA87F67A-18D6-4B97-9F32-EC0549BDE808}">
      <dsp:nvSpPr>
        <dsp:cNvPr id="0" name=""/>
        <dsp:cNvSpPr/>
      </dsp:nvSpPr>
      <dsp:spPr>
        <a:xfrm>
          <a:off x="542831" y="1714398"/>
          <a:ext cx="635203" cy="635203"/>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52BCA3A9-5465-42EE-B8AE-2DC36CBD9BF0}">
      <dsp:nvSpPr>
        <dsp:cNvPr id="0" name=""/>
        <dsp:cNvSpPr/>
      </dsp:nvSpPr>
      <dsp:spPr>
        <a:xfrm>
          <a:off x="748672" y="2539918"/>
          <a:ext cx="5292140" cy="50816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3354"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Gadugi" panose="020B0502040204020203" pitchFamily="34" charset="0"/>
              <a:ea typeface="Gadugi" panose="020B0502040204020203" pitchFamily="34" charset="0"/>
            </a:rPr>
            <a:t>Managing Cash Flow</a:t>
          </a:r>
        </a:p>
      </dsp:txBody>
      <dsp:txXfrm>
        <a:off x="748672" y="2539918"/>
        <a:ext cx="5292140" cy="508162"/>
      </dsp:txXfrm>
    </dsp:sp>
    <dsp:sp modelId="{6B629F65-7FD1-4E98-B520-256BF3A0AF00}">
      <dsp:nvSpPr>
        <dsp:cNvPr id="0" name=""/>
        <dsp:cNvSpPr/>
      </dsp:nvSpPr>
      <dsp:spPr>
        <a:xfrm>
          <a:off x="431071" y="2476398"/>
          <a:ext cx="635203" cy="635203"/>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8DF2F5A2-E35A-4A50-879B-819B408B2A44}">
      <dsp:nvSpPr>
        <dsp:cNvPr id="0" name=""/>
        <dsp:cNvSpPr/>
      </dsp:nvSpPr>
      <dsp:spPr>
        <a:xfrm>
          <a:off x="384538" y="3301918"/>
          <a:ext cx="5656275" cy="50816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3354"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Gadugi" panose="020B0502040204020203" pitchFamily="34" charset="0"/>
              <a:ea typeface="Gadugi" panose="020B0502040204020203" pitchFamily="34" charset="0"/>
            </a:rPr>
            <a:t>Mainstream Banking</a:t>
          </a:r>
        </a:p>
      </dsp:txBody>
      <dsp:txXfrm>
        <a:off x="384538" y="3301918"/>
        <a:ext cx="5656275" cy="508162"/>
      </dsp:txXfrm>
    </dsp:sp>
    <dsp:sp modelId="{4B9F08D2-4532-4D59-965F-73D1213B04DD}">
      <dsp:nvSpPr>
        <dsp:cNvPr id="0" name=""/>
        <dsp:cNvSpPr/>
      </dsp:nvSpPr>
      <dsp:spPr>
        <a:xfrm>
          <a:off x="66936" y="3238398"/>
          <a:ext cx="635203" cy="635203"/>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A2AE3-B208-4F6C-802D-554CE3DD791C}">
      <dsp:nvSpPr>
        <dsp:cNvPr id="0" name=""/>
        <dsp:cNvSpPr/>
      </dsp:nvSpPr>
      <dsp:spPr>
        <a:xfrm>
          <a:off x="2844099" y="0"/>
          <a:ext cx="1422049" cy="986921"/>
        </a:xfrm>
        <a:prstGeom prst="trapezoid">
          <a:avLst>
            <a:gd name="adj" fmla="val 72045"/>
          </a:avLst>
        </a:prstGeom>
        <a:solidFill>
          <a:schemeClr val="bg1"/>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rgbClr val="2F325D"/>
              </a:solidFill>
            </a:rPr>
            <a:t>5</a:t>
          </a:r>
        </a:p>
      </dsp:txBody>
      <dsp:txXfrm>
        <a:off x="2844099" y="0"/>
        <a:ext cx="1422049" cy="986921"/>
      </dsp:txXfrm>
    </dsp:sp>
    <dsp:sp modelId="{3E4A3F63-E471-448A-A096-976FAE0C23E1}">
      <dsp:nvSpPr>
        <dsp:cNvPr id="0" name=""/>
        <dsp:cNvSpPr/>
      </dsp:nvSpPr>
      <dsp:spPr>
        <a:xfrm>
          <a:off x="2133074" y="986921"/>
          <a:ext cx="2844099" cy="986921"/>
        </a:xfrm>
        <a:prstGeom prst="trapezoid">
          <a:avLst>
            <a:gd name="adj" fmla="val 72045"/>
          </a:avLst>
        </a:prstGeom>
        <a:solidFill>
          <a:schemeClr val="bg1"/>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rgbClr val="2F325D"/>
              </a:solidFill>
            </a:rPr>
            <a:t>4</a:t>
          </a:r>
        </a:p>
      </dsp:txBody>
      <dsp:txXfrm>
        <a:off x="2630791" y="986921"/>
        <a:ext cx="1848664" cy="986921"/>
      </dsp:txXfrm>
    </dsp:sp>
    <dsp:sp modelId="{A9C32A45-4BD7-4C81-841A-87973E22BD89}">
      <dsp:nvSpPr>
        <dsp:cNvPr id="0" name=""/>
        <dsp:cNvSpPr/>
      </dsp:nvSpPr>
      <dsp:spPr>
        <a:xfrm>
          <a:off x="1422049" y="1973842"/>
          <a:ext cx="4266148" cy="986921"/>
        </a:xfrm>
        <a:prstGeom prst="trapezoid">
          <a:avLst>
            <a:gd name="adj" fmla="val 72045"/>
          </a:avLst>
        </a:prstGeom>
        <a:solidFill>
          <a:schemeClr val="bg1"/>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US" sz="4400" kern="1200" dirty="0">
              <a:solidFill>
                <a:srgbClr val="2F325D"/>
              </a:solidFill>
            </a:rPr>
            <a:t>3</a:t>
          </a:r>
        </a:p>
      </dsp:txBody>
      <dsp:txXfrm>
        <a:off x="2168625" y="1973842"/>
        <a:ext cx="2772996" cy="986921"/>
      </dsp:txXfrm>
    </dsp:sp>
    <dsp:sp modelId="{09A51A60-E0E9-4814-9CDC-DF3C821C78EE}">
      <dsp:nvSpPr>
        <dsp:cNvPr id="0" name=""/>
        <dsp:cNvSpPr/>
      </dsp:nvSpPr>
      <dsp:spPr>
        <a:xfrm>
          <a:off x="711024" y="2960763"/>
          <a:ext cx="5688198" cy="986921"/>
        </a:xfrm>
        <a:prstGeom prst="trapezoid">
          <a:avLst>
            <a:gd name="adj" fmla="val 72045"/>
          </a:avLst>
        </a:prstGeom>
        <a:solidFill>
          <a:schemeClr val="bg1"/>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US" sz="4800" kern="1200" dirty="0">
              <a:solidFill>
                <a:srgbClr val="2F325D"/>
              </a:solidFill>
            </a:rPr>
            <a:t>2</a:t>
          </a:r>
        </a:p>
      </dsp:txBody>
      <dsp:txXfrm>
        <a:off x="1706459" y="2960763"/>
        <a:ext cx="3697328" cy="986921"/>
      </dsp:txXfrm>
    </dsp:sp>
    <dsp:sp modelId="{C7F157C5-B81B-49AB-92E2-65B7C4EF5E7E}">
      <dsp:nvSpPr>
        <dsp:cNvPr id="0" name=""/>
        <dsp:cNvSpPr/>
      </dsp:nvSpPr>
      <dsp:spPr>
        <a:xfrm>
          <a:off x="0" y="3947684"/>
          <a:ext cx="7110248" cy="986921"/>
        </a:xfrm>
        <a:prstGeom prst="trapezoid">
          <a:avLst>
            <a:gd name="adj" fmla="val 72045"/>
          </a:avLst>
        </a:prstGeom>
        <a:solidFill>
          <a:schemeClr val="bg1"/>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6040" tIns="66040" rIns="66040" bIns="66040" numCol="1" spcCol="1270" anchor="ctr" anchorCtr="0">
          <a:noAutofit/>
        </a:bodyPr>
        <a:lstStyle/>
        <a:p>
          <a:pPr marL="0" lvl="0" indent="0" algn="ctr" defTabSz="2311400">
            <a:lnSpc>
              <a:spcPct val="90000"/>
            </a:lnSpc>
            <a:spcBef>
              <a:spcPct val="0"/>
            </a:spcBef>
            <a:spcAft>
              <a:spcPts val="0"/>
            </a:spcAft>
            <a:buNone/>
          </a:pPr>
          <a:r>
            <a:rPr lang="en-US" sz="5200" b="0" kern="1200" dirty="0">
              <a:solidFill>
                <a:srgbClr val="2F325D"/>
              </a:solidFill>
            </a:rPr>
            <a:t>1</a:t>
          </a:r>
        </a:p>
        <a:p>
          <a:pPr marL="0" lvl="0" indent="0" algn="ctr" defTabSz="2311400">
            <a:lnSpc>
              <a:spcPct val="90000"/>
            </a:lnSpc>
            <a:spcBef>
              <a:spcPct val="0"/>
            </a:spcBef>
            <a:spcAft>
              <a:spcPts val="0"/>
            </a:spcAft>
            <a:buNone/>
          </a:pPr>
          <a:r>
            <a:rPr lang="en-US" sz="2000" b="1" kern="1200" dirty="0">
              <a:solidFill>
                <a:srgbClr val="2F325D"/>
              </a:solidFill>
            </a:rPr>
            <a:t> Off The Top </a:t>
          </a:r>
        </a:p>
      </dsp:txBody>
      <dsp:txXfrm>
        <a:off x="1244293" y="3947684"/>
        <a:ext cx="4621661" cy="9869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A18F0-2B9D-4C82-AEEC-CFB0AD9DCDB3}">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328019-A711-417C-A4F7-8901D734B656}">
      <dsp:nvSpPr>
        <dsp:cNvPr id="0" name=""/>
        <dsp:cNvSpPr/>
      </dsp:nvSpPr>
      <dsp:spPr>
        <a:xfrm>
          <a:off x="384538" y="253918"/>
          <a:ext cx="5656275" cy="50816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3354"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Gadugi" panose="020B0502040204020203" pitchFamily="34" charset="0"/>
              <a:ea typeface="Gadugi" panose="020B0502040204020203" pitchFamily="34" charset="0"/>
            </a:rPr>
            <a:t>Money Values</a:t>
          </a:r>
        </a:p>
      </dsp:txBody>
      <dsp:txXfrm>
        <a:off x="384538" y="253918"/>
        <a:ext cx="5656275" cy="508162"/>
      </dsp:txXfrm>
    </dsp:sp>
    <dsp:sp modelId="{D9007465-8C0B-463D-BAD7-86C439777ECF}">
      <dsp:nvSpPr>
        <dsp:cNvPr id="0" name=""/>
        <dsp:cNvSpPr/>
      </dsp:nvSpPr>
      <dsp:spPr>
        <a:xfrm>
          <a:off x="66936" y="190398"/>
          <a:ext cx="635203" cy="635203"/>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2AA67FDF-0CD0-42AA-9CD8-C6FC7740D63F}">
      <dsp:nvSpPr>
        <dsp:cNvPr id="0" name=""/>
        <dsp:cNvSpPr/>
      </dsp:nvSpPr>
      <dsp:spPr>
        <a:xfrm>
          <a:off x="748672" y="1015918"/>
          <a:ext cx="5292140" cy="50816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3354"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Gadugi" panose="020B0502040204020203" pitchFamily="34" charset="0"/>
              <a:ea typeface="Gadugi" panose="020B0502040204020203" pitchFamily="34" charset="0"/>
            </a:rPr>
            <a:t>Needs vs. Wants</a:t>
          </a:r>
        </a:p>
      </dsp:txBody>
      <dsp:txXfrm>
        <a:off x="748672" y="1015918"/>
        <a:ext cx="5292140" cy="508162"/>
      </dsp:txXfrm>
    </dsp:sp>
    <dsp:sp modelId="{1C2D38C8-A65A-4BB4-B586-A30041ECEC83}">
      <dsp:nvSpPr>
        <dsp:cNvPr id="0" name=""/>
        <dsp:cNvSpPr/>
      </dsp:nvSpPr>
      <dsp:spPr>
        <a:xfrm>
          <a:off x="431071" y="952398"/>
          <a:ext cx="635203" cy="635203"/>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A7B34250-F36E-4A59-8547-5D1BB912A569}">
      <dsp:nvSpPr>
        <dsp:cNvPr id="0" name=""/>
        <dsp:cNvSpPr/>
      </dsp:nvSpPr>
      <dsp:spPr>
        <a:xfrm>
          <a:off x="860432" y="1777918"/>
          <a:ext cx="5180380" cy="50816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3354"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Gadugi" panose="020B0502040204020203" pitchFamily="34" charset="0"/>
              <a:ea typeface="Gadugi" panose="020B0502040204020203" pitchFamily="34" charset="0"/>
            </a:rPr>
            <a:t>Creating a Money Map</a:t>
          </a:r>
        </a:p>
      </dsp:txBody>
      <dsp:txXfrm>
        <a:off x="860432" y="1777918"/>
        <a:ext cx="5180380" cy="508162"/>
      </dsp:txXfrm>
    </dsp:sp>
    <dsp:sp modelId="{FA87F67A-18D6-4B97-9F32-EC0549BDE808}">
      <dsp:nvSpPr>
        <dsp:cNvPr id="0" name=""/>
        <dsp:cNvSpPr/>
      </dsp:nvSpPr>
      <dsp:spPr>
        <a:xfrm>
          <a:off x="542831" y="1714398"/>
          <a:ext cx="635203" cy="635203"/>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52BCA3A9-5465-42EE-B8AE-2DC36CBD9BF0}">
      <dsp:nvSpPr>
        <dsp:cNvPr id="0" name=""/>
        <dsp:cNvSpPr/>
      </dsp:nvSpPr>
      <dsp:spPr>
        <a:xfrm>
          <a:off x="748672" y="2539918"/>
          <a:ext cx="5292140" cy="50816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3354"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Gadugi" panose="020B0502040204020203" pitchFamily="34" charset="0"/>
              <a:ea typeface="Gadugi" panose="020B0502040204020203" pitchFamily="34" charset="0"/>
            </a:rPr>
            <a:t>Managing Cash Flow</a:t>
          </a:r>
        </a:p>
      </dsp:txBody>
      <dsp:txXfrm>
        <a:off x="748672" y="2539918"/>
        <a:ext cx="5292140" cy="508162"/>
      </dsp:txXfrm>
    </dsp:sp>
    <dsp:sp modelId="{6B629F65-7FD1-4E98-B520-256BF3A0AF00}">
      <dsp:nvSpPr>
        <dsp:cNvPr id="0" name=""/>
        <dsp:cNvSpPr/>
      </dsp:nvSpPr>
      <dsp:spPr>
        <a:xfrm>
          <a:off x="431071" y="2476398"/>
          <a:ext cx="635203" cy="635203"/>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3DD6258D-EFFA-4E38-8068-9DC378555388}">
      <dsp:nvSpPr>
        <dsp:cNvPr id="0" name=""/>
        <dsp:cNvSpPr/>
      </dsp:nvSpPr>
      <dsp:spPr>
        <a:xfrm>
          <a:off x="384538" y="3301918"/>
          <a:ext cx="5656275" cy="50816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3354"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Gadugi" panose="020B0502040204020203" pitchFamily="34" charset="0"/>
              <a:ea typeface="Gadugi" panose="020B0502040204020203" pitchFamily="34" charset="0"/>
            </a:rPr>
            <a:t>Mainstream Banking</a:t>
          </a:r>
        </a:p>
      </dsp:txBody>
      <dsp:txXfrm>
        <a:off x="384538" y="3301918"/>
        <a:ext cx="5656275" cy="508162"/>
      </dsp:txXfrm>
    </dsp:sp>
    <dsp:sp modelId="{D61EEC99-E1A5-48F0-B24C-5495318704C6}">
      <dsp:nvSpPr>
        <dsp:cNvPr id="0" name=""/>
        <dsp:cNvSpPr/>
      </dsp:nvSpPr>
      <dsp:spPr>
        <a:xfrm>
          <a:off x="66936" y="3238398"/>
          <a:ext cx="635203" cy="635203"/>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70582" cy="480388"/>
          </a:xfrm>
          <a:prstGeom prst="rect">
            <a:avLst/>
          </a:prstGeom>
        </p:spPr>
        <p:txBody>
          <a:bodyPr vert="horz" lIns="94843" tIns="47422" rIns="94843" bIns="47422" rtlCol="0"/>
          <a:lstStyle>
            <a:lvl1pPr algn="l">
              <a:defRPr sz="1300"/>
            </a:lvl1pPr>
          </a:lstStyle>
          <a:p>
            <a:endParaRPr lang="en-US"/>
          </a:p>
        </p:txBody>
      </p:sp>
      <p:sp>
        <p:nvSpPr>
          <p:cNvPr id="3" name="Date Placeholder 2"/>
          <p:cNvSpPr>
            <a:spLocks noGrp="1"/>
          </p:cNvSpPr>
          <p:nvPr>
            <p:ph type="dt" sz="quarter" idx="1"/>
          </p:nvPr>
        </p:nvSpPr>
        <p:spPr>
          <a:xfrm>
            <a:off x="4142963" y="0"/>
            <a:ext cx="3170582" cy="480388"/>
          </a:xfrm>
          <a:prstGeom prst="rect">
            <a:avLst/>
          </a:prstGeom>
        </p:spPr>
        <p:txBody>
          <a:bodyPr vert="horz" lIns="94843" tIns="47422" rIns="94843" bIns="47422" rtlCol="0"/>
          <a:lstStyle>
            <a:lvl1pPr algn="r">
              <a:defRPr sz="1300"/>
            </a:lvl1pPr>
          </a:lstStyle>
          <a:p>
            <a:fld id="{314B95DC-6F98-490A-ABD8-174091D6D8F6}" type="datetimeFigureOut">
              <a:rPr lang="en-US" smtClean="0"/>
              <a:pPr/>
              <a:t>2/18/2022</a:t>
            </a:fld>
            <a:endParaRPr lang="en-US"/>
          </a:p>
        </p:txBody>
      </p:sp>
      <p:sp>
        <p:nvSpPr>
          <p:cNvPr id="4" name="Footer Placeholder 3"/>
          <p:cNvSpPr>
            <a:spLocks noGrp="1"/>
          </p:cNvSpPr>
          <p:nvPr>
            <p:ph type="ftr" sz="quarter" idx="2"/>
          </p:nvPr>
        </p:nvSpPr>
        <p:spPr>
          <a:xfrm>
            <a:off x="1" y="9119174"/>
            <a:ext cx="3170582" cy="480388"/>
          </a:xfrm>
          <a:prstGeom prst="rect">
            <a:avLst/>
          </a:prstGeom>
        </p:spPr>
        <p:txBody>
          <a:bodyPr vert="horz" lIns="94843" tIns="47422" rIns="94843" bIns="47422" rtlCol="0" anchor="b"/>
          <a:lstStyle>
            <a:lvl1pPr algn="l">
              <a:defRPr sz="1300"/>
            </a:lvl1pPr>
          </a:lstStyle>
          <a:p>
            <a:endParaRPr lang="en-US"/>
          </a:p>
        </p:txBody>
      </p:sp>
      <p:sp>
        <p:nvSpPr>
          <p:cNvPr id="5" name="Slide Number Placeholder 4"/>
          <p:cNvSpPr>
            <a:spLocks noGrp="1"/>
          </p:cNvSpPr>
          <p:nvPr>
            <p:ph type="sldNum" sz="quarter" idx="3"/>
          </p:nvPr>
        </p:nvSpPr>
        <p:spPr>
          <a:xfrm>
            <a:off x="4142963" y="9119174"/>
            <a:ext cx="3170582" cy="480388"/>
          </a:xfrm>
          <a:prstGeom prst="rect">
            <a:avLst/>
          </a:prstGeom>
        </p:spPr>
        <p:txBody>
          <a:bodyPr vert="horz" lIns="94843" tIns="47422" rIns="94843" bIns="47422" rtlCol="0" anchor="b"/>
          <a:lstStyle>
            <a:lvl1pPr algn="r">
              <a:defRPr sz="1300"/>
            </a:lvl1pPr>
          </a:lstStyle>
          <a:p>
            <a:fld id="{AE839DF7-E361-4FDC-9E28-315F6FF2F6A6}" type="slidenum">
              <a:rPr lang="en-US" smtClean="0"/>
              <a:pPr/>
              <a:t>‹#›</a:t>
            </a:fld>
            <a:endParaRPr lang="en-US"/>
          </a:p>
        </p:txBody>
      </p:sp>
    </p:spTree>
    <p:extLst>
      <p:ext uri="{BB962C8B-B14F-4D97-AF65-F5344CB8AC3E}">
        <p14:creationId xmlns:p14="http://schemas.microsoft.com/office/powerpoint/2010/main" val="20014064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169920" cy="480060"/>
          </a:xfrm>
          <a:prstGeom prst="rect">
            <a:avLst/>
          </a:prstGeom>
        </p:spPr>
        <p:txBody>
          <a:bodyPr vert="horz" lIns="96636" tIns="48318" rIns="96636" bIns="48318" rtlCol="0"/>
          <a:lstStyle>
            <a:lvl1pPr algn="l">
              <a:defRPr sz="1300"/>
            </a:lvl1pPr>
          </a:lstStyle>
          <a:p>
            <a:endParaRPr lang="en-US"/>
          </a:p>
        </p:txBody>
      </p:sp>
      <p:sp>
        <p:nvSpPr>
          <p:cNvPr id="3" name="Date Placeholder 2"/>
          <p:cNvSpPr>
            <a:spLocks noGrp="1"/>
          </p:cNvSpPr>
          <p:nvPr>
            <p:ph type="dt" idx="1"/>
          </p:nvPr>
        </p:nvSpPr>
        <p:spPr>
          <a:xfrm>
            <a:off x="4143588" y="1"/>
            <a:ext cx="3169920" cy="480060"/>
          </a:xfrm>
          <a:prstGeom prst="rect">
            <a:avLst/>
          </a:prstGeom>
        </p:spPr>
        <p:txBody>
          <a:bodyPr vert="horz" lIns="96636" tIns="48318" rIns="96636" bIns="48318" rtlCol="0"/>
          <a:lstStyle>
            <a:lvl1pPr algn="r">
              <a:defRPr sz="1300"/>
            </a:lvl1pPr>
          </a:lstStyle>
          <a:p>
            <a:fld id="{F4F27919-B2FD-4AC1-B915-E07292CBF559}" type="datetimeFigureOut">
              <a:rPr lang="en-US" smtClean="0"/>
              <a:pPr/>
              <a:t>2/18/2022</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36" tIns="48318" rIns="96636" bIns="48318" rtlCol="0" anchor="ctr"/>
          <a:lstStyle/>
          <a:p>
            <a:endParaRPr lang="en-US"/>
          </a:p>
        </p:txBody>
      </p:sp>
      <p:sp>
        <p:nvSpPr>
          <p:cNvPr id="5" name="Notes Placeholder 4"/>
          <p:cNvSpPr>
            <a:spLocks noGrp="1"/>
          </p:cNvSpPr>
          <p:nvPr>
            <p:ph type="body" sz="quarter" idx="3"/>
          </p:nvPr>
        </p:nvSpPr>
        <p:spPr>
          <a:xfrm>
            <a:off x="731521" y="4560572"/>
            <a:ext cx="5852160" cy="4320540"/>
          </a:xfrm>
          <a:prstGeom prst="rect">
            <a:avLst/>
          </a:prstGeom>
        </p:spPr>
        <p:txBody>
          <a:bodyPr vert="horz" lIns="96636" tIns="48318" rIns="96636" bIns="483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119475"/>
            <a:ext cx="3169920" cy="480060"/>
          </a:xfrm>
          <a:prstGeom prst="rect">
            <a:avLst/>
          </a:prstGeom>
        </p:spPr>
        <p:txBody>
          <a:bodyPr vert="horz" lIns="96636" tIns="48318" rIns="96636" bIns="48318" rtlCol="0" anchor="b"/>
          <a:lstStyle>
            <a:lvl1pPr algn="l">
              <a:defRPr sz="1300"/>
            </a:lvl1pPr>
          </a:lstStyle>
          <a:p>
            <a:endParaRPr lang="en-US"/>
          </a:p>
        </p:txBody>
      </p:sp>
      <p:sp>
        <p:nvSpPr>
          <p:cNvPr id="7" name="Slide Number Placeholder 6"/>
          <p:cNvSpPr>
            <a:spLocks noGrp="1"/>
          </p:cNvSpPr>
          <p:nvPr>
            <p:ph type="sldNum" sz="quarter" idx="5"/>
          </p:nvPr>
        </p:nvSpPr>
        <p:spPr>
          <a:xfrm>
            <a:off x="4143588" y="9119475"/>
            <a:ext cx="3169920" cy="480060"/>
          </a:xfrm>
          <a:prstGeom prst="rect">
            <a:avLst/>
          </a:prstGeom>
        </p:spPr>
        <p:txBody>
          <a:bodyPr vert="horz" lIns="96636" tIns="48318" rIns="96636" bIns="48318" rtlCol="0" anchor="b"/>
          <a:lstStyle>
            <a:lvl1pPr algn="r">
              <a:defRPr sz="1300"/>
            </a:lvl1pPr>
          </a:lstStyle>
          <a:p>
            <a:fld id="{11689924-04B1-45C6-99C1-3F4725B7D61B}" type="slidenum">
              <a:rPr lang="en-US" smtClean="0"/>
              <a:pPr/>
              <a:t>‹#›</a:t>
            </a:fld>
            <a:endParaRPr lang="en-US"/>
          </a:p>
        </p:txBody>
      </p:sp>
    </p:spTree>
    <p:extLst>
      <p:ext uri="{BB962C8B-B14F-4D97-AF65-F5344CB8AC3E}">
        <p14:creationId xmlns:p14="http://schemas.microsoft.com/office/powerpoint/2010/main" val="30792159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706377-EF4D-49CE-885A-792651572996}"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607145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13</a:t>
            </a:fld>
            <a:endParaRPr lang="en-US"/>
          </a:p>
        </p:txBody>
      </p:sp>
    </p:spTree>
    <p:extLst>
      <p:ext uri="{BB962C8B-B14F-4D97-AF65-F5344CB8AC3E}">
        <p14:creationId xmlns:p14="http://schemas.microsoft.com/office/powerpoint/2010/main" val="4243673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14</a:t>
            </a:fld>
            <a:endParaRPr lang="en-US"/>
          </a:p>
        </p:txBody>
      </p:sp>
    </p:spTree>
    <p:extLst>
      <p:ext uri="{BB962C8B-B14F-4D97-AF65-F5344CB8AC3E}">
        <p14:creationId xmlns:p14="http://schemas.microsoft.com/office/powerpoint/2010/main" val="1691665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71F9B9-B3AE-441C-A836-3DDC8E64BCA4}" type="slidenum">
              <a:rPr lang="en-US"/>
              <a:pPr/>
              <a:t>16</a:t>
            </a:fld>
            <a:endParaRPr lang="en-US" dirty="0"/>
          </a:p>
        </p:txBody>
      </p:sp>
      <p:sp>
        <p:nvSpPr>
          <p:cNvPr id="782338" name="Rectangle 2"/>
          <p:cNvSpPr>
            <a:spLocks noGrp="1" noRot="1" noChangeAspect="1" noChangeArrowheads="1" noTextEdit="1"/>
          </p:cNvSpPr>
          <p:nvPr>
            <p:ph type="sldImg"/>
          </p:nvPr>
        </p:nvSpPr>
        <p:spPr>
          <a:xfrm>
            <a:off x="1692275" y="460375"/>
            <a:ext cx="3552825" cy="2665413"/>
          </a:xfrm>
          <a:ln/>
        </p:spPr>
      </p:sp>
      <p:sp>
        <p:nvSpPr>
          <p:cNvPr id="782339" name="Rectangle 3"/>
          <p:cNvSpPr>
            <a:spLocks noGrp="1" noChangeArrowheads="1"/>
          </p:cNvSpPr>
          <p:nvPr>
            <p:ph type="body" idx="1"/>
          </p:nvPr>
        </p:nvSpPr>
        <p:spPr>
          <a:xfrm>
            <a:off x="685801" y="3660953"/>
            <a:ext cx="5486400" cy="5024268"/>
          </a:xfrm>
        </p:spPr>
        <p:txBody>
          <a:bodyPr/>
          <a:lstStyle/>
          <a:p>
            <a:endParaRPr lang="en-US" dirty="0"/>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17</a:t>
            </a:fld>
            <a:endParaRPr lang="en-US"/>
          </a:p>
        </p:txBody>
      </p:sp>
    </p:spTree>
    <p:extLst>
      <p:ext uri="{BB962C8B-B14F-4D97-AF65-F5344CB8AC3E}">
        <p14:creationId xmlns:p14="http://schemas.microsoft.com/office/powerpoint/2010/main" val="117674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18</a:t>
            </a:fld>
            <a:endParaRPr lang="en-US"/>
          </a:p>
        </p:txBody>
      </p:sp>
    </p:spTree>
    <p:extLst>
      <p:ext uri="{BB962C8B-B14F-4D97-AF65-F5344CB8AC3E}">
        <p14:creationId xmlns:p14="http://schemas.microsoft.com/office/powerpoint/2010/main" val="2217960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71F9B9-B3AE-441C-A836-3DDC8E64BCA4}" type="slidenum">
              <a:rPr lang="en-US"/>
              <a:pPr/>
              <a:t>20</a:t>
            </a:fld>
            <a:endParaRPr lang="en-US" dirty="0"/>
          </a:p>
        </p:txBody>
      </p:sp>
      <p:sp>
        <p:nvSpPr>
          <p:cNvPr id="782338" name="Rectangle 2"/>
          <p:cNvSpPr>
            <a:spLocks noGrp="1" noRot="1" noChangeAspect="1" noChangeArrowheads="1" noTextEdit="1"/>
          </p:cNvSpPr>
          <p:nvPr>
            <p:ph type="sldImg"/>
          </p:nvPr>
        </p:nvSpPr>
        <p:spPr>
          <a:xfrm>
            <a:off x="1692275" y="460375"/>
            <a:ext cx="3552825" cy="2665413"/>
          </a:xfrm>
          <a:ln/>
        </p:spPr>
      </p:sp>
      <p:sp>
        <p:nvSpPr>
          <p:cNvPr id="782339" name="Rectangle 3"/>
          <p:cNvSpPr>
            <a:spLocks noGrp="1" noChangeArrowheads="1"/>
          </p:cNvSpPr>
          <p:nvPr>
            <p:ph type="body" idx="1"/>
          </p:nvPr>
        </p:nvSpPr>
        <p:spPr>
          <a:xfrm>
            <a:off x="685801" y="3660953"/>
            <a:ext cx="5486400" cy="5024268"/>
          </a:xfrm>
        </p:spPr>
        <p:txBody>
          <a:bodyPr/>
          <a:lstStyle/>
          <a:p>
            <a:endParaRPr lang="en-US" dirty="0"/>
          </a:p>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71F9B9-B3AE-441C-A836-3DDC8E64BCA4}" type="slidenum">
              <a:rPr lang="en-US"/>
              <a:pPr/>
              <a:t>21</a:t>
            </a:fld>
            <a:endParaRPr lang="en-US" dirty="0"/>
          </a:p>
        </p:txBody>
      </p:sp>
      <p:sp>
        <p:nvSpPr>
          <p:cNvPr id="782338" name="Rectangle 2"/>
          <p:cNvSpPr>
            <a:spLocks noGrp="1" noRot="1" noChangeAspect="1" noChangeArrowheads="1" noTextEdit="1"/>
          </p:cNvSpPr>
          <p:nvPr>
            <p:ph type="sldImg"/>
          </p:nvPr>
        </p:nvSpPr>
        <p:spPr>
          <a:xfrm>
            <a:off x="1692275" y="460375"/>
            <a:ext cx="3552825" cy="2665413"/>
          </a:xfrm>
          <a:ln/>
        </p:spPr>
      </p:sp>
      <p:sp>
        <p:nvSpPr>
          <p:cNvPr id="782339" name="Rectangle 3"/>
          <p:cNvSpPr>
            <a:spLocks noGrp="1" noChangeArrowheads="1"/>
          </p:cNvSpPr>
          <p:nvPr>
            <p:ph type="body" idx="1"/>
          </p:nvPr>
        </p:nvSpPr>
        <p:spPr>
          <a:xfrm>
            <a:off x="685801" y="3581364"/>
            <a:ext cx="5486400" cy="5103852"/>
          </a:xfrm>
        </p:spPr>
        <p:txBody>
          <a:bodyPr>
            <a:normAutofit/>
          </a:bodyPr>
          <a:lstStyle/>
          <a:p>
            <a:endParaRPr lang="en-US" sz="900" dirty="0"/>
          </a:p>
          <a:p>
            <a:endParaRPr lang="en-US" sz="9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5E4903-1FE1-4CC8-A9E1-574B161B760B}" type="slidenum">
              <a:rPr lang="en-US"/>
              <a:pPr/>
              <a:t>26</a:t>
            </a:fld>
            <a:endParaRPr lang="en-US"/>
          </a:p>
        </p:txBody>
      </p:sp>
      <p:sp>
        <p:nvSpPr>
          <p:cNvPr id="914434" name="Rectangle 2"/>
          <p:cNvSpPr>
            <a:spLocks noGrp="1" noRot="1" noChangeAspect="1" noChangeArrowheads="1" noTextEdit="1"/>
          </p:cNvSpPr>
          <p:nvPr>
            <p:ph type="sldImg"/>
          </p:nvPr>
        </p:nvSpPr>
        <p:spPr>
          <a:xfrm>
            <a:off x="1693863" y="223838"/>
            <a:ext cx="3194050" cy="2395537"/>
          </a:xfrm>
          <a:ln/>
        </p:spPr>
      </p:sp>
      <p:sp>
        <p:nvSpPr>
          <p:cNvPr id="914435" name="Rectangle 3"/>
          <p:cNvSpPr>
            <a:spLocks noGrp="1" noChangeArrowheads="1"/>
          </p:cNvSpPr>
          <p:nvPr>
            <p:ph type="body" idx="1"/>
          </p:nvPr>
        </p:nvSpPr>
        <p:spPr/>
        <p:txBody>
          <a:bodyPr/>
          <a:lstStyle/>
          <a:p>
            <a:pPr defTabSz="447808">
              <a:defRPr/>
            </a:pPr>
            <a:r>
              <a:rPr lang="en-US" b="1" dirty="0"/>
              <a:t>Adrian</a:t>
            </a:r>
          </a:p>
          <a:p>
            <a:endParaRPr lang="en-US" b="1" dirty="0"/>
          </a:p>
          <a:p>
            <a:r>
              <a:rPr lang="en-US" b="1" dirty="0"/>
              <a:t>Explain:</a:t>
            </a:r>
            <a:endParaRPr lang="en-US" dirty="0"/>
          </a:p>
          <a:p>
            <a:pPr lvl="1"/>
            <a:r>
              <a:rPr lang="en-US" i="1" dirty="0"/>
              <a:t>Emergency Savings….First line of defense for a loss.  Experts’ say we should have three to six months worth of EXPENSES saved up in case of an emergency.</a:t>
            </a:r>
            <a:r>
              <a:rPr lang="en-US" dirty="0"/>
              <a:t> </a:t>
            </a:r>
          </a:p>
          <a:p>
            <a:pPr lvl="1"/>
            <a:r>
              <a:rPr lang="en-US" dirty="0"/>
              <a:t> </a:t>
            </a:r>
          </a:p>
          <a:p>
            <a:pPr lvl="1"/>
            <a:r>
              <a:rPr lang="en-US" i="1" dirty="0"/>
              <a:t>Our emergency fund should be ‘liquid’ meaning in cash form, like a savings account at a bank or credit union.  Note that having a stash of cash in our homes is not the safest place to keep it.</a:t>
            </a:r>
            <a:endParaRPr lang="en-US" dirty="0"/>
          </a:p>
          <a:p>
            <a:pPr lvl="1"/>
            <a:r>
              <a:rPr lang="en-US" i="1" dirty="0"/>
              <a:t> </a:t>
            </a:r>
            <a:endParaRPr lang="en-US" dirty="0"/>
          </a:p>
          <a:p>
            <a:pPr lvl="1"/>
            <a:r>
              <a:rPr lang="en-US" i="1" dirty="0"/>
              <a:t>The cash should be accessible but not too accessible.  For example, having cash in a bank or credit union is accessible, but forego the ATM card.  Maybe even open up a separate account at a different bank or credit union so it’s not too easy to get to.</a:t>
            </a:r>
            <a:endParaRPr lang="en-US" dirty="0"/>
          </a:p>
          <a:p>
            <a:r>
              <a:rPr lang="en-US" i="1" dirty="0"/>
              <a:t> </a:t>
            </a:r>
            <a:endParaRPr lang="en-US" dirty="0"/>
          </a:p>
          <a:p>
            <a:r>
              <a:rPr lang="en-US" b="1" dirty="0"/>
              <a:t>-Next- </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5E4903-1FE1-4CC8-A9E1-574B161B760B}" type="slidenum">
              <a:rPr lang="en-US"/>
              <a:pPr/>
              <a:t>27</a:t>
            </a:fld>
            <a:endParaRPr lang="en-US"/>
          </a:p>
        </p:txBody>
      </p:sp>
      <p:sp>
        <p:nvSpPr>
          <p:cNvPr id="914434" name="Rectangle 2"/>
          <p:cNvSpPr>
            <a:spLocks noGrp="1" noRot="1" noChangeAspect="1" noChangeArrowheads="1" noTextEdit="1"/>
          </p:cNvSpPr>
          <p:nvPr>
            <p:ph type="sldImg"/>
          </p:nvPr>
        </p:nvSpPr>
        <p:spPr>
          <a:xfrm>
            <a:off x="1693863" y="223838"/>
            <a:ext cx="3194050" cy="2395537"/>
          </a:xfrm>
          <a:ln/>
        </p:spPr>
      </p:sp>
      <p:sp>
        <p:nvSpPr>
          <p:cNvPr id="914435" name="Rectangle 3"/>
          <p:cNvSpPr>
            <a:spLocks noGrp="1" noChangeArrowheads="1"/>
          </p:cNvSpPr>
          <p:nvPr>
            <p:ph type="body" idx="1"/>
          </p:nvPr>
        </p:nvSpPr>
        <p:spPr/>
        <p:txBody>
          <a:bodyPr/>
          <a:lstStyle/>
          <a:p>
            <a:pPr defTabSz="447808">
              <a:defRPr/>
            </a:pPr>
            <a:r>
              <a:rPr lang="en-US" b="1" dirty="0"/>
              <a:t>Adrian</a:t>
            </a:r>
          </a:p>
          <a:p>
            <a:endParaRPr lang="en-US" b="1" dirty="0"/>
          </a:p>
          <a:p>
            <a:r>
              <a:rPr lang="en-US" b="1" dirty="0"/>
              <a:t>Explain:</a:t>
            </a:r>
            <a:endParaRPr lang="en-US" dirty="0"/>
          </a:p>
          <a:p>
            <a:pPr lvl="1"/>
            <a:r>
              <a:rPr lang="en-US" i="1" dirty="0"/>
              <a:t>Emergency Savings….First line of defense for a loss.  Experts’ say we should have three to six months worth of EXPENSES saved up in case of an emergency.</a:t>
            </a:r>
            <a:r>
              <a:rPr lang="en-US" dirty="0"/>
              <a:t> </a:t>
            </a:r>
          </a:p>
          <a:p>
            <a:pPr lvl="1"/>
            <a:r>
              <a:rPr lang="en-US" dirty="0"/>
              <a:t> </a:t>
            </a:r>
          </a:p>
          <a:p>
            <a:pPr lvl="1"/>
            <a:r>
              <a:rPr lang="en-US" i="1" dirty="0"/>
              <a:t>Our emergency fund should be ‘liquid’ meaning in cash form, like a savings account at a bank or credit union.  Note that having a stash of cash in our homes is not the safest place to keep it.</a:t>
            </a:r>
            <a:endParaRPr lang="en-US" dirty="0"/>
          </a:p>
          <a:p>
            <a:pPr lvl="1"/>
            <a:r>
              <a:rPr lang="en-US" i="1" dirty="0"/>
              <a:t> </a:t>
            </a:r>
            <a:endParaRPr lang="en-US" dirty="0"/>
          </a:p>
          <a:p>
            <a:pPr lvl="1"/>
            <a:r>
              <a:rPr lang="en-US" i="1" dirty="0"/>
              <a:t>The cash should be accessible but not too accessible.  For example, having cash in a bank or credit union is accessible, but forego the ATM card.  Maybe even open up a separate account at a different bank or credit union so it’s not too easy to get to.</a:t>
            </a:r>
            <a:endParaRPr lang="en-US" dirty="0"/>
          </a:p>
          <a:p>
            <a:r>
              <a:rPr lang="en-US" i="1" dirty="0"/>
              <a:t> </a:t>
            </a:r>
            <a:endParaRPr lang="en-US" dirty="0"/>
          </a:p>
          <a:p>
            <a:r>
              <a:rPr lang="en-US" b="1" dirty="0"/>
              <a:t>-Next- </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5E4903-1FE1-4CC8-A9E1-574B161B760B}" type="slidenum">
              <a:rPr lang="en-US"/>
              <a:pPr/>
              <a:t>28</a:t>
            </a:fld>
            <a:endParaRPr lang="en-US"/>
          </a:p>
        </p:txBody>
      </p:sp>
      <p:sp>
        <p:nvSpPr>
          <p:cNvPr id="914434" name="Rectangle 2"/>
          <p:cNvSpPr>
            <a:spLocks noGrp="1" noRot="1" noChangeAspect="1" noChangeArrowheads="1" noTextEdit="1"/>
          </p:cNvSpPr>
          <p:nvPr>
            <p:ph type="sldImg"/>
          </p:nvPr>
        </p:nvSpPr>
        <p:spPr>
          <a:xfrm>
            <a:off x="1693863" y="223838"/>
            <a:ext cx="3194050" cy="2395537"/>
          </a:xfrm>
          <a:ln/>
        </p:spPr>
      </p:sp>
      <p:sp>
        <p:nvSpPr>
          <p:cNvPr id="914435" name="Rectangle 3"/>
          <p:cNvSpPr>
            <a:spLocks noGrp="1" noChangeArrowheads="1"/>
          </p:cNvSpPr>
          <p:nvPr>
            <p:ph type="body" idx="1"/>
          </p:nvPr>
        </p:nvSpPr>
        <p:spPr/>
        <p:txBody>
          <a:bodyPr/>
          <a:lstStyle/>
          <a:p>
            <a:pPr defTabSz="447808">
              <a:defRPr/>
            </a:pPr>
            <a:r>
              <a:rPr lang="en-US" b="1" dirty="0"/>
              <a:t>Adrian</a:t>
            </a:r>
          </a:p>
          <a:p>
            <a:endParaRPr lang="en-US" b="1" dirty="0"/>
          </a:p>
          <a:p>
            <a:r>
              <a:rPr lang="en-US" b="1" dirty="0"/>
              <a:t>Explain:</a:t>
            </a:r>
            <a:endParaRPr lang="en-US" dirty="0"/>
          </a:p>
          <a:p>
            <a:pPr lvl="1"/>
            <a:r>
              <a:rPr lang="en-US" i="1" dirty="0"/>
              <a:t>Emergency Savings….First line of defense for a loss.  Experts’ say we should have three to six months worth of EXPENSES saved up in case of an emergency.</a:t>
            </a:r>
            <a:r>
              <a:rPr lang="en-US" dirty="0"/>
              <a:t> </a:t>
            </a:r>
          </a:p>
          <a:p>
            <a:pPr lvl="1"/>
            <a:r>
              <a:rPr lang="en-US" dirty="0"/>
              <a:t> </a:t>
            </a:r>
          </a:p>
          <a:p>
            <a:pPr lvl="1"/>
            <a:r>
              <a:rPr lang="en-US" i="1" dirty="0"/>
              <a:t>Our emergency fund should be ‘liquid’ meaning in cash form, like a savings account at a bank or credit union.  Note that having a stash of cash in our homes is not the safest place to keep it.</a:t>
            </a:r>
            <a:endParaRPr lang="en-US" dirty="0"/>
          </a:p>
          <a:p>
            <a:pPr lvl="1"/>
            <a:r>
              <a:rPr lang="en-US" i="1" dirty="0"/>
              <a:t> </a:t>
            </a:r>
            <a:endParaRPr lang="en-US" dirty="0"/>
          </a:p>
          <a:p>
            <a:pPr lvl="1"/>
            <a:r>
              <a:rPr lang="en-US" i="1" dirty="0"/>
              <a:t>The cash should be accessible but not too accessible.  For example, having cash in a bank or credit union is accessible, but forego the ATM card.  Maybe even open up a separate account at a different bank or credit union so it’s not too easy to get to.</a:t>
            </a:r>
            <a:endParaRPr lang="en-US" dirty="0"/>
          </a:p>
          <a:p>
            <a:r>
              <a:rPr lang="en-US" i="1" dirty="0"/>
              <a:t> </a:t>
            </a:r>
            <a:endParaRPr lang="en-US" dirty="0"/>
          </a:p>
          <a:p>
            <a:r>
              <a:rPr lang="en-US" b="1" dirty="0"/>
              <a:t>-Next- </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everyone!</a:t>
            </a:r>
          </a:p>
          <a:p>
            <a:endParaRPr lang="en-US" dirty="0"/>
          </a:p>
          <a:p>
            <a:r>
              <a:rPr lang="en-US" dirty="0"/>
              <a:t>Thank you</a:t>
            </a:r>
            <a:r>
              <a:rPr lang="en-US" baseline="0" dirty="0"/>
              <a:t> for joining us as we discuss Creating a Financial Resource Center on-site, at you development or agency.</a:t>
            </a:r>
          </a:p>
          <a:p>
            <a:endParaRPr lang="en-US" baseline="0" dirty="0"/>
          </a:p>
          <a:p>
            <a:r>
              <a:rPr lang="en-US" baseline="0" dirty="0"/>
              <a:t>We hope this presentation will help you bring vetted, unbiased financial education resources to your residents or clients that they can use right now.</a:t>
            </a:r>
          </a:p>
          <a:p>
            <a:endParaRPr lang="en-US" baseline="0" dirty="0"/>
          </a:p>
          <a:p>
            <a:r>
              <a:rPr lang="en-US" baseline="0" dirty="0"/>
              <a:t>So let’s get started.</a:t>
            </a:r>
            <a:endParaRPr lang="en-US" dirty="0"/>
          </a:p>
        </p:txBody>
      </p:sp>
      <p:sp>
        <p:nvSpPr>
          <p:cNvPr id="4" name="Slide Number Placeholder 3"/>
          <p:cNvSpPr>
            <a:spLocks noGrp="1"/>
          </p:cNvSpPr>
          <p:nvPr>
            <p:ph type="sldNum" sz="quarter" idx="10"/>
          </p:nvPr>
        </p:nvSpPr>
        <p:spPr/>
        <p:txBody>
          <a:bodyPr/>
          <a:lstStyle/>
          <a:p>
            <a:fld id="{11689924-04B1-45C6-99C1-3F4725B7D61B}" type="slidenum">
              <a:rPr lang="en-US" smtClean="0"/>
              <a:pPr/>
              <a:t>2</a:t>
            </a:fld>
            <a:endParaRPr lang="en-US"/>
          </a:p>
        </p:txBody>
      </p:sp>
    </p:spTree>
    <p:extLst>
      <p:ext uri="{BB962C8B-B14F-4D97-AF65-F5344CB8AC3E}">
        <p14:creationId xmlns:p14="http://schemas.microsoft.com/office/powerpoint/2010/main" val="760564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56E249-04A4-4C32-8828-171CAF85334B}" type="slidenum">
              <a:rPr lang="en-US" smtClean="0"/>
              <a:t>30</a:t>
            </a:fld>
            <a:endParaRPr lang="en-US"/>
          </a:p>
        </p:txBody>
      </p:sp>
    </p:spTree>
    <p:extLst>
      <p:ext uri="{BB962C8B-B14F-4D97-AF65-F5344CB8AC3E}">
        <p14:creationId xmlns:p14="http://schemas.microsoft.com/office/powerpoint/2010/main" val="5737715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56E249-04A4-4C32-8828-171CAF85334B}" type="slidenum">
              <a:rPr lang="en-US" smtClean="0"/>
              <a:t>31</a:t>
            </a:fld>
            <a:endParaRPr lang="en-US"/>
          </a:p>
        </p:txBody>
      </p:sp>
    </p:spTree>
    <p:extLst>
      <p:ext uri="{BB962C8B-B14F-4D97-AF65-F5344CB8AC3E}">
        <p14:creationId xmlns:p14="http://schemas.microsoft.com/office/powerpoint/2010/main" val="3550749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32</a:t>
            </a:fld>
            <a:endParaRPr lang="en-US"/>
          </a:p>
        </p:txBody>
      </p:sp>
    </p:spTree>
    <p:extLst>
      <p:ext uri="{BB962C8B-B14F-4D97-AF65-F5344CB8AC3E}">
        <p14:creationId xmlns:p14="http://schemas.microsoft.com/office/powerpoint/2010/main" val="6495397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56E249-04A4-4C32-8828-171CAF85334B}" type="slidenum">
              <a:rPr lang="en-US" smtClean="0"/>
              <a:t>33</a:t>
            </a:fld>
            <a:endParaRPr lang="en-US"/>
          </a:p>
        </p:txBody>
      </p:sp>
    </p:spTree>
    <p:extLst>
      <p:ext uri="{BB962C8B-B14F-4D97-AF65-F5344CB8AC3E}">
        <p14:creationId xmlns:p14="http://schemas.microsoft.com/office/powerpoint/2010/main" val="29150110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71F9B9-B3AE-441C-A836-3DDC8E64BCA4}" type="slidenum">
              <a:rPr lang="en-US"/>
              <a:pPr/>
              <a:t>35</a:t>
            </a:fld>
            <a:endParaRPr lang="en-US" dirty="0"/>
          </a:p>
        </p:txBody>
      </p:sp>
      <p:sp>
        <p:nvSpPr>
          <p:cNvPr id="782338" name="Rectangle 2"/>
          <p:cNvSpPr>
            <a:spLocks noGrp="1" noRot="1" noChangeAspect="1" noChangeArrowheads="1" noTextEdit="1"/>
          </p:cNvSpPr>
          <p:nvPr>
            <p:ph type="sldImg"/>
          </p:nvPr>
        </p:nvSpPr>
        <p:spPr>
          <a:xfrm>
            <a:off x="1695450" y="263525"/>
            <a:ext cx="3302000" cy="2476500"/>
          </a:xfrm>
          <a:ln/>
        </p:spPr>
      </p:sp>
      <p:sp>
        <p:nvSpPr>
          <p:cNvPr id="782339" name="Rectangle 3"/>
          <p:cNvSpPr>
            <a:spLocks noGrp="1" noChangeArrowheads="1"/>
          </p:cNvSpPr>
          <p:nvPr>
            <p:ph type="body" idx="1"/>
          </p:nvPr>
        </p:nvSpPr>
        <p:spPr>
          <a:xfrm>
            <a:off x="685801" y="3023118"/>
            <a:ext cx="5486400" cy="4114800"/>
          </a:xfrm>
        </p:spPr>
        <p:txBody>
          <a:bodyPr/>
          <a:lstStyle/>
          <a:p>
            <a:pPr defTabSz="447849">
              <a:defRPr/>
            </a:pPr>
            <a:r>
              <a:rPr lang="en-US" b="1" dirty="0"/>
              <a:t>Adrian</a:t>
            </a:r>
          </a:p>
          <a:p>
            <a:endParaRPr lang="en-US" dirty="0"/>
          </a:p>
          <a:p>
            <a:pPr defTabSz="447849">
              <a:defRPr/>
            </a:pPr>
            <a:r>
              <a:rPr lang="en-US" b="1" dirty="0"/>
              <a:t>Explain:</a:t>
            </a:r>
            <a:endParaRPr lang="en-US" dirty="0"/>
          </a:p>
          <a:p>
            <a:pPr lvl="1"/>
            <a:r>
              <a:rPr lang="en-US" i="1" dirty="0"/>
              <a:t>These four pages are designed to help you know, plan, and follow your map. </a:t>
            </a:r>
          </a:p>
          <a:p>
            <a:pPr lvl="1"/>
            <a:r>
              <a:rPr lang="en-US" i="1" dirty="0"/>
              <a:t>Notice on each page there is a Current, Plan, and Actual column.  </a:t>
            </a:r>
          </a:p>
          <a:p>
            <a:pPr lvl="1"/>
            <a:r>
              <a:rPr lang="en-US" i="1" dirty="0"/>
              <a:t>	</a:t>
            </a:r>
          </a:p>
          <a:p>
            <a:pPr lvl="2"/>
            <a:r>
              <a:rPr lang="en-US" i="1" dirty="0"/>
              <a:t>The Current column will contain the amounts for where you are now.  </a:t>
            </a:r>
          </a:p>
          <a:p>
            <a:pPr lvl="1"/>
            <a:r>
              <a:rPr lang="en-US" i="1" dirty="0"/>
              <a:t>	The Plan column is for the amounts that will get you to your goal. </a:t>
            </a:r>
          </a:p>
          <a:p>
            <a:pPr lvl="1"/>
            <a:r>
              <a:rPr lang="en-US" i="1" dirty="0"/>
              <a:t>	The Actual is a follow-up column to show what you’ve actually done.</a:t>
            </a:r>
          </a:p>
          <a:p>
            <a:endParaRPr lang="en-US" dirty="0"/>
          </a:p>
          <a:p>
            <a:endParaRPr lang="en-US" dirty="0"/>
          </a:p>
          <a:p>
            <a:pPr defTabSz="447808">
              <a:defRPr/>
            </a:pPr>
            <a:r>
              <a:rPr lang="en-US" b="1" dirty="0"/>
              <a:t>-Next-</a:t>
            </a:r>
          </a:p>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6E9339-6E66-4404-85FD-8D0B17A61B89}" type="slidenum">
              <a:rPr lang="en-US"/>
              <a:pPr/>
              <a:t>36</a:t>
            </a:fld>
            <a:endParaRPr lang="en-US" dirty="0"/>
          </a:p>
        </p:txBody>
      </p:sp>
      <p:sp>
        <p:nvSpPr>
          <p:cNvPr id="1018882" name="Rectangle 2"/>
          <p:cNvSpPr>
            <a:spLocks noGrp="1" noRot="1" noChangeAspect="1" noChangeArrowheads="1" noTextEdit="1"/>
          </p:cNvSpPr>
          <p:nvPr>
            <p:ph type="sldImg"/>
          </p:nvPr>
        </p:nvSpPr>
        <p:spPr>
          <a:xfrm>
            <a:off x="1855788" y="211138"/>
            <a:ext cx="3190875" cy="2393950"/>
          </a:xfrm>
          <a:ln/>
        </p:spPr>
      </p:sp>
      <p:sp>
        <p:nvSpPr>
          <p:cNvPr id="1018883" name="Rectangle 3"/>
          <p:cNvSpPr>
            <a:spLocks noGrp="1" noChangeArrowheads="1"/>
          </p:cNvSpPr>
          <p:nvPr>
            <p:ph type="body" idx="1"/>
          </p:nvPr>
        </p:nvSpPr>
        <p:spPr>
          <a:xfrm>
            <a:off x="685801" y="2811625"/>
            <a:ext cx="5486400" cy="4114800"/>
          </a:xfrm>
        </p:spPr>
        <p:txBody>
          <a:bodyPr/>
          <a:lstStyle/>
          <a:p>
            <a:r>
              <a:rPr lang="en-US" b="1" dirty="0"/>
              <a:t>Adrian</a:t>
            </a:r>
          </a:p>
          <a:p>
            <a:endParaRPr lang="en-US" b="1" dirty="0"/>
          </a:p>
          <a:p>
            <a:r>
              <a:rPr lang="en-US" b="1" dirty="0"/>
              <a:t>Explain:</a:t>
            </a:r>
            <a:endParaRPr lang="en-US" dirty="0"/>
          </a:p>
          <a:p>
            <a:pPr lvl="1"/>
            <a:r>
              <a:rPr lang="en-US" i="1" dirty="0"/>
              <a:t>So what if your ‘numbers’ don’t mesh with what is actually left over in your wallet?  First go back to and check to make sure there aren’t any transfer errors from your pay or What Comes In worksheet.   If you have fluctuating income due to seasonal work or overtime, that may affect this month’s </a:t>
            </a:r>
            <a:r>
              <a:rPr lang="en-US" i="1" dirty="0" err="1"/>
              <a:t>numbers.Then</a:t>
            </a:r>
            <a:r>
              <a:rPr lang="en-US" i="1" dirty="0"/>
              <a:t> look at the expenses you tracked.  Look for missing entries, special expenses you may have incurred this month, and spending leaks.  If it still doesn’t seem right, realize that it may take three months to get a really good idea of your spending.  And that’s ok because it will mean you have a better chance at putting together a manageable plan.</a:t>
            </a:r>
            <a:endParaRPr lang="en-US" dirty="0"/>
          </a:p>
          <a:p>
            <a:r>
              <a:rPr lang="en-US" i="1" dirty="0"/>
              <a:t> </a:t>
            </a:r>
            <a:endParaRPr lang="en-US" dirty="0"/>
          </a:p>
          <a:p>
            <a:r>
              <a:rPr lang="en-US" b="1" dirty="0"/>
              <a:t>Next-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6E9339-6E66-4404-85FD-8D0B17A61B89}" type="slidenum">
              <a:rPr lang="en-US"/>
              <a:pPr/>
              <a:t>37</a:t>
            </a:fld>
            <a:endParaRPr lang="en-US" dirty="0"/>
          </a:p>
        </p:txBody>
      </p:sp>
      <p:sp>
        <p:nvSpPr>
          <p:cNvPr id="1018882" name="Rectangle 2"/>
          <p:cNvSpPr>
            <a:spLocks noGrp="1" noRot="1" noChangeAspect="1" noChangeArrowheads="1" noTextEdit="1"/>
          </p:cNvSpPr>
          <p:nvPr>
            <p:ph type="sldImg"/>
          </p:nvPr>
        </p:nvSpPr>
        <p:spPr>
          <a:xfrm>
            <a:off x="1855788" y="211138"/>
            <a:ext cx="3190875" cy="2393950"/>
          </a:xfrm>
          <a:ln/>
        </p:spPr>
      </p:sp>
      <p:sp>
        <p:nvSpPr>
          <p:cNvPr id="1018883" name="Rectangle 3"/>
          <p:cNvSpPr>
            <a:spLocks noGrp="1" noChangeArrowheads="1"/>
          </p:cNvSpPr>
          <p:nvPr>
            <p:ph type="body" idx="1"/>
          </p:nvPr>
        </p:nvSpPr>
        <p:spPr>
          <a:xfrm>
            <a:off x="685801" y="2811625"/>
            <a:ext cx="5486400" cy="4114800"/>
          </a:xfrm>
        </p:spPr>
        <p:txBody>
          <a:bodyPr/>
          <a:lstStyle/>
          <a:p>
            <a:r>
              <a:rPr lang="en-US" b="1" dirty="0"/>
              <a:t>Adrian</a:t>
            </a:r>
          </a:p>
          <a:p>
            <a:endParaRPr lang="en-US" b="1" dirty="0"/>
          </a:p>
          <a:p>
            <a:r>
              <a:rPr lang="en-US" b="1" dirty="0"/>
              <a:t>Explain:</a:t>
            </a:r>
            <a:endParaRPr lang="en-US" dirty="0"/>
          </a:p>
          <a:p>
            <a:pPr lvl="1"/>
            <a:r>
              <a:rPr lang="en-US" i="1" dirty="0"/>
              <a:t>So what if your ‘numbers’ don’t mesh with what is actually left over in your wallet?  First go back to and check to make sure there aren’t any transfer errors from your pay or What Comes In worksheet.   If you have fluctuating income due to seasonal work or overtime, that may affect this month’s </a:t>
            </a:r>
            <a:r>
              <a:rPr lang="en-US" i="1" dirty="0" err="1"/>
              <a:t>numbers.Then</a:t>
            </a:r>
            <a:r>
              <a:rPr lang="en-US" i="1" dirty="0"/>
              <a:t> look at the expenses you tracked.  Look for missing entries, special expenses you may have incurred this month, and spending leaks.  If it still doesn’t seem right, realize that it may take three months to get a really good idea of your spending.  And that’s ok because it will mean you have a better chance at putting together a manageable plan.</a:t>
            </a:r>
            <a:endParaRPr lang="en-US" dirty="0"/>
          </a:p>
          <a:p>
            <a:r>
              <a:rPr lang="en-US" i="1" dirty="0"/>
              <a:t> </a:t>
            </a:r>
            <a:endParaRPr lang="en-US" dirty="0"/>
          </a:p>
          <a:p>
            <a:r>
              <a:rPr lang="en-US" b="1" dirty="0"/>
              <a:t>Next-</a:t>
            </a:r>
          </a:p>
        </p:txBody>
      </p:sp>
    </p:spTree>
    <p:extLst>
      <p:ext uri="{BB962C8B-B14F-4D97-AF65-F5344CB8AC3E}">
        <p14:creationId xmlns:p14="http://schemas.microsoft.com/office/powerpoint/2010/main" val="27682072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71F9B9-B3AE-441C-A836-3DDC8E64BCA4}" type="slidenum">
              <a:rPr lang="en-US"/>
              <a:pPr/>
              <a:t>40</a:t>
            </a:fld>
            <a:endParaRPr lang="en-US" dirty="0"/>
          </a:p>
        </p:txBody>
      </p:sp>
      <p:sp>
        <p:nvSpPr>
          <p:cNvPr id="782338" name="Rectangle 2"/>
          <p:cNvSpPr>
            <a:spLocks noGrp="1" noRot="1" noChangeAspect="1" noChangeArrowheads="1" noTextEdit="1"/>
          </p:cNvSpPr>
          <p:nvPr>
            <p:ph type="sldImg"/>
          </p:nvPr>
        </p:nvSpPr>
        <p:spPr>
          <a:xfrm>
            <a:off x="1692275" y="460375"/>
            <a:ext cx="3552825" cy="2665413"/>
          </a:xfrm>
          <a:ln/>
        </p:spPr>
      </p:sp>
      <p:sp>
        <p:nvSpPr>
          <p:cNvPr id="782339" name="Rectangle 3"/>
          <p:cNvSpPr>
            <a:spLocks noGrp="1" noChangeArrowheads="1"/>
          </p:cNvSpPr>
          <p:nvPr>
            <p:ph type="body" idx="1"/>
          </p:nvPr>
        </p:nvSpPr>
        <p:spPr>
          <a:xfrm>
            <a:off x="685801" y="3649579"/>
            <a:ext cx="5486400" cy="4114800"/>
          </a:xfrm>
        </p:spPr>
        <p:txBody>
          <a:bodyPr/>
          <a:lstStyle/>
          <a:p>
            <a:endParaRPr lang="en-US" dirty="0"/>
          </a:p>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42</a:t>
            </a:fld>
            <a:endParaRPr lang="en-US"/>
          </a:p>
        </p:txBody>
      </p:sp>
    </p:spTree>
    <p:extLst>
      <p:ext uri="{BB962C8B-B14F-4D97-AF65-F5344CB8AC3E}">
        <p14:creationId xmlns:p14="http://schemas.microsoft.com/office/powerpoint/2010/main" val="23784381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xfrm>
            <a:off x="1992313" y="682625"/>
            <a:ext cx="2949575" cy="2212975"/>
          </a:xfrm>
          <a:ln/>
        </p:spPr>
      </p:sp>
      <p:sp>
        <p:nvSpPr>
          <p:cNvPr id="250883" name="Rectangle 3"/>
          <p:cNvSpPr>
            <a:spLocks noGrp="1" noChangeArrowheads="1"/>
          </p:cNvSpPr>
          <p:nvPr>
            <p:ph type="body" idx="1"/>
          </p:nvPr>
        </p:nvSpPr>
        <p:spPr>
          <a:xfrm>
            <a:off x="685801" y="3638210"/>
            <a:ext cx="5486400" cy="5505790"/>
          </a:xfrm>
        </p:spPr>
        <p:txBody>
          <a:bodyPr>
            <a:normAutofit/>
          </a:bodyPr>
          <a:lstStyle/>
          <a:p>
            <a:endParaRPr lang="en-US" baseline="0" dirty="0"/>
          </a:p>
          <a:p>
            <a:endParaRPr lang="en-US" baseline="0" dirty="0"/>
          </a:p>
        </p:txBody>
      </p:sp>
    </p:spTree>
    <p:extLst>
      <p:ext uri="{BB962C8B-B14F-4D97-AF65-F5344CB8AC3E}">
        <p14:creationId xmlns:p14="http://schemas.microsoft.com/office/powerpoint/2010/main" val="1946993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everyone!</a:t>
            </a:r>
          </a:p>
          <a:p>
            <a:endParaRPr lang="en-US" dirty="0"/>
          </a:p>
          <a:p>
            <a:r>
              <a:rPr lang="en-US" dirty="0"/>
              <a:t>Thank you</a:t>
            </a:r>
            <a:r>
              <a:rPr lang="en-US" baseline="0" dirty="0"/>
              <a:t> for joining us as we discuss Creating a Financial Resource Center on-site, at you development or agency.</a:t>
            </a:r>
          </a:p>
          <a:p>
            <a:endParaRPr lang="en-US" baseline="0" dirty="0"/>
          </a:p>
          <a:p>
            <a:r>
              <a:rPr lang="en-US" baseline="0" dirty="0"/>
              <a:t>We hope this presentation will help you bring vetted, unbiased financial education resources to your residents or clients that they can use right now.</a:t>
            </a:r>
          </a:p>
          <a:p>
            <a:endParaRPr lang="en-US" baseline="0" dirty="0"/>
          </a:p>
          <a:p>
            <a:r>
              <a:rPr lang="en-US" baseline="0" dirty="0"/>
              <a:t>So let’s get started.</a:t>
            </a:r>
            <a:endParaRPr lang="en-US" dirty="0"/>
          </a:p>
        </p:txBody>
      </p:sp>
      <p:sp>
        <p:nvSpPr>
          <p:cNvPr id="4" name="Slide Number Placeholder 3"/>
          <p:cNvSpPr>
            <a:spLocks noGrp="1"/>
          </p:cNvSpPr>
          <p:nvPr>
            <p:ph type="sldNum" sz="quarter" idx="10"/>
          </p:nvPr>
        </p:nvSpPr>
        <p:spPr/>
        <p:txBody>
          <a:bodyPr/>
          <a:lstStyle/>
          <a:p>
            <a:fld id="{11689924-04B1-45C6-99C1-3F4725B7D61B}" type="slidenum">
              <a:rPr lang="en-US" smtClean="0"/>
              <a:pPr/>
              <a:t>3</a:t>
            </a:fld>
            <a:endParaRPr lang="en-US"/>
          </a:p>
        </p:txBody>
      </p:sp>
    </p:spTree>
    <p:extLst>
      <p:ext uri="{BB962C8B-B14F-4D97-AF65-F5344CB8AC3E}">
        <p14:creationId xmlns:p14="http://schemas.microsoft.com/office/powerpoint/2010/main" val="3696954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0587"/>
          </a:xfrm>
        </p:spPr>
      </p:sp>
      <p:sp>
        <p:nvSpPr>
          <p:cNvPr id="3" name="Notes Placeholder 2"/>
          <p:cNvSpPr>
            <a:spLocks noGrp="1"/>
          </p:cNvSpPr>
          <p:nvPr>
            <p:ph type="body" idx="1"/>
          </p:nvPr>
        </p:nvSpPr>
        <p:spPr/>
        <p:txBody>
          <a:bodyPr>
            <a:normAutofit/>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C3D7FBC9-3191-42D4-8F72-73B34EA442E0}" type="slidenum">
              <a:rPr lang="en-US" smtClean="0"/>
              <a:pPr/>
              <a:t>45</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6E9339-6E66-4404-85FD-8D0B17A61B89}" type="slidenum">
              <a:rPr lang="en-US"/>
              <a:pPr/>
              <a:t>46</a:t>
            </a:fld>
            <a:endParaRPr lang="en-US" dirty="0"/>
          </a:p>
        </p:txBody>
      </p:sp>
      <p:sp>
        <p:nvSpPr>
          <p:cNvPr id="1018882" name="Rectangle 2"/>
          <p:cNvSpPr>
            <a:spLocks noGrp="1" noRot="1" noChangeAspect="1" noChangeArrowheads="1" noTextEdit="1"/>
          </p:cNvSpPr>
          <p:nvPr>
            <p:ph type="sldImg"/>
          </p:nvPr>
        </p:nvSpPr>
        <p:spPr>
          <a:xfrm>
            <a:off x="1855788" y="211138"/>
            <a:ext cx="3190875" cy="2393950"/>
          </a:xfrm>
          <a:ln/>
        </p:spPr>
      </p:sp>
      <p:sp>
        <p:nvSpPr>
          <p:cNvPr id="1018883" name="Rectangle 3"/>
          <p:cNvSpPr>
            <a:spLocks noGrp="1" noChangeArrowheads="1"/>
          </p:cNvSpPr>
          <p:nvPr>
            <p:ph type="body" idx="1"/>
          </p:nvPr>
        </p:nvSpPr>
        <p:spPr>
          <a:xfrm>
            <a:off x="685801" y="2811625"/>
            <a:ext cx="5486400" cy="4114800"/>
          </a:xfrm>
        </p:spPr>
        <p:txBody>
          <a:bodyPr/>
          <a:lstStyle/>
          <a:p>
            <a:r>
              <a:rPr lang="en-US" b="1" dirty="0"/>
              <a:t>Adrian</a:t>
            </a:r>
          </a:p>
          <a:p>
            <a:endParaRPr lang="en-US" b="1" dirty="0"/>
          </a:p>
          <a:p>
            <a:r>
              <a:rPr lang="en-US" b="1" dirty="0"/>
              <a:t>Explain:</a:t>
            </a:r>
            <a:endParaRPr lang="en-US" dirty="0"/>
          </a:p>
          <a:p>
            <a:pPr lvl="1"/>
            <a:r>
              <a:rPr lang="en-US" i="1" dirty="0"/>
              <a:t>So what if your ‘numbers’ don’t mesh with what is actually left over in your wallet?  First go back to and check to make sure there aren’t any transfer errors from your pay or What Comes In worksheet.   If you have fluctuating income due to seasonal work or overtime, that may affect this month’s </a:t>
            </a:r>
            <a:r>
              <a:rPr lang="en-US" i="1" dirty="0" err="1"/>
              <a:t>numbers.Then</a:t>
            </a:r>
            <a:r>
              <a:rPr lang="en-US" i="1" dirty="0"/>
              <a:t> look at the expenses you tracked.  Look for missing entries, special expenses you may have incurred this month, and spending leaks.  If it still doesn’t seem right, realize that it may take three months to get a really good idea of your spending.  And that’s ok because it will mean you have a better chance at putting together a manageable plan.</a:t>
            </a:r>
            <a:endParaRPr lang="en-US" dirty="0"/>
          </a:p>
          <a:p>
            <a:r>
              <a:rPr lang="en-US" i="1" dirty="0"/>
              <a:t> </a:t>
            </a:r>
            <a:endParaRPr lang="en-US" dirty="0"/>
          </a:p>
          <a:p>
            <a:r>
              <a:rPr lang="en-US" b="1" dirty="0"/>
              <a:t>Next-</a:t>
            </a:r>
          </a:p>
        </p:txBody>
      </p:sp>
    </p:spTree>
    <p:extLst>
      <p:ext uri="{BB962C8B-B14F-4D97-AF65-F5344CB8AC3E}">
        <p14:creationId xmlns:p14="http://schemas.microsoft.com/office/powerpoint/2010/main" val="19898405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47</a:t>
            </a:fld>
            <a:endParaRPr lang="en-US"/>
          </a:p>
        </p:txBody>
      </p:sp>
    </p:spTree>
    <p:extLst>
      <p:ext uri="{BB962C8B-B14F-4D97-AF65-F5344CB8AC3E}">
        <p14:creationId xmlns:p14="http://schemas.microsoft.com/office/powerpoint/2010/main" val="8401360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71F9B9-B3AE-441C-A836-3DDC8E64BCA4}" type="slidenum">
              <a:rPr lang="en-US"/>
              <a:pPr/>
              <a:t>49</a:t>
            </a:fld>
            <a:endParaRPr lang="en-US" dirty="0"/>
          </a:p>
        </p:txBody>
      </p:sp>
      <p:sp>
        <p:nvSpPr>
          <p:cNvPr id="782338" name="Rectangle 2"/>
          <p:cNvSpPr>
            <a:spLocks noGrp="1" noRot="1" noChangeAspect="1" noChangeArrowheads="1" noTextEdit="1"/>
          </p:cNvSpPr>
          <p:nvPr>
            <p:ph type="sldImg"/>
          </p:nvPr>
        </p:nvSpPr>
        <p:spPr>
          <a:xfrm>
            <a:off x="1795463" y="200025"/>
            <a:ext cx="3251200" cy="2439988"/>
          </a:xfrm>
          <a:ln/>
        </p:spPr>
      </p:sp>
      <p:sp>
        <p:nvSpPr>
          <p:cNvPr id="782339" name="Rectangle 3"/>
          <p:cNvSpPr>
            <a:spLocks noGrp="1" noChangeArrowheads="1"/>
          </p:cNvSpPr>
          <p:nvPr>
            <p:ph type="body" idx="1"/>
          </p:nvPr>
        </p:nvSpPr>
        <p:spPr>
          <a:xfrm>
            <a:off x="685801" y="2898711"/>
            <a:ext cx="5486400" cy="4114800"/>
          </a:xfrm>
        </p:spPr>
        <p:txBody>
          <a:bodyPr/>
          <a:lstStyle/>
          <a:p>
            <a:endParaRPr lang="en-US" baseline="0" dirty="0"/>
          </a:p>
          <a:p>
            <a:r>
              <a:rPr lang="en-US" b="1" dirty="0"/>
              <a:t>Explain:</a:t>
            </a:r>
            <a:endParaRPr lang="en-US" dirty="0"/>
          </a:p>
          <a:p>
            <a:pPr lvl="1"/>
            <a:r>
              <a:rPr lang="en-US" i="1" dirty="0"/>
              <a:t>Now we need to set the plan.  We’ll be working with the Plan column.  Use the Current column numbers as a guide and decide if it will stay the same or change in the Plan column.  </a:t>
            </a:r>
          </a:p>
          <a:p>
            <a:pPr lvl="1"/>
            <a:endParaRPr lang="en-US" i="1" dirty="0"/>
          </a:p>
          <a:p>
            <a:pPr lvl="1"/>
            <a:r>
              <a:rPr lang="en-US" i="1" dirty="0"/>
              <a:t>Since the cash flow equation has two parts, Income and Expenses, you can make changes in both.  Increase income, decrease and/or reallocate expenses to put your plan in place. </a:t>
            </a:r>
            <a:endParaRPr lang="en-US" dirty="0"/>
          </a:p>
          <a:p>
            <a:pPr lvl="1"/>
            <a:endParaRPr lang="en-US" i="1" dirty="0"/>
          </a:p>
          <a:p>
            <a:pPr lvl="1"/>
            <a:r>
              <a:rPr lang="en-US" i="1" dirty="0"/>
              <a:t>What’s important to remember in this process is that you want to account for every penny coming into your house and then tell it where it needs to go.  </a:t>
            </a:r>
            <a:endParaRPr lang="en-US" dirty="0"/>
          </a:p>
          <a:p>
            <a:r>
              <a:rPr lang="en-US" b="1" dirty="0"/>
              <a:t>-Next-</a:t>
            </a:r>
            <a:endParaRPr lang="en-US" dirty="0"/>
          </a:p>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71F9B9-B3AE-441C-A836-3DDC8E64BCA4}" type="slidenum">
              <a:rPr lang="en-US"/>
              <a:pPr/>
              <a:t>50</a:t>
            </a:fld>
            <a:endParaRPr lang="en-US" dirty="0"/>
          </a:p>
        </p:txBody>
      </p:sp>
      <p:sp>
        <p:nvSpPr>
          <p:cNvPr id="782338" name="Rectangle 2"/>
          <p:cNvSpPr>
            <a:spLocks noGrp="1" noRot="1" noChangeAspect="1" noChangeArrowheads="1" noTextEdit="1"/>
          </p:cNvSpPr>
          <p:nvPr>
            <p:ph type="sldImg"/>
          </p:nvPr>
        </p:nvSpPr>
        <p:spPr>
          <a:xfrm>
            <a:off x="1795463" y="200025"/>
            <a:ext cx="3251200" cy="2439988"/>
          </a:xfrm>
          <a:ln/>
        </p:spPr>
      </p:sp>
      <p:sp>
        <p:nvSpPr>
          <p:cNvPr id="782339" name="Rectangle 3"/>
          <p:cNvSpPr>
            <a:spLocks noGrp="1" noChangeArrowheads="1"/>
          </p:cNvSpPr>
          <p:nvPr>
            <p:ph type="body" idx="1"/>
          </p:nvPr>
        </p:nvSpPr>
        <p:spPr>
          <a:xfrm>
            <a:off x="685801" y="2898711"/>
            <a:ext cx="5486400" cy="4114800"/>
          </a:xfrm>
        </p:spPr>
        <p:txBody>
          <a:bodyPr/>
          <a:lstStyle/>
          <a:p>
            <a:endParaRPr lang="en-US" baseline="0" dirty="0"/>
          </a:p>
          <a:p>
            <a:r>
              <a:rPr lang="en-US" b="1" dirty="0"/>
              <a:t>Explain:</a:t>
            </a:r>
            <a:endParaRPr lang="en-US" dirty="0"/>
          </a:p>
          <a:p>
            <a:pPr lvl="1"/>
            <a:r>
              <a:rPr lang="en-US" i="1" dirty="0"/>
              <a:t>Now we need to set the plan.  We’ll be working with the Plan column.  Use the Current column numbers as a guide and decide if it will stay the same or change in the Plan column.  </a:t>
            </a:r>
          </a:p>
          <a:p>
            <a:pPr lvl="1"/>
            <a:endParaRPr lang="en-US" i="1" dirty="0"/>
          </a:p>
          <a:p>
            <a:pPr lvl="1"/>
            <a:r>
              <a:rPr lang="en-US" i="1" dirty="0"/>
              <a:t>Since the cash flow equation has two parts, Income and Expenses, you can make changes in both.  Increase income, decrease and/or reallocate expenses to put your plan in place. </a:t>
            </a:r>
            <a:endParaRPr lang="en-US" dirty="0"/>
          </a:p>
          <a:p>
            <a:pPr lvl="1"/>
            <a:endParaRPr lang="en-US" i="1" dirty="0"/>
          </a:p>
          <a:p>
            <a:pPr lvl="1"/>
            <a:r>
              <a:rPr lang="en-US" i="1" dirty="0"/>
              <a:t>What’s important to remember in this process is that you want to account for every penny coming into your house and then tell it where it needs to go.  </a:t>
            </a:r>
            <a:endParaRPr lang="en-US" dirty="0"/>
          </a:p>
          <a:p>
            <a:r>
              <a:rPr lang="en-US" b="1" dirty="0"/>
              <a:t>-Next-</a:t>
            </a:r>
            <a:endParaRPr lang="en-US" dirty="0"/>
          </a:p>
          <a:p>
            <a:endParaRPr lang="en-US" dirty="0"/>
          </a:p>
        </p:txBody>
      </p:sp>
    </p:spTree>
    <p:extLst>
      <p:ext uri="{BB962C8B-B14F-4D97-AF65-F5344CB8AC3E}">
        <p14:creationId xmlns:p14="http://schemas.microsoft.com/office/powerpoint/2010/main" val="34598108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71F9B9-B3AE-441C-A836-3DDC8E64BCA4}" type="slidenum">
              <a:rPr lang="en-US"/>
              <a:pPr/>
              <a:t>51</a:t>
            </a:fld>
            <a:endParaRPr lang="en-US" dirty="0"/>
          </a:p>
        </p:txBody>
      </p:sp>
      <p:sp>
        <p:nvSpPr>
          <p:cNvPr id="782338" name="Rectangle 2"/>
          <p:cNvSpPr>
            <a:spLocks noGrp="1" noRot="1" noChangeAspect="1" noChangeArrowheads="1" noTextEdit="1"/>
          </p:cNvSpPr>
          <p:nvPr>
            <p:ph type="sldImg"/>
          </p:nvPr>
        </p:nvSpPr>
        <p:spPr>
          <a:xfrm>
            <a:off x="1795463" y="200025"/>
            <a:ext cx="3251200" cy="2439988"/>
          </a:xfrm>
          <a:ln/>
        </p:spPr>
      </p:sp>
      <p:sp>
        <p:nvSpPr>
          <p:cNvPr id="782339" name="Rectangle 3"/>
          <p:cNvSpPr>
            <a:spLocks noGrp="1" noChangeArrowheads="1"/>
          </p:cNvSpPr>
          <p:nvPr>
            <p:ph type="body" idx="1"/>
          </p:nvPr>
        </p:nvSpPr>
        <p:spPr>
          <a:xfrm>
            <a:off x="685801" y="2898711"/>
            <a:ext cx="5486400" cy="4114800"/>
          </a:xfrm>
        </p:spPr>
        <p:txBody>
          <a:bodyPr/>
          <a:lstStyle/>
          <a:p>
            <a:endParaRPr lang="en-US" baseline="0" dirty="0"/>
          </a:p>
          <a:p>
            <a:r>
              <a:rPr lang="en-US" b="1" dirty="0"/>
              <a:t>Explain:</a:t>
            </a:r>
            <a:endParaRPr lang="en-US" dirty="0"/>
          </a:p>
          <a:p>
            <a:pPr lvl="1"/>
            <a:r>
              <a:rPr lang="en-US" i="1" dirty="0"/>
              <a:t>Now we need to set the plan.  We’ll be working with the Plan column.  Use the Current column numbers as a guide and decide if it will stay the same or change in the Plan column.  </a:t>
            </a:r>
          </a:p>
          <a:p>
            <a:pPr lvl="1"/>
            <a:endParaRPr lang="en-US" i="1" dirty="0"/>
          </a:p>
          <a:p>
            <a:pPr lvl="1"/>
            <a:r>
              <a:rPr lang="en-US" i="1" dirty="0"/>
              <a:t>Since the cash flow equation has two parts, Income and Expenses, you can make changes in both.  Increase income, decrease and/or reallocate expenses to put your plan in place. </a:t>
            </a:r>
            <a:endParaRPr lang="en-US" dirty="0"/>
          </a:p>
          <a:p>
            <a:pPr lvl="1"/>
            <a:endParaRPr lang="en-US" i="1" dirty="0"/>
          </a:p>
          <a:p>
            <a:pPr lvl="1"/>
            <a:r>
              <a:rPr lang="en-US" i="1" dirty="0"/>
              <a:t>What’s important to remember in this process is that you want to account for every penny coming into your house and then tell it where it needs to go.  </a:t>
            </a:r>
            <a:endParaRPr lang="en-US" dirty="0"/>
          </a:p>
          <a:p>
            <a:r>
              <a:rPr lang="en-US" b="1" dirty="0"/>
              <a:t>-Next-</a:t>
            </a:r>
            <a:endParaRPr lang="en-US" dirty="0"/>
          </a:p>
          <a:p>
            <a:endParaRPr lang="en-US" dirty="0"/>
          </a:p>
        </p:txBody>
      </p:sp>
    </p:spTree>
    <p:extLst>
      <p:ext uri="{BB962C8B-B14F-4D97-AF65-F5344CB8AC3E}">
        <p14:creationId xmlns:p14="http://schemas.microsoft.com/office/powerpoint/2010/main" val="37996115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71F9B9-B3AE-441C-A836-3DDC8E64BCA4}" type="slidenum">
              <a:rPr lang="en-US"/>
              <a:pPr/>
              <a:t>52</a:t>
            </a:fld>
            <a:endParaRPr lang="en-US" dirty="0"/>
          </a:p>
        </p:txBody>
      </p:sp>
      <p:sp>
        <p:nvSpPr>
          <p:cNvPr id="782338" name="Rectangle 2"/>
          <p:cNvSpPr>
            <a:spLocks noGrp="1" noRot="1" noChangeAspect="1" noChangeArrowheads="1" noTextEdit="1"/>
          </p:cNvSpPr>
          <p:nvPr>
            <p:ph type="sldImg"/>
          </p:nvPr>
        </p:nvSpPr>
        <p:spPr>
          <a:xfrm>
            <a:off x="1795463" y="200025"/>
            <a:ext cx="3251200" cy="2439988"/>
          </a:xfrm>
          <a:ln/>
        </p:spPr>
      </p:sp>
      <p:sp>
        <p:nvSpPr>
          <p:cNvPr id="782339" name="Rectangle 3"/>
          <p:cNvSpPr>
            <a:spLocks noGrp="1" noChangeArrowheads="1"/>
          </p:cNvSpPr>
          <p:nvPr>
            <p:ph type="body" idx="1"/>
          </p:nvPr>
        </p:nvSpPr>
        <p:spPr>
          <a:xfrm>
            <a:off x="685801" y="2898711"/>
            <a:ext cx="5486400" cy="4114800"/>
          </a:xfrm>
        </p:spPr>
        <p:txBody>
          <a:bodyPr/>
          <a:lstStyle/>
          <a:p>
            <a:endParaRPr lang="en-US" baseline="0" dirty="0"/>
          </a:p>
          <a:p>
            <a:r>
              <a:rPr lang="en-US" b="1" dirty="0"/>
              <a:t>Explain:</a:t>
            </a:r>
            <a:endParaRPr lang="en-US" dirty="0"/>
          </a:p>
          <a:p>
            <a:pPr lvl="1"/>
            <a:r>
              <a:rPr lang="en-US" i="1" dirty="0"/>
              <a:t>Now we need to set the plan.  We’ll be working with the Plan column.  Use the Current column numbers as a guide and decide if it will stay the same or change in the Plan column.  </a:t>
            </a:r>
          </a:p>
          <a:p>
            <a:pPr lvl="1"/>
            <a:endParaRPr lang="en-US" i="1" dirty="0"/>
          </a:p>
          <a:p>
            <a:pPr lvl="1"/>
            <a:r>
              <a:rPr lang="en-US" i="1" dirty="0"/>
              <a:t>Since the cash flow equation has two parts, Income and Expenses, you can make changes in both.  Increase income, decrease and/or reallocate expenses to put your plan in place. </a:t>
            </a:r>
            <a:endParaRPr lang="en-US" dirty="0"/>
          </a:p>
          <a:p>
            <a:pPr lvl="1"/>
            <a:endParaRPr lang="en-US" i="1" dirty="0"/>
          </a:p>
          <a:p>
            <a:pPr lvl="1"/>
            <a:r>
              <a:rPr lang="en-US" i="1" dirty="0"/>
              <a:t>What’s important to remember in this process is that you want to account for every penny coming into your house and then tell it where it needs to go.  </a:t>
            </a:r>
            <a:endParaRPr lang="en-US" dirty="0"/>
          </a:p>
          <a:p>
            <a:r>
              <a:rPr lang="en-US" b="1" dirty="0"/>
              <a:t>-Next-</a:t>
            </a:r>
            <a:endParaRPr lang="en-US" dirty="0"/>
          </a:p>
          <a:p>
            <a:endParaRPr lang="en-US" dirty="0"/>
          </a:p>
        </p:txBody>
      </p:sp>
    </p:spTree>
    <p:extLst>
      <p:ext uri="{BB962C8B-B14F-4D97-AF65-F5344CB8AC3E}">
        <p14:creationId xmlns:p14="http://schemas.microsoft.com/office/powerpoint/2010/main" val="31837396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71F9B9-B3AE-441C-A836-3DDC8E64BCA4}" type="slidenum">
              <a:rPr lang="en-US"/>
              <a:pPr/>
              <a:t>53</a:t>
            </a:fld>
            <a:endParaRPr lang="en-US" dirty="0"/>
          </a:p>
        </p:txBody>
      </p:sp>
      <p:sp>
        <p:nvSpPr>
          <p:cNvPr id="782338" name="Rectangle 2"/>
          <p:cNvSpPr>
            <a:spLocks noGrp="1" noRot="1" noChangeAspect="1" noChangeArrowheads="1" noTextEdit="1"/>
          </p:cNvSpPr>
          <p:nvPr>
            <p:ph type="sldImg"/>
          </p:nvPr>
        </p:nvSpPr>
        <p:spPr>
          <a:xfrm>
            <a:off x="1693863" y="263525"/>
            <a:ext cx="3549650" cy="2663825"/>
          </a:xfrm>
          <a:ln/>
        </p:spPr>
      </p:sp>
      <p:sp>
        <p:nvSpPr>
          <p:cNvPr id="782339" name="Rectangle 3"/>
          <p:cNvSpPr>
            <a:spLocks noGrp="1" noChangeArrowheads="1"/>
          </p:cNvSpPr>
          <p:nvPr>
            <p:ph type="body" idx="1"/>
          </p:nvPr>
        </p:nvSpPr>
        <p:spPr>
          <a:xfrm>
            <a:off x="685801" y="3271934"/>
            <a:ext cx="5486400" cy="4114800"/>
          </a:xfrm>
        </p:spPr>
        <p:txBody>
          <a:bodyPr/>
          <a:lstStyle/>
          <a:p>
            <a:pPr defTabSz="447808">
              <a:defRPr/>
            </a:pPr>
            <a:r>
              <a:rPr lang="en-US" b="1" dirty="0"/>
              <a:t>Adrian</a:t>
            </a:r>
          </a:p>
          <a:p>
            <a:pPr defTabSz="447808">
              <a:defRPr/>
            </a:pPr>
            <a:endParaRPr lang="en-US" b="1" dirty="0"/>
          </a:p>
          <a:p>
            <a:r>
              <a:rPr lang="en-US" b="1" dirty="0"/>
              <a:t>Explain:</a:t>
            </a:r>
            <a:endParaRPr lang="en-US" dirty="0"/>
          </a:p>
          <a:p>
            <a:pPr lvl="1"/>
            <a:r>
              <a:rPr lang="en-US" i="1" dirty="0"/>
              <a:t>Now that you have income and expenses, you need to summarize and compare.  Enter the totals from each of your income and expense categories listed.  </a:t>
            </a:r>
            <a:endParaRPr lang="en-US" dirty="0"/>
          </a:p>
          <a:p>
            <a:endParaRPr lang="en-US" b="1" dirty="0"/>
          </a:p>
          <a:p>
            <a:r>
              <a:rPr lang="en-US" b="1" dirty="0"/>
              <a:t>Click</a:t>
            </a:r>
            <a:endParaRPr lang="en-US" dirty="0"/>
          </a:p>
          <a:p>
            <a:pPr lvl="1"/>
            <a:r>
              <a:rPr lang="en-US" i="1" dirty="0"/>
              <a:t>Then compare net take home pay to total expenses to get your cash flow.  What’s CASH FLOW?  </a:t>
            </a:r>
            <a:endParaRPr lang="en-US" dirty="0"/>
          </a:p>
          <a:p>
            <a:r>
              <a:rPr lang="en-US" i="1" dirty="0"/>
              <a:t> </a:t>
            </a:r>
            <a:endParaRPr lang="en-US" dirty="0"/>
          </a:p>
          <a:p>
            <a:r>
              <a:rPr lang="en-US" b="1" dirty="0"/>
              <a:t>-Next- </a:t>
            </a:r>
          </a:p>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54</a:t>
            </a:fld>
            <a:endParaRPr lang="en-US"/>
          </a:p>
        </p:txBody>
      </p:sp>
    </p:spTree>
    <p:extLst>
      <p:ext uri="{BB962C8B-B14F-4D97-AF65-F5344CB8AC3E}">
        <p14:creationId xmlns:p14="http://schemas.microsoft.com/office/powerpoint/2010/main" val="20280810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56E249-04A4-4C32-8828-171CAF85334B}" type="slidenum">
              <a:rPr lang="en-US" smtClean="0"/>
              <a:t>55</a:t>
            </a:fld>
            <a:endParaRPr lang="en-US"/>
          </a:p>
        </p:txBody>
      </p:sp>
    </p:spTree>
    <p:extLst>
      <p:ext uri="{BB962C8B-B14F-4D97-AF65-F5344CB8AC3E}">
        <p14:creationId xmlns:p14="http://schemas.microsoft.com/office/powerpoint/2010/main" val="266170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we’re going to talk about:</a:t>
            </a:r>
          </a:p>
          <a:p>
            <a:endParaRPr lang="en-US" dirty="0"/>
          </a:p>
          <a:p>
            <a:r>
              <a:rPr lang="en-US" dirty="0"/>
              <a:t>Money values and setting financial goals</a:t>
            </a:r>
          </a:p>
          <a:p>
            <a:endParaRPr lang="en-US" dirty="0"/>
          </a:p>
          <a:p>
            <a:r>
              <a:rPr lang="en-US" dirty="0"/>
              <a:t>Creating a Money Map</a:t>
            </a:r>
          </a:p>
          <a:p>
            <a:endParaRPr lang="en-US" dirty="0"/>
          </a:p>
          <a:p>
            <a:r>
              <a:rPr lang="en-US" dirty="0"/>
              <a:t>Making good financial</a:t>
            </a:r>
            <a:r>
              <a:rPr lang="en-US" baseline="0" dirty="0"/>
              <a:t> choices</a:t>
            </a:r>
          </a:p>
          <a:p>
            <a:endParaRPr lang="en-US" baseline="0" dirty="0"/>
          </a:p>
          <a:p>
            <a:r>
              <a:rPr lang="en-US" baseline="0" dirty="0"/>
              <a:t>Knowing how your cash flows</a:t>
            </a:r>
            <a:endParaRPr lang="en-US" dirty="0"/>
          </a:p>
        </p:txBody>
      </p:sp>
      <p:sp>
        <p:nvSpPr>
          <p:cNvPr id="4" name="Slide Number Placeholder 3"/>
          <p:cNvSpPr>
            <a:spLocks noGrp="1"/>
          </p:cNvSpPr>
          <p:nvPr>
            <p:ph type="sldNum" sz="quarter" idx="10"/>
          </p:nvPr>
        </p:nvSpPr>
        <p:spPr/>
        <p:txBody>
          <a:bodyPr/>
          <a:lstStyle/>
          <a:p>
            <a:fld id="{6E56E249-04A4-4C32-8828-171CAF85334B}" type="slidenum">
              <a:rPr lang="en-US" smtClean="0"/>
              <a:t>5</a:t>
            </a:fld>
            <a:endParaRPr lang="en-US"/>
          </a:p>
        </p:txBody>
      </p:sp>
    </p:spTree>
    <p:extLst>
      <p:ext uri="{BB962C8B-B14F-4D97-AF65-F5344CB8AC3E}">
        <p14:creationId xmlns:p14="http://schemas.microsoft.com/office/powerpoint/2010/main" val="2849088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05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04499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57</a:t>
            </a:fld>
            <a:endParaRPr lang="en-US"/>
          </a:p>
        </p:txBody>
      </p:sp>
    </p:spTree>
    <p:extLst>
      <p:ext uri="{BB962C8B-B14F-4D97-AF65-F5344CB8AC3E}">
        <p14:creationId xmlns:p14="http://schemas.microsoft.com/office/powerpoint/2010/main" val="33135547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6E750B-B1BB-403E-91AD-2585A40B398A}" type="slidenum">
              <a:rPr lang="en-US"/>
              <a:pPr/>
              <a:t>58</a:t>
            </a:fld>
            <a:endParaRPr lang="en-US"/>
          </a:p>
        </p:txBody>
      </p:sp>
      <p:sp>
        <p:nvSpPr>
          <p:cNvPr id="780290" name="Rectangle 2"/>
          <p:cNvSpPr>
            <a:spLocks noGrp="1" noRot="1" noChangeAspect="1" noChangeArrowheads="1" noTextEdit="1"/>
          </p:cNvSpPr>
          <p:nvPr>
            <p:ph type="sldImg"/>
          </p:nvPr>
        </p:nvSpPr>
        <p:spPr>
          <a:xfrm>
            <a:off x="1833563" y="482600"/>
            <a:ext cx="3732212" cy="2798763"/>
          </a:xfrm>
          <a:ln/>
        </p:spPr>
      </p:sp>
      <p:sp>
        <p:nvSpPr>
          <p:cNvPr id="780291"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6E750B-B1BB-403E-91AD-2585A40B398A}" type="slidenum">
              <a:rPr lang="en-US"/>
              <a:pPr/>
              <a:t>59</a:t>
            </a:fld>
            <a:endParaRPr lang="en-US"/>
          </a:p>
        </p:txBody>
      </p:sp>
      <p:sp>
        <p:nvSpPr>
          <p:cNvPr id="780290" name="Rectangle 2"/>
          <p:cNvSpPr>
            <a:spLocks noGrp="1" noRot="1" noChangeAspect="1" noChangeArrowheads="1" noTextEdit="1"/>
          </p:cNvSpPr>
          <p:nvPr>
            <p:ph type="sldImg"/>
          </p:nvPr>
        </p:nvSpPr>
        <p:spPr>
          <a:xfrm>
            <a:off x="1833563" y="482600"/>
            <a:ext cx="3732212" cy="2798763"/>
          </a:xfrm>
          <a:ln/>
        </p:spPr>
      </p:sp>
      <p:sp>
        <p:nvSpPr>
          <p:cNvPr id="780291"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40531767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61</a:t>
            </a:fld>
            <a:endParaRPr lang="en-US"/>
          </a:p>
        </p:txBody>
      </p:sp>
    </p:spTree>
    <p:extLst>
      <p:ext uri="{BB962C8B-B14F-4D97-AF65-F5344CB8AC3E}">
        <p14:creationId xmlns:p14="http://schemas.microsoft.com/office/powerpoint/2010/main" val="29107379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62</a:t>
            </a:fld>
            <a:endParaRPr lang="en-US"/>
          </a:p>
        </p:txBody>
      </p:sp>
    </p:spTree>
    <p:extLst>
      <p:ext uri="{BB962C8B-B14F-4D97-AF65-F5344CB8AC3E}">
        <p14:creationId xmlns:p14="http://schemas.microsoft.com/office/powerpoint/2010/main" val="34265723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63</a:t>
            </a:fld>
            <a:endParaRPr lang="en-US"/>
          </a:p>
        </p:txBody>
      </p:sp>
    </p:spTree>
    <p:extLst>
      <p:ext uri="{BB962C8B-B14F-4D97-AF65-F5344CB8AC3E}">
        <p14:creationId xmlns:p14="http://schemas.microsoft.com/office/powerpoint/2010/main" val="38669596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65</a:t>
            </a:fld>
            <a:endParaRPr lang="en-US"/>
          </a:p>
        </p:txBody>
      </p:sp>
    </p:spTree>
    <p:extLst>
      <p:ext uri="{BB962C8B-B14F-4D97-AF65-F5344CB8AC3E}">
        <p14:creationId xmlns:p14="http://schemas.microsoft.com/office/powerpoint/2010/main" val="16233461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67</a:t>
            </a:fld>
            <a:endParaRPr lang="en-US"/>
          </a:p>
        </p:txBody>
      </p:sp>
    </p:spTree>
    <p:extLst>
      <p:ext uri="{BB962C8B-B14F-4D97-AF65-F5344CB8AC3E}">
        <p14:creationId xmlns:p14="http://schemas.microsoft.com/office/powerpoint/2010/main" val="6613386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68</a:t>
            </a:fld>
            <a:endParaRPr lang="en-US"/>
          </a:p>
        </p:txBody>
      </p:sp>
    </p:spTree>
    <p:extLst>
      <p:ext uri="{BB962C8B-B14F-4D97-AF65-F5344CB8AC3E}">
        <p14:creationId xmlns:p14="http://schemas.microsoft.com/office/powerpoint/2010/main" val="2549329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6</a:t>
            </a:fld>
            <a:endParaRPr lang="en-US"/>
          </a:p>
        </p:txBody>
      </p:sp>
    </p:spTree>
    <p:extLst>
      <p:ext uri="{BB962C8B-B14F-4D97-AF65-F5344CB8AC3E}">
        <p14:creationId xmlns:p14="http://schemas.microsoft.com/office/powerpoint/2010/main" val="15690048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11689924-04B1-45C6-99C1-3F4725B7D61B}" type="slidenum">
              <a:rPr lang="en-US" smtClean="0"/>
              <a:pPr/>
              <a:t>69</a:t>
            </a:fld>
            <a:endParaRPr lang="en-US"/>
          </a:p>
        </p:txBody>
      </p:sp>
    </p:spTree>
    <p:extLst>
      <p:ext uri="{BB962C8B-B14F-4D97-AF65-F5344CB8AC3E}">
        <p14:creationId xmlns:p14="http://schemas.microsoft.com/office/powerpoint/2010/main" val="19558355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CE1E70-6E10-439F-A8DD-96111E1D8FF5}" type="slidenum">
              <a:rPr lang="en-US"/>
              <a:pPr/>
              <a:t>70</a:t>
            </a:fld>
            <a:endParaRPr lang="en-US" dirty="0"/>
          </a:p>
        </p:txBody>
      </p:sp>
      <p:sp>
        <p:nvSpPr>
          <p:cNvPr id="1004546" name="Rectangle 2"/>
          <p:cNvSpPr>
            <a:spLocks noGrp="1" noRot="1" noChangeAspect="1" noChangeArrowheads="1" noTextEdit="1"/>
          </p:cNvSpPr>
          <p:nvPr>
            <p:ph type="sldImg"/>
          </p:nvPr>
        </p:nvSpPr>
        <p:spPr>
          <a:xfrm>
            <a:off x="1831975" y="481013"/>
            <a:ext cx="3735388" cy="2800350"/>
          </a:xfrm>
          <a:ln/>
        </p:spPr>
      </p:sp>
      <p:sp>
        <p:nvSpPr>
          <p:cNvPr id="1004547" name="Rectangle 3"/>
          <p:cNvSpPr>
            <a:spLocks noGrp="1" noChangeArrowheads="1"/>
          </p:cNvSpPr>
          <p:nvPr>
            <p:ph type="body" idx="1"/>
          </p:nvPr>
        </p:nvSpPr>
        <p:spPr>
          <a:xfrm>
            <a:off x="834700" y="3803804"/>
            <a:ext cx="5852160" cy="5315670"/>
          </a:xfrm>
        </p:spPr>
        <p:txBody>
          <a:bodyPr>
            <a:normAutofit/>
          </a:bodyPr>
          <a:lstStyle/>
          <a:p>
            <a:endParaRPr lang="en-US" sz="1000" dirty="0"/>
          </a:p>
          <a:p>
            <a:endParaRPr lang="en-US" sz="1000" dirty="0"/>
          </a:p>
        </p:txBody>
      </p:sp>
    </p:spTree>
    <p:extLst>
      <p:ext uri="{BB962C8B-B14F-4D97-AF65-F5344CB8AC3E}">
        <p14:creationId xmlns:p14="http://schemas.microsoft.com/office/powerpoint/2010/main" val="16588441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CE1E70-6E10-439F-A8DD-96111E1D8FF5}" type="slidenum">
              <a:rPr lang="en-US"/>
              <a:pPr/>
              <a:t>71</a:t>
            </a:fld>
            <a:endParaRPr lang="en-US" dirty="0"/>
          </a:p>
        </p:txBody>
      </p:sp>
      <p:sp>
        <p:nvSpPr>
          <p:cNvPr id="1004546" name="Rectangle 2"/>
          <p:cNvSpPr>
            <a:spLocks noGrp="1" noRot="1" noChangeAspect="1" noChangeArrowheads="1" noTextEdit="1"/>
          </p:cNvSpPr>
          <p:nvPr>
            <p:ph type="sldImg"/>
          </p:nvPr>
        </p:nvSpPr>
        <p:spPr>
          <a:xfrm>
            <a:off x="1831975" y="481013"/>
            <a:ext cx="3735388" cy="2800350"/>
          </a:xfrm>
          <a:ln/>
        </p:spPr>
      </p:sp>
      <p:sp>
        <p:nvSpPr>
          <p:cNvPr id="1004547" name="Rectangle 3"/>
          <p:cNvSpPr>
            <a:spLocks noGrp="1" noChangeArrowheads="1"/>
          </p:cNvSpPr>
          <p:nvPr>
            <p:ph type="body" idx="1"/>
          </p:nvPr>
        </p:nvSpPr>
        <p:spPr>
          <a:xfrm>
            <a:off x="834700" y="3803804"/>
            <a:ext cx="5852160" cy="5315670"/>
          </a:xfrm>
        </p:spPr>
        <p:txBody>
          <a:bodyPr>
            <a:normAutofit/>
          </a:bodyPr>
          <a:lstStyle/>
          <a:p>
            <a:endParaRPr lang="en-US" sz="1000" dirty="0"/>
          </a:p>
          <a:p>
            <a:endParaRPr lang="en-US" sz="1000" dirty="0"/>
          </a:p>
        </p:txBody>
      </p:sp>
    </p:spTree>
    <p:extLst>
      <p:ext uri="{BB962C8B-B14F-4D97-AF65-F5344CB8AC3E}">
        <p14:creationId xmlns:p14="http://schemas.microsoft.com/office/powerpoint/2010/main" val="27712657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CE1E70-6E10-439F-A8DD-96111E1D8FF5}" type="slidenum">
              <a:rPr lang="en-US"/>
              <a:pPr/>
              <a:t>72</a:t>
            </a:fld>
            <a:endParaRPr lang="en-US" dirty="0"/>
          </a:p>
        </p:txBody>
      </p:sp>
      <p:sp>
        <p:nvSpPr>
          <p:cNvPr id="1004546" name="Rectangle 2"/>
          <p:cNvSpPr>
            <a:spLocks noGrp="1" noRot="1" noChangeAspect="1" noChangeArrowheads="1" noTextEdit="1"/>
          </p:cNvSpPr>
          <p:nvPr>
            <p:ph type="sldImg"/>
          </p:nvPr>
        </p:nvSpPr>
        <p:spPr>
          <a:xfrm>
            <a:off x="1831975" y="481013"/>
            <a:ext cx="3735388" cy="2800350"/>
          </a:xfrm>
          <a:ln/>
        </p:spPr>
      </p:sp>
      <p:sp>
        <p:nvSpPr>
          <p:cNvPr id="1004547" name="Rectangle 3"/>
          <p:cNvSpPr>
            <a:spLocks noGrp="1" noChangeArrowheads="1"/>
          </p:cNvSpPr>
          <p:nvPr>
            <p:ph type="body" idx="1"/>
          </p:nvPr>
        </p:nvSpPr>
        <p:spPr>
          <a:xfrm>
            <a:off x="834700" y="3803804"/>
            <a:ext cx="5852160" cy="5315670"/>
          </a:xfrm>
        </p:spPr>
        <p:txBody>
          <a:bodyPr>
            <a:normAutofit/>
          </a:bodyPr>
          <a:lstStyle/>
          <a:p>
            <a:endParaRPr lang="en-US" sz="1000" dirty="0"/>
          </a:p>
          <a:p>
            <a:endParaRPr lang="en-US" sz="1000" dirty="0"/>
          </a:p>
        </p:txBody>
      </p:sp>
    </p:spTree>
    <p:extLst>
      <p:ext uri="{BB962C8B-B14F-4D97-AF65-F5344CB8AC3E}">
        <p14:creationId xmlns:p14="http://schemas.microsoft.com/office/powerpoint/2010/main" val="25080587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CE1E70-6E10-439F-A8DD-96111E1D8FF5}" type="slidenum">
              <a:rPr lang="en-US"/>
              <a:pPr/>
              <a:t>73</a:t>
            </a:fld>
            <a:endParaRPr lang="en-US" dirty="0"/>
          </a:p>
        </p:txBody>
      </p:sp>
      <p:sp>
        <p:nvSpPr>
          <p:cNvPr id="1004546" name="Rectangle 2"/>
          <p:cNvSpPr>
            <a:spLocks noGrp="1" noRot="1" noChangeAspect="1" noChangeArrowheads="1" noTextEdit="1"/>
          </p:cNvSpPr>
          <p:nvPr>
            <p:ph type="sldImg"/>
          </p:nvPr>
        </p:nvSpPr>
        <p:spPr>
          <a:xfrm>
            <a:off x="1831975" y="481013"/>
            <a:ext cx="3735388" cy="2800350"/>
          </a:xfrm>
          <a:ln/>
        </p:spPr>
      </p:sp>
      <p:sp>
        <p:nvSpPr>
          <p:cNvPr id="1004547" name="Rectangle 3"/>
          <p:cNvSpPr>
            <a:spLocks noGrp="1" noChangeArrowheads="1"/>
          </p:cNvSpPr>
          <p:nvPr>
            <p:ph type="body" idx="1"/>
          </p:nvPr>
        </p:nvSpPr>
        <p:spPr>
          <a:xfrm>
            <a:off x="834700" y="3803804"/>
            <a:ext cx="5852160" cy="5315670"/>
          </a:xfrm>
        </p:spPr>
        <p:txBody>
          <a:bodyPr>
            <a:normAutofit/>
          </a:bodyPr>
          <a:lstStyle/>
          <a:p>
            <a:endParaRPr lang="en-US" sz="1000" dirty="0"/>
          </a:p>
          <a:p>
            <a:endParaRPr lang="en-US" sz="1000" dirty="0"/>
          </a:p>
        </p:txBody>
      </p:sp>
    </p:spTree>
    <p:extLst>
      <p:ext uri="{BB962C8B-B14F-4D97-AF65-F5344CB8AC3E}">
        <p14:creationId xmlns:p14="http://schemas.microsoft.com/office/powerpoint/2010/main" val="8246618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CE1E70-6E10-439F-A8DD-96111E1D8FF5}" type="slidenum">
              <a:rPr lang="en-US"/>
              <a:pPr/>
              <a:t>74</a:t>
            </a:fld>
            <a:endParaRPr lang="en-US" dirty="0"/>
          </a:p>
        </p:txBody>
      </p:sp>
      <p:sp>
        <p:nvSpPr>
          <p:cNvPr id="1004546" name="Rectangle 2"/>
          <p:cNvSpPr>
            <a:spLocks noGrp="1" noRot="1" noChangeAspect="1" noChangeArrowheads="1" noTextEdit="1"/>
          </p:cNvSpPr>
          <p:nvPr>
            <p:ph type="sldImg"/>
          </p:nvPr>
        </p:nvSpPr>
        <p:spPr>
          <a:xfrm>
            <a:off x="1831975" y="481013"/>
            <a:ext cx="3735388" cy="2800350"/>
          </a:xfrm>
          <a:ln/>
        </p:spPr>
      </p:sp>
      <p:sp>
        <p:nvSpPr>
          <p:cNvPr id="1004547" name="Rectangle 3"/>
          <p:cNvSpPr>
            <a:spLocks noGrp="1" noChangeArrowheads="1"/>
          </p:cNvSpPr>
          <p:nvPr>
            <p:ph type="body" idx="1"/>
          </p:nvPr>
        </p:nvSpPr>
        <p:spPr>
          <a:xfrm>
            <a:off x="834700" y="3803804"/>
            <a:ext cx="5852160" cy="5315670"/>
          </a:xfrm>
        </p:spPr>
        <p:txBody>
          <a:bodyPr>
            <a:normAutofit/>
          </a:bodyPr>
          <a:lstStyle/>
          <a:p>
            <a:endParaRPr lang="en-US" sz="1000" dirty="0"/>
          </a:p>
          <a:p>
            <a:endParaRPr lang="en-US" sz="1000" dirty="0"/>
          </a:p>
        </p:txBody>
      </p:sp>
    </p:spTree>
    <p:extLst>
      <p:ext uri="{BB962C8B-B14F-4D97-AF65-F5344CB8AC3E}">
        <p14:creationId xmlns:p14="http://schemas.microsoft.com/office/powerpoint/2010/main" val="3793846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CE1E70-6E10-439F-A8DD-96111E1D8FF5}" type="slidenum">
              <a:rPr lang="en-US"/>
              <a:pPr/>
              <a:t>75</a:t>
            </a:fld>
            <a:endParaRPr lang="en-US" dirty="0"/>
          </a:p>
        </p:txBody>
      </p:sp>
      <p:sp>
        <p:nvSpPr>
          <p:cNvPr id="1004546" name="Rectangle 2"/>
          <p:cNvSpPr>
            <a:spLocks noGrp="1" noRot="1" noChangeAspect="1" noChangeArrowheads="1" noTextEdit="1"/>
          </p:cNvSpPr>
          <p:nvPr>
            <p:ph type="sldImg"/>
          </p:nvPr>
        </p:nvSpPr>
        <p:spPr>
          <a:xfrm>
            <a:off x="1831975" y="481013"/>
            <a:ext cx="3735388" cy="2800350"/>
          </a:xfrm>
          <a:ln/>
        </p:spPr>
      </p:sp>
      <p:sp>
        <p:nvSpPr>
          <p:cNvPr id="1004547" name="Rectangle 3"/>
          <p:cNvSpPr>
            <a:spLocks noGrp="1" noChangeArrowheads="1"/>
          </p:cNvSpPr>
          <p:nvPr>
            <p:ph type="body" idx="1"/>
          </p:nvPr>
        </p:nvSpPr>
        <p:spPr>
          <a:xfrm>
            <a:off x="834700" y="3803804"/>
            <a:ext cx="5852160" cy="5315670"/>
          </a:xfrm>
        </p:spPr>
        <p:txBody>
          <a:bodyPr>
            <a:normAutofit/>
          </a:bodyPr>
          <a:lstStyle/>
          <a:p>
            <a:endParaRPr lang="en-US" sz="1000" dirty="0"/>
          </a:p>
          <a:p>
            <a:endParaRPr lang="en-US" sz="1000" dirty="0"/>
          </a:p>
        </p:txBody>
      </p:sp>
    </p:spTree>
    <p:extLst>
      <p:ext uri="{BB962C8B-B14F-4D97-AF65-F5344CB8AC3E}">
        <p14:creationId xmlns:p14="http://schemas.microsoft.com/office/powerpoint/2010/main" val="42879141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76</a:t>
            </a:fld>
            <a:endParaRPr lang="en-US"/>
          </a:p>
        </p:txBody>
      </p:sp>
    </p:spTree>
    <p:extLst>
      <p:ext uri="{BB962C8B-B14F-4D97-AF65-F5344CB8AC3E}">
        <p14:creationId xmlns:p14="http://schemas.microsoft.com/office/powerpoint/2010/main" val="34769699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we’re going to talk about:</a:t>
            </a:r>
          </a:p>
          <a:p>
            <a:endParaRPr lang="en-US" dirty="0"/>
          </a:p>
          <a:p>
            <a:r>
              <a:rPr lang="en-US" dirty="0"/>
              <a:t>Money values and setting financial goals</a:t>
            </a:r>
          </a:p>
          <a:p>
            <a:endParaRPr lang="en-US" dirty="0"/>
          </a:p>
          <a:p>
            <a:r>
              <a:rPr lang="en-US" dirty="0"/>
              <a:t>Creating a Money Map</a:t>
            </a:r>
          </a:p>
          <a:p>
            <a:endParaRPr lang="en-US" dirty="0"/>
          </a:p>
          <a:p>
            <a:r>
              <a:rPr lang="en-US" dirty="0"/>
              <a:t>Making good financial</a:t>
            </a:r>
            <a:r>
              <a:rPr lang="en-US" baseline="0" dirty="0"/>
              <a:t> choices</a:t>
            </a:r>
          </a:p>
          <a:p>
            <a:endParaRPr lang="en-US" baseline="0" dirty="0"/>
          </a:p>
          <a:p>
            <a:r>
              <a:rPr lang="en-US" baseline="0" dirty="0"/>
              <a:t>Knowing how your cash flows</a:t>
            </a:r>
            <a:endParaRPr lang="en-US" dirty="0"/>
          </a:p>
        </p:txBody>
      </p:sp>
      <p:sp>
        <p:nvSpPr>
          <p:cNvPr id="4" name="Slide Number Placeholder 3"/>
          <p:cNvSpPr>
            <a:spLocks noGrp="1"/>
          </p:cNvSpPr>
          <p:nvPr>
            <p:ph type="sldNum" sz="quarter" idx="10"/>
          </p:nvPr>
        </p:nvSpPr>
        <p:spPr/>
        <p:txBody>
          <a:bodyPr/>
          <a:lstStyle/>
          <a:p>
            <a:fld id="{6E56E249-04A4-4C32-8828-171CAF85334B}" type="slidenum">
              <a:rPr lang="en-US" smtClean="0"/>
              <a:t>77</a:t>
            </a:fld>
            <a:endParaRPr lang="en-US"/>
          </a:p>
        </p:txBody>
      </p:sp>
    </p:spTree>
    <p:extLst>
      <p:ext uri="{BB962C8B-B14F-4D97-AF65-F5344CB8AC3E}">
        <p14:creationId xmlns:p14="http://schemas.microsoft.com/office/powerpoint/2010/main" val="39326694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82</a:t>
            </a:fld>
            <a:endParaRPr lang="en-US"/>
          </a:p>
        </p:txBody>
      </p:sp>
    </p:spTree>
    <p:extLst>
      <p:ext uri="{BB962C8B-B14F-4D97-AF65-F5344CB8AC3E}">
        <p14:creationId xmlns:p14="http://schemas.microsoft.com/office/powerpoint/2010/main" val="2093523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7</a:t>
            </a:fld>
            <a:endParaRPr lang="en-US"/>
          </a:p>
        </p:txBody>
      </p:sp>
    </p:spTree>
    <p:extLst>
      <p:ext uri="{BB962C8B-B14F-4D97-AF65-F5344CB8AC3E}">
        <p14:creationId xmlns:p14="http://schemas.microsoft.com/office/powerpoint/2010/main" val="284476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706377-EF4D-49CE-885A-792651572996}"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40623749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706377-EF4D-49CE-885A-792651572996}" type="slidenum">
              <a:rPr lang="en-US" smtClean="0">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19275852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706377-EF4D-49CE-885A-792651572996}"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2666928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8</a:t>
            </a:fld>
            <a:endParaRPr lang="en-US"/>
          </a:p>
        </p:txBody>
      </p:sp>
    </p:spTree>
    <p:extLst>
      <p:ext uri="{BB962C8B-B14F-4D97-AF65-F5344CB8AC3E}">
        <p14:creationId xmlns:p14="http://schemas.microsoft.com/office/powerpoint/2010/main" val="1145309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5A9CA9-1260-45B4-B5DA-D99CFA5946FC}" type="slidenum">
              <a:rPr lang="en-US"/>
              <a:pPr/>
              <a:t>9</a:t>
            </a:fld>
            <a:endParaRPr lang="en-US" dirty="0"/>
          </a:p>
        </p:txBody>
      </p:sp>
      <p:sp>
        <p:nvSpPr>
          <p:cNvPr id="752642" name="Rectangle 2"/>
          <p:cNvSpPr>
            <a:spLocks noGrp="1" noRot="1" noChangeAspect="1" noChangeArrowheads="1" noTextEdit="1"/>
          </p:cNvSpPr>
          <p:nvPr>
            <p:ph type="sldImg"/>
          </p:nvPr>
        </p:nvSpPr>
        <p:spPr>
          <a:xfrm>
            <a:off x="1692275" y="460375"/>
            <a:ext cx="3552825" cy="2665413"/>
          </a:xfrm>
          <a:ln/>
        </p:spPr>
      </p:sp>
      <p:sp>
        <p:nvSpPr>
          <p:cNvPr id="752643" name="Rectangle 3"/>
          <p:cNvSpPr>
            <a:spLocks noGrp="1" noChangeArrowheads="1"/>
          </p:cNvSpPr>
          <p:nvPr>
            <p:ph type="body" idx="1"/>
          </p:nvPr>
        </p:nvSpPr>
        <p:spPr/>
        <p:txBody>
          <a:bodyPr/>
          <a:lstStyle/>
          <a:p>
            <a:endParaRPr lang="en-US" dirty="0">
              <a:latin typeface="Verdana" pitchFamily="34" charset="0"/>
            </a:endParaRPr>
          </a:p>
          <a:p>
            <a:r>
              <a:rPr lang="en-US" dirty="0">
                <a:latin typeface="Verdana" pitchFamily="34" charset="0"/>
              </a:rPr>
              <a:t>Spending gets a bad rap,</a:t>
            </a:r>
            <a:r>
              <a:rPr lang="en-US" baseline="0" dirty="0">
                <a:latin typeface="Verdana" pitchFamily="34" charset="0"/>
              </a:rPr>
              <a:t> but it’s something we do almost every day.  The key is to: </a:t>
            </a:r>
            <a:endParaRPr lang="en-US" dirty="0">
              <a:latin typeface="Verdana"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10</a:t>
            </a:fld>
            <a:endParaRPr lang="en-US"/>
          </a:p>
        </p:txBody>
      </p:sp>
    </p:spTree>
    <p:extLst>
      <p:ext uri="{BB962C8B-B14F-4D97-AF65-F5344CB8AC3E}">
        <p14:creationId xmlns:p14="http://schemas.microsoft.com/office/powerpoint/2010/main" val="19333912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1B2BD79-DB4E-487F-815A-B39D08AB4CF6}"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DC83E-2BC4-444E-9D6D-FF213A08643E}" type="slidenum">
              <a:rPr lang="en-US" smtClean="0"/>
              <a:t>‹#›</a:t>
            </a:fld>
            <a:endParaRPr lang="en-US"/>
          </a:p>
        </p:txBody>
      </p:sp>
      <p:grpSp>
        <p:nvGrpSpPr>
          <p:cNvPr id="7" name="Group 6"/>
          <p:cNvGrpSpPr/>
          <p:nvPr userDrawn="1"/>
        </p:nvGrpSpPr>
        <p:grpSpPr>
          <a:xfrm>
            <a:off x="228600" y="6071526"/>
            <a:ext cx="2799604" cy="663006"/>
            <a:chOff x="6355080" y="269053"/>
            <a:chExt cx="2799604" cy="663006"/>
          </a:xfrm>
        </p:grpSpPr>
        <p:pic>
          <p:nvPicPr>
            <p:cNvPr id="8" name="Picture 7" descr="print_logo.eps"/>
            <p:cNvPicPr>
              <a:picLocks noChangeAspect="1"/>
            </p:cNvPicPr>
            <p:nvPr/>
          </p:nvPicPr>
          <p:blipFill>
            <a:blip r:embed="rId2"/>
            <a:srcRect b="17422"/>
            <a:stretch>
              <a:fillRect/>
            </a:stretch>
          </p:blipFill>
          <p:spPr>
            <a:xfrm>
              <a:off x="6416040" y="269053"/>
              <a:ext cx="2496744" cy="434053"/>
            </a:xfrm>
            <a:prstGeom prst="rect">
              <a:avLst/>
            </a:prstGeom>
          </p:spPr>
        </p:pic>
        <p:sp>
          <p:nvSpPr>
            <p:cNvPr id="9" name="TextBox 8"/>
            <p:cNvSpPr txBox="1"/>
            <p:nvPr userDrawn="1"/>
          </p:nvSpPr>
          <p:spPr>
            <a:xfrm>
              <a:off x="6355080" y="670449"/>
              <a:ext cx="2799604" cy="261610"/>
            </a:xfrm>
            <a:prstGeom prst="rect">
              <a:avLst/>
            </a:prstGeom>
            <a:noFill/>
          </p:spPr>
          <p:txBody>
            <a:bodyPr wrap="square" rtlCol="0">
              <a:spAutoFit/>
            </a:bodyPr>
            <a:lstStyle/>
            <a:p>
              <a:r>
                <a:rPr lang="en-US" sz="1050" dirty="0">
                  <a:solidFill>
                    <a:schemeClr val="tx2">
                      <a:lumMod val="50000"/>
                    </a:schemeClr>
                  </a:solidFill>
                </a:rPr>
                <a:t> www.buildingyourfinancialhouse.org </a:t>
              </a:r>
              <a:r>
                <a:rPr lang="en-US" sz="800" dirty="0">
                  <a:solidFill>
                    <a:schemeClr val="tx2">
                      <a:lumMod val="50000"/>
                    </a:schemeClr>
                  </a:solidFill>
                </a:rPr>
                <a:t>(2020)</a:t>
              </a:r>
            </a:p>
          </p:txBody>
        </p:sp>
      </p:grpSp>
    </p:spTree>
    <p:extLst>
      <p:ext uri="{BB962C8B-B14F-4D97-AF65-F5344CB8AC3E}">
        <p14:creationId xmlns:p14="http://schemas.microsoft.com/office/powerpoint/2010/main" val="303935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9" name="Rectangle 8"/>
          <p:cNvSpPr/>
          <p:nvPr userDrawn="1"/>
        </p:nvSpPr>
        <p:spPr>
          <a:xfrm>
            <a:off x="2438400" y="774700"/>
            <a:ext cx="6705600" cy="6083300"/>
          </a:xfrm>
          <a:prstGeom prst="rect">
            <a:avLst/>
          </a:prstGeom>
          <a:blipFill dpi="0" rotWithShape="1">
            <a:blip r:embed="rId2">
              <a:alphaModFix amt="20000"/>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575050" y="1435100"/>
            <a:ext cx="5111750" cy="46910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4" name="Straight Connector 13"/>
          <p:cNvCxnSpPr/>
          <p:nvPr userDrawn="1"/>
        </p:nvCxnSpPr>
        <p:spPr>
          <a:xfrm flipH="1">
            <a:off x="1" y="647698"/>
            <a:ext cx="9121587"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0" y="-17462"/>
            <a:ext cx="9144000" cy="665160"/>
          </a:xfrm>
          <a:solidFill>
            <a:schemeClr val="accent1">
              <a:lumMod val="20000"/>
              <a:lumOff val="80000"/>
              <a:alpha val="57000"/>
            </a:schemeClr>
          </a:solidFill>
        </p:spPr>
        <p:txBody>
          <a:bodyPr>
            <a:normAutofit/>
          </a:bodyPr>
          <a:lstStyle>
            <a:lvl1pPr algn="l">
              <a:defRPr sz="3200">
                <a:solidFill>
                  <a:schemeClr val="tx2">
                    <a:lumMod val="75000"/>
                  </a:schemeClr>
                </a:solidFill>
                <a:latin typeface="Gadugi" panose="020B0502040204020203" pitchFamily="34" charset="0"/>
                <a:ea typeface="Gadugi" panose="020B0502040204020203" pitchFamily="34" charset="0"/>
              </a:defRPr>
            </a:lvl1pPr>
          </a:lstStyle>
          <a:p>
            <a:r>
              <a:rPr lang="en-US" dirty="0"/>
              <a:t>Click to edit Master title style</a:t>
            </a:r>
          </a:p>
        </p:txBody>
      </p:sp>
    </p:spTree>
    <p:extLst>
      <p:ext uri="{BB962C8B-B14F-4D97-AF65-F5344CB8AC3E}">
        <p14:creationId xmlns:p14="http://schemas.microsoft.com/office/powerpoint/2010/main" val="1254827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9" name="Rectangle 8"/>
          <p:cNvSpPr/>
          <p:nvPr userDrawn="1"/>
        </p:nvSpPr>
        <p:spPr>
          <a:xfrm>
            <a:off x="2438400" y="774700"/>
            <a:ext cx="6705600" cy="6083300"/>
          </a:xfrm>
          <a:prstGeom prst="rect">
            <a:avLst/>
          </a:prstGeom>
          <a:blipFill dpi="0" rotWithShape="1">
            <a:blip r:embed="rId2">
              <a:alphaModFix amt="20000"/>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4171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69CCBE-8B26-4C9D-A48C-96D93D4238C8}"/>
              </a:ext>
            </a:extLst>
          </p:cNvPr>
          <p:cNvGrpSpPr/>
          <p:nvPr userDrawn="1"/>
        </p:nvGrpSpPr>
        <p:grpSpPr>
          <a:xfrm>
            <a:off x="6509496" y="6237572"/>
            <a:ext cx="2799604" cy="663006"/>
            <a:chOff x="6355080" y="269053"/>
            <a:chExt cx="2799604" cy="663006"/>
          </a:xfrm>
        </p:grpSpPr>
        <p:pic>
          <p:nvPicPr>
            <p:cNvPr id="3" name="Picture 2" descr="print_logo.eps">
              <a:extLst>
                <a:ext uri="{FF2B5EF4-FFF2-40B4-BE49-F238E27FC236}">
                  <a16:creationId xmlns:a16="http://schemas.microsoft.com/office/drawing/2014/main" id="{27840C1F-BD0F-4D7C-98DC-CE688C3A0829}"/>
                </a:ext>
              </a:extLst>
            </p:cNvPr>
            <p:cNvPicPr>
              <a:picLocks noChangeAspect="1"/>
            </p:cNvPicPr>
            <p:nvPr/>
          </p:nvPicPr>
          <p:blipFill>
            <a:blip r:embed="rId2"/>
            <a:srcRect b="17422"/>
            <a:stretch>
              <a:fillRect/>
            </a:stretch>
          </p:blipFill>
          <p:spPr>
            <a:xfrm>
              <a:off x="6416040" y="269053"/>
              <a:ext cx="2496744" cy="434053"/>
            </a:xfrm>
            <a:prstGeom prst="rect">
              <a:avLst/>
            </a:prstGeom>
          </p:spPr>
        </p:pic>
        <p:sp>
          <p:nvSpPr>
            <p:cNvPr id="4" name="TextBox 3">
              <a:extLst>
                <a:ext uri="{FF2B5EF4-FFF2-40B4-BE49-F238E27FC236}">
                  <a16:creationId xmlns:a16="http://schemas.microsoft.com/office/drawing/2014/main" id="{9D50699B-F75B-47F6-A7B6-FB28B096011F}"/>
                </a:ext>
              </a:extLst>
            </p:cNvPr>
            <p:cNvSpPr txBox="1"/>
            <p:nvPr userDrawn="1"/>
          </p:nvSpPr>
          <p:spPr>
            <a:xfrm>
              <a:off x="6355080" y="670449"/>
              <a:ext cx="2799604" cy="261610"/>
            </a:xfrm>
            <a:prstGeom prst="rect">
              <a:avLst/>
            </a:prstGeom>
            <a:noFill/>
          </p:spPr>
          <p:txBody>
            <a:bodyPr wrap="square" rtlCol="0">
              <a:spAutoFit/>
            </a:bodyPr>
            <a:lstStyle/>
            <a:p>
              <a:pPr defTabSz="914400"/>
              <a:r>
                <a:rPr lang="en-US" sz="1050" dirty="0">
                  <a:solidFill>
                    <a:prstClr val="white"/>
                  </a:solidFill>
                </a:rPr>
                <a:t>      www.buildingyourfinancialhouse.org </a:t>
              </a:r>
              <a:endParaRPr lang="en-US" sz="800" dirty="0">
                <a:solidFill>
                  <a:prstClr val="white"/>
                </a:solidFill>
              </a:endParaRPr>
            </a:p>
          </p:txBody>
        </p:sp>
      </p:grpSp>
    </p:spTree>
    <p:extLst>
      <p:ext uri="{BB962C8B-B14F-4D97-AF65-F5344CB8AC3E}">
        <p14:creationId xmlns:p14="http://schemas.microsoft.com/office/powerpoint/2010/main" val="3926384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B2BD79-DB4E-487F-815A-B39D08AB4CF6}" type="datetimeFigureOut">
              <a:rPr lang="en-US" smtClean="0"/>
              <a:t>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3DC83E-2BC4-444E-9D6D-FF213A08643E}" type="slidenum">
              <a:rPr lang="en-US" smtClean="0"/>
              <a:t>‹#›</a:t>
            </a:fld>
            <a:endParaRPr lang="en-US"/>
          </a:p>
        </p:txBody>
      </p:sp>
    </p:spTree>
    <p:extLst>
      <p:ext uri="{BB962C8B-B14F-4D97-AF65-F5344CB8AC3E}">
        <p14:creationId xmlns:p14="http://schemas.microsoft.com/office/powerpoint/2010/main" val="1101255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B2BD79-DB4E-487F-815A-B39D08AB4CF6}"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DC83E-2BC4-444E-9D6D-FF213A08643E}" type="slidenum">
              <a:rPr lang="en-US" smtClean="0"/>
              <a:t>‹#›</a:t>
            </a:fld>
            <a:endParaRPr lang="en-US"/>
          </a:p>
        </p:txBody>
      </p:sp>
    </p:spTree>
    <p:extLst>
      <p:ext uri="{BB962C8B-B14F-4D97-AF65-F5344CB8AC3E}">
        <p14:creationId xmlns:p14="http://schemas.microsoft.com/office/powerpoint/2010/main" val="23123187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B2BD79-DB4E-487F-815A-B39D08AB4CF6}"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DC83E-2BC4-444E-9D6D-FF213A08643E}" type="slidenum">
              <a:rPr lang="en-US" smtClean="0"/>
              <a:t>‹#›</a:t>
            </a:fld>
            <a:endParaRPr lang="en-US"/>
          </a:p>
        </p:txBody>
      </p:sp>
    </p:spTree>
    <p:extLst>
      <p:ext uri="{BB962C8B-B14F-4D97-AF65-F5344CB8AC3E}">
        <p14:creationId xmlns:p14="http://schemas.microsoft.com/office/powerpoint/2010/main" val="1083577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631E8-2B9F-4BFB-8350-B88446784C27}" type="datetimeFigureOut">
              <a:rPr lang="en-US" smtClean="0"/>
              <a:pPr/>
              <a:t>2/18/2022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980FE4-0BA7-45C5-96EA-5EF6C6E17DF4}" type="slidenum">
              <a:rPr lang="en-US" smtClean="0"/>
              <a:pPr/>
              <a:t>‹#›</a:t>
            </a:fld>
            <a:endParaRPr lang="en-US"/>
          </a:p>
        </p:txBody>
      </p:sp>
    </p:spTree>
    <p:extLst>
      <p:ext uri="{BB962C8B-B14F-4D97-AF65-F5344CB8AC3E}">
        <p14:creationId xmlns:p14="http://schemas.microsoft.com/office/powerpoint/2010/main" val="1867189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YFH-RFR 2019">
    <p:spTree>
      <p:nvGrpSpPr>
        <p:cNvPr id="1" name=""/>
        <p:cNvGrpSpPr/>
        <p:nvPr/>
      </p:nvGrpSpPr>
      <p:grpSpPr>
        <a:xfrm>
          <a:off x="0" y="0"/>
          <a:ext cx="0" cy="0"/>
          <a:chOff x="0" y="0"/>
          <a:chExt cx="0" cy="0"/>
        </a:xfrm>
      </p:grpSpPr>
      <p:grpSp>
        <p:nvGrpSpPr>
          <p:cNvPr id="6" name="Group 5"/>
          <p:cNvGrpSpPr/>
          <p:nvPr userDrawn="1"/>
        </p:nvGrpSpPr>
        <p:grpSpPr>
          <a:xfrm>
            <a:off x="6509496" y="6237572"/>
            <a:ext cx="2799604" cy="663006"/>
            <a:chOff x="6355080" y="269053"/>
            <a:chExt cx="2799604" cy="663006"/>
          </a:xfrm>
        </p:grpSpPr>
        <p:pic>
          <p:nvPicPr>
            <p:cNvPr id="7" name="Picture 6" descr="print_logo.eps"/>
            <p:cNvPicPr>
              <a:picLocks noChangeAspect="1"/>
            </p:cNvPicPr>
            <p:nvPr/>
          </p:nvPicPr>
          <p:blipFill>
            <a:blip r:embed="rId2"/>
            <a:srcRect b="17422"/>
            <a:stretch>
              <a:fillRect/>
            </a:stretch>
          </p:blipFill>
          <p:spPr>
            <a:xfrm>
              <a:off x="6416040" y="269053"/>
              <a:ext cx="2496744" cy="434053"/>
            </a:xfrm>
            <a:prstGeom prst="rect">
              <a:avLst/>
            </a:prstGeom>
          </p:spPr>
        </p:pic>
        <p:sp>
          <p:nvSpPr>
            <p:cNvPr id="8" name="TextBox 7"/>
            <p:cNvSpPr txBox="1"/>
            <p:nvPr userDrawn="1"/>
          </p:nvSpPr>
          <p:spPr>
            <a:xfrm>
              <a:off x="6355080" y="670449"/>
              <a:ext cx="2799604" cy="261610"/>
            </a:xfrm>
            <a:prstGeom prst="rect">
              <a:avLst/>
            </a:prstGeom>
            <a:noFill/>
          </p:spPr>
          <p:txBody>
            <a:bodyPr wrap="square" rtlCol="0">
              <a:spAutoFit/>
            </a:bodyPr>
            <a:lstStyle/>
            <a:p>
              <a:r>
                <a:rPr lang="en-US" sz="1050" dirty="0">
                  <a:solidFill>
                    <a:schemeClr val="tx1"/>
                  </a:solidFill>
                </a:rPr>
                <a:t> www.buildingyourfinancialhouse.org </a:t>
              </a:r>
              <a:r>
                <a:rPr lang="en-US" sz="800" dirty="0">
                  <a:solidFill>
                    <a:schemeClr val="tx1"/>
                  </a:solidFill>
                </a:rPr>
                <a:t>(2019)</a:t>
              </a:r>
            </a:p>
          </p:txBody>
        </p:sp>
      </p:grpSp>
      <p:sp>
        <p:nvSpPr>
          <p:cNvPr id="9" name="Footer Placeholder 6"/>
          <p:cNvSpPr txBox="1">
            <a:spLocks/>
          </p:cNvSpPr>
          <p:nvPr userDrawn="1"/>
        </p:nvSpPr>
        <p:spPr>
          <a:xfrm>
            <a:off x="0" y="6235699"/>
            <a:ext cx="6502400" cy="594360"/>
          </a:xfrm>
          <a:prstGeom prst="rect">
            <a:avLst/>
          </a:prstGeom>
          <a:solidFill>
            <a:schemeClr val="bg2">
              <a:lumMod val="50000"/>
            </a:schemeClr>
          </a:solidFill>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800" dirty="0"/>
              <a:t>Readine</a:t>
            </a:r>
            <a:r>
              <a:rPr lang="en-US" sz="1400" i="1" dirty="0"/>
              <a:t>$$ </a:t>
            </a:r>
            <a:r>
              <a:rPr lang="en-US" sz="1800" dirty="0"/>
              <a:t>for Reentry</a:t>
            </a:r>
          </a:p>
        </p:txBody>
      </p:sp>
    </p:spTree>
    <p:extLst>
      <p:ext uri="{BB962C8B-B14F-4D97-AF65-F5344CB8AC3E}">
        <p14:creationId xmlns:p14="http://schemas.microsoft.com/office/powerpoint/2010/main" val="40977661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YFH.org-2017">
    <p:spTree>
      <p:nvGrpSpPr>
        <p:cNvPr id="1" name=""/>
        <p:cNvGrpSpPr/>
        <p:nvPr/>
      </p:nvGrpSpPr>
      <p:grpSpPr>
        <a:xfrm>
          <a:off x="0" y="0"/>
          <a:ext cx="0" cy="0"/>
          <a:chOff x="0" y="0"/>
          <a:chExt cx="0" cy="0"/>
        </a:xfrm>
      </p:grpSpPr>
      <p:grpSp>
        <p:nvGrpSpPr>
          <p:cNvPr id="6" name="Group 5"/>
          <p:cNvGrpSpPr/>
          <p:nvPr userDrawn="1"/>
        </p:nvGrpSpPr>
        <p:grpSpPr>
          <a:xfrm>
            <a:off x="6509496" y="6237572"/>
            <a:ext cx="2799604" cy="663006"/>
            <a:chOff x="6355080" y="269053"/>
            <a:chExt cx="2799604" cy="663006"/>
          </a:xfrm>
        </p:grpSpPr>
        <p:pic>
          <p:nvPicPr>
            <p:cNvPr id="7" name="Picture 6" descr="print_logo.eps"/>
            <p:cNvPicPr>
              <a:picLocks noChangeAspect="1"/>
            </p:cNvPicPr>
            <p:nvPr/>
          </p:nvPicPr>
          <p:blipFill>
            <a:blip r:embed="rId2"/>
            <a:srcRect b="17422"/>
            <a:stretch>
              <a:fillRect/>
            </a:stretch>
          </p:blipFill>
          <p:spPr>
            <a:xfrm>
              <a:off x="6416040" y="269053"/>
              <a:ext cx="2496744" cy="434053"/>
            </a:xfrm>
            <a:prstGeom prst="rect">
              <a:avLst/>
            </a:prstGeom>
          </p:spPr>
        </p:pic>
        <p:sp>
          <p:nvSpPr>
            <p:cNvPr id="8" name="TextBox 7"/>
            <p:cNvSpPr txBox="1"/>
            <p:nvPr userDrawn="1"/>
          </p:nvSpPr>
          <p:spPr>
            <a:xfrm>
              <a:off x="6355080" y="670449"/>
              <a:ext cx="2799604" cy="261610"/>
            </a:xfrm>
            <a:prstGeom prst="rect">
              <a:avLst/>
            </a:prstGeom>
            <a:noFill/>
          </p:spPr>
          <p:txBody>
            <a:bodyPr wrap="square" rtlCol="0">
              <a:spAutoFit/>
            </a:bodyPr>
            <a:lstStyle/>
            <a:p>
              <a:r>
                <a:rPr lang="en-US" sz="1050" dirty="0">
                  <a:solidFill>
                    <a:schemeClr val="tx1"/>
                  </a:solidFill>
                </a:rPr>
                <a:t> www.buildingyourfinancialhouse.org </a:t>
              </a:r>
              <a:r>
                <a:rPr lang="en-US" sz="800" dirty="0">
                  <a:solidFill>
                    <a:schemeClr val="tx1"/>
                  </a:solidFill>
                </a:rPr>
                <a:t>(2019)</a:t>
              </a:r>
            </a:p>
          </p:txBody>
        </p:sp>
      </p:grpSp>
    </p:spTree>
    <p:extLst>
      <p:ext uri="{BB962C8B-B14F-4D97-AF65-F5344CB8AC3E}">
        <p14:creationId xmlns:p14="http://schemas.microsoft.com/office/powerpoint/2010/main" val="8579576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1B2BD79-DB4E-487F-815A-B39D08AB4CF6}" type="datetimeFigureOut">
              <a:rPr lang="en-US" smtClean="0">
                <a:solidFill>
                  <a:prstClr val="black">
                    <a:tint val="75000"/>
                  </a:prstClr>
                </a:solidFill>
              </a:rPr>
              <a:pPr/>
              <a:t>2/18/2022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grpSp>
        <p:nvGrpSpPr>
          <p:cNvPr id="7" name="Group 6"/>
          <p:cNvGrpSpPr/>
          <p:nvPr userDrawn="1"/>
        </p:nvGrpSpPr>
        <p:grpSpPr>
          <a:xfrm>
            <a:off x="228600" y="6071526"/>
            <a:ext cx="2799604" cy="663006"/>
            <a:chOff x="6355080" y="269053"/>
            <a:chExt cx="2799604" cy="663006"/>
          </a:xfrm>
        </p:grpSpPr>
        <p:pic>
          <p:nvPicPr>
            <p:cNvPr id="8" name="Picture 7" descr="print_logo.eps"/>
            <p:cNvPicPr>
              <a:picLocks noChangeAspect="1"/>
            </p:cNvPicPr>
            <p:nvPr/>
          </p:nvPicPr>
          <p:blipFill>
            <a:blip r:embed="rId2"/>
            <a:srcRect b="17422"/>
            <a:stretch>
              <a:fillRect/>
            </a:stretch>
          </p:blipFill>
          <p:spPr>
            <a:xfrm>
              <a:off x="6416040" y="269053"/>
              <a:ext cx="2496744" cy="434053"/>
            </a:xfrm>
            <a:prstGeom prst="rect">
              <a:avLst/>
            </a:prstGeom>
          </p:spPr>
        </p:pic>
        <p:sp>
          <p:nvSpPr>
            <p:cNvPr id="9" name="TextBox 8"/>
            <p:cNvSpPr txBox="1"/>
            <p:nvPr userDrawn="1"/>
          </p:nvSpPr>
          <p:spPr>
            <a:xfrm>
              <a:off x="6355080" y="670449"/>
              <a:ext cx="2799604" cy="261610"/>
            </a:xfrm>
            <a:prstGeom prst="rect">
              <a:avLst/>
            </a:prstGeom>
            <a:noFill/>
          </p:spPr>
          <p:txBody>
            <a:bodyPr wrap="square" rtlCol="0">
              <a:spAutoFit/>
            </a:bodyPr>
            <a:lstStyle/>
            <a:p>
              <a:pPr defTabSz="914400"/>
              <a:r>
                <a:rPr lang="en-US" sz="1050" dirty="0">
                  <a:solidFill>
                    <a:srgbClr val="1F497D">
                      <a:lumMod val="50000"/>
                    </a:srgbClr>
                  </a:solidFill>
                </a:rPr>
                <a:t> www.buildingyourfinancialhouse.org </a:t>
              </a:r>
              <a:r>
                <a:rPr lang="en-US" sz="800" dirty="0">
                  <a:solidFill>
                    <a:srgbClr val="1F497D">
                      <a:lumMod val="50000"/>
                    </a:srgbClr>
                  </a:solidFill>
                </a:rPr>
                <a:t>(2020)</a:t>
              </a:r>
            </a:p>
          </p:txBody>
        </p:sp>
      </p:grpSp>
    </p:spTree>
    <p:extLst>
      <p:ext uri="{BB962C8B-B14F-4D97-AF65-F5344CB8AC3E}">
        <p14:creationId xmlns:p14="http://schemas.microsoft.com/office/powerpoint/2010/main" val="160050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B2BD79-DB4E-487F-815A-B39D08AB4CF6}"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DC83E-2BC4-444E-9D6D-FF213A08643E}" type="slidenum">
              <a:rPr lang="en-US" smtClean="0"/>
              <a:t>‹#›</a:t>
            </a:fld>
            <a:endParaRPr lang="en-US"/>
          </a:p>
        </p:txBody>
      </p:sp>
    </p:spTree>
    <p:extLst>
      <p:ext uri="{BB962C8B-B14F-4D97-AF65-F5344CB8AC3E}">
        <p14:creationId xmlns:p14="http://schemas.microsoft.com/office/powerpoint/2010/main" val="919494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B2BD79-DB4E-487F-815A-B39D08AB4CF6}" type="datetimeFigureOut">
              <a:rPr lang="en-US" smtClean="0">
                <a:solidFill>
                  <a:prstClr val="black">
                    <a:tint val="75000"/>
                  </a:prstClr>
                </a:solidFill>
              </a:rPr>
              <a:pPr/>
              <a:t>2/18/2022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06766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B2BD79-DB4E-487F-815A-B39D08AB4CF6}" type="datetimeFigureOut">
              <a:rPr lang="en-US" smtClean="0">
                <a:solidFill>
                  <a:prstClr val="black">
                    <a:tint val="75000"/>
                  </a:prstClr>
                </a:solidFill>
              </a:rPr>
              <a:pPr/>
              <a:t>2/18/2022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09845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B2BD79-DB4E-487F-815A-B39D08AB4CF6}" type="datetimeFigureOut">
              <a:rPr lang="en-US" smtClean="0">
                <a:solidFill>
                  <a:prstClr val="black">
                    <a:tint val="75000"/>
                  </a:prstClr>
                </a:solidFill>
              </a:rPr>
              <a:pPr/>
              <a:t>2/18/2022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28483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B2BD79-DB4E-487F-815A-B39D08AB4CF6}" type="datetimeFigureOut">
              <a:rPr lang="en-US" smtClean="0">
                <a:solidFill>
                  <a:prstClr val="black">
                    <a:tint val="75000"/>
                  </a:prstClr>
                </a:solidFill>
              </a:rPr>
              <a:pPr/>
              <a:t>2/18/2022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11265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B2BD79-DB4E-487F-815A-B39D08AB4CF6}" type="datetimeFigureOut">
              <a:rPr lang="en-US" smtClean="0">
                <a:solidFill>
                  <a:prstClr val="black">
                    <a:tint val="75000"/>
                  </a:prstClr>
                </a:solidFill>
              </a:rPr>
              <a:pPr/>
              <a:t>2/18/2022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sp>
        <p:nvSpPr>
          <p:cNvPr id="6" name="Rectangle 5"/>
          <p:cNvSpPr/>
          <p:nvPr userDrawn="1"/>
        </p:nvSpPr>
        <p:spPr>
          <a:xfrm>
            <a:off x="2438400" y="774700"/>
            <a:ext cx="6705600" cy="6083300"/>
          </a:xfrm>
          <a:prstGeom prst="rect">
            <a:avLst/>
          </a:prstGeom>
          <a:blipFill dpi="0" rotWithShape="1">
            <a:blip r:embed="rId2">
              <a:alphaModFix amt="20000"/>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40218876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B2BD79-DB4E-487F-815A-B39D08AB4CF6}" type="datetimeFigureOut">
              <a:rPr lang="en-US" smtClean="0">
                <a:solidFill>
                  <a:prstClr val="black">
                    <a:tint val="75000"/>
                  </a:prstClr>
                </a:solidFill>
              </a:rPr>
              <a:pPr/>
              <a:t>2/18/2022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6458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B2BD79-DB4E-487F-815A-B39D08AB4CF6}" type="datetimeFigureOut">
              <a:rPr lang="en-US" smtClean="0">
                <a:solidFill>
                  <a:prstClr val="black">
                    <a:tint val="75000"/>
                  </a:prstClr>
                </a:solidFill>
              </a:rPr>
              <a:pPr/>
              <a:t>2/18/2022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6172200"/>
            <a:ext cx="2590800" cy="545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userDrawn="1"/>
        </p:nvSpPr>
        <p:spPr>
          <a:xfrm>
            <a:off x="2438400" y="774700"/>
            <a:ext cx="6705600" cy="6083300"/>
          </a:xfrm>
          <a:prstGeom prst="rect">
            <a:avLst/>
          </a:prstGeom>
          <a:blipFill dpi="0" rotWithShape="1">
            <a:blip r:embed="rId3">
              <a:alphaModFix amt="20000"/>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398342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B2BD79-DB4E-487F-815A-B39D08AB4CF6}" type="datetimeFigureOut">
              <a:rPr lang="en-US" smtClean="0">
                <a:solidFill>
                  <a:prstClr val="black">
                    <a:tint val="75000"/>
                  </a:prstClr>
                </a:solidFill>
              </a:rPr>
              <a:pPr/>
              <a:t>2/18/2022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57516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B2BD79-DB4E-487F-815A-B39D08AB4CF6}" type="datetimeFigureOut">
              <a:rPr lang="en-US" smtClean="0">
                <a:solidFill>
                  <a:prstClr val="black">
                    <a:tint val="75000"/>
                  </a:prstClr>
                </a:solidFill>
              </a:rPr>
              <a:pPr/>
              <a:t>2/18/2022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72798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B2BD79-DB4E-487F-815A-B39D08AB4CF6}" type="datetimeFigureOut">
              <a:rPr lang="en-US" smtClean="0">
                <a:solidFill>
                  <a:prstClr val="black">
                    <a:tint val="75000"/>
                  </a:prstClr>
                </a:solidFill>
              </a:rPr>
              <a:pPr/>
              <a:t>2/18/2022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636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B2BD79-DB4E-487F-815A-B39D08AB4CF6}"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DC83E-2BC4-444E-9D6D-FF213A08643E}" type="slidenum">
              <a:rPr lang="en-US" smtClean="0"/>
              <a:t>‹#›</a:t>
            </a:fld>
            <a:endParaRPr lang="en-US"/>
          </a:p>
        </p:txBody>
      </p:sp>
    </p:spTree>
    <p:extLst>
      <p:ext uri="{BB962C8B-B14F-4D97-AF65-F5344CB8AC3E}">
        <p14:creationId xmlns:p14="http://schemas.microsoft.com/office/powerpoint/2010/main" val="13755749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Renewed BYFH 2020">
    <p:spTree>
      <p:nvGrpSpPr>
        <p:cNvPr id="1" name=""/>
        <p:cNvGrpSpPr/>
        <p:nvPr/>
      </p:nvGrpSpPr>
      <p:grpSpPr>
        <a:xfrm>
          <a:off x="0" y="0"/>
          <a:ext cx="0" cy="0"/>
          <a:chOff x="0" y="0"/>
          <a:chExt cx="0" cy="0"/>
        </a:xfrm>
      </p:grpSpPr>
      <p:cxnSp>
        <p:nvCxnSpPr>
          <p:cNvPr id="7" name="Straight Connector 6"/>
          <p:cNvCxnSpPr/>
          <p:nvPr userDrawn="1"/>
        </p:nvCxnSpPr>
        <p:spPr>
          <a:xfrm>
            <a:off x="152400" y="685800"/>
            <a:ext cx="891540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userDrawn="1"/>
        </p:nvSpPr>
        <p:spPr>
          <a:xfrm>
            <a:off x="0" y="12700"/>
            <a:ext cx="9144000" cy="762000"/>
          </a:xfrm>
          <a:prstGeom prst="rect">
            <a:avLst/>
          </a:prstGeom>
          <a:solidFill>
            <a:schemeClr val="tx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 name="Rectangle 3"/>
          <p:cNvSpPr/>
          <p:nvPr userDrawn="1"/>
        </p:nvSpPr>
        <p:spPr>
          <a:xfrm>
            <a:off x="2438400" y="774700"/>
            <a:ext cx="6705600" cy="608330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36179831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Blank with Head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0530DB-7B61-4825-B74D-DEDB650C5C05}"/>
              </a:ext>
            </a:extLst>
          </p:cNvPr>
          <p:cNvSpPr>
            <a:spLocks noGrp="1"/>
          </p:cNvSpPr>
          <p:nvPr>
            <p:ph type="title"/>
          </p:nvPr>
        </p:nvSpPr>
        <p:spPr>
          <a:xfrm>
            <a:off x="0" y="0"/>
            <a:ext cx="9144000" cy="665160"/>
          </a:xfrm>
          <a:solidFill>
            <a:schemeClr val="accent1">
              <a:lumMod val="20000"/>
              <a:lumOff val="80000"/>
              <a:alpha val="57000"/>
            </a:schemeClr>
          </a:solidFill>
        </p:spPr>
        <p:txBody>
          <a:bodyPr>
            <a:normAutofit/>
          </a:bodyPr>
          <a:lstStyle>
            <a:lvl1pPr algn="l">
              <a:defRPr sz="3200">
                <a:solidFill>
                  <a:schemeClr val="tx2">
                    <a:lumMod val="75000"/>
                  </a:schemeClr>
                </a:solidFill>
                <a:latin typeface="Gadugi" panose="020B0502040204020203" pitchFamily="34" charset="0"/>
                <a:ea typeface="Gadugi" panose="020B0502040204020203" pitchFamily="34" charset="0"/>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8CFE3675-FC94-45CC-B8BB-834F89A2CDD0}"/>
              </a:ext>
            </a:extLst>
          </p:cNvPr>
          <p:cNvCxnSpPr/>
          <p:nvPr userDrawn="1"/>
        </p:nvCxnSpPr>
        <p:spPr>
          <a:xfrm flipH="1">
            <a:off x="1" y="647698"/>
            <a:ext cx="9121587"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3438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B2BD79-DB4E-487F-815A-B39D08AB4CF6}" type="datetimeFigureOut">
              <a:rPr lang="en-US" smtClean="0"/>
              <a:t>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3DC83E-2BC4-444E-9D6D-FF213A08643E}" type="slidenum">
              <a:rPr lang="en-US" smtClean="0"/>
              <a:t>‹#›</a:t>
            </a:fld>
            <a:endParaRPr lang="en-US"/>
          </a:p>
        </p:txBody>
      </p:sp>
    </p:spTree>
    <p:extLst>
      <p:ext uri="{BB962C8B-B14F-4D97-AF65-F5344CB8AC3E}">
        <p14:creationId xmlns:p14="http://schemas.microsoft.com/office/powerpoint/2010/main" val="3817446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B2BD79-DB4E-487F-815A-B39D08AB4CF6}" type="datetimeFigureOut">
              <a:rPr lang="en-US" smtClean="0"/>
              <a:t>2/18/2022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3DC83E-2BC4-444E-9D6D-FF213A08643E}" type="slidenum">
              <a:rPr lang="en-US" smtClean="0"/>
              <a:t>‹#›</a:t>
            </a:fld>
            <a:endParaRPr lang="en-US"/>
          </a:p>
        </p:txBody>
      </p:sp>
    </p:spTree>
    <p:extLst>
      <p:ext uri="{BB962C8B-B14F-4D97-AF65-F5344CB8AC3E}">
        <p14:creationId xmlns:p14="http://schemas.microsoft.com/office/powerpoint/2010/main" val="1486519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B2BD79-DB4E-487F-815A-B39D08AB4CF6}" type="datetimeFigureOut">
              <a:rPr lang="en-US" smtClean="0"/>
              <a:t>2/18/2022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3DC83E-2BC4-444E-9D6D-FF213A08643E}" type="slidenum">
              <a:rPr lang="en-US" smtClean="0"/>
              <a:t>‹#›</a:t>
            </a:fld>
            <a:endParaRPr lang="en-US"/>
          </a:p>
        </p:txBody>
      </p:sp>
      <p:sp>
        <p:nvSpPr>
          <p:cNvPr id="6" name="Rectangle 5"/>
          <p:cNvSpPr/>
          <p:nvPr userDrawn="1"/>
        </p:nvSpPr>
        <p:spPr>
          <a:xfrm>
            <a:off x="2438400" y="774700"/>
            <a:ext cx="6705600" cy="6083300"/>
          </a:xfrm>
          <a:prstGeom prst="rect">
            <a:avLst/>
          </a:prstGeom>
          <a:blipFill dpi="0" rotWithShape="1">
            <a:blip r:embed="rId2">
              <a:alphaModFix amt="20000"/>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1034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ith Head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0530DB-7B61-4825-B74D-DEDB650C5C05}"/>
              </a:ext>
            </a:extLst>
          </p:cNvPr>
          <p:cNvSpPr>
            <a:spLocks noGrp="1"/>
          </p:cNvSpPr>
          <p:nvPr>
            <p:ph type="title"/>
          </p:nvPr>
        </p:nvSpPr>
        <p:spPr>
          <a:xfrm>
            <a:off x="0" y="0"/>
            <a:ext cx="9144000" cy="665160"/>
          </a:xfrm>
          <a:solidFill>
            <a:schemeClr val="accent1">
              <a:lumMod val="20000"/>
              <a:lumOff val="80000"/>
              <a:alpha val="57000"/>
            </a:schemeClr>
          </a:solidFill>
        </p:spPr>
        <p:txBody>
          <a:bodyPr>
            <a:normAutofit/>
          </a:bodyPr>
          <a:lstStyle>
            <a:lvl1pPr algn="l">
              <a:defRPr sz="3200">
                <a:solidFill>
                  <a:schemeClr val="tx2">
                    <a:lumMod val="75000"/>
                  </a:schemeClr>
                </a:solidFill>
                <a:latin typeface="Gadugi" panose="020B0502040204020203" pitchFamily="34" charset="0"/>
                <a:ea typeface="Gadugi" panose="020B0502040204020203" pitchFamily="34" charset="0"/>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8CFE3675-FC94-45CC-B8BB-834F89A2CDD0}"/>
              </a:ext>
            </a:extLst>
          </p:cNvPr>
          <p:cNvCxnSpPr/>
          <p:nvPr userDrawn="1"/>
        </p:nvCxnSpPr>
        <p:spPr>
          <a:xfrm flipH="1">
            <a:off x="1" y="647698"/>
            <a:ext cx="9121587"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8567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p:nvPr userDrawn="1"/>
        </p:nvSpPr>
        <p:spPr>
          <a:xfrm>
            <a:off x="2438400" y="774700"/>
            <a:ext cx="6705600" cy="6083300"/>
          </a:xfrm>
          <a:prstGeom prst="rect">
            <a:avLst/>
          </a:prstGeom>
          <a:blipFill dpi="0" rotWithShape="1">
            <a:blip r:embed="rId2">
              <a:alphaModFix amt="20000"/>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2"/>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420464" y="6172200"/>
            <a:ext cx="2590800" cy="545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9303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ing with text">
    <p:spTree>
      <p:nvGrpSpPr>
        <p:cNvPr id="1" name=""/>
        <p:cNvGrpSpPr/>
        <p:nvPr/>
      </p:nvGrpSpPr>
      <p:grpSpPr>
        <a:xfrm>
          <a:off x="0" y="0"/>
          <a:ext cx="0" cy="0"/>
          <a:chOff x="0" y="0"/>
          <a:chExt cx="0" cy="0"/>
        </a:xfrm>
      </p:grpSpPr>
      <p:sp>
        <p:nvSpPr>
          <p:cNvPr id="9" name="Rectangle 8"/>
          <p:cNvSpPr/>
          <p:nvPr userDrawn="1"/>
        </p:nvSpPr>
        <p:spPr>
          <a:xfrm>
            <a:off x="2438400" y="774700"/>
            <a:ext cx="6705600" cy="6083300"/>
          </a:xfrm>
          <a:prstGeom prst="rect">
            <a:avLst/>
          </a:prstGeom>
          <a:blipFill dpi="0" rotWithShape="1">
            <a:blip r:embed="rId2">
              <a:alphaModFix amt="20000"/>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userDrawn="1"/>
        </p:nvGrpSpPr>
        <p:grpSpPr>
          <a:xfrm>
            <a:off x="6509496" y="6237572"/>
            <a:ext cx="2799604" cy="663006"/>
            <a:chOff x="6355080" y="269053"/>
            <a:chExt cx="2799604" cy="663006"/>
          </a:xfrm>
        </p:grpSpPr>
        <p:pic>
          <p:nvPicPr>
            <p:cNvPr id="11" name="Picture 10" descr="print_logo.eps"/>
            <p:cNvPicPr>
              <a:picLocks noChangeAspect="1"/>
            </p:cNvPicPr>
            <p:nvPr/>
          </p:nvPicPr>
          <p:blipFill>
            <a:blip r:embed="rId3"/>
            <a:srcRect b="17422"/>
            <a:stretch>
              <a:fillRect/>
            </a:stretch>
          </p:blipFill>
          <p:spPr>
            <a:xfrm>
              <a:off x="6416040" y="269053"/>
              <a:ext cx="2496744" cy="434053"/>
            </a:xfrm>
            <a:prstGeom prst="rect">
              <a:avLst/>
            </a:prstGeom>
          </p:spPr>
        </p:pic>
        <p:sp>
          <p:nvSpPr>
            <p:cNvPr id="12" name="TextBox 11"/>
            <p:cNvSpPr txBox="1"/>
            <p:nvPr userDrawn="1"/>
          </p:nvSpPr>
          <p:spPr>
            <a:xfrm>
              <a:off x="6355080" y="670449"/>
              <a:ext cx="2799604" cy="261610"/>
            </a:xfrm>
            <a:prstGeom prst="rect">
              <a:avLst/>
            </a:prstGeom>
            <a:noFill/>
          </p:spPr>
          <p:txBody>
            <a:bodyPr wrap="square" rtlCol="0">
              <a:spAutoFit/>
            </a:bodyPr>
            <a:lstStyle/>
            <a:p>
              <a:pPr defTabSz="914400"/>
              <a:r>
                <a:rPr lang="en-US" sz="1050" dirty="0">
                  <a:solidFill>
                    <a:prstClr val="white"/>
                  </a:solidFill>
                </a:rPr>
                <a:t>      www.buildingyourfinancialhouse.org </a:t>
              </a:r>
              <a:endParaRPr lang="en-US" sz="800" dirty="0">
                <a:solidFill>
                  <a:prstClr val="white"/>
                </a:solidFill>
              </a:endParaRPr>
            </a:p>
          </p:txBody>
        </p:sp>
      </p:grpSp>
      <p:cxnSp>
        <p:nvCxnSpPr>
          <p:cNvPr id="14" name="Straight Connector 13"/>
          <p:cNvCxnSpPr/>
          <p:nvPr userDrawn="1"/>
        </p:nvCxnSpPr>
        <p:spPr>
          <a:xfrm flipH="1">
            <a:off x="1" y="647698"/>
            <a:ext cx="9121587"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76800" y="1382076"/>
            <a:ext cx="9144000" cy="665160"/>
          </a:xfrm>
          <a:solidFill>
            <a:schemeClr val="accent1">
              <a:lumMod val="20000"/>
              <a:lumOff val="80000"/>
              <a:alpha val="57000"/>
            </a:schemeClr>
          </a:solidFill>
        </p:spPr>
        <p:txBody>
          <a:bodyPr>
            <a:normAutofit/>
          </a:bodyPr>
          <a:lstStyle>
            <a:lvl1pPr algn="l">
              <a:defRPr sz="3200">
                <a:solidFill>
                  <a:schemeClr val="tx2">
                    <a:lumMod val="75000"/>
                  </a:schemeClr>
                </a:solidFill>
                <a:latin typeface="Gadugi" panose="020B0502040204020203" pitchFamily="34" charset="0"/>
                <a:ea typeface="Gadugi" panose="020B0502040204020203" pitchFamily="34" charset="0"/>
              </a:defRPr>
            </a:lvl1pPr>
          </a:lstStyle>
          <a:p>
            <a:r>
              <a:rPr lang="en-US" dirty="0"/>
              <a:t>Click to edit Master title style</a:t>
            </a:r>
          </a:p>
        </p:txBody>
      </p:sp>
      <p:sp>
        <p:nvSpPr>
          <p:cNvPr id="13" name="Content Placeholder 2">
            <a:extLst>
              <a:ext uri="{FF2B5EF4-FFF2-40B4-BE49-F238E27FC236}">
                <a16:creationId xmlns:a16="http://schemas.microsoft.com/office/drawing/2014/main" id="{5BD6EC0B-45FD-4548-AAFA-74FDDC302650}"/>
              </a:ext>
            </a:extLst>
          </p:cNvPr>
          <p:cNvSpPr>
            <a:spLocks noGrp="1"/>
          </p:cNvSpPr>
          <p:nvPr>
            <p:ph idx="1"/>
          </p:nvPr>
        </p:nvSpPr>
        <p:spPr>
          <a:xfrm>
            <a:off x="869950" y="1568451"/>
            <a:ext cx="5111750" cy="4375150"/>
          </a:xfrm>
        </p:spPr>
        <p:txBody>
          <a:bodyPr/>
          <a:lstStyle>
            <a:lvl1pPr>
              <a:defRPr sz="3200">
                <a:solidFill>
                  <a:schemeClr val="tx2">
                    <a:lumMod val="75000"/>
                  </a:schemeClr>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5259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95000"/>
              </a:schemeClr>
            </a:gs>
            <a:gs pos="79000">
              <a:schemeClr val="accent1">
                <a:lumMod val="20000"/>
                <a:lumOff val="80000"/>
              </a:schemeClr>
            </a:gs>
            <a:gs pos="100000">
              <a:schemeClr val="tx2">
                <a:lumMod val="75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B2BD79-DB4E-487F-815A-B39D08AB4CF6}" type="datetimeFigureOut">
              <a:rPr lang="en-US" smtClean="0"/>
              <a:t>2/18/2022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3DC83E-2BC4-444E-9D6D-FF213A08643E}" type="slidenum">
              <a:rPr lang="en-US" smtClean="0"/>
              <a:t>‹#›</a:t>
            </a:fld>
            <a:endParaRPr lang="en-US"/>
          </a:p>
        </p:txBody>
      </p:sp>
    </p:spTree>
    <p:extLst>
      <p:ext uri="{BB962C8B-B14F-4D97-AF65-F5344CB8AC3E}">
        <p14:creationId xmlns:p14="http://schemas.microsoft.com/office/powerpoint/2010/main" val="2254193204"/>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9" r:id="rId10"/>
    <p:sldLayoutId id="2147483880" r:id="rId11"/>
    <p:sldLayoutId id="2147483881" r:id="rId12"/>
    <p:sldLayoutId id="2147483873" r:id="rId13"/>
    <p:sldLayoutId id="2147483874" r:id="rId14"/>
    <p:sldLayoutId id="2147483875" r:id="rId15"/>
    <p:sldLayoutId id="2147483884" r:id="rId16"/>
    <p:sldLayoutId id="2147483885" r:id="rId17"/>
    <p:sldLayoutId id="2147483887"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79000">
              <a:schemeClr val="accent1">
                <a:lumMod val="20000"/>
                <a:lumOff val="80000"/>
              </a:schemeClr>
            </a:gs>
            <a:gs pos="100000">
              <a:schemeClr val="tx2">
                <a:lumMod val="75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1B2BD79-DB4E-487F-815A-B39D08AB4CF6}" type="datetimeFigureOut">
              <a:rPr lang="en-US" smtClean="0">
                <a:solidFill>
                  <a:prstClr val="black">
                    <a:tint val="75000"/>
                  </a:prstClr>
                </a:solidFill>
              </a:rPr>
              <a:pPr defTabSz="914400"/>
              <a:t>2/18/2022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6A3DC83E-2BC4-444E-9D6D-FF213A08643E}"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75415354"/>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88"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8" Type="http://schemas.openxmlformats.org/officeDocument/2006/relationships/hyperlink" Target="https://commons.wikimedia.org/wiki/File:Las_vegas_sign.svg" TargetMode="External"/><Relationship Id="rId3" Type="http://schemas.openxmlformats.org/officeDocument/2006/relationships/image" Target="../media/image15.png"/><Relationship Id="rId7" Type="http://schemas.microsoft.com/office/2007/relationships/hdphoto" Target="../media/hdphoto5.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hyperlink" Target="https://commons.wikimedia.org/wiki/File:Las_vegas_sign.svg"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17.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hyperlink" Target="http://www.pngall.com/thinking-man-png" TargetMode="Externa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microsoft.com/office/2007/relationships/hdphoto" Target="../media/hdphoto8.wdp"/><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23.png"/><Relationship Id="rId11" Type="http://schemas.microsoft.com/office/2007/relationships/hdphoto" Target="../media/hdphoto10.wdp"/><Relationship Id="rId5" Type="http://schemas.openxmlformats.org/officeDocument/2006/relationships/image" Target="../media/image22.jpeg"/><Relationship Id="rId10" Type="http://schemas.openxmlformats.org/officeDocument/2006/relationships/image" Target="../media/image25.png"/><Relationship Id="rId4" Type="http://schemas.microsoft.com/office/2007/relationships/hdphoto" Target="../media/hdphoto7.wdp"/><Relationship Id="rId9" Type="http://schemas.microsoft.com/office/2007/relationships/hdphoto" Target="../media/hdphoto9.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microsoft.com/office/2007/relationships/hdphoto" Target="../media/hdphoto11.wdp"/><Relationship Id="rId5" Type="http://schemas.openxmlformats.org/officeDocument/2006/relationships/image" Target="../media/image57.png"/><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1.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microsoft.com/office/2007/relationships/hdphoto" Target="../media/hdphoto12.wdp"/><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microsoft.com/office/2007/relationships/hdphoto" Target="../media/hdphoto13.wdp"/><Relationship Id="rId7" Type="http://schemas.openxmlformats.org/officeDocument/2006/relationships/hyperlink" Target="http://www.ericrojasblog.com/2012/08/under-contract-mid-century-modern-house.html" TargetMode="External"/><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2.JPG"/><Relationship Id="rId5" Type="http://schemas.microsoft.com/office/2007/relationships/hdphoto" Target="../media/hdphoto14.wdp"/><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microsoft.com/office/2007/relationships/hdphoto" Target="../media/hdphoto4.wdp"/></Relationships>
</file>

<file path=ppt/slides/_rels/slide4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3.png"/><Relationship Id="rId7" Type="http://schemas.openxmlformats.org/officeDocument/2006/relationships/hyperlink" Target="https://sailajasrecipes.blogspot.com/2013/10/homemade-pizza-from-scratch.html"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4.jpg"/><Relationship Id="rId5" Type="http://schemas.openxmlformats.org/officeDocument/2006/relationships/hyperlink" Target="https://www.pikrepo.com/feiwg/scrabble-tiles-forming-black-friday-signage" TargetMode="External"/><Relationship Id="rId4" Type="http://schemas.microsoft.com/office/2007/relationships/hdphoto" Target="../media/hdphoto15.wdp"/><Relationship Id="rId9" Type="http://schemas.microsoft.com/office/2007/relationships/hdphoto" Target="../media/hdphoto16.wdp"/></Relationships>
</file>

<file path=ppt/slides/_rels/slide4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microsoft.com/office/2007/relationships/hdphoto" Target="../media/hdphoto4.wdp"/></Relationships>
</file>

<file path=ppt/slides/_rels/slide4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hyperlink" Target="https://commons.wikimedia.org/wiki/File:Las_vegas_sign.svg"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17.png"/><Relationship Id="rId4" Type="http://schemas.microsoft.com/office/2007/relationships/hdphoto" Target="../media/hdphoto4.wdp"/></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1.xml"/><Relationship Id="rId1" Type="http://schemas.openxmlformats.org/officeDocument/2006/relationships/slideLayout" Target="../slideLayouts/slideLayout16.xml"/><Relationship Id="rId5" Type="http://schemas.openxmlformats.org/officeDocument/2006/relationships/hyperlink" Target="http://www.pngall.com/thinking-man-png" TargetMode="External"/><Relationship Id="rId4" Type="http://schemas.openxmlformats.org/officeDocument/2006/relationships/image" Target="../media/image20.png"/></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72.gif"/></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72.gif"/></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hyperlink" Target="http://sewvery.blogspot.com/2015/08/sewvery-simple-checkbook-cover.html" TargetMode="External"/><Relationship Id="rId4" Type="http://schemas.microsoft.com/office/2007/relationships/hdphoto" Target="../media/hdphoto17.wdp"/></Relationships>
</file>

<file path=ppt/slides/_rels/slide6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hyperlink" Target="https://opencurriculum.org/9353/how-do-you-write-a-check-to-pay-for-something/"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6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hyperlink" Target="http://thelollipoptree.blogspot.com/2013/10/question-of-day-does-anyone-know-how.html" TargetMode="External"/><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hyperlink" Target="https://pixabay.com/en/alternative-option-many-selection-112226/" TargetMode="External"/></Relationships>
</file>

<file path=ppt/slides/_rels/slide6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9.xml"/><Relationship Id="rId1" Type="http://schemas.openxmlformats.org/officeDocument/2006/relationships/slideLayout" Target="../slideLayouts/slideLayout16.xml"/><Relationship Id="rId5" Type="http://schemas.openxmlformats.org/officeDocument/2006/relationships/hyperlink" Target="http://www.pngall.com/thinking-man-png" TargetMode="External"/><Relationship Id="rId4" Type="http://schemas.openxmlformats.org/officeDocument/2006/relationships/image" Target="../media/image20.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hyperlink" Target="http://theworldoffashionbybibi.blogspot.com.es/2010_04_01_archive.html"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8.xml"/><Relationship Id="rId1" Type="http://schemas.openxmlformats.org/officeDocument/2006/relationships/slideLayout" Target="../slideLayouts/slideLayout1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8.xml.rels><?xml version="1.0" encoding="UTF-8" standalone="yes"?>
<Relationships xmlns="http://schemas.openxmlformats.org/package/2006/relationships"><Relationship Id="rId3" Type="http://schemas.openxmlformats.org/officeDocument/2006/relationships/hyperlink" Target="http://www.thebluediamondgallery.com/handwriting/t/take-action.html" TargetMode="External"/><Relationship Id="rId2" Type="http://schemas.openxmlformats.org/officeDocument/2006/relationships/image" Target="../media/image88.jpg"/><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hyperlink" Target="http://www.thebluediamondgallery.com/handwriting/k/knowledge.html"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8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2.wdp"/></Relationships>
</file>

<file path=ppt/slides/_rels/slide9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2.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077496" y="2656952"/>
            <a:ext cx="4856704" cy="1076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8" name="Picture 2"/>
          <p:cNvPicPr>
            <a:picLocks noGrp="1" noChangeAspect="1" noChangeArrowheads="1"/>
          </p:cNvPicPr>
          <p:nvPr>
            <p:ph idx="4294967295"/>
          </p:nvPr>
        </p:nvPicPr>
        <p:blipFill rotWithShape="1">
          <a:blip r:embed="rId3" cstate="print">
            <a:extLst>
              <a:ext uri="{28A0092B-C50C-407E-A947-70E740481C1C}">
                <a14:useLocalDpi xmlns:a14="http://schemas.microsoft.com/office/drawing/2010/main" val="0"/>
              </a:ext>
            </a:extLst>
          </a:blip>
          <a:srcRect l="43224" b="25643"/>
          <a:stretch/>
        </p:blipFill>
        <p:spPr bwMode="auto">
          <a:xfrm>
            <a:off x="4132943" y="2701925"/>
            <a:ext cx="2724150" cy="752475"/>
          </a:xfrm>
          <a:prstGeom prst="rect">
            <a:avLst/>
          </a:prstGeom>
          <a:noFill/>
          <a:ln>
            <a:noFill/>
          </a:ln>
          <a:effectLst/>
          <a:scene3d>
            <a:camera prst="perspectiveFront"/>
            <a:lightRig rig="threePt" dir="t"/>
          </a:scene3d>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9" r="59411" b="26618"/>
          <a:stretch/>
        </p:blipFill>
        <p:spPr bwMode="auto">
          <a:xfrm>
            <a:off x="2077496" y="2682352"/>
            <a:ext cx="2004647" cy="772048"/>
          </a:xfrm>
          <a:prstGeom prst="rect">
            <a:avLst/>
          </a:prstGeom>
          <a:noFill/>
          <a:ln>
            <a:noFill/>
          </a:ln>
          <a:effectLst/>
          <a:scene3d>
            <a:camera prst="perspectiveFront"/>
            <a:lightRig rig="threePt" dir="t"/>
          </a:scene3d>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2088"/>
          <a:stretch/>
        </p:blipFill>
        <p:spPr bwMode="auto">
          <a:xfrm>
            <a:off x="2097592" y="3552908"/>
            <a:ext cx="4800600" cy="180892"/>
          </a:xfrm>
          <a:prstGeom prst="rect">
            <a:avLst/>
          </a:prstGeom>
          <a:noFill/>
          <a:ln>
            <a:noFill/>
          </a:ln>
          <a:effectLst/>
          <a:scene3d>
            <a:camera prst="perspectiveFront"/>
            <a:lightRig rig="threePt" dir="t"/>
          </a:scene3d>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Connector 9"/>
          <p:cNvCxnSpPr/>
          <p:nvPr/>
        </p:nvCxnSpPr>
        <p:spPr>
          <a:xfrm flipH="1" flipV="1">
            <a:off x="2133600" y="3509407"/>
            <a:ext cx="4737799" cy="2"/>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78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250" fill="hold"/>
                                        <p:tgtEl>
                                          <p:spTgt spid="8"/>
                                        </p:tgtEl>
                                        <p:attrNameLst>
                                          <p:attrName>ppt_x</p:attrName>
                                        </p:attrNameLst>
                                      </p:cBhvr>
                                      <p:tavLst>
                                        <p:tav tm="0">
                                          <p:val>
                                            <p:strVal val="1+#ppt_w/2"/>
                                          </p:val>
                                        </p:tav>
                                        <p:tav tm="100000">
                                          <p:val>
                                            <p:strVal val="#ppt_x"/>
                                          </p:val>
                                        </p:tav>
                                      </p:tavLst>
                                    </p:anim>
                                    <p:anim calcmode="lin" valueType="num">
                                      <p:cBhvr additive="base">
                                        <p:cTn id="12" dur="125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250" fill="hold"/>
                                        <p:tgtEl>
                                          <p:spTgt spid="9"/>
                                        </p:tgtEl>
                                        <p:attrNameLst>
                                          <p:attrName>ppt_x</p:attrName>
                                        </p:attrNameLst>
                                      </p:cBhvr>
                                      <p:tavLst>
                                        <p:tav tm="0">
                                          <p:val>
                                            <p:strVal val="0-#ppt_w/2"/>
                                          </p:val>
                                        </p:tav>
                                        <p:tav tm="100000">
                                          <p:val>
                                            <p:strVal val="#ppt_x"/>
                                          </p:val>
                                        </p:tav>
                                      </p:tavLst>
                                    </p:anim>
                                    <p:anim calcmode="lin" valueType="num">
                                      <p:cBhvr additive="base">
                                        <p:cTn id="16" dur="125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250" fill="hold"/>
                                        <p:tgtEl>
                                          <p:spTgt spid="10"/>
                                        </p:tgtEl>
                                        <p:attrNameLst>
                                          <p:attrName>ppt_x</p:attrName>
                                        </p:attrNameLst>
                                      </p:cBhvr>
                                      <p:tavLst>
                                        <p:tav tm="0">
                                          <p:val>
                                            <p:strVal val="1+#ppt_w/2"/>
                                          </p:val>
                                        </p:tav>
                                        <p:tav tm="100000">
                                          <p:val>
                                            <p:strVal val="#ppt_x"/>
                                          </p:val>
                                        </p:tav>
                                      </p:tavLst>
                                    </p:anim>
                                    <p:anim calcmode="lin" valueType="num">
                                      <p:cBhvr additive="base">
                                        <p:cTn id="20" dur="1250" fill="hold"/>
                                        <p:tgtEl>
                                          <p:spTgt spid="10"/>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5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B12EB67-D94B-4AED-8E65-2FF5FAA84C8B}"/>
              </a:ext>
            </a:extLst>
          </p:cNvPr>
          <p:cNvSpPr/>
          <p:nvPr/>
        </p:nvSpPr>
        <p:spPr>
          <a:xfrm>
            <a:off x="4577936" y="863199"/>
            <a:ext cx="4569039" cy="5947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46BD776-C095-4F92-B80A-E8DA75A35809}"/>
              </a:ext>
            </a:extLst>
          </p:cNvPr>
          <p:cNvSpPr>
            <a:spLocks noGrp="1"/>
          </p:cNvSpPr>
          <p:nvPr>
            <p:ph type="title"/>
          </p:nvPr>
        </p:nvSpPr>
        <p:spPr>
          <a:xfrm>
            <a:off x="0" y="-41564"/>
            <a:ext cx="9144000" cy="665160"/>
          </a:xfrm>
        </p:spPr>
        <p:txBody>
          <a:bodyPr/>
          <a:lstStyle/>
          <a:p>
            <a:r>
              <a:rPr lang="en-US" dirty="0"/>
              <a:t>Money Values</a:t>
            </a:r>
          </a:p>
        </p:txBody>
      </p:sp>
      <p:sp>
        <p:nvSpPr>
          <p:cNvPr id="26" name="Rectangle 25">
            <a:extLst>
              <a:ext uri="{FF2B5EF4-FFF2-40B4-BE49-F238E27FC236}">
                <a16:creationId xmlns:a16="http://schemas.microsoft.com/office/drawing/2014/main" id="{BC0BE3B6-5A12-4AF2-B0E3-279A102ADE09}"/>
              </a:ext>
            </a:extLst>
          </p:cNvPr>
          <p:cNvSpPr/>
          <p:nvPr/>
        </p:nvSpPr>
        <p:spPr>
          <a:xfrm>
            <a:off x="4577936" y="1587669"/>
            <a:ext cx="4569039" cy="5732338"/>
          </a:xfrm>
          <a:prstGeom prst="rect">
            <a:avLst/>
          </a:prstGeom>
        </p:spPr>
        <p:txBody>
          <a:bodyPr wrap="square">
            <a:spAutoFit/>
          </a:bodyPr>
          <a:lstStyle/>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3200" dirty="0">
                <a:solidFill>
                  <a:schemeClr val="tx2">
                    <a:lumMod val="75000"/>
                  </a:schemeClr>
                </a:solidFill>
                <a:latin typeface="Gadugi" panose="020B0502040204020203" pitchFamily="34" charset="0"/>
                <a:ea typeface="Gadugi" panose="020B0502040204020203" pitchFamily="34" charset="0"/>
              </a:rPr>
              <a:t>Indulgent</a:t>
            </a:r>
            <a:r>
              <a:rPr lang="en-US" sz="2400" dirty="0">
                <a:solidFill>
                  <a:schemeClr val="tx2">
                    <a:lumMod val="75000"/>
                  </a:schemeClr>
                </a:solidFill>
                <a:latin typeface="Gadugi" panose="020B0502040204020203" pitchFamily="34" charset="0"/>
                <a:ea typeface="Gadugi" panose="020B0502040204020203" pitchFamily="34" charset="0"/>
              </a:rPr>
              <a:t> </a:t>
            </a:r>
          </a:p>
          <a:p>
            <a:pPr marL="119063" lvl="1" algn="ctr">
              <a:lnSpc>
                <a:spcPct val="80000"/>
              </a:lnSpc>
              <a:spcBef>
                <a:spcPts val="300"/>
              </a:spcBef>
              <a:spcAft>
                <a:spcPts val="300"/>
              </a:spcAft>
              <a:tabLst>
                <a:tab pos="804863" algn="l"/>
                <a:tab pos="2336800" algn="l"/>
              </a:tabLst>
            </a:pPr>
            <a:r>
              <a:rPr lang="en-US" sz="2400" i="1" dirty="0">
                <a:solidFill>
                  <a:schemeClr val="tx2">
                    <a:lumMod val="75000"/>
                  </a:schemeClr>
                </a:solidFill>
                <a:latin typeface="Gadugi" panose="020B0502040204020203" pitchFamily="34" charset="0"/>
                <a:ea typeface="Gadugi" panose="020B0502040204020203" pitchFamily="34" charset="0"/>
              </a:rPr>
              <a:t>I want it now!</a:t>
            </a:r>
          </a:p>
          <a:p>
            <a:pPr marL="461963" lvl="1" indent="-342900">
              <a:lnSpc>
                <a:spcPct val="80000"/>
              </a:lnSpc>
              <a:spcBef>
                <a:spcPts val="1200"/>
              </a:spcBef>
              <a:spcAft>
                <a:spcPts val="300"/>
              </a:spcAft>
              <a:buFont typeface="Arial" panose="020B0604020202020204" pitchFamily="34" charset="0"/>
              <a:buChar char="•"/>
              <a:tabLst>
                <a:tab pos="804863" algn="l"/>
                <a:tab pos="2336800" algn="l"/>
              </a:tabLst>
            </a:pPr>
            <a:r>
              <a:rPr lang="en-US" sz="3200" dirty="0">
                <a:solidFill>
                  <a:schemeClr val="tx2">
                    <a:lumMod val="75000"/>
                  </a:schemeClr>
                </a:solidFill>
                <a:latin typeface="Gadugi" panose="020B0502040204020203" pitchFamily="34" charset="0"/>
                <a:ea typeface="Gadugi" panose="020B0502040204020203" pitchFamily="34" charset="0"/>
              </a:rPr>
              <a:t>No worries!</a:t>
            </a:r>
          </a:p>
          <a:p>
            <a:pPr marL="119063" lvl="1" algn="ctr">
              <a:lnSpc>
                <a:spcPct val="80000"/>
              </a:lnSpc>
              <a:spcBef>
                <a:spcPts val="300"/>
              </a:spcBef>
              <a:spcAft>
                <a:spcPts val="300"/>
              </a:spcAft>
              <a:tabLst>
                <a:tab pos="804863" algn="l"/>
                <a:tab pos="2336800" algn="l"/>
              </a:tabLst>
            </a:pPr>
            <a:r>
              <a:rPr lang="en-US" sz="2400" i="1" dirty="0">
                <a:solidFill>
                  <a:schemeClr val="tx2">
                    <a:lumMod val="75000"/>
                  </a:schemeClr>
                </a:solidFill>
                <a:latin typeface="Gadugi" panose="020B0502040204020203" pitchFamily="34" charset="0"/>
                <a:ea typeface="Gadugi" panose="020B0502040204020203" pitchFamily="34" charset="0"/>
              </a:rPr>
              <a:t>Everything will be just fine!</a:t>
            </a:r>
          </a:p>
          <a:p>
            <a:pPr marL="461963" lvl="1" indent="-342900">
              <a:lnSpc>
                <a:spcPct val="80000"/>
              </a:lnSpc>
              <a:spcBef>
                <a:spcPts val="1200"/>
              </a:spcBef>
              <a:spcAft>
                <a:spcPts val="300"/>
              </a:spcAft>
              <a:buFont typeface="Arial" panose="020B0604020202020204" pitchFamily="34" charset="0"/>
              <a:buChar char="•"/>
              <a:tabLst>
                <a:tab pos="804863" algn="l"/>
                <a:tab pos="2336800" algn="l"/>
              </a:tabLst>
            </a:pPr>
            <a:r>
              <a:rPr lang="en-US" sz="3200" dirty="0">
                <a:solidFill>
                  <a:schemeClr val="tx2">
                    <a:lumMod val="75000"/>
                  </a:schemeClr>
                </a:solidFill>
                <a:latin typeface="Gadugi" panose="020B0502040204020203" pitchFamily="34" charset="0"/>
                <a:ea typeface="Gadugi" panose="020B0502040204020203" pitchFamily="34" charset="0"/>
              </a:rPr>
              <a:t>Prestige</a:t>
            </a:r>
            <a:r>
              <a:rPr lang="en-US" sz="2400" dirty="0">
                <a:solidFill>
                  <a:schemeClr val="tx2">
                    <a:lumMod val="75000"/>
                  </a:schemeClr>
                </a:solidFill>
                <a:latin typeface="Gadugi" panose="020B0502040204020203" pitchFamily="34" charset="0"/>
                <a:ea typeface="Gadugi" panose="020B0502040204020203" pitchFamily="34" charset="0"/>
              </a:rPr>
              <a:t> </a:t>
            </a:r>
          </a:p>
          <a:p>
            <a:pPr marL="119063" lvl="1" algn="ctr">
              <a:lnSpc>
                <a:spcPct val="80000"/>
              </a:lnSpc>
              <a:spcBef>
                <a:spcPts val="300"/>
              </a:spcBef>
              <a:spcAft>
                <a:spcPts val="300"/>
              </a:spcAft>
              <a:tabLst>
                <a:tab pos="804863" algn="l"/>
                <a:tab pos="2336800" algn="l"/>
              </a:tabLst>
            </a:pPr>
            <a:r>
              <a:rPr lang="en-US" sz="2400" i="1" dirty="0">
                <a:solidFill>
                  <a:schemeClr val="tx2">
                    <a:lumMod val="75000"/>
                  </a:schemeClr>
                </a:solidFill>
                <a:latin typeface="Gadugi" panose="020B0502040204020203" pitchFamily="34" charset="0"/>
                <a:ea typeface="Gadugi" panose="020B0502040204020203" pitchFamily="34" charset="0"/>
              </a:rPr>
              <a:t>Most </a:t>
            </a:r>
            <a:r>
              <a:rPr lang="en-US" sz="2400" i="1" dirty="0" err="1">
                <a:solidFill>
                  <a:schemeClr val="tx2">
                    <a:lumMod val="75000"/>
                  </a:schemeClr>
                </a:solidFill>
                <a:latin typeface="Gadugi" panose="020B0502040204020203" pitchFamily="34" charset="0"/>
                <a:ea typeface="Gadugi" panose="020B0502040204020203" pitchFamily="34" charset="0"/>
              </a:rPr>
              <a:t>Expensivest</a:t>
            </a:r>
            <a:r>
              <a:rPr lang="en-US" sz="2400" i="1" dirty="0">
                <a:solidFill>
                  <a:schemeClr val="tx2">
                    <a:lumMod val="75000"/>
                  </a:schemeClr>
                </a:solidFill>
                <a:latin typeface="Gadugi" panose="020B0502040204020203" pitchFamily="34" charset="0"/>
                <a:ea typeface="Gadugi" panose="020B0502040204020203" pitchFamily="34" charset="0"/>
              </a:rPr>
              <a:t>!</a:t>
            </a:r>
          </a:p>
          <a:p>
            <a:pPr marL="461963" lvl="1" indent="-342900">
              <a:lnSpc>
                <a:spcPct val="80000"/>
              </a:lnSpc>
              <a:spcBef>
                <a:spcPts val="1200"/>
              </a:spcBef>
              <a:spcAft>
                <a:spcPts val="300"/>
              </a:spcAft>
              <a:buFont typeface="Arial" panose="020B0604020202020204" pitchFamily="34" charset="0"/>
              <a:buChar char="•"/>
              <a:tabLst>
                <a:tab pos="804863" algn="l"/>
                <a:tab pos="2336800" algn="l"/>
              </a:tabLst>
            </a:pPr>
            <a:r>
              <a:rPr lang="en-US" sz="3200" dirty="0">
                <a:solidFill>
                  <a:schemeClr val="tx2">
                    <a:lumMod val="75000"/>
                  </a:schemeClr>
                </a:solidFill>
                <a:latin typeface="Gadugi" panose="020B0502040204020203" pitchFamily="34" charset="0"/>
                <a:ea typeface="Gadugi" panose="020B0502040204020203" pitchFamily="34" charset="0"/>
              </a:rPr>
              <a:t>Security</a:t>
            </a:r>
            <a:r>
              <a:rPr lang="en-US" sz="2400" dirty="0">
                <a:solidFill>
                  <a:schemeClr val="tx2">
                    <a:lumMod val="75000"/>
                  </a:schemeClr>
                </a:solidFill>
                <a:latin typeface="Gadugi" panose="020B0502040204020203" pitchFamily="34" charset="0"/>
                <a:ea typeface="Gadugi" panose="020B0502040204020203" pitchFamily="34" charset="0"/>
              </a:rPr>
              <a:t> </a:t>
            </a:r>
          </a:p>
          <a:p>
            <a:pPr marL="119063" lvl="1" algn="ctr">
              <a:lnSpc>
                <a:spcPct val="80000"/>
              </a:lnSpc>
              <a:spcBef>
                <a:spcPts val="300"/>
              </a:spcBef>
              <a:spcAft>
                <a:spcPts val="300"/>
              </a:spcAft>
              <a:tabLst>
                <a:tab pos="804863" algn="l"/>
                <a:tab pos="2336800" algn="l"/>
              </a:tabLst>
            </a:pPr>
            <a:r>
              <a:rPr lang="en-US" sz="2400" i="1" dirty="0">
                <a:solidFill>
                  <a:schemeClr val="tx2">
                    <a:lumMod val="75000"/>
                  </a:schemeClr>
                </a:solidFill>
                <a:latin typeface="Gadugi" panose="020B0502040204020203" pitchFamily="34" charset="0"/>
                <a:ea typeface="Gadugi" panose="020B0502040204020203" pitchFamily="34" charset="0"/>
              </a:rPr>
              <a:t>Penny pincher</a:t>
            </a:r>
          </a:p>
          <a:p>
            <a:pPr marL="461963" lvl="1" indent="-342900">
              <a:lnSpc>
                <a:spcPct val="80000"/>
              </a:lnSpc>
              <a:spcBef>
                <a:spcPts val="1200"/>
              </a:spcBef>
              <a:spcAft>
                <a:spcPts val="300"/>
              </a:spcAft>
              <a:buFont typeface="Arial" panose="020B0604020202020204" pitchFamily="34" charset="0"/>
              <a:buChar char="•"/>
              <a:tabLst>
                <a:tab pos="804863" algn="l"/>
                <a:tab pos="2336800" algn="l"/>
              </a:tabLst>
            </a:pPr>
            <a:r>
              <a:rPr lang="en-US" sz="3200" dirty="0">
                <a:solidFill>
                  <a:schemeClr val="tx2">
                    <a:lumMod val="75000"/>
                  </a:schemeClr>
                </a:solidFill>
                <a:latin typeface="Gadugi" panose="020B0502040204020203" pitchFamily="34" charset="0"/>
                <a:ea typeface="Gadugi" panose="020B0502040204020203" pitchFamily="34" charset="0"/>
              </a:rPr>
              <a:t>Tool </a:t>
            </a:r>
            <a:r>
              <a:rPr lang="en-US" sz="2400" dirty="0">
                <a:solidFill>
                  <a:schemeClr val="tx2">
                    <a:lumMod val="75000"/>
                  </a:schemeClr>
                </a:solidFill>
                <a:latin typeface="Gadugi" panose="020B0502040204020203" pitchFamily="34" charset="0"/>
                <a:ea typeface="Gadugi" panose="020B0502040204020203" pitchFamily="34" charset="0"/>
              </a:rPr>
              <a:t> </a:t>
            </a:r>
          </a:p>
          <a:p>
            <a:pPr marL="119063" lvl="1" algn="ctr">
              <a:lnSpc>
                <a:spcPct val="80000"/>
              </a:lnSpc>
              <a:spcBef>
                <a:spcPts val="300"/>
              </a:spcBef>
              <a:spcAft>
                <a:spcPts val="300"/>
              </a:spcAft>
              <a:tabLst>
                <a:tab pos="804863" algn="l"/>
                <a:tab pos="2336800" algn="l"/>
              </a:tabLst>
            </a:pPr>
            <a:r>
              <a:rPr lang="en-US" sz="2400" i="1" dirty="0">
                <a:solidFill>
                  <a:schemeClr val="tx2">
                    <a:lumMod val="75000"/>
                  </a:schemeClr>
                </a:solidFill>
                <a:latin typeface="Gadugi" panose="020B0502040204020203" pitchFamily="34" charset="0"/>
                <a:ea typeface="Gadugi" panose="020B0502040204020203" pitchFamily="34" charset="0"/>
              </a:rPr>
              <a:t>Build my dreams! </a:t>
            </a:r>
          </a:p>
          <a:p>
            <a:pPr marL="119063" lvl="1">
              <a:lnSpc>
                <a:spcPct val="80000"/>
              </a:lnSpc>
              <a:spcBef>
                <a:spcPts val="300"/>
              </a:spcBef>
              <a:spcAft>
                <a:spcPts val="300"/>
              </a:spcAft>
              <a:tabLst>
                <a:tab pos="804863" algn="l"/>
                <a:tab pos="2336800" algn="l"/>
              </a:tabLst>
            </a:pPr>
            <a:endParaRPr lang="en-US" sz="2000" dirty="0">
              <a:solidFill>
                <a:schemeClr val="tx2">
                  <a:lumMod val="75000"/>
                </a:schemeClr>
              </a:solidFill>
              <a:latin typeface="Gadugi" panose="020B0502040204020203" pitchFamily="34" charset="0"/>
              <a:ea typeface="Gadugi" panose="020B0502040204020203" pitchFamily="34" charset="0"/>
            </a:endParaRPr>
          </a:p>
          <a:p>
            <a:pPr marL="288925" lvl="1">
              <a:lnSpc>
                <a:spcPct val="80000"/>
              </a:lnSpc>
              <a:spcBef>
                <a:spcPts val="300"/>
              </a:spcBef>
              <a:spcAft>
                <a:spcPts val="300"/>
              </a:spcAft>
              <a:tabLst>
                <a:tab pos="746125" algn="l"/>
                <a:tab pos="2336800" algn="l"/>
              </a:tabLst>
            </a:pPr>
            <a:endParaRPr lang="en-US" sz="2000" dirty="0">
              <a:solidFill>
                <a:schemeClr val="tx2">
                  <a:lumMod val="75000"/>
                </a:schemeClr>
              </a:solidFill>
              <a:latin typeface="Gadugi" panose="020B0502040204020203" pitchFamily="34" charset="0"/>
              <a:ea typeface="Gadugi" panose="020B0502040204020203" pitchFamily="34" charset="0"/>
            </a:endParaRPr>
          </a:p>
          <a:p>
            <a:pPr marL="0" lvl="2" defTabSz="844550">
              <a:lnSpc>
                <a:spcPct val="90000"/>
              </a:lnSpc>
              <a:spcBef>
                <a:spcPts val="600"/>
              </a:spcBef>
            </a:pPr>
            <a:endParaRPr lang="en-US" sz="2000" dirty="0">
              <a:solidFill>
                <a:schemeClr val="tx2">
                  <a:lumMod val="75000"/>
                </a:schemeClr>
              </a:solidFill>
              <a:latin typeface="Gadugi" panose="020B0502040204020203" pitchFamily="34" charset="0"/>
              <a:ea typeface="Gadugi" panose="020B0502040204020203" pitchFamily="34" charset="0"/>
            </a:endParaRPr>
          </a:p>
        </p:txBody>
      </p:sp>
      <p:pic>
        <p:nvPicPr>
          <p:cNvPr id="7" name="Picture 6" descr="M:\iStock Photos-Financial Education\BYFH Module III - SS Images\StartofHappiness Values sign.jpg">
            <a:extLst>
              <a:ext uri="{FF2B5EF4-FFF2-40B4-BE49-F238E27FC236}">
                <a16:creationId xmlns:a16="http://schemas.microsoft.com/office/drawing/2014/main" id="{D3E9D8B6-1724-4E26-9936-A52492AB66BE}"/>
              </a:ext>
            </a:extLst>
          </p:cNvPr>
          <p:cNvPicPr>
            <a:picLocks noChangeAspect="1" noChangeArrowheads="1"/>
          </p:cNvPicPr>
          <p:nvPr/>
        </p:nvPicPr>
        <p:blipFill>
          <a:blip r:embed="rId3"/>
          <a:srcRect/>
          <a:stretch>
            <a:fillRect/>
          </a:stretch>
        </p:blipFill>
        <p:spPr bwMode="auto">
          <a:xfrm>
            <a:off x="370072" y="2620745"/>
            <a:ext cx="3657601" cy="2432448"/>
          </a:xfrm>
          <a:prstGeom prst="rect">
            <a:avLst/>
          </a:prstGeom>
          <a:noFill/>
          <a:ln>
            <a:solidFill>
              <a:schemeClr val="tx1">
                <a:lumMod val="6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65228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10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2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6">
                                            <p:txEl>
                                              <p:pRg st="1" end="1"/>
                                            </p:txEl>
                                          </p:spTgt>
                                        </p:tgtEl>
                                        <p:attrNameLst>
                                          <p:attrName>style.visibility</p:attrName>
                                        </p:attrNameLst>
                                      </p:cBhvr>
                                      <p:to>
                                        <p:strVal val="visible"/>
                                      </p:to>
                                    </p:set>
                                    <p:anim calcmode="lin" valueType="num">
                                      <p:cBhvr additive="base">
                                        <p:cTn id="11" dur="1000" fill="hold"/>
                                        <p:tgtEl>
                                          <p:spTgt spid="26">
                                            <p:txEl>
                                              <p:pRg st="1" end="1"/>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26">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6">
                                            <p:txEl>
                                              <p:pRg st="2" end="2"/>
                                            </p:txEl>
                                          </p:spTgt>
                                        </p:tgtEl>
                                        <p:attrNameLst>
                                          <p:attrName>style.visibility</p:attrName>
                                        </p:attrNameLst>
                                      </p:cBhvr>
                                      <p:to>
                                        <p:strVal val="visible"/>
                                      </p:to>
                                    </p:set>
                                    <p:anim calcmode="lin" valueType="num">
                                      <p:cBhvr additive="base">
                                        <p:cTn id="15" dur="1000" fill="hold"/>
                                        <p:tgtEl>
                                          <p:spTgt spid="26">
                                            <p:txEl>
                                              <p:pRg st="2" end="2"/>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26">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xEl>
                                              <p:pRg st="3" end="3"/>
                                            </p:txEl>
                                          </p:spTgt>
                                        </p:tgtEl>
                                        <p:attrNameLst>
                                          <p:attrName>style.visibility</p:attrName>
                                        </p:attrNameLst>
                                      </p:cBhvr>
                                      <p:to>
                                        <p:strVal val="visible"/>
                                      </p:to>
                                    </p:set>
                                    <p:anim calcmode="lin" valueType="num">
                                      <p:cBhvr additive="base">
                                        <p:cTn id="19" dur="1000" fill="hold"/>
                                        <p:tgtEl>
                                          <p:spTgt spid="26">
                                            <p:txEl>
                                              <p:pRg st="3" end="3"/>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26">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6">
                                            <p:txEl>
                                              <p:pRg st="4" end="4"/>
                                            </p:txEl>
                                          </p:spTgt>
                                        </p:tgtEl>
                                        <p:attrNameLst>
                                          <p:attrName>style.visibility</p:attrName>
                                        </p:attrNameLst>
                                      </p:cBhvr>
                                      <p:to>
                                        <p:strVal val="visible"/>
                                      </p:to>
                                    </p:set>
                                    <p:anim calcmode="lin" valueType="num">
                                      <p:cBhvr additive="base">
                                        <p:cTn id="23" dur="1000" fill="hold"/>
                                        <p:tgtEl>
                                          <p:spTgt spid="26">
                                            <p:txEl>
                                              <p:pRg st="4" end="4"/>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26">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26">
                                            <p:txEl>
                                              <p:pRg st="5" end="5"/>
                                            </p:txEl>
                                          </p:spTgt>
                                        </p:tgtEl>
                                        <p:attrNameLst>
                                          <p:attrName>style.visibility</p:attrName>
                                        </p:attrNameLst>
                                      </p:cBhvr>
                                      <p:to>
                                        <p:strVal val="visible"/>
                                      </p:to>
                                    </p:set>
                                    <p:anim calcmode="lin" valueType="num">
                                      <p:cBhvr additive="base">
                                        <p:cTn id="27" dur="1000" fill="hold"/>
                                        <p:tgtEl>
                                          <p:spTgt spid="26">
                                            <p:txEl>
                                              <p:pRg st="5" end="5"/>
                                            </p:txEl>
                                          </p:spTgt>
                                        </p:tgtEl>
                                        <p:attrNameLst>
                                          <p:attrName>ppt_x</p:attrName>
                                        </p:attrNameLst>
                                      </p:cBhvr>
                                      <p:tavLst>
                                        <p:tav tm="0">
                                          <p:val>
                                            <p:strVal val="1+#ppt_w/2"/>
                                          </p:val>
                                        </p:tav>
                                        <p:tav tm="100000">
                                          <p:val>
                                            <p:strVal val="#ppt_x"/>
                                          </p:val>
                                        </p:tav>
                                      </p:tavLst>
                                    </p:anim>
                                    <p:anim calcmode="lin" valueType="num">
                                      <p:cBhvr additive="base">
                                        <p:cTn id="28" dur="1000" fill="hold"/>
                                        <p:tgtEl>
                                          <p:spTgt spid="26">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26">
                                            <p:txEl>
                                              <p:pRg st="6" end="6"/>
                                            </p:txEl>
                                          </p:spTgt>
                                        </p:tgtEl>
                                        <p:attrNameLst>
                                          <p:attrName>style.visibility</p:attrName>
                                        </p:attrNameLst>
                                      </p:cBhvr>
                                      <p:to>
                                        <p:strVal val="visible"/>
                                      </p:to>
                                    </p:set>
                                    <p:anim calcmode="lin" valueType="num">
                                      <p:cBhvr additive="base">
                                        <p:cTn id="31" dur="1000" fill="hold"/>
                                        <p:tgtEl>
                                          <p:spTgt spid="26">
                                            <p:txEl>
                                              <p:pRg st="6" end="6"/>
                                            </p:txEl>
                                          </p:spTgt>
                                        </p:tgtEl>
                                        <p:attrNameLst>
                                          <p:attrName>ppt_x</p:attrName>
                                        </p:attrNameLst>
                                      </p:cBhvr>
                                      <p:tavLst>
                                        <p:tav tm="0">
                                          <p:val>
                                            <p:strVal val="1+#ppt_w/2"/>
                                          </p:val>
                                        </p:tav>
                                        <p:tav tm="100000">
                                          <p:val>
                                            <p:strVal val="#ppt_x"/>
                                          </p:val>
                                        </p:tav>
                                      </p:tavLst>
                                    </p:anim>
                                    <p:anim calcmode="lin" valueType="num">
                                      <p:cBhvr additive="base">
                                        <p:cTn id="32" dur="1000" fill="hold"/>
                                        <p:tgtEl>
                                          <p:spTgt spid="26">
                                            <p:txEl>
                                              <p:pRg st="6" end="6"/>
                                            </p:txEl>
                                          </p:spTgt>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6">
                                            <p:txEl>
                                              <p:pRg st="7" end="7"/>
                                            </p:txEl>
                                          </p:spTgt>
                                        </p:tgtEl>
                                        <p:attrNameLst>
                                          <p:attrName>style.visibility</p:attrName>
                                        </p:attrNameLst>
                                      </p:cBhvr>
                                      <p:to>
                                        <p:strVal val="visible"/>
                                      </p:to>
                                    </p:set>
                                    <p:anim calcmode="lin" valueType="num">
                                      <p:cBhvr additive="base">
                                        <p:cTn id="35" dur="1000" fill="hold"/>
                                        <p:tgtEl>
                                          <p:spTgt spid="26">
                                            <p:txEl>
                                              <p:pRg st="7" end="7"/>
                                            </p:txEl>
                                          </p:spTgt>
                                        </p:tgtEl>
                                        <p:attrNameLst>
                                          <p:attrName>ppt_x</p:attrName>
                                        </p:attrNameLst>
                                      </p:cBhvr>
                                      <p:tavLst>
                                        <p:tav tm="0">
                                          <p:val>
                                            <p:strVal val="1+#ppt_w/2"/>
                                          </p:val>
                                        </p:tav>
                                        <p:tav tm="100000">
                                          <p:val>
                                            <p:strVal val="#ppt_x"/>
                                          </p:val>
                                        </p:tav>
                                      </p:tavLst>
                                    </p:anim>
                                    <p:anim calcmode="lin" valueType="num">
                                      <p:cBhvr additive="base">
                                        <p:cTn id="36" dur="1000" fill="hold"/>
                                        <p:tgtEl>
                                          <p:spTgt spid="26">
                                            <p:txEl>
                                              <p:pRg st="7" end="7"/>
                                            </p:txEl>
                                          </p:spTgt>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26">
                                            <p:txEl>
                                              <p:pRg st="8" end="8"/>
                                            </p:txEl>
                                          </p:spTgt>
                                        </p:tgtEl>
                                        <p:attrNameLst>
                                          <p:attrName>style.visibility</p:attrName>
                                        </p:attrNameLst>
                                      </p:cBhvr>
                                      <p:to>
                                        <p:strVal val="visible"/>
                                      </p:to>
                                    </p:set>
                                    <p:anim calcmode="lin" valueType="num">
                                      <p:cBhvr additive="base">
                                        <p:cTn id="39" dur="1000" fill="hold"/>
                                        <p:tgtEl>
                                          <p:spTgt spid="26">
                                            <p:txEl>
                                              <p:pRg st="8" end="8"/>
                                            </p:txEl>
                                          </p:spTgt>
                                        </p:tgtEl>
                                        <p:attrNameLst>
                                          <p:attrName>ppt_x</p:attrName>
                                        </p:attrNameLst>
                                      </p:cBhvr>
                                      <p:tavLst>
                                        <p:tav tm="0">
                                          <p:val>
                                            <p:strVal val="1+#ppt_w/2"/>
                                          </p:val>
                                        </p:tav>
                                        <p:tav tm="100000">
                                          <p:val>
                                            <p:strVal val="#ppt_x"/>
                                          </p:val>
                                        </p:tav>
                                      </p:tavLst>
                                    </p:anim>
                                    <p:anim calcmode="lin" valueType="num">
                                      <p:cBhvr additive="base">
                                        <p:cTn id="40" dur="1000" fill="hold"/>
                                        <p:tgtEl>
                                          <p:spTgt spid="26">
                                            <p:txEl>
                                              <p:pRg st="8" end="8"/>
                                            </p:txEl>
                                          </p:spTgt>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26">
                                            <p:txEl>
                                              <p:pRg st="9" end="9"/>
                                            </p:txEl>
                                          </p:spTgt>
                                        </p:tgtEl>
                                        <p:attrNameLst>
                                          <p:attrName>style.visibility</p:attrName>
                                        </p:attrNameLst>
                                      </p:cBhvr>
                                      <p:to>
                                        <p:strVal val="visible"/>
                                      </p:to>
                                    </p:set>
                                    <p:anim calcmode="lin" valueType="num">
                                      <p:cBhvr additive="base">
                                        <p:cTn id="43" dur="1000" fill="hold"/>
                                        <p:tgtEl>
                                          <p:spTgt spid="26">
                                            <p:txEl>
                                              <p:pRg st="9" end="9"/>
                                            </p:txEl>
                                          </p:spTgt>
                                        </p:tgtEl>
                                        <p:attrNameLst>
                                          <p:attrName>ppt_x</p:attrName>
                                        </p:attrNameLst>
                                      </p:cBhvr>
                                      <p:tavLst>
                                        <p:tav tm="0">
                                          <p:val>
                                            <p:strVal val="1+#ppt_w/2"/>
                                          </p:val>
                                        </p:tav>
                                        <p:tav tm="100000">
                                          <p:val>
                                            <p:strVal val="#ppt_x"/>
                                          </p:val>
                                        </p:tav>
                                      </p:tavLst>
                                    </p:anim>
                                    <p:anim calcmode="lin" valueType="num">
                                      <p:cBhvr additive="base">
                                        <p:cTn id="44" dur="1000" fill="hold"/>
                                        <p:tgtEl>
                                          <p:spTgt spid="26">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2981341" y="990595"/>
            <a:ext cx="4957973" cy="3915229"/>
          </a:xfrm>
          <a:prstGeom prst="cloud">
            <a:avLst/>
          </a:prstGeom>
          <a:solidFill>
            <a:schemeClr val="bg1"/>
          </a:solidFill>
          <a:ln>
            <a:noFill/>
          </a:ln>
          <a:effectLst>
            <a:softEdge rad="635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dugi" panose="020B0502040204020203" pitchFamily="34" charset="0"/>
              <a:ea typeface="Gadugi" panose="020B0502040204020203" pitchFamily="34" charset="0"/>
            </a:endParaRPr>
          </a:p>
        </p:txBody>
      </p:sp>
      <p:pic>
        <p:nvPicPr>
          <p:cNvPr id="10" name="Content Placeholder 6"/>
          <p:cNvPicPr>
            <a:picLocks noChangeAspect="1"/>
          </p:cNvPicPr>
          <p:nvPr/>
        </p:nvPicPr>
        <p:blipFill>
          <a:blip r:embed="rId3">
            <a:extLst>
              <a:ext uri="{BEBA8EAE-BF5A-486C-A8C5-ECC9F3942E4B}">
                <a14:imgProps xmlns:a14="http://schemas.microsoft.com/office/drawing/2010/main">
                  <a14:imgLayer r:embed="rId4">
                    <a14:imgEffect>
                      <a14:backgroundRemoval t="289" b="97977" l="9510" r="89914">
                        <a14:foregroundMark x1="38617" y1="76301" x2="38617" y2="76301"/>
                      </a14:backgroundRemoval>
                    </a14:imgEffect>
                  </a14:imgLayer>
                </a14:imgProps>
              </a:ext>
              <a:ext uri="{28A0092B-C50C-407E-A947-70E740481C1C}">
                <a14:useLocalDpi xmlns:a14="http://schemas.microsoft.com/office/drawing/2010/main" val="0"/>
              </a:ext>
            </a:extLst>
          </a:blip>
          <a:stretch>
            <a:fillRect/>
          </a:stretch>
        </p:blipFill>
        <p:spPr>
          <a:xfrm>
            <a:off x="0" y="4139021"/>
            <a:ext cx="2613871" cy="2606338"/>
          </a:xfrm>
          <a:prstGeom prst="rect">
            <a:avLst/>
          </a:prstGeom>
          <a:noFill/>
          <a:ln>
            <a:noFill/>
          </a:ln>
        </p:spPr>
      </p:pic>
      <p:sp>
        <p:nvSpPr>
          <p:cNvPr id="16" name="Cloud 15"/>
          <p:cNvSpPr/>
          <p:nvPr/>
        </p:nvSpPr>
        <p:spPr>
          <a:xfrm>
            <a:off x="2128607" y="4445105"/>
            <a:ext cx="408979"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p:cNvSpPr/>
          <p:nvPr/>
        </p:nvSpPr>
        <p:spPr>
          <a:xfrm>
            <a:off x="2723473" y="4132122"/>
            <a:ext cx="515736"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p:cNvSpPr txBox="1">
            <a:spLocks/>
          </p:cNvSpPr>
          <p:nvPr/>
        </p:nvSpPr>
        <p:spPr>
          <a:xfrm>
            <a:off x="3404043" y="2013448"/>
            <a:ext cx="4112567" cy="1869521"/>
          </a:xfrm>
          <a:prstGeom prst="rect">
            <a:avLst/>
          </a:prstGeom>
          <a:noFill/>
          <a:effectLst>
            <a:softEdge rad="63500"/>
          </a:effectLst>
        </p:spPr>
        <p:txBody>
          <a:bodyPr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073E87">
                    <a:lumMod val="75000"/>
                  </a:srgbClr>
                </a:solidFill>
                <a:latin typeface="Gadugi" panose="020B0502040204020203" pitchFamily="34" charset="0"/>
                <a:ea typeface="Gadugi" panose="020B0502040204020203" pitchFamily="34" charset="0"/>
              </a:rPr>
              <a:t>What comes to mind when you the word budget?</a:t>
            </a:r>
          </a:p>
        </p:txBody>
      </p:sp>
      <p:sp>
        <p:nvSpPr>
          <p:cNvPr id="8" name="Title 6">
            <a:extLst>
              <a:ext uri="{FF2B5EF4-FFF2-40B4-BE49-F238E27FC236}">
                <a16:creationId xmlns:a16="http://schemas.microsoft.com/office/drawing/2014/main" id="{4DBF0F48-401A-4429-9551-2E390EB332BA}"/>
              </a:ext>
            </a:extLst>
          </p:cNvPr>
          <p:cNvSpPr>
            <a:spLocks noGrp="1"/>
          </p:cNvSpPr>
          <p:nvPr>
            <p:ph type="title"/>
          </p:nvPr>
        </p:nvSpPr>
        <p:spPr/>
        <p:txBody>
          <a:bodyPr/>
          <a:lstStyle/>
          <a:p>
            <a:r>
              <a:rPr lang="en-US" dirty="0"/>
              <a:t>Chat Box</a:t>
            </a:r>
          </a:p>
        </p:txBody>
      </p:sp>
    </p:spTree>
    <p:extLst>
      <p:ext uri="{BB962C8B-B14F-4D97-AF65-F5344CB8AC3E}">
        <p14:creationId xmlns:p14="http://schemas.microsoft.com/office/powerpoint/2010/main" val="208765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50"/>
                                        <p:tgtEl>
                                          <p:spTgt spid="18"/>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8"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nk pig figurine on white surface">
            <a:extLst>
              <a:ext uri="{FF2B5EF4-FFF2-40B4-BE49-F238E27FC236}">
                <a16:creationId xmlns:a16="http://schemas.microsoft.com/office/drawing/2014/main" id="{047FE860-C5A3-4F19-BAE6-944EBB34A5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673"/>
          <a:stretch/>
        </p:blipFill>
        <p:spPr bwMode="auto">
          <a:xfrm>
            <a:off x="464910" y="1066006"/>
            <a:ext cx="8113456" cy="47259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4D30F9D-D9EC-4EAA-9778-7EAF032BAAAF}"/>
              </a:ext>
            </a:extLst>
          </p:cNvPr>
          <p:cNvSpPr txBox="1"/>
          <p:nvPr/>
        </p:nvSpPr>
        <p:spPr>
          <a:xfrm>
            <a:off x="1094829" y="2940677"/>
            <a:ext cx="3530600" cy="1028700"/>
          </a:xfrm>
          <a:prstGeom prst="rect">
            <a:avLst/>
          </a:prstGeom>
          <a:noFill/>
        </p:spPr>
        <p:txBody>
          <a:bodyPr vert="horz" wrap="square" lIns="91440" tIns="45720" rIns="91440" bIns="45720" rtlCol="0" anchor="ctr">
            <a:normAutofit/>
          </a:bodyPr>
          <a:lstStyle/>
          <a:p>
            <a:r>
              <a:rPr lang="en-US" sz="6000" dirty="0">
                <a:solidFill>
                  <a:schemeClr val="tx2">
                    <a:lumMod val="75000"/>
                  </a:schemeClr>
                </a:solidFill>
                <a:latin typeface="Algerian" panose="04020705040A02060702" pitchFamily="82" charset="0"/>
                <a:cs typeface="Gisha" panose="020B0604020202020204" pitchFamily="34" charset="-79"/>
              </a:rPr>
              <a:t>BUDGET</a:t>
            </a:r>
          </a:p>
        </p:txBody>
      </p:sp>
      <p:sp>
        <p:nvSpPr>
          <p:cNvPr id="5" name="TextBox 4">
            <a:extLst>
              <a:ext uri="{FF2B5EF4-FFF2-40B4-BE49-F238E27FC236}">
                <a16:creationId xmlns:a16="http://schemas.microsoft.com/office/drawing/2014/main" id="{D2CB5AC5-9881-4680-8A76-8170586E2F8F}"/>
              </a:ext>
            </a:extLst>
          </p:cNvPr>
          <p:cNvSpPr txBox="1"/>
          <p:nvPr/>
        </p:nvSpPr>
        <p:spPr>
          <a:xfrm>
            <a:off x="1029138" y="2857500"/>
            <a:ext cx="3530600" cy="1028700"/>
          </a:xfrm>
          <a:prstGeom prst="rect">
            <a:avLst/>
          </a:prstGeom>
          <a:noFill/>
        </p:spPr>
        <p:txBody>
          <a:bodyPr vert="horz" wrap="square" lIns="91440" tIns="45720" rIns="91440" bIns="45720" rtlCol="0" anchor="ctr">
            <a:normAutofit/>
          </a:bodyPr>
          <a:lstStyle/>
          <a:p>
            <a:r>
              <a:rPr lang="en-US" sz="6000" dirty="0">
                <a:solidFill>
                  <a:schemeClr val="tx2">
                    <a:lumMod val="75000"/>
                  </a:schemeClr>
                </a:solidFill>
                <a:latin typeface="Gisha" panose="020B0604020202020204" pitchFamily="34" charset="-79"/>
                <a:cs typeface="Gisha" panose="020B0604020202020204" pitchFamily="34" charset="-79"/>
              </a:rPr>
              <a:t>BUDGET</a:t>
            </a:r>
          </a:p>
        </p:txBody>
      </p:sp>
      <p:sp>
        <p:nvSpPr>
          <p:cNvPr id="6" name="TextBox 5">
            <a:extLst>
              <a:ext uri="{FF2B5EF4-FFF2-40B4-BE49-F238E27FC236}">
                <a16:creationId xmlns:a16="http://schemas.microsoft.com/office/drawing/2014/main" id="{2C23B4DC-B738-4E76-96D7-5F3642206C41}"/>
              </a:ext>
            </a:extLst>
          </p:cNvPr>
          <p:cNvSpPr txBox="1"/>
          <p:nvPr/>
        </p:nvSpPr>
        <p:spPr>
          <a:xfrm>
            <a:off x="871482" y="2996777"/>
            <a:ext cx="3530600" cy="1028700"/>
          </a:xfrm>
          <a:prstGeom prst="rect">
            <a:avLst/>
          </a:prstGeom>
          <a:noFill/>
        </p:spPr>
        <p:txBody>
          <a:bodyPr vert="horz" wrap="square" lIns="91440" tIns="45720" rIns="91440" bIns="45720" rtlCol="0" anchor="ctr">
            <a:normAutofit fontScale="92500"/>
          </a:bodyPr>
          <a:lstStyle/>
          <a:p>
            <a:r>
              <a:rPr lang="en-US" sz="6000" dirty="0">
                <a:solidFill>
                  <a:schemeClr val="tx2">
                    <a:lumMod val="75000"/>
                  </a:schemeClr>
                </a:solidFill>
                <a:latin typeface="Segoe Script" panose="030B0504020000000003" pitchFamily="66" charset="0"/>
                <a:cs typeface="Gisha" panose="020B0604020202020204" pitchFamily="34" charset="-79"/>
              </a:rPr>
              <a:t>BUDGET</a:t>
            </a:r>
          </a:p>
        </p:txBody>
      </p:sp>
      <p:sp>
        <p:nvSpPr>
          <p:cNvPr id="7" name="TextBox 6">
            <a:extLst>
              <a:ext uri="{FF2B5EF4-FFF2-40B4-BE49-F238E27FC236}">
                <a16:creationId xmlns:a16="http://schemas.microsoft.com/office/drawing/2014/main" id="{68DFC48B-623A-4DCC-B5FE-DE2FAAC49C91}"/>
              </a:ext>
            </a:extLst>
          </p:cNvPr>
          <p:cNvSpPr txBox="1"/>
          <p:nvPr/>
        </p:nvSpPr>
        <p:spPr>
          <a:xfrm>
            <a:off x="1046875" y="2963311"/>
            <a:ext cx="3530600" cy="1028700"/>
          </a:xfrm>
          <a:prstGeom prst="rect">
            <a:avLst/>
          </a:prstGeom>
          <a:noFill/>
        </p:spPr>
        <p:txBody>
          <a:bodyPr vert="horz" wrap="square" lIns="91440" tIns="45720" rIns="91440" bIns="45720" rtlCol="0" anchor="ctr">
            <a:normAutofit/>
          </a:bodyPr>
          <a:lstStyle/>
          <a:p>
            <a:r>
              <a:rPr lang="en-US" sz="6000" dirty="0">
                <a:solidFill>
                  <a:schemeClr val="tx2">
                    <a:lumMod val="75000"/>
                  </a:schemeClr>
                </a:solidFill>
                <a:latin typeface="Bradley Hand ITC" panose="03070402050302030203" pitchFamily="66" charset="0"/>
                <a:cs typeface="Gisha" panose="020B0604020202020204" pitchFamily="34" charset="-79"/>
              </a:rPr>
              <a:t>BUDGET</a:t>
            </a:r>
          </a:p>
        </p:txBody>
      </p:sp>
      <p:sp>
        <p:nvSpPr>
          <p:cNvPr id="8" name="TextBox 7">
            <a:extLst>
              <a:ext uri="{FF2B5EF4-FFF2-40B4-BE49-F238E27FC236}">
                <a16:creationId xmlns:a16="http://schemas.microsoft.com/office/drawing/2014/main" id="{A0890EA9-52AD-415F-8A98-81E9361CCF65}"/>
              </a:ext>
            </a:extLst>
          </p:cNvPr>
          <p:cNvSpPr txBox="1"/>
          <p:nvPr/>
        </p:nvSpPr>
        <p:spPr>
          <a:xfrm>
            <a:off x="961478" y="2867291"/>
            <a:ext cx="3530600" cy="1028700"/>
          </a:xfrm>
          <a:prstGeom prst="rect">
            <a:avLst/>
          </a:prstGeom>
          <a:noFill/>
        </p:spPr>
        <p:txBody>
          <a:bodyPr vert="horz" wrap="square" lIns="91440" tIns="45720" rIns="91440" bIns="45720" rtlCol="0" anchor="ctr">
            <a:normAutofit/>
          </a:bodyPr>
          <a:lstStyle/>
          <a:p>
            <a:r>
              <a:rPr lang="en-US" sz="6000" dirty="0">
                <a:solidFill>
                  <a:schemeClr val="tx2">
                    <a:lumMod val="75000"/>
                  </a:schemeClr>
                </a:solidFill>
                <a:latin typeface="Harrington" panose="04040505050A02020702" pitchFamily="82" charset="0"/>
                <a:cs typeface="Gisha" panose="020B0604020202020204" pitchFamily="34" charset="-79"/>
              </a:rPr>
              <a:t>BUDGET</a:t>
            </a:r>
          </a:p>
        </p:txBody>
      </p:sp>
      <p:sp>
        <p:nvSpPr>
          <p:cNvPr id="9" name="TextBox 8">
            <a:extLst>
              <a:ext uri="{FF2B5EF4-FFF2-40B4-BE49-F238E27FC236}">
                <a16:creationId xmlns:a16="http://schemas.microsoft.com/office/drawing/2014/main" id="{0D2C636A-3EB2-4E06-9FD0-D9CF1A0C4009}"/>
              </a:ext>
            </a:extLst>
          </p:cNvPr>
          <p:cNvSpPr txBox="1"/>
          <p:nvPr/>
        </p:nvSpPr>
        <p:spPr>
          <a:xfrm>
            <a:off x="991038" y="2833592"/>
            <a:ext cx="3530600" cy="1028700"/>
          </a:xfrm>
          <a:prstGeom prst="rect">
            <a:avLst/>
          </a:prstGeom>
          <a:noFill/>
        </p:spPr>
        <p:txBody>
          <a:bodyPr vert="horz" wrap="square" lIns="91440" tIns="45720" rIns="91440" bIns="45720" rtlCol="0" anchor="ctr">
            <a:normAutofit/>
          </a:bodyPr>
          <a:lstStyle/>
          <a:p>
            <a:r>
              <a:rPr lang="en-US" sz="6000" dirty="0">
                <a:solidFill>
                  <a:schemeClr val="tx2">
                    <a:lumMod val="75000"/>
                  </a:schemeClr>
                </a:solidFill>
                <a:latin typeface="Curlz MT" panose="04040404050702020202" pitchFamily="82" charset="0"/>
                <a:cs typeface="Gisha" panose="020B0604020202020204" pitchFamily="34" charset="-79"/>
              </a:rPr>
              <a:t>BUDGET</a:t>
            </a:r>
          </a:p>
        </p:txBody>
      </p:sp>
      <p:sp>
        <p:nvSpPr>
          <p:cNvPr id="10" name="TextBox 9">
            <a:extLst>
              <a:ext uri="{FF2B5EF4-FFF2-40B4-BE49-F238E27FC236}">
                <a16:creationId xmlns:a16="http://schemas.microsoft.com/office/drawing/2014/main" id="{47E5F48D-F9FC-4263-9072-E277D9D4292D}"/>
              </a:ext>
            </a:extLst>
          </p:cNvPr>
          <p:cNvSpPr txBox="1"/>
          <p:nvPr/>
        </p:nvSpPr>
        <p:spPr>
          <a:xfrm>
            <a:off x="931917" y="2928597"/>
            <a:ext cx="3530600" cy="1028700"/>
          </a:xfrm>
          <a:prstGeom prst="rect">
            <a:avLst/>
          </a:prstGeom>
          <a:noFill/>
        </p:spPr>
        <p:txBody>
          <a:bodyPr vert="horz" wrap="square" lIns="91440" tIns="45720" rIns="91440" bIns="45720" rtlCol="0" anchor="ctr">
            <a:normAutofit fontScale="85000" lnSpcReduction="10000"/>
          </a:bodyPr>
          <a:lstStyle/>
          <a:p>
            <a:r>
              <a:rPr lang="en-US" sz="6000" dirty="0">
                <a:solidFill>
                  <a:schemeClr val="tx2">
                    <a:lumMod val="75000"/>
                  </a:schemeClr>
                </a:solidFill>
                <a:latin typeface="Snap ITC" panose="04040A07060A02020202" pitchFamily="82" charset="0"/>
                <a:cs typeface="Gisha" panose="020B0604020202020204" pitchFamily="34" charset="-79"/>
              </a:rPr>
              <a:t>BUDGET</a:t>
            </a:r>
          </a:p>
        </p:txBody>
      </p:sp>
      <p:sp>
        <p:nvSpPr>
          <p:cNvPr id="11" name="TextBox 10">
            <a:extLst>
              <a:ext uri="{FF2B5EF4-FFF2-40B4-BE49-F238E27FC236}">
                <a16:creationId xmlns:a16="http://schemas.microsoft.com/office/drawing/2014/main" id="{BF565049-EC71-45B5-92FC-013CFC735082}"/>
              </a:ext>
            </a:extLst>
          </p:cNvPr>
          <p:cNvSpPr txBox="1"/>
          <p:nvPr/>
        </p:nvSpPr>
        <p:spPr>
          <a:xfrm>
            <a:off x="933231" y="2921096"/>
            <a:ext cx="3530600" cy="1028700"/>
          </a:xfrm>
          <a:prstGeom prst="rect">
            <a:avLst/>
          </a:prstGeom>
          <a:noFill/>
        </p:spPr>
        <p:txBody>
          <a:bodyPr vert="horz" wrap="square" lIns="91440" tIns="45720" rIns="91440" bIns="45720" rtlCol="0" anchor="ctr">
            <a:normAutofit fontScale="85000" lnSpcReduction="10000"/>
          </a:bodyPr>
          <a:lstStyle/>
          <a:p>
            <a:r>
              <a:rPr lang="en-US" sz="6000" dirty="0">
                <a:solidFill>
                  <a:schemeClr val="tx2">
                    <a:lumMod val="75000"/>
                  </a:schemeClr>
                </a:solidFill>
                <a:latin typeface="Lucida Calligraphy" panose="03010101010101010101" pitchFamily="66" charset="0"/>
                <a:cs typeface="Gisha" panose="020B0604020202020204" pitchFamily="34" charset="-79"/>
              </a:rPr>
              <a:t>BUDGET</a:t>
            </a:r>
          </a:p>
        </p:txBody>
      </p:sp>
      <p:sp>
        <p:nvSpPr>
          <p:cNvPr id="12" name="TextBox 11">
            <a:extLst>
              <a:ext uri="{FF2B5EF4-FFF2-40B4-BE49-F238E27FC236}">
                <a16:creationId xmlns:a16="http://schemas.microsoft.com/office/drawing/2014/main" id="{B3C07C52-0FBE-4802-870B-1DEDB366CF20}"/>
              </a:ext>
            </a:extLst>
          </p:cNvPr>
          <p:cNvSpPr txBox="1"/>
          <p:nvPr/>
        </p:nvSpPr>
        <p:spPr>
          <a:xfrm>
            <a:off x="1014030" y="2896925"/>
            <a:ext cx="3530600" cy="1028700"/>
          </a:xfrm>
          <a:prstGeom prst="rect">
            <a:avLst/>
          </a:prstGeom>
          <a:noFill/>
        </p:spPr>
        <p:txBody>
          <a:bodyPr vert="horz" wrap="square" lIns="91440" tIns="45720" rIns="91440" bIns="45720" rtlCol="0" anchor="ctr">
            <a:normAutofit fontScale="85000" lnSpcReduction="10000"/>
          </a:bodyPr>
          <a:lstStyle/>
          <a:p>
            <a:r>
              <a:rPr lang="en-US" sz="6000" dirty="0">
                <a:solidFill>
                  <a:schemeClr val="tx2">
                    <a:lumMod val="75000"/>
                  </a:schemeClr>
                </a:solidFill>
                <a:latin typeface="Harlow Solid Italic" panose="04030604020F02020D02" pitchFamily="82" charset="0"/>
                <a:cs typeface="Gisha" panose="020B0604020202020204" pitchFamily="34" charset="-79"/>
              </a:rPr>
              <a:t>BUDGET</a:t>
            </a:r>
          </a:p>
        </p:txBody>
      </p:sp>
      <p:sp>
        <p:nvSpPr>
          <p:cNvPr id="13" name="TextBox 12">
            <a:extLst>
              <a:ext uri="{FF2B5EF4-FFF2-40B4-BE49-F238E27FC236}">
                <a16:creationId xmlns:a16="http://schemas.microsoft.com/office/drawing/2014/main" id="{D0FFA5B4-28E8-40B2-9B51-FFED2B15391A}"/>
              </a:ext>
            </a:extLst>
          </p:cNvPr>
          <p:cNvSpPr txBox="1"/>
          <p:nvPr/>
        </p:nvSpPr>
        <p:spPr>
          <a:xfrm>
            <a:off x="1021584" y="2818075"/>
            <a:ext cx="3530600" cy="1028700"/>
          </a:xfrm>
          <a:prstGeom prst="rect">
            <a:avLst/>
          </a:prstGeom>
          <a:noFill/>
        </p:spPr>
        <p:txBody>
          <a:bodyPr vert="horz" wrap="square" lIns="91440" tIns="45720" rIns="91440" bIns="45720" rtlCol="0" anchor="ctr">
            <a:normAutofit/>
          </a:bodyPr>
          <a:lstStyle/>
          <a:p>
            <a:r>
              <a:rPr lang="en-US" sz="6000" dirty="0">
                <a:solidFill>
                  <a:schemeClr val="tx2">
                    <a:lumMod val="75000"/>
                  </a:schemeClr>
                </a:solidFill>
                <a:latin typeface="Gisha" panose="020B0604020202020204" pitchFamily="34" charset="-79"/>
                <a:cs typeface="Gisha" panose="020B0604020202020204" pitchFamily="34" charset="-79"/>
              </a:rPr>
              <a:t>BUDGET</a:t>
            </a:r>
          </a:p>
        </p:txBody>
      </p:sp>
    </p:spTree>
    <p:extLst>
      <p:ext uri="{BB962C8B-B14F-4D97-AF65-F5344CB8AC3E}">
        <p14:creationId xmlns:p14="http://schemas.microsoft.com/office/powerpoint/2010/main" val="3069454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000"/>
                            </p:stCondLst>
                            <p:childTnLst>
                              <p:par>
                                <p:cTn id="9" presetID="10" presetClass="exit" presetSubtype="0" fill="hold" grpId="1" nodeType="afterEffect">
                                  <p:stCondLst>
                                    <p:cond delay="100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3000"/>
                            </p:stCondLst>
                            <p:childTnLst>
                              <p:par>
                                <p:cTn id="17" presetID="10" presetClass="exit" presetSubtype="0" fill="hold" grpId="1" nodeType="afterEffect">
                                  <p:stCondLst>
                                    <p:cond delay="0"/>
                                  </p:stCondLst>
                                  <p:childTnLst>
                                    <p:animEffect transition="out" filter="fad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4000"/>
                            </p:stCondLst>
                            <p:childTnLst>
                              <p:par>
                                <p:cTn id="25" presetID="10" presetClass="exit" presetSubtype="0" fill="hold" grpId="1" nodeType="after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par>
                          <p:cTn id="28" fill="hold">
                            <p:stCondLst>
                              <p:cond delay="4500"/>
                            </p:stCondLst>
                            <p:childTnLst>
                              <p:par>
                                <p:cTn id="29" presetID="10"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5000"/>
                            </p:stCondLst>
                            <p:childTnLst>
                              <p:par>
                                <p:cTn id="33" presetID="10" presetClass="exit" presetSubtype="0" fill="hold" grpId="1" nodeType="after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par>
                          <p:cTn id="36" fill="hold">
                            <p:stCondLst>
                              <p:cond delay="5500"/>
                            </p:stCondLst>
                            <p:childTnLst>
                              <p:par>
                                <p:cTn id="37" presetID="10"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par>
                          <p:cTn id="40" fill="hold">
                            <p:stCondLst>
                              <p:cond delay="6000"/>
                            </p:stCondLst>
                            <p:childTnLst>
                              <p:par>
                                <p:cTn id="41" presetID="10" presetClass="exit" presetSubtype="0" fill="hold" grpId="1" nodeType="afterEffect">
                                  <p:stCondLst>
                                    <p:cond delay="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childTnLst>
                          </p:cTn>
                        </p:par>
                        <p:par>
                          <p:cTn id="44" fill="hold">
                            <p:stCondLst>
                              <p:cond delay="6500"/>
                            </p:stCondLst>
                            <p:childTnLst>
                              <p:par>
                                <p:cTn id="45" presetID="10" presetClass="entr" presetSubtype="0"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par>
                          <p:cTn id="48" fill="hold">
                            <p:stCondLst>
                              <p:cond delay="7000"/>
                            </p:stCondLst>
                            <p:childTnLst>
                              <p:par>
                                <p:cTn id="49" presetID="10" presetClass="exit" presetSubtype="0" fill="hold" grpId="1" nodeType="afterEffect">
                                  <p:stCondLst>
                                    <p:cond delay="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7500"/>
                            </p:stCondLst>
                            <p:childTnLst>
                              <p:par>
                                <p:cTn id="53" presetID="10" presetClass="entr" presetSubtype="0"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par>
                          <p:cTn id="56" fill="hold">
                            <p:stCondLst>
                              <p:cond delay="8000"/>
                            </p:stCondLst>
                            <p:childTnLst>
                              <p:par>
                                <p:cTn id="57" presetID="10" presetClass="exit" presetSubtype="0" fill="hold" grpId="1" nodeType="afterEffect">
                                  <p:stCondLst>
                                    <p:cond delay="0"/>
                                  </p:stCondLst>
                                  <p:childTnLst>
                                    <p:animEffect transition="out" filter="fade">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childTnLst>
                          </p:cTn>
                        </p:par>
                        <p:par>
                          <p:cTn id="60" fill="hold">
                            <p:stCondLst>
                              <p:cond delay="8500"/>
                            </p:stCondLst>
                            <p:childTnLst>
                              <p:par>
                                <p:cTn id="61" presetID="10" presetClass="entr" presetSubtype="0" fill="hold" grpId="0"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childTnLst>
                          </p:cTn>
                        </p:par>
                        <p:par>
                          <p:cTn id="64" fill="hold">
                            <p:stCondLst>
                              <p:cond delay="9000"/>
                            </p:stCondLst>
                            <p:childTnLst>
                              <p:par>
                                <p:cTn id="65" presetID="10" presetClass="exit" presetSubtype="0" fill="hold" grpId="1" nodeType="afterEffect">
                                  <p:stCondLst>
                                    <p:cond delay="0"/>
                                  </p:stCondLst>
                                  <p:childTnLst>
                                    <p:animEffect transition="out" filter="fade">
                                      <p:cBhvr>
                                        <p:cTn id="66" dur="500"/>
                                        <p:tgtEl>
                                          <p:spTgt spid="11"/>
                                        </p:tgtEl>
                                      </p:cBhvr>
                                    </p:animEffect>
                                    <p:set>
                                      <p:cBhvr>
                                        <p:cTn id="67" dur="1" fill="hold">
                                          <p:stCondLst>
                                            <p:cond delay="499"/>
                                          </p:stCondLst>
                                        </p:cTn>
                                        <p:tgtEl>
                                          <p:spTgt spid="11"/>
                                        </p:tgtEl>
                                        <p:attrNameLst>
                                          <p:attrName>style.visibility</p:attrName>
                                        </p:attrNameLst>
                                      </p:cBhvr>
                                      <p:to>
                                        <p:strVal val="hidden"/>
                                      </p:to>
                                    </p:set>
                                  </p:childTnLst>
                                </p:cTn>
                              </p:par>
                            </p:childTnLst>
                          </p:cTn>
                        </p:par>
                        <p:par>
                          <p:cTn id="68" fill="hold">
                            <p:stCondLst>
                              <p:cond delay="9500"/>
                            </p:stCondLst>
                            <p:childTnLst>
                              <p:par>
                                <p:cTn id="69" presetID="10" presetClass="entr" presetSubtype="0"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500"/>
                                        <p:tgtEl>
                                          <p:spTgt spid="12"/>
                                        </p:tgtEl>
                                      </p:cBhvr>
                                    </p:animEffect>
                                  </p:childTnLst>
                                </p:cTn>
                              </p:par>
                            </p:childTnLst>
                          </p:cTn>
                        </p:par>
                        <p:par>
                          <p:cTn id="72" fill="hold">
                            <p:stCondLst>
                              <p:cond delay="10000"/>
                            </p:stCondLst>
                            <p:childTnLst>
                              <p:par>
                                <p:cTn id="73" presetID="10" presetClass="exit" presetSubtype="0" fill="hold" grpId="1" nodeType="afterEffect">
                                  <p:stCondLst>
                                    <p:cond delay="0"/>
                                  </p:stCondLst>
                                  <p:childTnLst>
                                    <p:animEffect transition="out" filter="fade">
                                      <p:cBhvr>
                                        <p:cTn id="74" dur="500"/>
                                        <p:tgtEl>
                                          <p:spTgt spid="12"/>
                                        </p:tgtEl>
                                      </p:cBhvr>
                                    </p:animEffect>
                                    <p:set>
                                      <p:cBhvr>
                                        <p:cTn id="75" dur="1" fill="hold">
                                          <p:stCondLst>
                                            <p:cond delay="499"/>
                                          </p:stCondLst>
                                        </p:cTn>
                                        <p:tgtEl>
                                          <p:spTgt spid="12"/>
                                        </p:tgtEl>
                                        <p:attrNameLst>
                                          <p:attrName>style.visibility</p:attrName>
                                        </p:attrNameLst>
                                      </p:cBhvr>
                                      <p:to>
                                        <p:strVal val="hidden"/>
                                      </p:to>
                                    </p:set>
                                  </p:childTnLst>
                                </p:cTn>
                              </p:par>
                            </p:childTnLst>
                          </p:cTn>
                        </p:par>
                        <p:par>
                          <p:cTn id="76" fill="hold">
                            <p:stCondLst>
                              <p:cond delay="10500"/>
                            </p:stCondLst>
                            <p:childTnLst>
                              <p:par>
                                <p:cTn id="77" presetID="10" presetClass="entr" presetSubtype="0" fill="hold" grpId="0" nodeType="after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fade">
                                      <p:cBhvr>
                                        <p:cTn id="7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72BC9B49-2257-4BB2-9A6A-6B52E7DD041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val="0"/>
              </a:ext>
            </a:extLst>
          </a:blip>
          <a:srcRect/>
          <a:stretch>
            <a:fillRect/>
          </a:stretch>
        </p:blipFill>
        <p:spPr bwMode="auto">
          <a:xfrm>
            <a:off x="253792" y="971550"/>
            <a:ext cx="8628358" cy="5748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a:extLst>
              <a:ext uri="{FF2B5EF4-FFF2-40B4-BE49-F238E27FC236}">
                <a16:creationId xmlns:a16="http://schemas.microsoft.com/office/drawing/2014/main" id="{52CB1ADF-767E-408F-BFAE-1943B6B154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850" y="971550"/>
            <a:ext cx="8620300" cy="5743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Arrow: Right 45">
            <a:extLst>
              <a:ext uri="{FF2B5EF4-FFF2-40B4-BE49-F238E27FC236}">
                <a16:creationId xmlns:a16="http://schemas.microsoft.com/office/drawing/2014/main" id="{50072D5C-BFAE-4C4E-8AE3-9E14B0D421F9}"/>
              </a:ext>
            </a:extLst>
          </p:cNvPr>
          <p:cNvSpPr/>
          <p:nvPr/>
        </p:nvSpPr>
        <p:spPr>
          <a:xfrm>
            <a:off x="1565651" y="4252272"/>
            <a:ext cx="3977899" cy="826643"/>
          </a:xfrm>
          <a:prstGeom prst="rightArrow">
            <a:avLst/>
          </a:prstGeom>
          <a:solidFill>
            <a:srgbClr val="FF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lumMod val="75000"/>
                  </a:schemeClr>
                </a:solidFill>
                <a:latin typeface="Gadugi" panose="020B0502040204020203" pitchFamily="34" charset="0"/>
                <a:ea typeface="Gadugi" panose="020B0502040204020203" pitchFamily="34" charset="0"/>
              </a:rPr>
              <a:t>Cash Flow</a:t>
            </a:r>
          </a:p>
        </p:txBody>
      </p:sp>
      <p:sp>
        <p:nvSpPr>
          <p:cNvPr id="47" name="Arrow: Right 46">
            <a:extLst>
              <a:ext uri="{FF2B5EF4-FFF2-40B4-BE49-F238E27FC236}">
                <a16:creationId xmlns:a16="http://schemas.microsoft.com/office/drawing/2014/main" id="{D7A484CA-36FC-4B49-8668-C52C9CAF8ED4}"/>
              </a:ext>
            </a:extLst>
          </p:cNvPr>
          <p:cNvSpPr/>
          <p:nvPr/>
        </p:nvSpPr>
        <p:spPr>
          <a:xfrm>
            <a:off x="1565651" y="5984099"/>
            <a:ext cx="3006347" cy="826642"/>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Income</a:t>
            </a:r>
          </a:p>
        </p:txBody>
      </p:sp>
      <p:sp>
        <p:nvSpPr>
          <p:cNvPr id="45" name="Arrow: Right 44">
            <a:extLst>
              <a:ext uri="{FF2B5EF4-FFF2-40B4-BE49-F238E27FC236}">
                <a16:creationId xmlns:a16="http://schemas.microsoft.com/office/drawing/2014/main" id="{A82CC681-7541-4B47-A977-13142E3324D2}"/>
              </a:ext>
            </a:extLst>
          </p:cNvPr>
          <p:cNvSpPr/>
          <p:nvPr/>
        </p:nvSpPr>
        <p:spPr>
          <a:xfrm>
            <a:off x="1565652" y="3374004"/>
            <a:ext cx="4517648" cy="83237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adugi" panose="020B0502040204020203" pitchFamily="34" charset="0"/>
                <a:ea typeface="Gadugi" panose="020B0502040204020203" pitchFamily="34" charset="0"/>
              </a:rPr>
              <a:t>Make Choices</a:t>
            </a:r>
            <a:endParaRPr lang="en-US" dirty="0">
              <a:solidFill>
                <a:schemeClr val="bg1"/>
              </a:solidFill>
              <a:latin typeface="Gadugi" panose="020B0502040204020203" pitchFamily="34" charset="0"/>
              <a:ea typeface="Gadugi" panose="020B0502040204020203" pitchFamily="34" charset="0"/>
            </a:endParaRPr>
          </a:p>
        </p:txBody>
      </p:sp>
      <p:sp>
        <p:nvSpPr>
          <p:cNvPr id="43" name="Arrow: Right 42">
            <a:extLst>
              <a:ext uri="{FF2B5EF4-FFF2-40B4-BE49-F238E27FC236}">
                <a16:creationId xmlns:a16="http://schemas.microsoft.com/office/drawing/2014/main" id="{FA0001B1-51C4-4CC8-B573-1F06C432C0E2}"/>
              </a:ext>
            </a:extLst>
          </p:cNvPr>
          <p:cNvSpPr/>
          <p:nvPr/>
        </p:nvSpPr>
        <p:spPr>
          <a:xfrm>
            <a:off x="1565650" y="1694984"/>
            <a:ext cx="5421399" cy="828396"/>
          </a:xfrm>
          <a:prstGeom prst="righ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Follow Your Map</a:t>
            </a:r>
          </a:p>
        </p:txBody>
      </p:sp>
      <p:sp>
        <p:nvSpPr>
          <p:cNvPr id="44" name="Arrow: Right 43">
            <a:extLst>
              <a:ext uri="{FF2B5EF4-FFF2-40B4-BE49-F238E27FC236}">
                <a16:creationId xmlns:a16="http://schemas.microsoft.com/office/drawing/2014/main" id="{DF449D0A-FA10-4176-B151-C79A10392ECD}"/>
              </a:ext>
            </a:extLst>
          </p:cNvPr>
          <p:cNvSpPr/>
          <p:nvPr/>
        </p:nvSpPr>
        <p:spPr>
          <a:xfrm>
            <a:off x="1565651" y="2520682"/>
            <a:ext cx="4911350" cy="831548"/>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Plan Your Route</a:t>
            </a:r>
          </a:p>
        </p:txBody>
      </p:sp>
      <p:sp>
        <p:nvSpPr>
          <p:cNvPr id="8" name="Title 6">
            <a:extLst>
              <a:ext uri="{FF2B5EF4-FFF2-40B4-BE49-F238E27FC236}">
                <a16:creationId xmlns:a16="http://schemas.microsoft.com/office/drawing/2014/main" id="{43E1F151-0F30-43F9-9D44-D00BC5FD1D32}"/>
              </a:ext>
            </a:extLst>
          </p:cNvPr>
          <p:cNvSpPr>
            <a:spLocks noGrp="1"/>
          </p:cNvSpPr>
          <p:nvPr>
            <p:ph type="title"/>
          </p:nvPr>
        </p:nvSpPr>
        <p:spPr/>
        <p:txBody>
          <a:bodyPr>
            <a:normAutofit/>
          </a:bodyPr>
          <a:lstStyle/>
          <a:p>
            <a:r>
              <a:rPr lang="en-US" dirty="0"/>
              <a:t>Creating a Money Map</a:t>
            </a:r>
          </a:p>
        </p:txBody>
      </p:sp>
      <p:sp>
        <p:nvSpPr>
          <p:cNvPr id="36" name="Freeform: Shape 35">
            <a:extLst>
              <a:ext uri="{FF2B5EF4-FFF2-40B4-BE49-F238E27FC236}">
                <a16:creationId xmlns:a16="http://schemas.microsoft.com/office/drawing/2014/main" id="{59A82AA6-845C-461F-AA49-84D6CAF1201D}"/>
              </a:ext>
            </a:extLst>
          </p:cNvPr>
          <p:cNvSpPr/>
          <p:nvPr/>
        </p:nvSpPr>
        <p:spPr>
          <a:xfrm>
            <a:off x="2955" y="1652403"/>
            <a:ext cx="1562697" cy="665160"/>
          </a:xfrm>
          <a:custGeom>
            <a:avLst/>
            <a:gdLst>
              <a:gd name="connsiteX0" fmla="*/ 0 w 1562697"/>
              <a:gd name="connsiteY0" fmla="*/ 0 h 961016"/>
              <a:gd name="connsiteX1" fmla="*/ 1562697 w 1562697"/>
              <a:gd name="connsiteY1" fmla="*/ 360370 h 961016"/>
              <a:gd name="connsiteX2" fmla="*/ 1562697 w 1562697"/>
              <a:gd name="connsiteY2" fmla="*/ 961016 h 961016"/>
              <a:gd name="connsiteX3" fmla="*/ 0 w 1562697"/>
              <a:gd name="connsiteY3" fmla="*/ 648897 h 961016"/>
              <a:gd name="connsiteX4" fmla="*/ 0 w 1562697"/>
              <a:gd name="connsiteY4" fmla="*/ 0 h 961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697" h="961016">
                <a:moveTo>
                  <a:pt x="0" y="0"/>
                </a:moveTo>
                <a:lnTo>
                  <a:pt x="1562697" y="360370"/>
                </a:lnTo>
                <a:lnTo>
                  <a:pt x="1562697" y="961016"/>
                </a:lnTo>
                <a:lnTo>
                  <a:pt x="0" y="648897"/>
                </a:lnTo>
                <a:lnTo>
                  <a:pt x="0" y="0"/>
                </a:ln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8717E259-2253-4549-AC4E-04EA2E7895E6}"/>
              </a:ext>
            </a:extLst>
          </p:cNvPr>
          <p:cNvSpPr/>
          <p:nvPr/>
        </p:nvSpPr>
        <p:spPr>
          <a:xfrm>
            <a:off x="2955" y="2587676"/>
            <a:ext cx="1562697" cy="555586"/>
          </a:xfrm>
          <a:custGeom>
            <a:avLst/>
            <a:gdLst>
              <a:gd name="connsiteX0" fmla="*/ 0 w 1562697"/>
              <a:gd name="connsiteY0" fmla="*/ 0 h 802704"/>
              <a:gd name="connsiteX1" fmla="*/ 1562697 w 1562697"/>
              <a:gd name="connsiteY1" fmla="*/ 202058 h 802704"/>
              <a:gd name="connsiteX2" fmla="*/ 1562697 w 1562697"/>
              <a:gd name="connsiteY2" fmla="*/ 802704 h 802704"/>
              <a:gd name="connsiteX3" fmla="*/ 0 w 1562697"/>
              <a:gd name="connsiteY3" fmla="*/ 665286 h 802704"/>
              <a:gd name="connsiteX4" fmla="*/ 0 w 1562697"/>
              <a:gd name="connsiteY4" fmla="*/ 0 h 802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697" h="802704">
                <a:moveTo>
                  <a:pt x="0" y="0"/>
                </a:moveTo>
                <a:lnTo>
                  <a:pt x="1562697" y="202058"/>
                </a:lnTo>
                <a:lnTo>
                  <a:pt x="1562697" y="802704"/>
                </a:lnTo>
                <a:lnTo>
                  <a:pt x="0" y="665286"/>
                </a:lnTo>
                <a:lnTo>
                  <a:pt x="0" y="0"/>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6CFA46FA-C460-4E85-9EA8-3F928E3FF4F1}"/>
              </a:ext>
            </a:extLst>
          </p:cNvPr>
          <p:cNvSpPr/>
          <p:nvPr/>
        </p:nvSpPr>
        <p:spPr>
          <a:xfrm flipV="1">
            <a:off x="-16709" y="3575547"/>
            <a:ext cx="1582361" cy="430688"/>
          </a:xfrm>
          <a:custGeom>
            <a:avLst/>
            <a:gdLst>
              <a:gd name="connsiteX0" fmla="*/ 0 w 1562697"/>
              <a:gd name="connsiteY0" fmla="*/ 0 h 778516"/>
              <a:gd name="connsiteX1" fmla="*/ 1562697 w 1562697"/>
              <a:gd name="connsiteY1" fmla="*/ 89167 h 778516"/>
              <a:gd name="connsiteX2" fmla="*/ 1562697 w 1562697"/>
              <a:gd name="connsiteY2" fmla="*/ 689814 h 778516"/>
              <a:gd name="connsiteX3" fmla="*/ 0 w 1562697"/>
              <a:gd name="connsiteY3" fmla="*/ 778516 h 778516"/>
              <a:gd name="connsiteX4" fmla="*/ 0 w 1562697"/>
              <a:gd name="connsiteY4" fmla="*/ 0 h 778516"/>
              <a:gd name="connsiteX0" fmla="*/ 0 w 1562697"/>
              <a:gd name="connsiteY0" fmla="*/ 0 h 920571"/>
              <a:gd name="connsiteX1" fmla="*/ 1562697 w 1562697"/>
              <a:gd name="connsiteY1" fmla="*/ 89167 h 920571"/>
              <a:gd name="connsiteX2" fmla="*/ 1562697 w 1562697"/>
              <a:gd name="connsiteY2" fmla="*/ 689814 h 920571"/>
              <a:gd name="connsiteX3" fmla="*/ 0 w 1562697"/>
              <a:gd name="connsiteY3" fmla="*/ 920571 h 920571"/>
              <a:gd name="connsiteX4" fmla="*/ 0 w 1562697"/>
              <a:gd name="connsiteY4" fmla="*/ 0 h 920571"/>
              <a:gd name="connsiteX0" fmla="*/ 0 w 1562697"/>
              <a:gd name="connsiteY0" fmla="*/ 123916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123916 h 831404"/>
              <a:gd name="connsiteX0" fmla="*/ 0 w 1562697"/>
              <a:gd name="connsiteY0" fmla="*/ 52889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52889 h 831404"/>
              <a:gd name="connsiteX0" fmla="*/ 0 w 1562697"/>
              <a:gd name="connsiteY0" fmla="*/ 52889 h 703555"/>
              <a:gd name="connsiteX1" fmla="*/ 1562697 w 1562697"/>
              <a:gd name="connsiteY1" fmla="*/ 0 h 703555"/>
              <a:gd name="connsiteX2" fmla="*/ 1562697 w 1562697"/>
              <a:gd name="connsiteY2" fmla="*/ 600647 h 703555"/>
              <a:gd name="connsiteX3" fmla="*/ 0 w 1562697"/>
              <a:gd name="connsiteY3" fmla="*/ 703555 h 703555"/>
              <a:gd name="connsiteX4" fmla="*/ 0 w 1562697"/>
              <a:gd name="connsiteY4" fmla="*/ 52889 h 703555"/>
              <a:gd name="connsiteX0" fmla="*/ 9832 w 1572529"/>
              <a:gd name="connsiteY0" fmla="*/ 52889 h 604116"/>
              <a:gd name="connsiteX1" fmla="*/ 1572529 w 1572529"/>
              <a:gd name="connsiteY1" fmla="*/ 0 h 604116"/>
              <a:gd name="connsiteX2" fmla="*/ 1572529 w 1572529"/>
              <a:gd name="connsiteY2" fmla="*/ 600647 h 604116"/>
              <a:gd name="connsiteX3" fmla="*/ 0 w 1572529"/>
              <a:gd name="connsiteY3" fmla="*/ 604116 h 604116"/>
              <a:gd name="connsiteX4" fmla="*/ 9832 w 1572529"/>
              <a:gd name="connsiteY4" fmla="*/ 52889 h 604116"/>
              <a:gd name="connsiteX0" fmla="*/ 0 w 1582361"/>
              <a:gd name="connsiteY0" fmla="*/ 0 h 622254"/>
              <a:gd name="connsiteX1" fmla="*/ 1582361 w 1582361"/>
              <a:gd name="connsiteY1" fmla="*/ 18138 h 622254"/>
              <a:gd name="connsiteX2" fmla="*/ 1582361 w 1582361"/>
              <a:gd name="connsiteY2" fmla="*/ 618785 h 622254"/>
              <a:gd name="connsiteX3" fmla="*/ 9832 w 1582361"/>
              <a:gd name="connsiteY3" fmla="*/ 622254 h 622254"/>
              <a:gd name="connsiteX4" fmla="*/ 0 w 1582361"/>
              <a:gd name="connsiteY4" fmla="*/ 0 h 62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2361" h="622254">
                <a:moveTo>
                  <a:pt x="0" y="0"/>
                </a:moveTo>
                <a:lnTo>
                  <a:pt x="1582361" y="18138"/>
                </a:lnTo>
                <a:lnTo>
                  <a:pt x="1582361" y="618785"/>
                </a:lnTo>
                <a:lnTo>
                  <a:pt x="9832" y="622254"/>
                </a:lnTo>
                <a:lnTo>
                  <a:pt x="0" y="0"/>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7FC02979-501E-443A-B6B6-E52411DE008C}"/>
              </a:ext>
            </a:extLst>
          </p:cNvPr>
          <p:cNvSpPr/>
          <p:nvPr/>
        </p:nvSpPr>
        <p:spPr>
          <a:xfrm>
            <a:off x="-12810" y="4459789"/>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7EC91026-E5B5-42C6-A4DD-5F859D58086D}"/>
              </a:ext>
            </a:extLst>
          </p:cNvPr>
          <p:cNvSpPr/>
          <p:nvPr/>
        </p:nvSpPr>
        <p:spPr>
          <a:xfrm>
            <a:off x="-12810" y="6186767"/>
            <a:ext cx="1578462" cy="667677"/>
          </a:xfrm>
          <a:custGeom>
            <a:avLst/>
            <a:gdLst>
              <a:gd name="connsiteX0" fmla="*/ 1578462 w 1578462"/>
              <a:gd name="connsiteY0" fmla="*/ 0 h 964652"/>
              <a:gd name="connsiteX1" fmla="*/ 1578462 w 1578462"/>
              <a:gd name="connsiteY1" fmla="*/ 600647 h 964652"/>
              <a:gd name="connsiteX2" fmla="*/ 0 w 1578462"/>
              <a:gd name="connsiteY2" fmla="*/ 964652 h 964652"/>
              <a:gd name="connsiteX3" fmla="*/ 0 w 1578462"/>
              <a:gd name="connsiteY3" fmla="*/ 315269 h 964652"/>
              <a:gd name="connsiteX4" fmla="*/ 1578462 w 1578462"/>
              <a:gd name="connsiteY4" fmla="*/ 0 h 964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964652">
                <a:moveTo>
                  <a:pt x="1578462" y="0"/>
                </a:moveTo>
                <a:lnTo>
                  <a:pt x="1578462" y="600647"/>
                </a:lnTo>
                <a:lnTo>
                  <a:pt x="0" y="964652"/>
                </a:lnTo>
                <a:lnTo>
                  <a:pt x="0" y="315269"/>
                </a:lnTo>
                <a:lnTo>
                  <a:pt x="1578462"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Arrow: Right 29">
            <a:extLst>
              <a:ext uri="{FF2B5EF4-FFF2-40B4-BE49-F238E27FC236}">
                <a16:creationId xmlns:a16="http://schemas.microsoft.com/office/drawing/2014/main" id="{8797FA77-E802-4CA6-B673-276DC499C6D7}"/>
              </a:ext>
            </a:extLst>
          </p:cNvPr>
          <p:cNvSpPr/>
          <p:nvPr/>
        </p:nvSpPr>
        <p:spPr>
          <a:xfrm>
            <a:off x="1565649" y="5113934"/>
            <a:ext cx="3552451" cy="826643"/>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Expenses</a:t>
            </a:r>
          </a:p>
        </p:txBody>
      </p:sp>
      <p:sp>
        <p:nvSpPr>
          <p:cNvPr id="31" name="Freeform: Shape 30">
            <a:extLst>
              <a:ext uri="{FF2B5EF4-FFF2-40B4-BE49-F238E27FC236}">
                <a16:creationId xmlns:a16="http://schemas.microsoft.com/office/drawing/2014/main" id="{E6F0375A-1D01-4C5C-9C38-67C2E61FB4E3}"/>
              </a:ext>
            </a:extLst>
          </p:cNvPr>
          <p:cNvSpPr/>
          <p:nvPr/>
        </p:nvSpPr>
        <p:spPr>
          <a:xfrm>
            <a:off x="-12812" y="5321451"/>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Logo&#10;&#10;Description automatically generated">
            <a:extLst>
              <a:ext uri="{FF2B5EF4-FFF2-40B4-BE49-F238E27FC236}">
                <a16:creationId xmlns:a16="http://schemas.microsoft.com/office/drawing/2014/main" id="{2F9BCA3D-D074-4738-8D1F-8E8F1BA5320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4500" r="95750">
                        <a14:foregroundMark x1="90750" y1="43333" x2="94667" y2="51500"/>
                        <a14:foregroundMark x1="94667" y1="51500" x2="91250" y2="55250"/>
                        <a14:foregroundMark x1="10083" y1="44250" x2="5583" y2="52083"/>
                        <a14:foregroundMark x1="5583" y1="52083" x2="11000" y2="55917"/>
                        <a14:foregroundMark x1="5167" y1="45167" x2="5167" y2="45167"/>
                        <a14:foregroundMark x1="95250" y1="52167" x2="95250" y2="52167"/>
                        <a14:foregroundMark x1="95250" y1="53667" x2="95250" y2="53667"/>
                        <a14:foregroundMark x1="4500" y1="48083" x2="4500" y2="48083"/>
                        <a14:foregroundMark x1="4500" y1="49917" x2="4500" y2="49917"/>
                        <a14:foregroundMark x1="95750" y1="50083" x2="95750" y2="50083"/>
                        <a14:foregroundMark x1="95750" y1="46750" x2="95750" y2="46750"/>
                        <a14:backgroundMark x1="26333" y1="9917" x2="25833" y2="29667"/>
                        <a14:backgroundMark x1="25167" y1="17500" x2="50750" y2="19583"/>
                        <a14:backgroundMark x1="44500" y1="6333" x2="44250" y2="25417"/>
                        <a14:backgroundMark x1="36667" y1="17333" x2="34583" y2="29667"/>
                        <a14:backgroundMark x1="24917" y1="65167" x2="25833" y2="96833"/>
                        <a14:backgroundMark x1="46083" y1="74417" x2="45833" y2="94917"/>
                        <a14:backgroundMark x1="45833" y1="94917" x2="46750" y2="97750"/>
                      </a14:backgroundRemoval>
                    </a14:imgEffect>
                  </a14:imgLayer>
                </a14:imgProps>
              </a:ext>
              <a:ext uri="{837473B0-CC2E-450A-ABE3-18F120FF3D39}">
                <a1611:picAttrSrcUrl xmlns:a1611="http://schemas.microsoft.com/office/drawing/2016/11/main" r:id="rId8"/>
              </a:ext>
            </a:extLst>
          </a:blip>
          <a:stretch>
            <a:fillRect/>
          </a:stretch>
        </p:blipFill>
        <p:spPr>
          <a:xfrm>
            <a:off x="6974348" y="1142955"/>
            <a:ext cx="1895101" cy="1895101"/>
          </a:xfrm>
          <a:prstGeom prst="rect">
            <a:avLst/>
          </a:prstGeom>
        </p:spPr>
      </p:pic>
    </p:spTree>
    <p:extLst>
      <p:ext uri="{BB962C8B-B14F-4D97-AF65-F5344CB8AC3E}">
        <p14:creationId xmlns:p14="http://schemas.microsoft.com/office/powerpoint/2010/main" val="877185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600"/>
                                        <p:tgtEl>
                                          <p:spTgt spid="21"/>
                                        </p:tgtEl>
                                      </p:cBhvr>
                                    </p:animEffect>
                                    <p:set>
                                      <p:cBhvr>
                                        <p:cTn id="7" dur="1" fill="hold">
                                          <p:stCondLst>
                                            <p:cond delay="599"/>
                                          </p:stCondLst>
                                        </p:cTn>
                                        <p:tgtEl>
                                          <p:spTgt spid="21"/>
                                        </p:tgtEl>
                                        <p:attrNameLst>
                                          <p:attrName>style.visibility</p:attrName>
                                        </p:attrNameLst>
                                      </p:cBhvr>
                                      <p:to>
                                        <p:strVal val="hidden"/>
                                      </p:to>
                                    </p:set>
                                  </p:childTnLst>
                                </p:cTn>
                              </p:par>
                            </p:childTnLst>
                          </p:cTn>
                        </p:par>
                        <p:par>
                          <p:cTn id="8" fill="hold">
                            <p:stCondLst>
                              <p:cond delay="600"/>
                            </p:stCondLst>
                            <p:childTnLst>
                              <p:par>
                                <p:cTn id="9" presetID="22" presetClass="entr" presetSubtype="8"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750"/>
                                        <p:tgtEl>
                                          <p:spTgt spid="32"/>
                                        </p:tgtEl>
                                      </p:cBhvr>
                                    </p:animEffect>
                                  </p:childTnLst>
                                </p:cTn>
                              </p:par>
                            </p:childTnLst>
                          </p:cTn>
                        </p:par>
                        <p:par>
                          <p:cTn id="12" fill="hold">
                            <p:stCondLst>
                              <p:cond delay="1350"/>
                            </p:stCondLst>
                            <p:childTnLst>
                              <p:par>
                                <p:cTn id="13" presetID="22" presetClass="entr" presetSubtype="8" fill="hold" grpId="0"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left)">
                                      <p:cBhvr>
                                        <p:cTn id="15" dur="1000"/>
                                        <p:tgtEl>
                                          <p:spTgt spid="47"/>
                                        </p:tgtEl>
                                      </p:cBhvr>
                                    </p:animEffect>
                                  </p:childTnLst>
                                </p:cTn>
                              </p:par>
                            </p:childTnLst>
                          </p:cTn>
                        </p:par>
                        <p:par>
                          <p:cTn id="16" fill="hold">
                            <p:stCondLst>
                              <p:cond delay="2350"/>
                            </p:stCondLst>
                            <p:childTnLst>
                              <p:par>
                                <p:cTn id="17" presetID="22" presetClass="entr" presetSubtype="8"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750"/>
                                        <p:tgtEl>
                                          <p:spTgt spid="31"/>
                                        </p:tgtEl>
                                      </p:cBhvr>
                                    </p:animEffect>
                                  </p:childTnLst>
                                </p:cTn>
                              </p:par>
                            </p:childTnLst>
                          </p:cTn>
                        </p:par>
                        <p:par>
                          <p:cTn id="20" fill="hold">
                            <p:stCondLst>
                              <p:cond delay="3100"/>
                            </p:stCondLst>
                            <p:childTnLst>
                              <p:par>
                                <p:cTn id="21" presetID="22" presetClass="entr" presetSubtype="8"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1000"/>
                                        <p:tgtEl>
                                          <p:spTgt spid="30"/>
                                        </p:tgtEl>
                                      </p:cBhvr>
                                    </p:animEffect>
                                  </p:childTnLst>
                                </p:cTn>
                              </p:par>
                            </p:childTnLst>
                          </p:cTn>
                        </p:par>
                        <p:par>
                          <p:cTn id="24" fill="hold">
                            <p:stCondLst>
                              <p:cond delay="4100"/>
                            </p:stCondLst>
                            <p:childTnLst>
                              <p:par>
                                <p:cTn id="25" presetID="22" presetClass="entr" presetSubtype="8"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750"/>
                                        <p:tgtEl>
                                          <p:spTgt spid="33"/>
                                        </p:tgtEl>
                                      </p:cBhvr>
                                    </p:animEffect>
                                  </p:childTnLst>
                                </p:cTn>
                              </p:par>
                            </p:childTnLst>
                          </p:cTn>
                        </p:par>
                        <p:par>
                          <p:cTn id="28" fill="hold">
                            <p:stCondLst>
                              <p:cond delay="4850"/>
                            </p:stCondLst>
                            <p:childTnLst>
                              <p:par>
                                <p:cTn id="29" presetID="22" presetClass="entr" presetSubtype="8"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wipe(left)">
                                      <p:cBhvr>
                                        <p:cTn id="31" dur="1000"/>
                                        <p:tgtEl>
                                          <p:spTgt spid="46"/>
                                        </p:tgtEl>
                                      </p:cBhvr>
                                    </p:animEffect>
                                  </p:childTnLst>
                                </p:cTn>
                              </p:par>
                            </p:childTnLst>
                          </p:cTn>
                        </p:par>
                        <p:par>
                          <p:cTn id="32" fill="hold">
                            <p:stCondLst>
                              <p:cond delay="5850"/>
                            </p:stCondLst>
                            <p:childTnLst>
                              <p:par>
                                <p:cTn id="33" presetID="22" presetClass="entr" presetSubtype="8"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750"/>
                                        <p:tgtEl>
                                          <p:spTgt spid="34"/>
                                        </p:tgtEl>
                                      </p:cBhvr>
                                    </p:animEffect>
                                  </p:childTnLst>
                                </p:cTn>
                              </p:par>
                            </p:childTnLst>
                          </p:cTn>
                        </p:par>
                        <p:par>
                          <p:cTn id="36" fill="hold">
                            <p:stCondLst>
                              <p:cond delay="6600"/>
                            </p:stCondLst>
                            <p:childTnLst>
                              <p:par>
                                <p:cTn id="37" presetID="22" presetClass="entr" presetSubtype="8" fill="hold" grpId="0"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wipe(left)">
                                      <p:cBhvr>
                                        <p:cTn id="39" dur="1000"/>
                                        <p:tgtEl>
                                          <p:spTgt spid="45"/>
                                        </p:tgtEl>
                                      </p:cBhvr>
                                    </p:animEffect>
                                  </p:childTnLst>
                                </p:cTn>
                              </p:par>
                            </p:childTnLst>
                          </p:cTn>
                        </p:par>
                        <p:par>
                          <p:cTn id="40" fill="hold">
                            <p:stCondLst>
                              <p:cond delay="7600"/>
                            </p:stCondLst>
                            <p:childTnLst>
                              <p:par>
                                <p:cTn id="41" presetID="22" presetClass="entr" presetSubtype="8"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750"/>
                                        <p:tgtEl>
                                          <p:spTgt spid="35"/>
                                        </p:tgtEl>
                                      </p:cBhvr>
                                    </p:animEffect>
                                  </p:childTnLst>
                                </p:cTn>
                              </p:par>
                            </p:childTnLst>
                          </p:cTn>
                        </p:par>
                        <p:par>
                          <p:cTn id="44" fill="hold">
                            <p:stCondLst>
                              <p:cond delay="8350"/>
                            </p:stCondLst>
                            <p:childTnLst>
                              <p:par>
                                <p:cTn id="45" presetID="22" presetClass="entr" presetSubtype="8" fill="hold" grpId="0" nodeType="after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wipe(left)">
                                      <p:cBhvr>
                                        <p:cTn id="47" dur="1000"/>
                                        <p:tgtEl>
                                          <p:spTgt spid="44"/>
                                        </p:tgtEl>
                                      </p:cBhvr>
                                    </p:animEffect>
                                  </p:childTnLst>
                                </p:cTn>
                              </p:par>
                            </p:childTnLst>
                          </p:cTn>
                        </p:par>
                        <p:par>
                          <p:cTn id="48" fill="hold">
                            <p:stCondLst>
                              <p:cond delay="9350"/>
                            </p:stCondLst>
                            <p:childTnLst>
                              <p:par>
                                <p:cTn id="49" presetID="22" presetClass="entr" presetSubtype="8" fill="hold" grpId="0" nodeType="after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wipe(left)">
                                      <p:cBhvr>
                                        <p:cTn id="51" dur="750"/>
                                        <p:tgtEl>
                                          <p:spTgt spid="36"/>
                                        </p:tgtEl>
                                      </p:cBhvr>
                                    </p:animEffect>
                                  </p:childTnLst>
                                </p:cTn>
                              </p:par>
                            </p:childTnLst>
                          </p:cTn>
                        </p:par>
                        <p:par>
                          <p:cTn id="52" fill="hold">
                            <p:stCondLst>
                              <p:cond delay="10100"/>
                            </p:stCondLst>
                            <p:childTnLst>
                              <p:par>
                                <p:cTn id="53" presetID="22" presetClass="entr" presetSubtype="8" fill="hold" grpId="0" nodeType="after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wipe(left)">
                                      <p:cBhvr>
                                        <p:cTn id="55" dur="1000"/>
                                        <p:tgtEl>
                                          <p:spTgt spid="43"/>
                                        </p:tgtEl>
                                      </p:cBhvr>
                                    </p:animEffect>
                                  </p:childTnLst>
                                </p:cTn>
                              </p:par>
                            </p:childTnLst>
                          </p:cTn>
                        </p:par>
                        <p:par>
                          <p:cTn id="56" fill="hold">
                            <p:stCondLst>
                              <p:cond delay="11100"/>
                            </p:stCondLst>
                            <p:childTnLst>
                              <p:par>
                                <p:cTn id="57" presetID="2" presetClass="entr" presetSubtype="2" fill="hold" nodeType="after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2000" fill="hold"/>
                                        <p:tgtEl>
                                          <p:spTgt spid="26"/>
                                        </p:tgtEl>
                                        <p:attrNameLst>
                                          <p:attrName>ppt_x</p:attrName>
                                        </p:attrNameLst>
                                      </p:cBhvr>
                                      <p:tavLst>
                                        <p:tav tm="0">
                                          <p:val>
                                            <p:strVal val="1+#ppt_w/2"/>
                                          </p:val>
                                        </p:tav>
                                        <p:tav tm="100000">
                                          <p:val>
                                            <p:strVal val="#ppt_x"/>
                                          </p:val>
                                        </p:tav>
                                      </p:tavLst>
                                    </p:anim>
                                    <p:anim calcmode="lin" valueType="num">
                                      <p:cBhvr additive="base">
                                        <p:cTn id="60" dur="2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5" grpId="0" animBg="1"/>
      <p:bldP spid="43" grpId="0" animBg="1"/>
      <p:bldP spid="44" grpId="0" animBg="1"/>
      <p:bldP spid="36" grpId="0" animBg="1"/>
      <p:bldP spid="35" grpId="0" animBg="1"/>
      <p:bldP spid="34" grpId="0" animBg="1"/>
      <p:bldP spid="33" grpId="0" animBg="1"/>
      <p:bldP spid="32" grpId="0" animBg="1"/>
      <p:bldP spid="30" grpId="0"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72BC9B49-2257-4BB2-9A6A-6B52E7DD041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val="0"/>
              </a:ext>
            </a:extLst>
          </a:blip>
          <a:srcRect/>
          <a:stretch>
            <a:fillRect/>
          </a:stretch>
        </p:blipFill>
        <p:spPr bwMode="auto">
          <a:xfrm>
            <a:off x="253792" y="971550"/>
            <a:ext cx="8628358" cy="5748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a:extLst>
              <a:ext uri="{FF2B5EF4-FFF2-40B4-BE49-F238E27FC236}">
                <a16:creationId xmlns:a16="http://schemas.microsoft.com/office/drawing/2014/main" id="{6AB3B326-E58A-4CCF-9826-22AF826DEFA4}"/>
              </a:ext>
            </a:extLst>
          </p:cNvPr>
          <p:cNvSpPr/>
          <p:nvPr/>
        </p:nvSpPr>
        <p:spPr>
          <a:xfrm>
            <a:off x="4579713" y="971550"/>
            <a:ext cx="4569039" cy="5947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Right 45">
            <a:extLst>
              <a:ext uri="{FF2B5EF4-FFF2-40B4-BE49-F238E27FC236}">
                <a16:creationId xmlns:a16="http://schemas.microsoft.com/office/drawing/2014/main" id="{50072D5C-BFAE-4C4E-8AE3-9E14B0D421F9}"/>
              </a:ext>
            </a:extLst>
          </p:cNvPr>
          <p:cNvSpPr/>
          <p:nvPr/>
        </p:nvSpPr>
        <p:spPr>
          <a:xfrm>
            <a:off x="1565651" y="4252272"/>
            <a:ext cx="3977899" cy="826643"/>
          </a:xfrm>
          <a:prstGeom prst="rightArrow">
            <a:avLst/>
          </a:prstGeom>
          <a:solidFill>
            <a:srgbClr val="FF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lumMod val="75000"/>
                  </a:schemeClr>
                </a:solidFill>
                <a:latin typeface="Gadugi" panose="020B0502040204020203" pitchFamily="34" charset="0"/>
                <a:ea typeface="Gadugi" panose="020B0502040204020203" pitchFamily="34" charset="0"/>
              </a:rPr>
              <a:t>Cash Flow</a:t>
            </a:r>
          </a:p>
        </p:txBody>
      </p:sp>
      <p:sp>
        <p:nvSpPr>
          <p:cNvPr id="47" name="Arrow: Right 46">
            <a:extLst>
              <a:ext uri="{FF2B5EF4-FFF2-40B4-BE49-F238E27FC236}">
                <a16:creationId xmlns:a16="http://schemas.microsoft.com/office/drawing/2014/main" id="{D7A484CA-36FC-4B49-8668-C52C9CAF8ED4}"/>
              </a:ext>
            </a:extLst>
          </p:cNvPr>
          <p:cNvSpPr/>
          <p:nvPr/>
        </p:nvSpPr>
        <p:spPr>
          <a:xfrm>
            <a:off x="1565651" y="5984099"/>
            <a:ext cx="3006347" cy="826642"/>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Income</a:t>
            </a:r>
          </a:p>
        </p:txBody>
      </p:sp>
      <p:sp>
        <p:nvSpPr>
          <p:cNvPr id="45" name="Arrow: Right 44">
            <a:extLst>
              <a:ext uri="{FF2B5EF4-FFF2-40B4-BE49-F238E27FC236}">
                <a16:creationId xmlns:a16="http://schemas.microsoft.com/office/drawing/2014/main" id="{A82CC681-7541-4B47-A977-13142E3324D2}"/>
              </a:ext>
            </a:extLst>
          </p:cNvPr>
          <p:cNvSpPr/>
          <p:nvPr/>
        </p:nvSpPr>
        <p:spPr>
          <a:xfrm>
            <a:off x="1565652" y="3374004"/>
            <a:ext cx="4517648" cy="83237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adugi" panose="020B0502040204020203" pitchFamily="34" charset="0"/>
                <a:ea typeface="Gadugi" panose="020B0502040204020203" pitchFamily="34" charset="0"/>
              </a:rPr>
              <a:t>Make Choices</a:t>
            </a:r>
            <a:endParaRPr lang="en-US" dirty="0">
              <a:solidFill>
                <a:schemeClr val="bg1"/>
              </a:solidFill>
              <a:latin typeface="Gadugi" panose="020B0502040204020203" pitchFamily="34" charset="0"/>
              <a:ea typeface="Gadugi" panose="020B0502040204020203" pitchFamily="34" charset="0"/>
            </a:endParaRPr>
          </a:p>
        </p:txBody>
      </p:sp>
      <p:sp>
        <p:nvSpPr>
          <p:cNvPr id="43" name="Arrow: Right 42">
            <a:extLst>
              <a:ext uri="{FF2B5EF4-FFF2-40B4-BE49-F238E27FC236}">
                <a16:creationId xmlns:a16="http://schemas.microsoft.com/office/drawing/2014/main" id="{FA0001B1-51C4-4CC8-B573-1F06C432C0E2}"/>
              </a:ext>
            </a:extLst>
          </p:cNvPr>
          <p:cNvSpPr/>
          <p:nvPr/>
        </p:nvSpPr>
        <p:spPr>
          <a:xfrm>
            <a:off x="1565650" y="1694984"/>
            <a:ext cx="5421399" cy="828396"/>
          </a:xfrm>
          <a:prstGeom prst="righ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Follow Your Map</a:t>
            </a:r>
          </a:p>
        </p:txBody>
      </p:sp>
      <p:sp>
        <p:nvSpPr>
          <p:cNvPr id="44" name="Arrow: Right 43">
            <a:extLst>
              <a:ext uri="{FF2B5EF4-FFF2-40B4-BE49-F238E27FC236}">
                <a16:creationId xmlns:a16="http://schemas.microsoft.com/office/drawing/2014/main" id="{DF449D0A-FA10-4176-B151-C79A10392ECD}"/>
              </a:ext>
            </a:extLst>
          </p:cNvPr>
          <p:cNvSpPr/>
          <p:nvPr/>
        </p:nvSpPr>
        <p:spPr>
          <a:xfrm>
            <a:off x="1565651" y="2520682"/>
            <a:ext cx="4911350" cy="831548"/>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Plan Your Route</a:t>
            </a:r>
          </a:p>
        </p:txBody>
      </p:sp>
      <p:sp>
        <p:nvSpPr>
          <p:cNvPr id="8" name="Title 6">
            <a:extLst>
              <a:ext uri="{FF2B5EF4-FFF2-40B4-BE49-F238E27FC236}">
                <a16:creationId xmlns:a16="http://schemas.microsoft.com/office/drawing/2014/main" id="{43E1F151-0F30-43F9-9D44-D00BC5FD1D32}"/>
              </a:ext>
            </a:extLst>
          </p:cNvPr>
          <p:cNvSpPr>
            <a:spLocks noGrp="1"/>
          </p:cNvSpPr>
          <p:nvPr>
            <p:ph type="title"/>
          </p:nvPr>
        </p:nvSpPr>
        <p:spPr/>
        <p:txBody>
          <a:bodyPr/>
          <a:lstStyle/>
          <a:p>
            <a:r>
              <a:rPr lang="en-US" dirty="0"/>
              <a:t>What Comes In?</a:t>
            </a:r>
          </a:p>
        </p:txBody>
      </p:sp>
      <p:sp>
        <p:nvSpPr>
          <p:cNvPr id="36" name="Freeform: Shape 35">
            <a:extLst>
              <a:ext uri="{FF2B5EF4-FFF2-40B4-BE49-F238E27FC236}">
                <a16:creationId xmlns:a16="http://schemas.microsoft.com/office/drawing/2014/main" id="{59A82AA6-845C-461F-AA49-84D6CAF1201D}"/>
              </a:ext>
            </a:extLst>
          </p:cNvPr>
          <p:cNvSpPr/>
          <p:nvPr/>
        </p:nvSpPr>
        <p:spPr>
          <a:xfrm>
            <a:off x="2955" y="1652403"/>
            <a:ext cx="1562697" cy="665160"/>
          </a:xfrm>
          <a:custGeom>
            <a:avLst/>
            <a:gdLst>
              <a:gd name="connsiteX0" fmla="*/ 0 w 1562697"/>
              <a:gd name="connsiteY0" fmla="*/ 0 h 961016"/>
              <a:gd name="connsiteX1" fmla="*/ 1562697 w 1562697"/>
              <a:gd name="connsiteY1" fmla="*/ 360370 h 961016"/>
              <a:gd name="connsiteX2" fmla="*/ 1562697 w 1562697"/>
              <a:gd name="connsiteY2" fmla="*/ 961016 h 961016"/>
              <a:gd name="connsiteX3" fmla="*/ 0 w 1562697"/>
              <a:gd name="connsiteY3" fmla="*/ 648897 h 961016"/>
              <a:gd name="connsiteX4" fmla="*/ 0 w 1562697"/>
              <a:gd name="connsiteY4" fmla="*/ 0 h 961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697" h="961016">
                <a:moveTo>
                  <a:pt x="0" y="0"/>
                </a:moveTo>
                <a:lnTo>
                  <a:pt x="1562697" y="360370"/>
                </a:lnTo>
                <a:lnTo>
                  <a:pt x="1562697" y="961016"/>
                </a:lnTo>
                <a:lnTo>
                  <a:pt x="0" y="648897"/>
                </a:lnTo>
                <a:lnTo>
                  <a:pt x="0" y="0"/>
                </a:ln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8717E259-2253-4549-AC4E-04EA2E7895E6}"/>
              </a:ext>
            </a:extLst>
          </p:cNvPr>
          <p:cNvSpPr/>
          <p:nvPr/>
        </p:nvSpPr>
        <p:spPr>
          <a:xfrm>
            <a:off x="2955" y="2587676"/>
            <a:ext cx="1562697" cy="555586"/>
          </a:xfrm>
          <a:custGeom>
            <a:avLst/>
            <a:gdLst>
              <a:gd name="connsiteX0" fmla="*/ 0 w 1562697"/>
              <a:gd name="connsiteY0" fmla="*/ 0 h 802704"/>
              <a:gd name="connsiteX1" fmla="*/ 1562697 w 1562697"/>
              <a:gd name="connsiteY1" fmla="*/ 202058 h 802704"/>
              <a:gd name="connsiteX2" fmla="*/ 1562697 w 1562697"/>
              <a:gd name="connsiteY2" fmla="*/ 802704 h 802704"/>
              <a:gd name="connsiteX3" fmla="*/ 0 w 1562697"/>
              <a:gd name="connsiteY3" fmla="*/ 665286 h 802704"/>
              <a:gd name="connsiteX4" fmla="*/ 0 w 1562697"/>
              <a:gd name="connsiteY4" fmla="*/ 0 h 802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697" h="802704">
                <a:moveTo>
                  <a:pt x="0" y="0"/>
                </a:moveTo>
                <a:lnTo>
                  <a:pt x="1562697" y="202058"/>
                </a:lnTo>
                <a:lnTo>
                  <a:pt x="1562697" y="802704"/>
                </a:lnTo>
                <a:lnTo>
                  <a:pt x="0" y="665286"/>
                </a:lnTo>
                <a:lnTo>
                  <a:pt x="0" y="0"/>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6CFA46FA-C460-4E85-9EA8-3F928E3FF4F1}"/>
              </a:ext>
            </a:extLst>
          </p:cNvPr>
          <p:cNvSpPr/>
          <p:nvPr/>
        </p:nvSpPr>
        <p:spPr>
          <a:xfrm flipV="1">
            <a:off x="-16709" y="3575547"/>
            <a:ext cx="1582361" cy="430688"/>
          </a:xfrm>
          <a:custGeom>
            <a:avLst/>
            <a:gdLst>
              <a:gd name="connsiteX0" fmla="*/ 0 w 1562697"/>
              <a:gd name="connsiteY0" fmla="*/ 0 h 778516"/>
              <a:gd name="connsiteX1" fmla="*/ 1562697 w 1562697"/>
              <a:gd name="connsiteY1" fmla="*/ 89167 h 778516"/>
              <a:gd name="connsiteX2" fmla="*/ 1562697 w 1562697"/>
              <a:gd name="connsiteY2" fmla="*/ 689814 h 778516"/>
              <a:gd name="connsiteX3" fmla="*/ 0 w 1562697"/>
              <a:gd name="connsiteY3" fmla="*/ 778516 h 778516"/>
              <a:gd name="connsiteX4" fmla="*/ 0 w 1562697"/>
              <a:gd name="connsiteY4" fmla="*/ 0 h 778516"/>
              <a:gd name="connsiteX0" fmla="*/ 0 w 1562697"/>
              <a:gd name="connsiteY0" fmla="*/ 0 h 920571"/>
              <a:gd name="connsiteX1" fmla="*/ 1562697 w 1562697"/>
              <a:gd name="connsiteY1" fmla="*/ 89167 h 920571"/>
              <a:gd name="connsiteX2" fmla="*/ 1562697 w 1562697"/>
              <a:gd name="connsiteY2" fmla="*/ 689814 h 920571"/>
              <a:gd name="connsiteX3" fmla="*/ 0 w 1562697"/>
              <a:gd name="connsiteY3" fmla="*/ 920571 h 920571"/>
              <a:gd name="connsiteX4" fmla="*/ 0 w 1562697"/>
              <a:gd name="connsiteY4" fmla="*/ 0 h 920571"/>
              <a:gd name="connsiteX0" fmla="*/ 0 w 1562697"/>
              <a:gd name="connsiteY0" fmla="*/ 123916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123916 h 831404"/>
              <a:gd name="connsiteX0" fmla="*/ 0 w 1562697"/>
              <a:gd name="connsiteY0" fmla="*/ 52889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52889 h 831404"/>
              <a:gd name="connsiteX0" fmla="*/ 0 w 1562697"/>
              <a:gd name="connsiteY0" fmla="*/ 52889 h 703555"/>
              <a:gd name="connsiteX1" fmla="*/ 1562697 w 1562697"/>
              <a:gd name="connsiteY1" fmla="*/ 0 h 703555"/>
              <a:gd name="connsiteX2" fmla="*/ 1562697 w 1562697"/>
              <a:gd name="connsiteY2" fmla="*/ 600647 h 703555"/>
              <a:gd name="connsiteX3" fmla="*/ 0 w 1562697"/>
              <a:gd name="connsiteY3" fmla="*/ 703555 h 703555"/>
              <a:gd name="connsiteX4" fmla="*/ 0 w 1562697"/>
              <a:gd name="connsiteY4" fmla="*/ 52889 h 703555"/>
              <a:gd name="connsiteX0" fmla="*/ 9832 w 1572529"/>
              <a:gd name="connsiteY0" fmla="*/ 52889 h 604116"/>
              <a:gd name="connsiteX1" fmla="*/ 1572529 w 1572529"/>
              <a:gd name="connsiteY1" fmla="*/ 0 h 604116"/>
              <a:gd name="connsiteX2" fmla="*/ 1572529 w 1572529"/>
              <a:gd name="connsiteY2" fmla="*/ 600647 h 604116"/>
              <a:gd name="connsiteX3" fmla="*/ 0 w 1572529"/>
              <a:gd name="connsiteY3" fmla="*/ 604116 h 604116"/>
              <a:gd name="connsiteX4" fmla="*/ 9832 w 1572529"/>
              <a:gd name="connsiteY4" fmla="*/ 52889 h 604116"/>
              <a:gd name="connsiteX0" fmla="*/ 0 w 1582361"/>
              <a:gd name="connsiteY0" fmla="*/ 0 h 622254"/>
              <a:gd name="connsiteX1" fmla="*/ 1582361 w 1582361"/>
              <a:gd name="connsiteY1" fmla="*/ 18138 h 622254"/>
              <a:gd name="connsiteX2" fmla="*/ 1582361 w 1582361"/>
              <a:gd name="connsiteY2" fmla="*/ 618785 h 622254"/>
              <a:gd name="connsiteX3" fmla="*/ 9832 w 1582361"/>
              <a:gd name="connsiteY3" fmla="*/ 622254 h 622254"/>
              <a:gd name="connsiteX4" fmla="*/ 0 w 1582361"/>
              <a:gd name="connsiteY4" fmla="*/ 0 h 62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2361" h="622254">
                <a:moveTo>
                  <a:pt x="0" y="0"/>
                </a:moveTo>
                <a:lnTo>
                  <a:pt x="1582361" y="18138"/>
                </a:lnTo>
                <a:lnTo>
                  <a:pt x="1582361" y="618785"/>
                </a:lnTo>
                <a:lnTo>
                  <a:pt x="9832" y="622254"/>
                </a:lnTo>
                <a:lnTo>
                  <a:pt x="0" y="0"/>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7FC02979-501E-443A-B6B6-E52411DE008C}"/>
              </a:ext>
            </a:extLst>
          </p:cNvPr>
          <p:cNvSpPr/>
          <p:nvPr/>
        </p:nvSpPr>
        <p:spPr>
          <a:xfrm>
            <a:off x="-12810" y="4459789"/>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7EC91026-E5B5-42C6-A4DD-5F859D58086D}"/>
              </a:ext>
            </a:extLst>
          </p:cNvPr>
          <p:cNvSpPr/>
          <p:nvPr/>
        </p:nvSpPr>
        <p:spPr>
          <a:xfrm>
            <a:off x="-12810" y="6186767"/>
            <a:ext cx="1578462" cy="667677"/>
          </a:xfrm>
          <a:custGeom>
            <a:avLst/>
            <a:gdLst>
              <a:gd name="connsiteX0" fmla="*/ 1578462 w 1578462"/>
              <a:gd name="connsiteY0" fmla="*/ 0 h 964652"/>
              <a:gd name="connsiteX1" fmla="*/ 1578462 w 1578462"/>
              <a:gd name="connsiteY1" fmla="*/ 600647 h 964652"/>
              <a:gd name="connsiteX2" fmla="*/ 0 w 1578462"/>
              <a:gd name="connsiteY2" fmla="*/ 964652 h 964652"/>
              <a:gd name="connsiteX3" fmla="*/ 0 w 1578462"/>
              <a:gd name="connsiteY3" fmla="*/ 315269 h 964652"/>
              <a:gd name="connsiteX4" fmla="*/ 1578462 w 1578462"/>
              <a:gd name="connsiteY4" fmla="*/ 0 h 964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964652">
                <a:moveTo>
                  <a:pt x="1578462" y="0"/>
                </a:moveTo>
                <a:lnTo>
                  <a:pt x="1578462" y="600647"/>
                </a:lnTo>
                <a:lnTo>
                  <a:pt x="0" y="964652"/>
                </a:lnTo>
                <a:lnTo>
                  <a:pt x="0" y="315269"/>
                </a:lnTo>
                <a:lnTo>
                  <a:pt x="1578462"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Arrow: Right 29">
            <a:extLst>
              <a:ext uri="{FF2B5EF4-FFF2-40B4-BE49-F238E27FC236}">
                <a16:creationId xmlns:a16="http://schemas.microsoft.com/office/drawing/2014/main" id="{8797FA77-E802-4CA6-B673-276DC499C6D7}"/>
              </a:ext>
            </a:extLst>
          </p:cNvPr>
          <p:cNvSpPr/>
          <p:nvPr/>
        </p:nvSpPr>
        <p:spPr>
          <a:xfrm>
            <a:off x="1565649" y="5113934"/>
            <a:ext cx="3552451" cy="826643"/>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Expenses</a:t>
            </a:r>
          </a:p>
        </p:txBody>
      </p:sp>
      <p:sp>
        <p:nvSpPr>
          <p:cNvPr id="31" name="Freeform: Shape 30">
            <a:extLst>
              <a:ext uri="{FF2B5EF4-FFF2-40B4-BE49-F238E27FC236}">
                <a16:creationId xmlns:a16="http://schemas.microsoft.com/office/drawing/2014/main" id="{E6F0375A-1D01-4C5C-9C38-67C2E61FB4E3}"/>
              </a:ext>
            </a:extLst>
          </p:cNvPr>
          <p:cNvSpPr/>
          <p:nvPr/>
        </p:nvSpPr>
        <p:spPr>
          <a:xfrm>
            <a:off x="-12812" y="5321451"/>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Logo&#10;&#10;Description automatically generated">
            <a:extLst>
              <a:ext uri="{FF2B5EF4-FFF2-40B4-BE49-F238E27FC236}">
                <a16:creationId xmlns:a16="http://schemas.microsoft.com/office/drawing/2014/main" id="{2F9BCA3D-D074-4738-8D1F-8E8F1BA5320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4500" r="95750">
                        <a14:foregroundMark x1="90750" y1="43333" x2="94667" y2="51500"/>
                        <a14:foregroundMark x1="94667" y1="51500" x2="91250" y2="55250"/>
                        <a14:foregroundMark x1="10083" y1="44250" x2="5583" y2="52083"/>
                        <a14:foregroundMark x1="5583" y1="52083" x2="11000" y2="55917"/>
                        <a14:foregroundMark x1="5167" y1="45167" x2="5167" y2="45167"/>
                        <a14:foregroundMark x1="95250" y1="52167" x2="95250" y2="52167"/>
                        <a14:foregroundMark x1="95250" y1="53667" x2="95250" y2="53667"/>
                        <a14:foregroundMark x1="4500" y1="48083" x2="4500" y2="48083"/>
                        <a14:foregroundMark x1="4500" y1="49917" x2="4500" y2="49917"/>
                        <a14:foregroundMark x1="95750" y1="50083" x2="95750" y2="50083"/>
                        <a14:foregroundMark x1="95750" y1="46750" x2="95750" y2="46750"/>
                        <a14:backgroundMark x1="26333" y1="9917" x2="25833" y2="29667"/>
                        <a14:backgroundMark x1="25167" y1="17500" x2="50750" y2="19583"/>
                        <a14:backgroundMark x1="44500" y1="6333" x2="44250" y2="25417"/>
                        <a14:backgroundMark x1="36667" y1="17333" x2="34583" y2="29667"/>
                        <a14:backgroundMark x1="24917" y1="65167" x2="25833" y2="96833"/>
                        <a14:backgroundMark x1="46083" y1="74417" x2="45833" y2="94917"/>
                        <a14:backgroundMark x1="45833" y1="94917" x2="46750" y2="97750"/>
                      </a14:backgroundRemoval>
                    </a14:imgEffect>
                  </a14:imgLayer>
                </a14:imgProps>
              </a:ext>
              <a:ext uri="{837473B0-CC2E-450A-ABE3-18F120FF3D39}">
                <a1611:picAttrSrcUrl xmlns:a1611="http://schemas.microsoft.com/office/drawing/2016/11/main" r:id="rId7"/>
              </a:ext>
            </a:extLst>
          </a:blip>
          <a:stretch>
            <a:fillRect/>
          </a:stretch>
        </p:blipFill>
        <p:spPr>
          <a:xfrm>
            <a:off x="6974348" y="1142955"/>
            <a:ext cx="1895101" cy="1895101"/>
          </a:xfrm>
          <a:prstGeom prst="rect">
            <a:avLst/>
          </a:prstGeom>
        </p:spPr>
      </p:pic>
      <p:sp>
        <p:nvSpPr>
          <p:cNvPr id="19" name="Title 1">
            <a:extLst>
              <a:ext uri="{FF2B5EF4-FFF2-40B4-BE49-F238E27FC236}">
                <a16:creationId xmlns:a16="http://schemas.microsoft.com/office/drawing/2014/main" id="{0CE9A25D-BBB1-4E4C-B157-63F4B22C9D5B}"/>
              </a:ext>
            </a:extLst>
          </p:cNvPr>
          <p:cNvSpPr txBox="1">
            <a:spLocks/>
          </p:cNvSpPr>
          <p:nvPr/>
        </p:nvSpPr>
        <p:spPr>
          <a:xfrm>
            <a:off x="4615554" y="1694984"/>
            <a:ext cx="4517433" cy="3528641"/>
          </a:xfrm>
          <a:prstGeom prst="rect">
            <a:avLst/>
          </a:prstGeom>
          <a:no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r>
              <a:rPr lang="en-US" dirty="0">
                <a:solidFill>
                  <a:srgbClr val="1F497D"/>
                </a:solidFill>
              </a:rPr>
              <a:t>Sources of Income</a:t>
            </a:r>
          </a:p>
          <a:p>
            <a:pPr marL="571500" indent="-279400">
              <a:spcBef>
                <a:spcPts val="1200"/>
              </a:spcBef>
              <a:buFont typeface="Arial" panose="020B0604020202020204" pitchFamily="34" charset="0"/>
              <a:buChar char="•"/>
            </a:pPr>
            <a:r>
              <a:rPr lang="en-US" sz="2800" dirty="0">
                <a:solidFill>
                  <a:srgbClr val="1F497D"/>
                </a:solidFill>
              </a:rPr>
              <a:t>Earned</a:t>
            </a:r>
          </a:p>
          <a:p>
            <a:pPr marL="571500" indent="-279400">
              <a:buFont typeface="Arial" panose="020B0604020202020204" pitchFamily="34" charset="0"/>
              <a:buChar char="•"/>
            </a:pPr>
            <a:r>
              <a:rPr lang="en-US" sz="2800" dirty="0">
                <a:solidFill>
                  <a:srgbClr val="1F497D"/>
                </a:solidFill>
              </a:rPr>
              <a:t>Unearned</a:t>
            </a:r>
          </a:p>
          <a:p>
            <a:pPr marL="571500" indent="-279400">
              <a:buFont typeface="Arial" panose="020B0604020202020204" pitchFamily="34" charset="0"/>
              <a:buChar char="•"/>
            </a:pPr>
            <a:r>
              <a:rPr lang="en-US" sz="2800" dirty="0">
                <a:solidFill>
                  <a:srgbClr val="1F497D"/>
                </a:solidFill>
              </a:rPr>
              <a:t>Cash</a:t>
            </a:r>
          </a:p>
          <a:p>
            <a:pPr marL="571500" indent="-279400">
              <a:buFont typeface="Arial" panose="020B0604020202020204" pitchFamily="34" charset="0"/>
              <a:buChar char="•"/>
            </a:pPr>
            <a:r>
              <a:rPr lang="en-US" sz="2800" dirty="0">
                <a:solidFill>
                  <a:srgbClr val="1F497D"/>
                </a:solidFill>
              </a:rPr>
              <a:t>Non-Cash</a:t>
            </a:r>
          </a:p>
          <a:p>
            <a:pPr algn="ctr"/>
            <a:endParaRPr lang="en-US" sz="4000" dirty="0">
              <a:solidFill>
                <a:srgbClr val="1F497D"/>
              </a:solidFill>
            </a:endParaRPr>
          </a:p>
        </p:txBody>
      </p:sp>
    </p:spTree>
    <p:extLst>
      <p:ext uri="{BB962C8B-B14F-4D97-AF65-F5344CB8AC3E}">
        <p14:creationId xmlns:p14="http://schemas.microsoft.com/office/powerpoint/2010/main" val="101606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par>
                                <p:cTn id="8" presetID="2" presetClass="exit" presetSubtype="8" fill="hold" grpId="0" nodeType="withEffect">
                                  <p:stCondLst>
                                    <p:cond delay="0"/>
                                  </p:stCondLst>
                                  <p:childTnLst>
                                    <p:anim calcmode="lin" valueType="num">
                                      <p:cBhvr additive="base">
                                        <p:cTn id="9" dur="500"/>
                                        <p:tgtEl>
                                          <p:spTgt spid="33"/>
                                        </p:tgtEl>
                                        <p:attrNameLst>
                                          <p:attrName>ppt_x</p:attrName>
                                        </p:attrNameLst>
                                      </p:cBhvr>
                                      <p:tavLst>
                                        <p:tav tm="0">
                                          <p:val>
                                            <p:strVal val="ppt_x"/>
                                          </p:val>
                                        </p:tav>
                                        <p:tav tm="100000">
                                          <p:val>
                                            <p:strVal val="0-ppt_w/2"/>
                                          </p:val>
                                        </p:tav>
                                      </p:tavLst>
                                    </p:anim>
                                    <p:anim calcmode="lin" valueType="num">
                                      <p:cBhvr additive="base">
                                        <p:cTn id="10" dur="500"/>
                                        <p:tgtEl>
                                          <p:spTgt spid="33"/>
                                        </p:tgtEl>
                                        <p:attrNameLst>
                                          <p:attrName>ppt_y</p:attrName>
                                        </p:attrNameLst>
                                      </p:cBhvr>
                                      <p:tavLst>
                                        <p:tav tm="0">
                                          <p:val>
                                            <p:strVal val="ppt_y"/>
                                          </p:val>
                                        </p:tav>
                                        <p:tav tm="100000">
                                          <p:val>
                                            <p:strVal val="ppt_y"/>
                                          </p:val>
                                        </p:tav>
                                      </p:tavLst>
                                    </p:anim>
                                    <p:set>
                                      <p:cBhvr>
                                        <p:cTn id="11" dur="1" fill="hold">
                                          <p:stCondLst>
                                            <p:cond delay="499"/>
                                          </p:stCondLst>
                                        </p:cTn>
                                        <p:tgtEl>
                                          <p:spTgt spid="33"/>
                                        </p:tgtEl>
                                        <p:attrNameLst>
                                          <p:attrName>style.visibility</p:attrName>
                                        </p:attrNameLst>
                                      </p:cBhvr>
                                      <p:to>
                                        <p:strVal val="hidden"/>
                                      </p:to>
                                    </p:set>
                                  </p:childTnLst>
                                </p:cTn>
                              </p:par>
                              <p:par>
                                <p:cTn id="12" presetID="2" presetClass="exit" presetSubtype="8" fill="hold" grpId="0" nodeType="withEffect">
                                  <p:stCondLst>
                                    <p:cond delay="0"/>
                                  </p:stCondLst>
                                  <p:childTnLst>
                                    <p:anim calcmode="lin" valueType="num">
                                      <p:cBhvr additive="base">
                                        <p:cTn id="13" dur="500"/>
                                        <p:tgtEl>
                                          <p:spTgt spid="34"/>
                                        </p:tgtEl>
                                        <p:attrNameLst>
                                          <p:attrName>ppt_x</p:attrName>
                                        </p:attrNameLst>
                                      </p:cBhvr>
                                      <p:tavLst>
                                        <p:tav tm="0">
                                          <p:val>
                                            <p:strVal val="ppt_x"/>
                                          </p:val>
                                        </p:tav>
                                        <p:tav tm="100000">
                                          <p:val>
                                            <p:strVal val="0-ppt_w/2"/>
                                          </p:val>
                                        </p:tav>
                                      </p:tavLst>
                                    </p:anim>
                                    <p:anim calcmode="lin" valueType="num">
                                      <p:cBhvr additive="base">
                                        <p:cTn id="14" dur="500"/>
                                        <p:tgtEl>
                                          <p:spTgt spid="34"/>
                                        </p:tgtEl>
                                        <p:attrNameLst>
                                          <p:attrName>ppt_y</p:attrName>
                                        </p:attrNameLst>
                                      </p:cBhvr>
                                      <p:tavLst>
                                        <p:tav tm="0">
                                          <p:val>
                                            <p:strVal val="ppt_y"/>
                                          </p:val>
                                        </p:tav>
                                        <p:tav tm="100000">
                                          <p:val>
                                            <p:strVal val="ppt_y"/>
                                          </p:val>
                                        </p:tav>
                                      </p:tavLst>
                                    </p:anim>
                                    <p:set>
                                      <p:cBhvr>
                                        <p:cTn id="15" dur="1" fill="hold">
                                          <p:stCondLst>
                                            <p:cond delay="499"/>
                                          </p:stCondLst>
                                        </p:cTn>
                                        <p:tgtEl>
                                          <p:spTgt spid="34"/>
                                        </p:tgtEl>
                                        <p:attrNameLst>
                                          <p:attrName>style.visibility</p:attrName>
                                        </p:attrNameLst>
                                      </p:cBhvr>
                                      <p:to>
                                        <p:strVal val="hidden"/>
                                      </p:to>
                                    </p:set>
                                  </p:childTnLst>
                                </p:cTn>
                              </p:par>
                              <p:par>
                                <p:cTn id="16" presetID="2" presetClass="exit" presetSubtype="8" fill="hold" grpId="0" nodeType="withEffect">
                                  <p:stCondLst>
                                    <p:cond delay="0"/>
                                  </p:stCondLst>
                                  <p:childTnLst>
                                    <p:anim calcmode="lin" valueType="num">
                                      <p:cBhvr additive="base">
                                        <p:cTn id="17" dur="500"/>
                                        <p:tgtEl>
                                          <p:spTgt spid="35"/>
                                        </p:tgtEl>
                                        <p:attrNameLst>
                                          <p:attrName>ppt_x</p:attrName>
                                        </p:attrNameLst>
                                      </p:cBhvr>
                                      <p:tavLst>
                                        <p:tav tm="0">
                                          <p:val>
                                            <p:strVal val="ppt_x"/>
                                          </p:val>
                                        </p:tav>
                                        <p:tav tm="100000">
                                          <p:val>
                                            <p:strVal val="0-ppt_w/2"/>
                                          </p:val>
                                        </p:tav>
                                      </p:tavLst>
                                    </p:anim>
                                    <p:anim calcmode="lin" valueType="num">
                                      <p:cBhvr additive="base">
                                        <p:cTn id="18" dur="500"/>
                                        <p:tgtEl>
                                          <p:spTgt spid="35"/>
                                        </p:tgtEl>
                                        <p:attrNameLst>
                                          <p:attrName>ppt_y</p:attrName>
                                        </p:attrNameLst>
                                      </p:cBhvr>
                                      <p:tavLst>
                                        <p:tav tm="0">
                                          <p:val>
                                            <p:strVal val="ppt_y"/>
                                          </p:val>
                                        </p:tav>
                                        <p:tav tm="100000">
                                          <p:val>
                                            <p:strVal val="ppt_y"/>
                                          </p:val>
                                        </p:tav>
                                      </p:tavLst>
                                    </p:anim>
                                    <p:set>
                                      <p:cBhvr>
                                        <p:cTn id="19" dur="1" fill="hold">
                                          <p:stCondLst>
                                            <p:cond delay="499"/>
                                          </p:stCondLst>
                                        </p:cTn>
                                        <p:tgtEl>
                                          <p:spTgt spid="35"/>
                                        </p:tgtEl>
                                        <p:attrNameLst>
                                          <p:attrName>style.visibility</p:attrName>
                                        </p:attrNameLst>
                                      </p:cBhvr>
                                      <p:to>
                                        <p:strVal val="hidden"/>
                                      </p:to>
                                    </p:set>
                                  </p:childTnLst>
                                </p:cTn>
                              </p:par>
                              <p:par>
                                <p:cTn id="20" presetID="2" presetClass="exit" presetSubtype="2" fill="hold" grpId="0" nodeType="withEffect">
                                  <p:stCondLst>
                                    <p:cond delay="0"/>
                                  </p:stCondLst>
                                  <p:childTnLst>
                                    <p:anim calcmode="lin" valueType="num">
                                      <p:cBhvr additive="base">
                                        <p:cTn id="21" dur="1000"/>
                                        <p:tgtEl>
                                          <p:spTgt spid="46"/>
                                        </p:tgtEl>
                                        <p:attrNameLst>
                                          <p:attrName>ppt_x</p:attrName>
                                        </p:attrNameLst>
                                      </p:cBhvr>
                                      <p:tavLst>
                                        <p:tav tm="0">
                                          <p:val>
                                            <p:strVal val="ppt_x"/>
                                          </p:val>
                                        </p:tav>
                                        <p:tav tm="100000">
                                          <p:val>
                                            <p:strVal val="1+ppt_w/2"/>
                                          </p:val>
                                        </p:tav>
                                      </p:tavLst>
                                    </p:anim>
                                    <p:anim calcmode="lin" valueType="num">
                                      <p:cBhvr additive="base">
                                        <p:cTn id="22" dur="1000"/>
                                        <p:tgtEl>
                                          <p:spTgt spid="46"/>
                                        </p:tgtEl>
                                        <p:attrNameLst>
                                          <p:attrName>ppt_y</p:attrName>
                                        </p:attrNameLst>
                                      </p:cBhvr>
                                      <p:tavLst>
                                        <p:tav tm="0">
                                          <p:val>
                                            <p:strVal val="ppt_y"/>
                                          </p:val>
                                        </p:tav>
                                        <p:tav tm="100000">
                                          <p:val>
                                            <p:strVal val="ppt_y"/>
                                          </p:val>
                                        </p:tav>
                                      </p:tavLst>
                                    </p:anim>
                                    <p:set>
                                      <p:cBhvr>
                                        <p:cTn id="23" dur="1" fill="hold">
                                          <p:stCondLst>
                                            <p:cond delay="999"/>
                                          </p:stCondLst>
                                        </p:cTn>
                                        <p:tgtEl>
                                          <p:spTgt spid="46"/>
                                        </p:tgtEl>
                                        <p:attrNameLst>
                                          <p:attrName>style.visibility</p:attrName>
                                        </p:attrNameLst>
                                      </p:cBhvr>
                                      <p:to>
                                        <p:strVal val="hidden"/>
                                      </p:to>
                                    </p:set>
                                  </p:childTnLst>
                                </p:cTn>
                              </p:par>
                              <p:par>
                                <p:cTn id="24" presetID="2" presetClass="exit" presetSubtype="2" fill="hold" grpId="0" nodeType="withEffect">
                                  <p:stCondLst>
                                    <p:cond delay="0"/>
                                  </p:stCondLst>
                                  <p:childTnLst>
                                    <p:anim calcmode="lin" valueType="num">
                                      <p:cBhvr additive="base">
                                        <p:cTn id="25" dur="1000"/>
                                        <p:tgtEl>
                                          <p:spTgt spid="45"/>
                                        </p:tgtEl>
                                        <p:attrNameLst>
                                          <p:attrName>ppt_x</p:attrName>
                                        </p:attrNameLst>
                                      </p:cBhvr>
                                      <p:tavLst>
                                        <p:tav tm="0">
                                          <p:val>
                                            <p:strVal val="ppt_x"/>
                                          </p:val>
                                        </p:tav>
                                        <p:tav tm="100000">
                                          <p:val>
                                            <p:strVal val="1+ppt_w/2"/>
                                          </p:val>
                                        </p:tav>
                                      </p:tavLst>
                                    </p:anim>
                                    <p:anim calcmode="lin" valueType="num">
                                      <p:cBhvr additive="base">
                                        <p:cTn id="26" dur="1000"/>
                                        <p:tgtEl>
                                          <p:spTgt spid="45"/>
                                        </p:tgtEl>
                                        <p:attrNameLst>
                                          <p:attrName>ppt_y</p:attrName>
                                        </p:attrNameLst>
                                      </p:cBhvr>
                                      <p:tavLst>
                                        <p:tav tm="0">
                                          <p:val>
                                            <p:strVal val="ppt_y"/>
                                          </p:val>
                                        </p:tav>
                                        <p:tav tm="100000">
                                          <p:val>
                                            <p:strVal val="ppt_y"/>
                                          </p:val>
                                        </p:tav>
                                      </p:tavLst>
                                    </p:anim>
                                    <p:set>
                                      <p:cBhvr>
                                        <p:cTn id="27" dur="1" fill="hold">
                                          <p:stCondLst>
                                            <p:cond delay="999"/>
                                          </p:stCondLst>
                                        </p:cTn>
                                        <p:tgtEl>
                                          <p:spTgt spid="45"/>
                                        </p:tgtEl>
                                        <p:attrNameLst>
                                          <p:attrName>style.visibility</p:attrName>
                                        </p:attrNameLst>
                                      </p:cBhvr>
                                      <p:to>
                                        <p:strVal val="hidden"/>
                                      </p:to>
                                    </p:set>
                                  </p:childTnLst>
                                </p:cTn>
                              </p:par>
                              <p:par>
                                <p:cTn id="28" presetID="2" presetClass="exit" presetSubtype="2" fill="hold" grpId="0" nodeType="withEffect">
                                  <p:stCondLst>
                                    <p:cond delay="0"/>
                                  </p:stCondLst>
                                  <p:childTnLst>
                                    <p:anim calcmode="lin" valueType="num">
                                      <p:cBhvr additive="base">
                                        <p:cTn id="29" dur="1000"/>
                                        <p:tgtEl>
                                          <p:spTgt spid="44"/>
                                        </p:tgtEl>
                                        <p:attrNameLst>
                                          <p:attrName>ppt_x</p:attrName>
                                        </p:attrNameLst>
                                      </p:cBhvr>
                                      <p:tavLst>
                                        <p:tav tm="0">
                                          <p:val>
                                            <p:strVal val="ppt_x"/>
                                          </p:val>
                                        </p:tav>
                                        <p:tav tm="100000">
                                          <p:val>
                                            <p:strVal val="1+ppt_w/2"/>
                                          </p:val>
                                        </p:tav>
                                      </p:tavLst>
                                    </p:anim>
                                    <p:anim calcmode="lin" valueType="num">
                                      <p:cBhvr additive="base">
                                        <p:cTn id="30" dur="1000"/>
                                        <p:tgtEl>
                                          <p:spTgt spid="44"/>
                                        </p:tgtEl>
                                        <p:attrNameLst>
                                          <p:attrName>ppt_y</p:attrName>
                                        </p:attrNameLst>
                                      </p:cBhvr>
                                      <p:tavLst>
                                        <p:tav tm="0">
                                          <p:val>
                                            <p:strVal val="ppt_y"/>
                                          </p:val>
                                        </p:tav>
                                        <p:tav tm="100000">
                                          <p:val>
                                            <p:strVal val="ppt_y"/>
                                          </p:val>
                                        </p:tav>
                                      </p:tavLst>
                                    </p:anim>
                                    <p:set>
                                      <p:cBhvr>
                                        <p:cTn id="31" dur="1" fill="hold">
                                          <p:stCondLst>
                                            <p:cond delay="999"/>
                                          </p:stCondLst>
                                        </p:cTn>
                                        <p:tgtEl>
                                          <p:spTgt spid="44"/>
                                        </p:tgtEl>
                                        <p:attrNameLst>
                                          <p:attrName>style.visibility</p:attrName>
                                        </p:attrNameLst>
                                      </p:cBhvr>
                                      <p:to>
                                        <p:strVal val="hidden"/>
                                      </p:to>
                                    </p:set>
                                  </p:childTnLst>
                                </p:cTn>
                              </p:par>
                              <p:par>
                                <p:cTn id="32" presetID="2" presetClass="exit" presetSubtype="8" fill="hold" grpId="0" nodeType="withEffect">
                                  <p:stCondLst>
                                    <p:cond delay="0"/>
                                  </p:stCondLst>
                                  <p:childTnLst>
                                    <p:anim calcmode="lin" valueType="num">
                                      <p:cBhvr additive="base">
                                        <p:cTn id="33" dur="500"/>
                                        <p:tgtEl>
                                          <p:spTgt spid="31"/>
                                        </p:tgtEl>
                                        <p:attrNameLst>
                                          <p:attrName>ppt_x</p:attrName>
                                        </p:attrNameLst>
                                      </p:cBhvr>
                                      <p:tavLst>
                                        <p:tav tm="0">
                                          <p:val>
                                            <p:strVal val="ppt_x"/>
                                          </p:val>
                                        </p:tav>
                                        <p:tav tm="100000">
                                          <p:val>
                                            <p:strVal val="0-ppt_w/2"/>
                                          </p:val>
                                        </p:tav>
                                      </p:tavLst>
                                    </p:anim>
                                    <p:anim calcmode="lin" valueType="num">
                                      <p:cBhvr additive="base">
                                        <p:cTn id="34" dur="500"/>
                                        <p:tgtEl>
                                          <p:spTgt spid="31"/>
                                        </p:tgtEl>
                                        <p:attrNameLst>
                                          <p:attrName>ppt_y</p:attrName>
                                        </p:attrNameLst>
                                      </p:cBhvr>
                                      <p:tavLst>
                                        <p:tav tm="0">
                                          <p:val>
                                            <p:strVal val="ppt_y"/>
                                          </p:val>
                                        </p:tav>
                                        <p:tav tm="100000">
                                          <p:val>
                                            <p:strVal val="ppt_y"/>
                                          </p:val>
                                        </p:tav>
                                      </p:tavLst>
                                    </p:anim>
                                    <p:set>
                                      <p:cBhvr>
                                        <p:cTn id="35" dur="1" fill="hold">
                                          <p:stCondLst>
                                            <p:cond delay="499"/>
                                          </p:stCondLst>
                                        </p:cTn>
                                        <p:tgtEl>
                                          <p:spTgt spid="31"/>
                                        </p:tgtEl>
                                        <p:attrNameLst>
                                          <p:attrName>style.visibility</p:attrName>
                                        </p:attrNameLst>
                                      </p:cBhvr>
                                      <p:to>
                                        <p:strVal val="hidden"/>
                                      </p:to>
                                    </p:set>
                                  </p:childTnLst>
                                </p:cTn>
                              </p:par>
                              <p:par>
                                <p:cTn id="36" presetID="2" presetClass="exit" presetSubtype="2" fill="hold" grpId="0" nodeType="withEffect">
                                  <p:stCondLst>
                                    <p:cond delay="0"/>
                                  </p:stCondLst>
                                  <p:childTnLst>
                                    <p:anim calcmode="lin" valueType="num">
                                      <p:cBhvr additive="base">
                                        <p:cTn id="37" dur="1000"/>
                                        <p:tgtEl>
                                          <p:spTgt spid="30"/>
                                        </p:tgtEl>
                                        <p:attrNameLst>
                                          <p:attrName>ppt_x</p:attrName>
                                        </p:attrNameLst>
                                      </p:cBhvr>
                                      <p:tavLst>
                                        <p:tav tm="0">
                                          <p:val>
                                            <p:strVal val="ppt_x"/>
                                          </p:val>
                                        </p:tav>
                                        <p:tav tm="100000">
                                          <p:val>
                                            <p:strVal val="1+ppt_w/2"/>
                                          </p:val>
                                        </p:tav>
                                      </p:tavLst>
                                    </p:anim>
                                    <p:anim calcmode="lin" valueType="num">
                                      <p:cBhvr additive="base">
                                        <p:cTn id="38" dur="1000"/>
                                        <p:tgtEl>
                                          <p:spTgt spid="30"/>
                                        </p:tgtEl>
                                        <p:attrNameLst>
                                          <p:attrName>ppt_y</p:attrName>
                                        </p:attrNameLst>
                                      </p:cBhvr>
                                      <p:tavLst>
                                        <p:tav tm="0">
                                          <p:val>
                                            <p:strVal val="ppt_y"/>
                                          </p:val>
                                        </p:tav>
                                        <p:tav tm="100000">
                                          <p:val>
                                            <p:strVal val="ppt_y"/>
                                          </p:val>
                                        </p:tav>
                                      </p:tavLst>
                                    </p:anim>
                                    <p:set>
                                      <p:cBhvr>
                                        <p:cTn id="39" dur="1" fill="hold">
                                          <p:stCondLst>
                                            <p:cond delay="999"/>
                                          </p:stCondLst>
                                        </p:cTn>
                                        <p:tgtEl>
                                          <p:spTgt spid="30"/>
                                        </p:tgtEl>
                                        <p:attrNameLst>
                                          <p:attrName>style.visibility</p:attrName>
                                        </p:attrNameLst>
                                      </p:cBhvr>
                                      <p:to>
                                        <p:strVal val="hidden"/>
                                      </p:to>
                                    </p:set>
                                  </p:childTnLst>
                                </p:cTn>
                              </p:par>
                              <p:par>
                                <p:cTn id="40" presetID="2" presetClass="exit" presetSubtype="2" fill="hold" grpId="0" nodeType="withEffect">
                                  <p:stCondLst>
                                    <p:cond delay="0"/>
                                  </p:stCondLst>
                                  <p:childTnLst>
                                    <p:anim calcmode="lin" valueType="num">
                                      <p:cBhvr additive="base">
                                        <p:cTn id="41" dur="1000"/>
                                        <p:tgtEl>
                                          <p:spTgt spid="43"/>
                                        </p:tgtEl>
                                        <p:attrNameLst>
                                          <p:attrName>ppt_x</p:attrName>
                                        </p:attrNameLst>
                                      </p:cBhvr>
                                      <p:tavLst>
                                        <p:tav tm="0">
                                          <p:val>
                                            <p:strVal val="ppt_x"/>
                                          </p:val>
                                        </p:tav>
                                        <p:tav tm="100000">
                                          <p:val>
                                            <p:strVal val="1+ppt_w/2"/>
                                          </p:val>
                                        </p:tav>
                                      </p:tavLst>
                                    </p:anim>
                                    <p:anim calcmode="lin" valueType="num">
                                      <p:cBhvr additive="base">
                                        <p:cTn id="42" dur="1000"/>
                                        <p:tgtEl>
                                          <p:spTgt spid="43"/>
                                        </p:tgtEl>
                                        <p:attrNameLst>
                                          <p:attrName>ppt_y</p:attrName>
                                        </p:attrNameLst>
                                      </p:cBhvr>
                                      <p:tavLst>
                                        <p:tav tm="0">
                                          <p:val>
                                            <p:strVal val="ppt_y"/>
                                          </p:val>
                                        </p:tav>
                                        <p:tav tm="100000">
                                          <p:val>
                                            <p:strVal val="ppt_y"/>
                                          </p:val>
                                        </p:tav>
                                      </p:tavLst>
                                    </p:anim>
                                    <p:set>
                                      <p:cBhvr>
                                        <p:cTn id="43" dur="1" fill="hold">
                                          <p:stCondLst>
                                            <p:cond delay="999"/>
                                          </p:stCondLst>
                                        </p:cTn>
                                        <p:tgtEl>
                                          <p:spTgt spid="43"/>
                                        </p:tgtEl>
                                        <p:attrNameLst>
                                          <p:attrName>style.visibility</p:attrName>
                                        </p:attrNameLst>
                                      </p:cBhvr>
                                      <p:to>
                                        <p:strVal val="hidden"/>
                                      </p:to>
                                    </p:set>
                                  </p:childTnLst>
                                </p:cTn>
                              </p:par>
                              <p:par>
                                <p:cTn id="44" presetID="2" presetClass="exit" presetSubtype="8" fill="hold" grpId="0" nodeType="withEffect">
                                  <p:stCondLst>
                                    <p:cond delay="0"/>
                                  </p:stCondLst>
                                  <p:childTnLst>
                                    <p:anim calcmode="lin" valueType="num">
                                      <p:cBhvr additive="base">
                                        <p:cTn id="45" dur="500"/>
                                        <p:tgtEl>
                                          <p:spTgt spid="36"/>
                                        </p:tgtEl>
                                        <p:attrNameLst>
                                          <p:attrName>ppt_x</p:attrName>
                                        </p:attrNameLst>
                                      </p:cBhvr>
                                      <p:tavLst>
                                        <p:tav tm="0">
                                          <p:val>
                                            <p:strVal val="ppt_x"/>
                                          </p:val>
                                        </p:tav>
                                        <p:tav tm="100000">
                                          <p:val>
                                            <p:strVal val="0-ppt_w/2"/>
                                          </p:val>
                                        </p:tav>
                                      </p:tavLst>
                                    </p:anim>
                                    <p:anim calcmode="lin" valueType="num">
                                      <p:cBhvr additive="base">
                                        <p:cTn id="46" dur="500"/>
                                        <p:tgtEl>
                                          <p:spTgt spid="36"/>
                                        </p:tgtEl>
                                        <p:attrNameLst>
                                          <p:attrName>ppt_y</p:attrName>
                                        </p:attrNameLst>
                                      </p:cBhvr>
                                      <p:tavLst>
                                        <p:tav tm="0">
                                          <p:val>
                                            <p:strVal val="ppt_y"/>
                                          </p:val>
                                        </p:tav>
                                        <p:tav tm="100000">
                                          <p:val>
                                            <p:strVal val="ppt_y"/>
                                          </p:val>
                                        </p:tav>
                                      </p:tavLst>
                                    </p:anim>
                                    <p:set>
                                      <p:cBhvr>
                                        <p:cTn id="47" dur="1" fill="hold">
                                          <p:stCondLst>
                                            <p:cond delay="499"/>
                                          </p:stCondLst>
                                        </p:cTn>
                                        <p:tgtEl>
                                          <p:spTgt spid="36"/>
                                        </p:tgtEl>
                                        <p:attrNameLst>
                                          <p:attrName>style.visibility</p:attrName>
                                        </p:attrNameLst>
                                      </p:cBhvr>
                                      <p:to>
                                        <p:strVal val="hidden"/>
                                      </p:to>
                                    </p:set>
                                  </p:childTnLst>
                                </p:cTn>
                              </p:par>
                            </p:childTnLst>
                          </p:cTn>
                        </p:par>
                        <p:par>
                          <p:cTn id="48" fill="hold">
                            <p:stCondLst>
                              <p:cond delay="1000"/>
                            </p:stCondLst>
                            <p:childTnLst>
                              <p:par>
                                <p:cTn id="49" presetID="2" presetClass="entr" presetSubtype="2"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1+#ppt_w/2"/>
                                          </p:val>
                                        </p:tav>
                                        <p:tav tm="100000">
                                          <p:val>
                                            <p:strVal val="#ppt_x"/>
                                          </p:val>
                                        </p:tav>
                                      </p:tavLst>
                                    </p:anim>
                                    <p:anim calcmode="lin" valueType="num">
                                      <p:cBhvr additive="base">
                                        <p:cTn id="52" dur="500" fill="hold"/>
                                        <p:tgtEl>
                                          <p:spTgt spid="18"/>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1000" fill="hold"/>
                                        <p:tgtEl>
                                          <p:spTgt spid="19"/>
                                        </p:tgtEl>
                                        <p:attrNameLst>
                                          <p:attrName>ppt_x</p:attrName>
                                        </p:attrNameLst>
                                      </p:cBhvr>
                                      <p:tavLst>
                                        <p:tav tm="0">
                                          <p:val>
                                            <p:strVal val="1+#ppt_w/2"/>
                                          </p:val>
                                        </p:tav>
                                        <p:tav tm="100000">
                                          <p:val>
                                            <p:strVal val="#ppt_x"/>
                                          </p:val>
                                        </p:tav>
                                      </p:tavLst>
                                    </p:anim>
                                    <p:anim calcmode="lin" valueType="num">
                                      <p:cBhvr additive="base">
                                        <p:cTn id="56"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6" grpId="0" animBg="1"/>
      <p:bldP spid="45" grpId="0" animBg="1"/>
      <p:bldP spid="43" grpId="0" animBg="1"/>
      <p:bldP spid="44" grpId="0" animBg="1"/>
      <p:bldP spid="36" grpId="0" animBg="1"/>
      <p:bldP spid="35" grpId="0" animBg="1"/>
      <p:bldP spid="34" grpId="0" animBg="1"/>
      <p:bldP spid="33" grpId="0" animBg="1"/>
      <p:bldP spid="30" grpId="0" animBg="1"/>
      <p:bldP spid="31" grpId="0" animBg="1"/>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FF8E68-29B3-48B5-BED3-79C00945357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45" b="99448" l="5383" r="97930">
                        <a14:foregroundMark x1="21118" y1="23066" x2="33954" y2="51657"/>
                        <a14:foregroundMark x1="46170" y1="20442" x2="44720" y2="33702"/>
                        <a14:foregroundMark x1="44720" y1="33702" x2="47826" y2="42541"/>
                        <a14:foregroundMark x1="47826" y1="42541" x2="50518" y2="44199"/>
                        <a14:foregroundMark x1="74327" y1="30801" x2="69358" y2="55939"/>
                        <a14:foregroundMark x1="54037" y1="49171" x2="82195" y2="58978"/>
                        <a14:foregroundMark x1="81366" y1="46823" x2="91304" y2="75276"/>
                        <a14:foregroundMark x1="91304" y1="75276" x2="91304" y2="77624"/>
                        <a14:foregroundMark x1="83437" y1="49171" x2="94203" y2="54282"/>
                        <a14:foregroundMark x1="94203" y1="54282" x2="91925" y2="82320"/>
                        <a14:foregroundMark x1="91925" y1="82320" x2="86128" y2="88812"/>
                        <a14:foregroundMark x1="97930" y1="54144" x2="97930" y2="54144"/>
                        <a14:foregroundMark x1="63354" y1="56630" x2="63354" y2="56630"/>
                        <a14:foregroundMark x1="68116" y1="63536" x2="68116" y2="63536"/>
                        <a14:foregroundMark x1="47206" y1="95856" x2="48861" y2="98757"/>
                        <a14:foregroundMark x1="46916" y1="95348" x2="47206" y2="95856"/>
                        <a14:foregroundMark x1="38302" y1="80249" x2="41862" y2="86490"/>
                        <a14:foregroundMark x1="44100" y1="95822" x2="45342" y2="99448"/>
                        <a14:foregroundMark x1="40373" y1="84945" x2="40955" y2="86643"/>
                        <a14:foregroundMark x1="55280" y1="96685" x2="55280" y2="96685"/>
                        <a14:foregroundMark x1="11801" y1="43370" x2="5383" y2="52072"/>
                        <a14:foregroundMark x1="5383" y1="52072" x2="5383" y2="72099"/>
                        <a14:foregroundMark x1="14079" y1="94613" x2="12836" y2="95856"/>
                        <a14:backgroundMark x1="40373" y1="90055" x2="40373" y2="90055"/>
                        <a14:backgroundMark x1="41201" y1="88260" x2="41201" y2="88260"/>
                        <a14:backgroundMark x1="40373" y1="86740" x2="43892" y2="95856"/>
                        <a14:backgroundMark x1="43892" y1="95856" x2="43892" y2="95856"/>
                      </a14:backgroundRemoval>
                    </a14:imgEffect>
                  </a14:imgLayer>
                </a14:imgProps>
              </a:ext>
              <a:ext uri="{28A0092B-C50C-407E-A947-70E740481C1C}">
                <a14:useLocalDpi xmlns:a14="http://schemas.microsoft.com/office/drawing/2010/main" val="0"/>
              </a:ext>
            </a:extLst>
          </a:blip>
          <a:stretch>
            <a:fillRect/>
          </a:stretch>
        </p:blipFill>
        <p:spPr>
          <a:xfrm>
            <a:off x="123645" y="1300000"/>
            <a:ext cx="3707892" cy="5558000"/>
          </a:xfrm>
          <a:prstGeom prst="rect">
            <a:avLst/>
          </a:prstGeom>
        </p:spPr>
      </p:pic>
      <p:sp>
        <p:nvSpPr>
          <p:cNvPr id="4" name="Title 1">
            <a:extLst>
              <a:ext uri="{FF2B5EF4-FFF2-40B4-BE49-F238E27FC236}">
                <a16:creationId xmlns:a16="http://schemas.microsoft.com/office/drawing/2014/main" id="{1326D254-47EE-4CA7-940E-6089A0B17F98}"/>
              </a:ext>
            </a:extLst>
          </p:cNvPr>
          <p:cNvSpPr txBox="1">
            <a:spLocks/>
          </p:cNvSpPr>
          <p:nvPr/>
        </p:nvSpPr>
        <p:spPr>
          <a:xfrm>
            <a:off x="4572000" y="1679562"/>
            <a:ext cx="3707892" cy="2660324"/>
          </a:xfrm>
          <a:prstGeom prst="rect">
            <a:avLst/>
          </a:prstGeom>
          <a:solidFill>
            <a:schemeClr val="bg1"/>
          </a:solid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4000" dirty="0">
                <a:solidFill>
                  <a:schemeClr val="tx2">
                    <a:lumMod val="75000"/>
                  </a:schemeClr>
                </a:solidFill>
              </a:rPr>
              <a:t>Anna’s Income</a:t>
            </a:r>
          </a:p>
        </p:txBody>
      </p:sp>
    </p:spTree>
    <p:extLst>
      <p:ext uri="{BB962C8B-B14F-4D97-AF65-F5344CB8AC3E}">
        <p14:creationId xmlns:p14="http://schemas.microsoft.com/office/powerpoint/2010/main" val="3767525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0227"/>
          <a:stretch/>
        </p:blipFill>
        <p:spPr bwMode="auto">
          <a:xfrm>
            <a:off x="4576689" y="685800"/>
            <a:ext cx="3713692" cy="5780415"/>
          </a:xfrm>
          <a:prstGeom prst="rect">
            <a:avLst/>
          </a:prstGeom>
          <a:noFill/>
          <a:ln w="9525">
            <a:solidFill>
              <a:schemeClr val="bg2">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0" name="TextBox 19"/>
          <p:cNvSpPr txBox="1"/>
          <p:nvPr/>
        </p:nvSpPr>
        <p:spPr>
          <a:xfrm>
            <a:off x="7505981" y="5105400"/>
            <a:ext cx="1104619" cy="977191"/>
          </a:xfrm>
          <a:prstGeom prst="rect">
            <a:avLst/>
          </a:prstGeom>
          <a:noFill/>
        </p:spPr>
        <p:txBody>
          <a:bodyPr wrap="square" rtlCol="0">
            <a:spAutoFit/>
          </a:bodyPr>
          <a:lstStyle/>
          <a:p>
            <a:r>
              <a:rPr lang="en-US" sz="1000" b="1" dirty="0">
                <a:solidFill>
                  <a:srgbClr val="C00000"/>
                </a:solidFill>
                <a:latin typeface="Ink Free" panose="03080402000500000000" pitchFamily="66" charset="0"/>
              </a:rPr>
              <a:t>$ 173</a:t>
            </a:r>
          </a:p>
          <a:p>
            <a:pPr>
              <a:spcBef>
                <a:spcPts val="300"/>
              </a:spcBef>
            </a:pPr>
            <a:r>
              <a:rPr lang="en-US" sz="1000" b="1" dirty="0">
                <a:solidFill>
                  <a:srgbClr val="C00000"/>
                </a:solidFill>
                <a:latin typeface="Ink Free" panose="03080402000500000000" pitchFamily="66" charset="0"/>
              </a:rPr>
              <a:t>$   50</a:t>
            </a:r>
          </a:p>
          <a:p>
            <a:endParaRPr lang="en-US" sz="1000" b="1" dirty="0">
              <a:solidFill>
                <a:srgbClr val="C00000"/>
              </a:solidFill>
              <a:latin typeface="Ink Free" panose="03080402000500000000" pitchFamily="66" charset="0"/>
            </a:endParaRPr>
          </a:p>
          <a:p>
            <a:r>
              <a:rPr lang="en-US" sz="1000" b="1" dirty="0">
                <a:solidFill>
                  <a:srgbClr val="C00000"/>
                </a:solidFill>
                <a:latin typeface="Ink Free" panose="03080402000500000000" pitchFamily="66" charset="0"/>
              </a:rPr>
              <a:t>$     1</a:t>
            </a:r>
          </a:p>
          <a:p>
            <a:pPr>
              <a:spcBef>
                <a:spcPts val="600"/>
              </a:spcBef>
            </a:pPr>
            <a:r>
              <a:rPr lang="en-US" sz="1000" b="1" dirty="0">
                <a:solidFill>
                  <a:srgbClr val="C00000"/>
                </a:solidFill>
                <a:latin typeface="Ink Free" panose="03080402000500000000" pitchFamily="66" charset="0"/>
              </a:rPr>
              <a:t>$739</a:t>
            </a:r>
          </a:p>
        </p:txBody>
      </p:sp>
      <p:sp>
        <p:nvSpPr>
          <p:cNvPr id="21" name="TextBox 20"/>
          <p:cNvSpPr txBox="1"/>
          <p:nvPr/>
        </p:nvSpPr>
        <p:spPr>
          <a:xfrm>
            <a:off x="7463161" y="4267200"/>
            <a:ext cx="1020087" cy="592470"/>
          </a:xfrm>
          <a:prstGeom prst="rect">
            <a:avLst/>
          </a:prstGeom>
          <a:noFill/>
        </p:spPr>
        <p:txBody>
          <a:bodyPr wrap="square" rtlCol="0">
            <a:spAutoFit/>
          </a:bodyPr>
          <a:lstStyle/>
          <a:p>
            <a:r>
              <a:rPr lang="en-US" sz="1000" b="1" dirty="0">
                <a:solidFill>
                  <a:srgbClr val="C00000"/>
                </a:solidFill>
                <a:latin typeface="Ink Free" panose="03080402000500000000" pitchFamily="66" charset="0"/>
              </a:rPr>
              <a:t>$ 120</a:t>
            </a:r>
          </a:p>
          <a:p>
            <a:r>
              <a:rPr lang="en-US" sz="1000" b="1" dirty="0">
                <a:solidFill>
                  <a:srgbClr val="C00000"/>
                </a:solidFill>
                <a:latin typeface="Ink Free" panose="03080402000500000000" pitchFamily="66" charset="0"/>
              </a:rPr>
              <a:t>$ 147</a:t>
            </a:r>
          </a:p>
          <a:p>
            <a:pPr>
              <a:spcBef>
                <a:spcPts val="300"/>
              </a:spcBef>
            </a:pPr>
            <a:r>
              <a:rPr lang="en-US" sz="1000" b="1" dirty="0">
                <a:solidFill>
                  <a:srgbClr val="C00000"/>
                </a:solidFill>
                <a:latin typeface="Ink Free" panose="03080402000500000000" pitchFamily="66" charset="0"/>
              </a:rPr>
              <a:t>$ 248</a:t>
            </a:r>
          </a:p>
        </p:txBody>
      </p:sp>
      <p:sp>
        <p:nvSpPr>
          <p:cNvPr id="22" name="TextBox 21"/>
          <p:cNvSpPr txBox="1"/>
          <p:nvPr/>
        </p:nvSpPr>
        <p:spPr>
          <a:xfrm>
            <a:off x="7406569" y="986894"/>
            <a:ext cx="1047964" cy="3067506"/>
          </a:xfrm>
          <a:prstGeom prst="rect">
            <a:avLst/>
          </a:prstGeom>
          <a:noFill/>
        </p:spPr>
        <p:txBody>
          <a:bodyPr wrap="square" rtlCol="0">
            <a:spAutoFit/>
          </a:bodyPr>
          <a:lstStyle/>
          <a:p>
            <a:r>
              <a:rPr lang="en-US" sz="1000" b="1" dirty="0">
                <a:solidFill>
                  <a:srgbClr val="006600"/>
                </a:solidFill>
                <a:latin typeface="Ink Free" panose="03080402000500000000" pitchFamily="66" charset="0"/>
              </a:rPr>
              <a:t>$3,567</a:t>
            </a:r>
          </a:p>
          <a:p>
            <a:endParaRPr lang="en-US" sz="1000" b="1" dirty="0">
              <a:solidFill>
                <a:srgbClr val="006600"/>
              </a:solidFill>
              <a:latin typeface="Ink Free" panose="03080402000500000000" pitchFamily="66" charset="0"/>
            </a:endParaRPr>
          </a:p>
          <a:p>
            <a:endParaRPr lang="en-US" sz="1000" b="1" dirty="0">
              <a:solidFill>
                <a:srgbClr val="006600"/>
              </a:solidFill>
              <a:latin typeface="Ink Free" panose="03080402000500000000" pitchFamily="66" charset="0"/>
            </a:endParaRPr>
          </a:p>
          <a:p>
            <a:endParaRPr lang="en-US" sz="1000" b="1" dirty="0">
              <a:solidFill>
                <a:srgbClr val="006600"/>
              </a:solidFill>
              <a:latin typeface="Ink Free" panose="03080402000500000000" pitchFamily="66" charset="0"/>
            </a:endParaRPr>
          </a:p>
          <a:p>
            <a:endParaRPr lang="en-US" sz="1000" b="1" dirty="0">
              <a:solidFill>
                <a:srgbClr val="006600"/>
              </a:solidFill>
              <a:latin typeface="Ink Free" panose="03080402000500000000" pitchFamily="66" charset="0"/>
            </a:endParaRPr>
          </a:p>
          <a:p>
            <a:endParaRPr lang="en-US" sz="1000" b="1" dirty="0">
              <a:solidFill>
                <a:srgbClr val="006600"/>
              </a:solidFill>
              <a:latin typeface="Ink Free" panose="03080402000500000000" pitchFamily="66" charset="0"/>
            </a:endParaRPr>
          </a:p>
          <a:p>
            <a:endParaRPr lang="en-US" sz="1000" b="1" dirty="0">
              <a:solidFill>
                <a:srgbClr val="006600"/>
              </a:solidFill>
              <a:latin typeface="Ink Free" panose="03080402000500000000" pitchFamily="66" charset="0"/>
            </a:endParaRPr>
          </a:p>
          <a:p>
            <a:endParaRPr lang="en-US" sz="1000" b="1" dirty="0">
              <a:solidFill>
                <a:srgbClr val="006600"/>
              </a:solidFill>
              <a:latin typeface="Ink Free" panose="03080402000500000000" pitchFamily="66" charset="0"/>
            </a:endParaRPr>
          </a:p>
          <a:p>
            <a:r>
              <a:rPr lang="en-US" sz="1000" b="1" dirty="0">
                <a:solidFill>
                  <a:srgbClr val="006600"/>
                </a:solidFill>
                <a:latin typeface="Ink Free" panose="03080402000500000000" pitchFamily="66" charset="0"/>
              </a:rPr>
              <a:t>$  210</a:t>
            </a:r>
          </a:p>
          <a:p>
            <a:endParaRPr lang="en-US" sz="1000" b="1" dirty="0">
              <a:solidFill>
                <a:srgbClr val="006600"/>
              </a:solidFill>
              <a:latin typeface="Ink Free" panose="03080402000500000000" pitchFamily="66" charset="0"/>
            </a:endParaRPr>
          </a:p>
          <a:p>
            <a:pPr>
              <a:spcBef>
                <a:spcPts val="200"/>
              </a:spcBef>
            </a:pPr>
            <a:r>
              <a:rPr lang="en-US" sz="1000" b="1" dirty="0">
                <a:solidFill>
                  <a:srgbClr val="006600"/>
                </a:solidFill>
                <a:latin typeface="Ink Free" panose="03080402000500000000" pitchFamily="66" charset="0"/>
              </a:rPr>
              <a:t>$  100</a:t>
            </a:r>
          </a:p>
          <a:p>
            <a:endParaRPr lang="en-US" sz="1000" b="1" dirty="0">
              <a:solidFill>
                <a:srgbClr val="006600"/>
              </a:solidFill>
              <a:latin typeface="Ink Free" panose="03080402000500000000" pitchFamily="66" charset="0"/>
            </a:endParaRPr>
          </a:p>
          <a:p>
            <a:endParaRPr lang="en-US" sz="1000" b="1" dirty="0">
              <a:solidFill>
                <a:srgbClr val="006600"/>
              </a:solidFill>
              <a:latin typeface="Ink Free" panose="03080402000500000000" pitchFamily="66" charset="0"/>
            </a:endParaRPr>
          </a:p>
          <a:p>
            <a:pPr>
              <a:spcBef>
                <a:spcPts val="600"/>
              </a:spcBef>
            </a:pPr>
            <a:r>
              <a:rPr lang="en-US" sz="1000" b="1" dirty="0">
                <a:solidFill>
                  <a:srgbClr val="006600"/>
                </a:solidFill>
                <a:latin typeface="Ink Free" panose="03080402000500000000" pitchFamily="66" charset="0"/>
              </a:rPr>
              <a:t>$  410</a:t>
            </a:r>
          </a:p>
          <a:p>
            <a:pPr>
              <a:spcBef>
                <a:spcPts val="200"/>
              </a:spcBef>
            </a:pPr>
            <a:r>
              <a:rPr lang="en-US" sz="1000" b="1" dirty="0">
                <a:solidFill>
                  <a:srgbClr val="006600"/>
                </a:solidFill>
                <a:latin typeface="Ink Free" panose="03080402000500000000" pitchFamily="66" charset="0"/>
              </a:rPr>
              <a:t>$  115</a:t>
            </a:r>
          </a:p>
          <a:p>
            <a:endParaRPr lang="en-US" sz="1000" b="1" dirty="0">
              <a:solidFill>
                <a:srgbClr val="006600"/>
              </a:solidFill>
              <a:latin typeface="Ink Free" panose="03080402000500000000" pitchFamily="66" charset="0"/>
            </a:endParaRPr>
          </a:p>
          <a:p>
            <a:endParaRPr lang="en-US" sz="1000" b="1" dirty="0">
              <a:solidFill>
                <a:srgbClr val="006600"/>
              </a:solidFill>
              <a:latin typeface="Ink Free" panose="03080402000500000000" pitchFamily="66" charset="0"/>
            </a:endParaRPr>
          </a:p>
          <a:p>
            <a:pPr>
              <a:spcBef>
                <a:spcPts val="800"/>
              </a:spcBef>
            </a:pPr>
            <a:r>
              <a:rPr lang="en-US" sz="1000" b="1" dirty="0">
                <a:solidFill>
                  <a:srgbClr val="006600"/>
                </a:solidFill>
                <a:latin typeface="Ink Free" panose="03080402000500000000" pitchFamily="66" charset="0"/>
              </a:rPr>
              <a:t>  4,402</a:t>
            </a:r>
          </a:p>
        </p:txBody>
      </p:sp>
      <p:sp>
        <p:nvSpPr>
          <p:cNvPr id="23" name="Rounded Rectangle 22"/>
          <p:cNvSpPr/>
          <p:nvPr/>
        </p:nvSpPr>
        <p:spPr>
          <a:xfrm>
            <a:off x="7430097" y="3787503"/>
            <a:ext cx="749860" cy="244589"/>
          </a:xfrm>
          <a:prstGeom prst="roundRect">
            <a:avLst/>
          </a:prstGeom>
          <a:noFill/>
          <a:ln w="19050">
            <a:solidFill>
              <a:srgbClr val="0066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Ink Free" panose="03080402000500000000" pitchFamily="66" charset="0"/>
            </a:endParaRPr>
          </a:p>
        </p:txBody>
      </p:sp>
      <p:sp>
        <p:nvSpPr>
          <p:cNvPr id="24" name="Rounded Rectangle 23"/>
          <p:cNvSpPr/>
          <p:nvPr/>
        </p:nvSpPr>
        <p:spPr>
          <a:xfrm>
            <a:off x="7430097" y="5791200"/>
            <a:ext cx="749860" cy="244589"/>
          </a:xfrm>
          <a:prstGeom prst="roundRect">
            <a:avLst/>
          </a:prstGeom>
          <a:noFill/>
          <a:ln w="190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Ink Free" panose="03080402000500000000" pitchFamily="66" charset="0"/>
            </a:endParaRPr>
          </a:p>
        </p:txBody>
      </p:sp>
      <p:sp>
        <p:nvSpPr>
          <p:cNvPr id="11" name="TextBox 10">
            <a:extLst>
              <a:ext uri="{FF2B5EF4-FFF2-40B4-BE49-F238E27FC236}">
                <a16:creationId xmlns:a16="http://schemas.microsoft.com/office/drawing/2014/main" id="{162EEB96-6890-4D2A-9095-7692BFF0FE32}"/>
              </a:ext>
            </a:extLst>
          </p:cNvPr>
          <p:cNvSpPr txBox="1"/>
          <p:nvPr/>
        </p:nvSpPr>
        <p:spPr>
          <a:xfrm>
            <a:off x="7546588" y="6126333"/>
            <a:ext cx="1104619" cy="307777"/>
          </a:xfrm>
          <a:prstGeom prst="rect">
            <a:avLst/>
          </a:prstGeom>
          <a:noFill/>
        </p:spPr>
        <p:txBody>
          <a:bodyPr wrap="square" rtlCol="0">
            <a:spAutoFit/>
          </a:bodyPr>
          <a:lstStyle/>
          <a:p>
            <a:pPr>
              <a:spcBef>
                <a:spcPts val="800"/>
              </a:spcBef>
            </a:pPr>
            <a:r>
              <a:rPr lang="en-US" sz="1400" b="1" dirty="0">
                <a:solidFill>
                  <a:schemeClr val="tx2">
                    <a:lumMod val="75000"/>
                  </a:schemeClr>
                </a:solidFill>
                <a:latin typeface="Ink Free" panose="03080402000500000000" pitchFamily="66" charset="0"/>
              </a:rPr>
              <a:t>3,663</a:t>
            </a:r>
          </a:p>
        </p:txBody>
      </p:sp>
      <p:sp>
        <p:nvSpPr>
          <p:cNvPr id="12" name="TextBox 11">
            <a:extLst>
              <a:ext uri="{FF2B5EF4-FFF2-40B4-BE49-F238E27FC236}">
                <a16:creationId xmlns:a16="http://schemas.microsoft.com/office/drawing/2014/main" id="{E3596DFD-3258-4095-910B-C2417A1173E4}"/>
              </a:ext>
            </a:extLst>
          </p:cNvPr>
          <p:cNvSpPr txBox="1"/>
          <p:nvPr/>
        </p:nvSpPr>
        <p:spPr>
          <a:xfrm>
            <a:off x="5328916" y="7239000"/>
            <a:ext cx="1104619" cy="246221"/>
          </a:xfrm>
          <a:prstGeom prst="rect">
            <a:avLst/>
          </a:prstGeom>
          <a:noFill/>
        </p:spPr>
        <p:txBody>
          <a:bodyPr wrap="square" rtlCol="0">
            <a:spAutoFit/>
          </a:bodyPr>
          <a:lstStyle/>
          <a:p>
            <a:endParaRPr lang="en-US" sz="1000" b="1" dirty="0">
              <a:solidFill>
                <a:srgbClr val="C00000"/>
              </a:solidFill>
              <a:latin typeface="Ink Free" panose="03080402000500000000" pitchFamily="66" charset="0"/>
            </a:endParaRPr>
          </a:p>
        </p:txBody>
      </p:sp>
      <p:sp>
        <p:nvSpPr>
          <p:cNvPr id="13" name="TextBox 12">
            <a:extLst>
              <a:ext uri="{FF2B5EF4-FFF2-40B4-BE49-F238E27FC236}">
                <a16:creationId xmlns:a16="http://schemas.microsoft.com/office/drawing/2014/main" id="{492F308C-1C01-485F-8763-5A4AB2CF60E5}"/>
              </a:ext>
            </a:extLst>
          </p:cNvPr>
          <p:cNvSpPr txBox="1"/>
          <p:nvPr/>
        </p:nvSpPr>
        <p:spPr>
          <a:xfrm>
            <a:off x="5181600" y="5593995"/>
            <a:ext cx="1600200" cy="246221"/>
          </a:xfrm>
          <a:prstGeom prst="rect">
            <a:avLst/>
          </a:prstGeom>
          <a:noFill/>
        </p:spPr>
        <p:txBody>
          <a:bodyPr wrap="square" rtlCol="0">
            <a:spAutoFit/>
          </a:bodyPr>
          <a:lstStyle/>
          <a:p>
            <a:r>
              <a:rPr lang="en-US" sz="1000" dirty="0">
                <a:solidFill>
                  <a:srgbClr val="C00000"/>
                </a:solidFill>
                <a:latin typeface="Ink Free" panose="03080402000500000000" pitchFamily="66" charset="0"/>
              </a:rPr>
              <a:t>Group Life Insurance</a:t>
            </a:r>
          </a:p>
        </p:txBody>
      </p:sp>
      <p:sp>
        <p:nvSpPr>
          <p:cNvPr id="14" name="TextBox 13">
            <a:extLst>
              <a:ext uri="{FF2B5EF4-FFF2-40B4-BE49-F238E27FC236}">
                <a16:creationId xmlns:a16="http://schemas.microsoft.com/office/drawing/2014/main" id="{8E6C8035-EBC9-4647-8194-48BADE96D7F1}"/>
              </a:ext>
            </a:extLst>
          </p:cNvPr>
          <p:cNvSpPr txBox="1"/>
          <p:nvPr/>
        </p:nvSpPr>
        <p:spPr>
          <a:xfrm>
            <a:off x="5892607" y="2546132"/>
            <a:ext cx="1600200" cy="246221"/>
          </a:xfrm>
          <a:prstGeom prst="rect">
            <a:avLst/>
          </a:prstGeom>
          <a:noFill/>
        </p:spPr>
        <p:txBody>
          <a:bodyPr wrap="square" rtlCol="0">
            <a:spAutoFit/>
          </a:bodyPr>
          <a:lstStyle/>
          <a:p>
            <a:r>
              <a:rPr lang="en-US" sz="1000" dirty="0">
                <a:solidFill>
                  <a:srgbClr val="006600"/>
                </a:solidFill>
                <a:latin typeface="Ink Free" panose="03080402000500000000" pitchFamily="66" charset="0"/>
              </a:rPr>
              <a:t>Transportation Allowance</a:t>
            </a:r>
          </a:p>
        </p:txBody>
      </p:sp>
      <p:sp>
        <p:nvSpPr>
          <p:cNvPr id="16" name="Title 4">
            <a:extLst>
              <a:ext uri="{FF2B5EF4-FFF2-40B4-BE49-F238E27FC236}">
                <a16:creationId xmlns:a16="http://schemas.microsoft.com/office/drawing/2014/main" id="{C7EAE859-A7D4-4155-A9F0-24BD16CA3002}"/>
              </a:ext>
            </a:extLst>
          </p:cNvPr>
          <p:cNvSpPr txBox="1">
            <a:spLocks/>
          </p:cNvSpPr>
          <p:nvPr/>
        </p:nvSpPr>
        <p:spPr>
          <a:xfrm>
            <a:off x="-145808" y="2166534"/>
            <a:ext cx="4722497" cy="2818946"/>
          </a:xfrm>
          <a:prstGeom prst="rect">
            <a:avLst/>
          </a:prstGeom>
          <a:solidFill>
            <a:schemeClr val="accent1">
              <a:lumMod val="20000"/>
              <a:lumOff val="80000"/>
              <a:alpha val="57000"/>
            </a:scheme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3600" dirty="0"/>
              <a:t>Net Monthly Income </a:t>
            </a:r>
          </a:p>
          <a:p>
            <a:pPr algn="ctr"/>
            <a:r>
              <a:rPr lang="en-US" sz="3600" dirty="0"/>
              <a:t>= </a:t>
            </a:r>
          </a:p>
          <a:p>
            <a:pPr algn="ctr"/>
            <a:r>
              <a:rPr lang="en-US" sz="3600" dirty="0"/>
              <a:t>Total Gross less OTT</a:t>
            </a:r>
          </a:p>
        </p:txBody>
      </p:sp>
      <p:cxnSp>
        <p:nvCxnSpPr>
          <p:cNvPr id="4" name="Straight Arrow Connector 3">
            <a:extLst>
              <a:ext uri="{FF2B5EF4-FFF2-40B4-BE49-F238E27FC236}">
                <a16:creationId xmlns:a16="http://schemas.microsoft.com/office/drawing/2014/main" id="{C20CBC33-1E16-4C2D-AA03-01E65D3366F6}"/>
              </a:ext>
            </a:extLst>
          </p:cNvPr>
          <p:cNvCxnSpPr>
            <a:stCxn id="23" idx="2"/>
            <a:endCxn id="24" idx="0"/>
          </p:cNvCxnSpPr>
          <p:nvPr/>
        </p:nvCxnSpPr>
        <p:spPr>
          <a:xfrm>
            <a:off x="7805027" y="4032092"/>
            <a:ext cx="0" cy="175910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E6010C93-9246-421A-B2A1-D9007372EA8B}"/>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091855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500" fill="hold"/>
                                        <p:tgtEl>
                                          <p:spTgt spid="19"/>
                                        </p:tgtEl>
                                        <p:attrNameLst>
                                          <p:attrName>ppt_x</p:attrName>
                                        </p:attrNameLst>
                                      </p:cBhvr>
                                      <p:tavLst>
                                        <p:tav tm="0">
                                          <p:val>
                                            <p:strVal val="1+#ppt_w/2"/>
                                          </p:val>
                                        </p:tav>
                                        <p:tav tm="100000">
                                          <p:val>
                                            <p:strVal val="#ppt_x"/>
                                          </p:val>
                                        </p:tav>
                                      </p:tavLst>
                                    </p:anim>
                                    <p:anim calcmode="lin" valueType="num">
                                      <p:cBhvr additive="base">
                                        <p:cTn id="8" dur="1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2" presetClass="entr" presetSubtype="8" fill="hold" nodeType="after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wipe(left)">
                                      <p:cBhvr>
                                        <p:cTn id="12" dur="750"/>
                                        <p:tgtEl>
                                          <p:spTgt spid="22">
                                            <p:txEl>
                                              <p:pRg st="0" end="0"/>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22">
                                            <p:txEl>
                                              <p:pRg st="8" end="8"/>
                                            </p:txEl>
                                          </p:spTgt>
                                        </p:tgtEl>
                                        <p:attrNameLst>
                                          <p:attrName>style.visibility</p:attrName>
                                        </p:attrNameLst>
                                      </p:cBhvr>
                                      <p:to>
                                        <p:strVal val="visible"/>
                                      </p:to>
                                    </p:set>
                                    <p:animEffect transition="in" filter="wipe(left)">
                                      <p:cBhvr>
                                        <p:cTn id="15" dur="750"/>
                                        <p:tgtEl>
                                          <p:spTgt spid="22">
                                            <p:txEl>
                                              <p:pRg st="8" end="8"/>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wipe(left)">
                                      <p:cBhvr>
                                        <p:cTn id="18" dur="750"/>
                                        <p:tgtEl>
                                          <p:spTgt spid="14">
                                            <p:txEl>
                                              <p:pRg st="0" end="0"/>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22">
                                            <p:txEl>
                                              <p:pRg st="10" end="10"/>
                                            </p:txEl>
                                          </p:spTgt>
                                        </p:tgtEl>
                                        <p:attrNameLst>
                                          <p:attrName>style.visibility</p:attrName>
                                        </p:attrNameLst>
                                      </p:cBhvr>
                                      <p:to>
                                        <p:strVal val="visible"/>
                                      </p:to>
                                    </p:set>
                                    <p:animEffect transition="in" filter="wipe(left)">
                                      <p:cBhvr>
                                        <p:cTn id="21" dur="750"/>
                                        <p:tgtEl>
                                          <p:spTgt spid="22">
                                            <p:txEl>
                                              <p:pRg st="10" end="10"/>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22">
                                            <p:txEl>
                                              <p:pRg st="13" end="13"/>
                                            </p:txEl>
                                          </p:spTgt>
                                        </p:tgtEl>
                                        <p:attrNameLst>
                                          <p:attrName>style.visibility</p:attrName>
                                        </p:attrNameLst>
                                      </p:cBhvr>
                                      <p:to>
                                        <p:strVal val="visible"/>
                                      </p:to>
                                    </p:set>
                                    <p:animEffect transition="in" filter="wipe(left)">
                                      <p:cBhvr>
                                        <p:cTn id="24" dur="750"/>
                                        <p:tgtEl>
                                          <p:spTgt spid="22">
                                            <p:txEl>
                                              <p:pRg st="13" end="13"/>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22">
                                            <p:txEl>
                                              <p:pRg st="14" end="14"/>
                                            </p:txEl>
                                          </p:spTgt>
                                        </p:tgtEl>
                                        <p:attrNameLst>
                                          <p:attrName>style.visibility</p:attrName>
                                        </p:attrNameLst>
                                      </p:cBhvr>
                                      <p:to>
                                        <p:strVal val="visible"/>
                                      </p:to>
                                    </p:set>
                                    <p:animEffect transition="in" filter="wipe(left)">
                                      <p:cBhvr>
                                        <p:cTn id="27" dur="750"/>
                                        <p:tgtEl>
                                          <p:spTgt spid="22">
                                            <p:txEl>
                                              <p:pRg st="14" end="14"/>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22">
                                            <p:txEl>
                                              <p:pRg st="17" end="17"/>
                                            </p:txEl>
                                          </p:spTgt>
                                        </p:tgtEl>
                                        <p:attrNameLst>
                                          <p:attrName>style.visibility</p:attrName>
                                        </p:attrNameLst>
                                      </p:cBhvr>
                                      <p:to>
                                        <p:strVal val="visible"/>
                                      </p:to>
                                    </p:set>
                                    <p:animEffect transition="in" filter="wipe(left)">
                                      <p:cBhvr>
                                        <p:cTn id="30" dur="750"/>
                                        <p:tgtEl>
                                          <p:spTgt spid="22">
                                            <p:txEl>
                                              <p:pRg st="17" end="17"/>
                                            </p:txEl>
                                          </p:spTgt>
                                        </p:tgtEl>
                                      </p:cBhvr>
                                    </p:animEffect>
                                  </p:childTnLst>
                                </p:cTn>
                              </p:par>
                            </p:childTnLst>
                          </p:cTn>
                        </p:par>
                        <p:par>
                          <p:cTn id="31" fill="hold">
                            <p:stCondLst>
                              <p:cond delay="2250"/>
                            </p:stCondLst>
                            <p:childTnLst>
                              <p:par>
                                <p:cTn id="32" presetID="22" presetClass="entr" presetSubtype="8"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10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animEffect transition="in" filter="wipe(left)">
                                      <p:cBhvr>
                                        <p:cTn id="39" dur="750"/>
                                        <p:tgtEl>
                                          <p:spTgt spid="21">
                                            <p:txEl>
                                              <p:pRg st="0" end="0"/>
                                            </p:txEl>
                                          </p:spTgt>
                                        </p:tgtEl>
                                      </p:cBhvr>
                                    </p:animEffect>
                                  </p:childTnLst>
                                </p:cTn>
                              </p:par>
                              <p:par>
                                <p:cTn id="40" presetID="22" presetClass="entr" presetSubtype="8" fill="hold" nodeType="withEffect">
                                  <p:stCondLst>
                                    <p:cond delay="0"/>
                                  </p:stCondLst>
                                  <p:childTnLst>
                                    <p:set>
                                      <p:cBhvr>
                                        <p:cTn id="41" dur="1" fill="hold">
                                          <p:stCondLst>
                                            <p:cond delay="0"/>
                                          </p:stCondLst>
                                        </p:cTn>
                                        <p:tgtEl>
                                          <p:spTgt spid="21">
                                            <p:txEl>
                                              <p:pRg st="1" end="1"/>
                                            </p:txEl>
                                          </p:spTgt>
                                        </p:tgtEl>
                                        <p:attrNameLst>
                                          <p:attrName>style.visibility</p:attrName>
                                        </p:attrNameLst>
                                      </p:cBhvr>
                                      <p:to>
                                        <p:strVal val="visible"/>
                                      </p:to>
                                    </p:set>
                                    <p:animEffect transition="in" filter="wipe(left)">
                                      <p:cBhvr>
                                        <p:cTn id="42" dur="750"/>
                                        <p:tgtEl>
                                          <p:spTgt spid="21">
                                            <p:txEl>
                                              <p:pRg st="1" end="1"/>
                                            </p:txEl>
                                          </p:spTgt>
                                        </p:tgtEl>
                                      </p:cBhvr>
                                    </p:animEffect>
                                  </p:childTnLst>
                                </p:cTn>
                              </p:par>
                              <p:par>
                                <p:cTn id="43" presetID="22" presetClass="entr" presetSubtype="8" fill="hold" nodeType="withEffect">
                                  <p:stCondLst>
                                    <p:cond delay="0"/>
                                  </p:stCondLst>
                                  <p:childTnLst>
                                    <p:set>
                                      <p:cBhvr>
                                        <p:cTn id="44" dur="1" fill="hold">
                                          <p:stCondLst>
                                            <p:cond delay="0"/>
                                          </p:stCondLst>
                                        </p:cTn>
                                        <p:tgtEl>
                                          <p:spTgt spid="21">
                                            <p:txEl>
                                              <p:pRg st="2" end="2"/>
                                            </p:txEl>
                                          </p:spTgt>
                                        </p:tgtEl>
                                        <p:attrNameLst>
                                          <p:attrName>style.visibility</p:attrName>
                                        </p:attrNameLst>
                                      </p:cBhvr>
                                      <p:to>
                                        <p:strVal val="visible"/>
                                      </p:to>
                                    </p:set>
                                    <p:animEffect transition="in" filter="wipe(left)">
                                      <p:cBhvr>
                                        <p:cTn id="45" dur="750"/>
                                        <p:tgtEl>
                                          <p:spTgt spid="21">
                                            <p:txEl>
                                              <p:pRg st="2" end="2"/>
                                            </p:txEl>
                                          </p:spTgt>
                                        </p:tgtEl>
                                      </p:cBhvr>
                                    </p:animEffect>
                                  </p:childTnLst>
                                </p:cTn>
                              </p:par>
                              <p:par>
                                <p:cTn id="46" presetID="22" presetClass="entr" presetSubtype="8" fill="hold" nodeType="withEffect">
                                  <p:stCondLst>
                                    <p:cond delay="0"/>
                                  </p:stCondLst>
                                  <p:childTnLst>
                                    <p:set>
                                      <p:cBhvr>
                                        <p:cTn id="47" dur="1" fill="hold">
                                          <p:stCondLst>
                                            <p:cond delay="0"/>
                                          </p:stCondLst>
                                        </p:cTn>
                                        <p:tgtEl>
                                          <p:spTgt spid="20">
                                            <p:txEl>
                                              <p:pRg st="0" end="0"/>
                                            </p:txEl>
                                          </p:spTgt>
                                        </p:tgtEl>
                                        <p:attrNameLst>
                                          <p:attrName>style.visibility</p:attrName>
                                        </p:attrNameLst>
                                      </p:cBhvr>
                                      <p:to>
                                        <p:strVal val="visible"/>
                                      </p:to>
                                    </p:set>
                                    <p:animEffect transition="in" filter="wipe(left)">
                                      <p:cBhvr>
                                        <p:cTn id="48" dur="750"/>
                                        <p:tgtEl>
                                          <p:spTgt spid="20">
                                            <p:txEl>
                                              <p:pRg st="0" end="0"/>
                                            </p:txEl>
                                          </p:spTgt>
                                        </p:tgtEl>
                                      </p:cBhvr>
                                    </p:animEffect>
                                  </p:childTnLst>
                                </p:cTn>
                              </p:par>
                              <p:par>
                                <p:cTn id="49" presetID="22" presetClass="entr" presetSubtype="8" fill="hold" nodeType="withEffect">
                                  <p:stCondLst>
                                    <p:cond delay="0"/>
                                  </p:stCondLst>
                                  <p:childTnLst>
                                    <p:set>
                                      <p:cBhvr>
                                        <p:cTn id="50" dur="1" fill="hold">
                                          <p:stCondLst>
                                            <p:cond delay="0"/>
                                          </p:stCondLst>
                                        </p:cTn>
                                        <p:tgtEl>
                                          <p:spTgt spid="20">
                                            <p:txEl>
                                              <p:pRg st="1" end="1"/>
                                            </p:txEl>
                                          </p:spTgt>
                                        </p:tgtEl>
                                        <p:attrNameLst>
                                          <p:attrName>style.visibility</p:attrName>
                                        </p:attrNameLst>
                                      </p:cBhvr>
                                      <p:to>
                                        <p:strVal val="visible"/>
                                      </p:to>
                                    </p:set>
                                    <p:animEffect transition="in" filter="wipe(left)">
                                      <p:cBhvr>
                                        <p:cTn id="51" dur="750"/>
                                        <p:tgtEl>
                                          <p:spTgt spid="20">
                                            <p:txEl>
                                              <p:pRg st="1" end="1"/>
                                            </p:txEl>
                                          </p:spTgt>
                                        </p:tgtEl>
                                      </p:cBhvr>
                                    </p:animEffect>
                                  </p:childTnLst>
                                </p:cTn>
                              </p:par>
                              <p:par>
                                <p:cTn id="52" presetID="22" presetClass="entr" presetSubtype="8" fill="hold" nodeType="withEffect">
                                  <p:stCondLst>
                                    <p:cond delay="0"/>
                                  </p:stCondLst>
                                  <p:childTnLst>
                                    <p:set>
                                      <p:cBhvr>
                                        <p:cTn id="53" dur="1" fill="hold">
                                          <p:stCondLst>
                                            <p:cond delay="0"/>
                                          </p:stCondLst>
                                        </p:cTn>
                                        <p:tgtEl>
                                          <p:spTgt spid="13">
                                            <p:txEl>
                                              <p:pRg st="0" end="0"/>
                                            </p:txEl>
                                          </p:spTgt>
                                        </p:tgtEl>
                                        <p:attrNameLst>
                                          <p:attrName>style.visibility</p:attrName>
                                        </p:attrNameLst>
                                      </p:cBhvr>
                                      <p:to>
                                        <p:strVal val="visible"/>
                                      </p:to>
                                    </p:set>
                                    <p:animEffect transition="in" filter="wipe(left)">
                                      <p:cBhvr>
                                        <p:cTn id="54" dur="750"/>
                                        <p:tgtEl>
                                          <p:spTgt spid="13">
                                            <p:txEl>
                                              <p:pRg st="0" end="0"/>
                                            </p:txEl>
                                          </p:spTgt>
                                        </p:tgtEl>
                                      </p:cBhvr>
                                    </p:animEffect>
                                  </p:childTnLst>
                                </p:cTn>
                              </p:par>
                              <p:par>
                                <p:cTn id="55" presetID="22" presetClass="entr" presetSubtype="8" fill="hold" nodeType="withEffect">
                                  <p:stCondLst>
                                    <p:cond delay="0"/>
                                  </p:stCondLst>
                                  <p:childTnLst>
                                    <p:set>
                                      <p:cBhvr>
                                        <p:cTn id="56" dur="1" fill="hold">
                                          <p:stCondLst>
                                            <p:cond delay="0"/>
                                          </p:stCondLst>
                                        </p:cTn>
                                        <p:tgtEl>
                                          <p:spTgt spid="20">
                                            <p:txEl>
                                              <p:pRg st="3" end="3"/>
                                            </p:txEl>
                                          </p:spTgt>
                                        </p:tgtEl>
                                        <p:attrNameLst>
                                          <p:attrName>style.visibility</p:attrName>
                                        </p:attrNameLst>
                                      </p:cBhvr>
                                      <p:to>
                                        <p:strVal val="visible"/>
                                      </p:to>
                                    </p:set>
                                    <p:animEffect transition="in" filter="wipe(left)">
                                      <p:cBhvr>
                                        <p:cTn id="57" dur="750"/>
                                        <p:tgtEl>
                                          <p:spTgt spid="20">
                                            <p:txEl>
                                              <p:pRg st="3" end="3"/>
                                            </p:txEl>
                                          </p:spTgt>
                                        </p:tgtEl>
                                      </p:cBhvr>
                                    </p:animEffect>
                                  </p:childTnLst>
                                </p:cTn>
                              </p:par>
                              <p:par>
                                <p:cTn id="58" presetID="22" presetClass="entr" presetSubtype="8" fill="hold" nodeType="withEffect">
                                  <p:stCondLst>
                                    <p:cond delay="0"/>
                                  </p:stCondLst>
                                  <p:childTnLst>
                                    <p:set>
                                      <p:cBhvr>
                                        <p:cTn id="59" dur="1" fill="hold">
                                          <p:stCondLst>
                                            <p:cond delay="0"/>
                                          </p:stCondLst>
                                        </p:cTn>
                                        <p:tgtEl>
                                          <p:spTgt spid="20">
                                            <p:txEl>
                                              <p:pRg st="4" end="4"/>
                                            </p:txEl>
                                          </p:spTgt>
                                        </p:tgtEl>
                                        <p:attrNameLst>
                                          <p:attrName>style.visibility</p:attrName>
                                        </p:attrNameLst>
                                      </p:cBhvr>
                                      <p:to>
                                        <p:strVal val="visible"/>
                                      </p:to>
                                    </p:set>
                                    <p:animEffect transition="in" filter="wipe(left)">
                                      <p:cBhvr>
                                        <p:cTn id="60" dur="750"/>
                                        <p:tgtEl>
                                          <p:spTgt spid="20">
                                            <p:txEl>
                                              <p:pRg st="4" end="4"/>
                                            </p:txEl>
                                          </p:spTgt>
                                        </p:tgtEl>
                                      </p:cBhvr>
                                    </p:animEffect>
                                  </p:childTnLst>
                                </p:cTn>
                              </p:par>
                            </p:childTnLst>
                          </p:cTn>
                        </p:par>
                        <p:par>
                          <p:cTn id="61" fill="hold">
                            <p:stCondLst>
                              <p:cond delay="750"/>
                            </p:stCondLst>
                            <p:childTnLst>
                              <p:par>
                                <p:cTn id="62" presetID="22" presetClass="entr" presetSubtype="8" fill="hold" grpId="0" nodeType="after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wipe(left)">
                                      <p:cBhvr>
                                        <p:cTn id="64" dur="1000"/>
                                        <p:tgtEl>
                                          <p:spTgt spid="24"/>
                                        </p:tgtEl>
                                      </p:cBhvr>
                                    </p:animEffect>
                                  </p:childTnLst>
                                </p:cTn>
                              </p:par>
                            </p:childTnLst>
                          </p:cTn>
                        </p:par>
                        <p:par>
                          <p:cTn id="65" fill="hold">
                            <p:stCondLst>
                              <p:cond delay="1750"/>
                            </p:stCondLst>
                            <p:childTnLst>
                              <p:par>
                                <p:cTn id="66" presetID="22" presetClass="entr" presetSubtype="1" fill="hold" nodeType="after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wipe(up)">
                                      <p:cBhvr>
                                        <p:cTn id="68" dur="500"/>
                                        <p:tgtEl>
                                          <p:spTgt spid="4"/>
                                        </p:tgtEl>
                                      </p:cBhvr>
                                    </p:animEffect>
                                  </p:childTnLst>
                                </p:cTn>
                              </p:par>
                            </p:childTnLst>
                          </p:cTn>
                        </p:par>
                        <p:par>
                          <p:cTn id="69" fill="hold">
                            <p:stCondLst>
                              <p:cond delay="2250"/>
                            </p:stCondLst>
                            <p:childTnLst>
                              <p:par>
                                <p:cTn id="70" presetID="22" presetClass="entr" presetSubtype="8" fill="hold" grpId="0" nodeType="after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left)">
                                      <p:cBhvr>
                                        <p:cTn id="72"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1078A18-4E93-4561-9671-96406CD4C47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908275" y="3983159"/>
            <a:ext cx="3285533" cy="2874842"/>
          </a:xfrm>
          <a:prstGeom prst="rect">
            <a:avLst/>
          </a:prstGeom>
        </p:spPr>
      </p:pic>
      <p:sp>
        <p:nvSpPr>
          <p:cNvPr id="13" name="Cloud 12">
            <a:extLst>
              <a:ext uri="{FF2B5EF4-FFF2-40B4-BE49-F238E27FC236}">
                <a16:creationId xmlns:a16="http://schemas.microsoft.com/office/drawing/2014/main" id="{0951CE25-3253-4956-90A9-B9A16FB1B654}"/>
              </a:ext>
            </a:extLst>
          </p:cNvPr>
          <p:cNvSpPr/>
          <p:nvPr/>
        </p:nvSpPr>
        <p:spPr>
          <a:xfrm>
            <a:off x="1454481" y="1465627"/>
            <a:ext cx="4348322" cy="2912221"/>
          </a:xfrm>
          <a:prstGeom prst="cloud">
            <a:avLst/>
          </a:prstGeom>
          <a:solidFill>
            <a:schemeClr val="bg1"/>
          </a:solidFill>
          <a:ln>
            <a:noFill/>
          </a:ln>
          <a:effectLst>
            <a:softEdge rad="635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dugi" panose="020B0502040204020203" pitchFamily="34" charset="0"/>
              <a:ea typeface="Gadugi" panose="020B0502040204020203" pitchFamily="34" charset="0"/>
            </a:endParaRPr>
          </a:p>
        </p:txBody>
      </p:sp>
      <p:sp>
        <p:nvSpPr>
          <p:cNvPr id="14" name="Cloud 13">
            <a:extLst>
              <a:ext uri="{FF2B5EF4-FFF2-40B4-BE49-F238E27FC236}">
                <a16:creationId xmlns:a16="http://schemas.microsoft.com/office/drawing/2014/main" id="{2D0672C0-000A-403B-BB18-50B62D56F37C}"/>
              </a:ext>
            </a:extLst>
          </p:cNvPr>
          <p:cNvSpPr/>
          <p:nvPr/>
        </p:nvSpPr>
        <p:spPr>
          <a:xfrm>
            <a:off x="6476999" y="3826667"/>
            <a:ext cx="408979"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46F4061-471C-4BD8-B6EC-E169D2CB5B07}"/>
              </a:ext>
            </a:extLst>
          </p:cNvPr>
          <p:cNvSpPr/>
          <p:nvPr/>
        </p:nvSpPr>
        <p:spPr>
          <a:xfrm>
            <a:off x="5805584" y="3513684"/>
            <a:ext cx="515736"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CBFF987C-E0D9-45C7-859E-26437CEEE0E8}"/>
              </a:ext>
            </a:extLst>
          </p:cNvPr>
          <p:cNvSpPr txBox="1">
            <a:spLocks/>
          </p:cNvSpPr>
          <p:nvPr/>
        </p:nvSpPr>
        <p:spPr>
          <a:xfrm>
            <a:off x="1920186" y="1946654"/>
            <a:ext cx="3416911" cy="1710946"/>
          </a:xfrm>
          <a:prstGeom prst="rect">
            <a:avLst/>
          </a:prstGeom>
          <a:noFill/>
          <a:effectLst>
            <a:softEdge rad="63500"/>
          </a:effectLst>
        </p:spPr>
        <p:txBody>
          <a:bodyPr anchor="ctr" anchorCtr="0">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073E87">
                    <a:lumMod val="75000"/>
                  </a:srgbClr>
                </a:solidFill>
                <a:latin typeface="Gadugi" panose="020B0502040204020203" pitchFamily="34" charset="0"/>
                <a:ea typeface="Gadugi" panose="020B0502040204020203" pitchFamily="34" charset="0"/>
              </a:rPr>
              <a:t>Ok, so I know what comes in, but where </a:t>
            </a:r>
            <a:r>
              <a:rPr lang="en-US" sz="3200" i="1" dirty="0">
                <a:solidFill>
                  <a:srgbClr val="073E87">
                    <a:lumMod val="75000"/>
                  </a:srgbClr>
                </a:solidFill>
                <a:latin typeface="Gadugi" panose="020B0502040204020203" pitchFamily="34" charset="0"/>
                <a:ea typeface="Gadugi" panose="020B0502040204020203" pitchFamily="34" charset="0"/>
              </a:rPr>
              <a:t>does</a:t>
            </a:r>
            <a:r>
              <a:rPr lang="en-US" sz="3200" dirty="0">
                <a:solidFill>
                  <a:srgbClr val="073E87">
                    <a:lumMod val="75000"/>
                  </a:srgbClr>
                </a:solidFill>
                <a:latin typeface="Gadugi" panose="020B0502040204020203" pitchFamily="34" charset="0"/>
                <a:ea typeface="Gadugi" panose="020B0502040204020203" pitchFamily="34" charset="0"/>
              </a:rPr>
              <a:t> it go?</a:t>
            </a:r>
          </a:p>
        </p:txBody>
      </p:sp>
    </p:spTree>
    <p:extLst>
      <p:ext uri="{BB962C8B-B14F-4D97-AF65-F5344CB8AC3E}">
        <p14:creationId xmlns:p14="http://schemas.microsoft.com/office/powerpoint/2010/main" val="345641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subTnLst>
                                    <p:audio>
                                      <p:cMediaNode vol="19000">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subTnLst>
                                    <p:audio>
                                      <p:cMediaNode vol="20000">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50"/>
                                        <p:tgtEl>
                                          <p:spTgt spid="13"/>
                                        </p:tgtEl>
                                      </p:cBhvr>
                                    </p:animEffect>
                                  </p:childTnLst>
                                  <p:subTnLst>
                                    <p:audio>
                                      <p:cMediaNode vol="19000">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72BC9B49-2257-4BB2-9A6A-6B52E7DD041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val="0"/>
              </a:ext>
            </a:extLst>
          </a:blip>
          <a:srcRect/>
          <a:stretch>
            <a:fillRect/>
          </a:stretch>
        </p:blipFill>
        <p:spPr bwMode="auto">
          <a:xfrm>
            <a:off x="253792" y="971550"/>
            <a:ext cx="8628358" cy="5748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Arrow: Right 46">
            <a:extLst>
              <a:ext uri="{FF2B5EF4-FFF2-40B4-BE49-F238E27FC236}">
                <a16:creationId xmlns:a16="http://schemas.microsoft.com/office/drawing/2014/main" id="{D7A484CA-36FC-4B49-8668-C52C9CAF8ED4}"/>
              </a:ext>
            </a:extLst>
          </p:cNvPr>
          <p:cNvSpPr/>
          <p:nvPr/>
        </p:nvSpPr>
        <p:spPr>
          <a:xfrm>
            <a:off x="1565651" y="5984099"/>
            <a:ext cx="3006347" cy="826642"/>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Income</a:t>
            </a:r>
          </a:p>
        </p:txBody>
      </p:sp>
      <p:sp>
        <p:nvSpPr>
          <p:cNvPr id="8" name="Title 6">
            <a:extLst>
              <a:ext uri="{FF2B5EF4-FFF2-40B4-BE49-F238E27FC236}">
                <a16:creationId xmlns:a16="http://schemas.microsoft.com/office/drawing/2014/main" id="{43E1F151-0F30-43F9-9D44-D00BC5FD1D32}"/>
              </a:ext>
            </a:extLst>
          </p:cNvPr>
          <p:cNvSpPr>
            <a:spLocks noGrp="1"/>
          </p:cNvSpPr>
          <p:nvPr>
            <p:ph type="title"/>
          </p:nvPr>
        </p:nvSpPr>
        <p:spPr/>
        <p:txBody>
          <a:bodyPr/>
          <a:lstStyle/>
          <a:p>
            <a:r>
              <a:rPr lang="en-US" dirty="0"/>
              <a:t>Where Does It Go?</a:t>
            </a:r>
          </a:p>
        </p:txBody>
      </p:sp>
      <p:sp>
        <p:nvSpPr>
          <p:cNvPr id="32" name="Freeform: Shape 31">
            <a:extLst>
              <a:ext uri="{FF2B5EF4-FFF2-40B4-BE49-F238E27FC236}">
                <a16:creationId xmlns:a16="http://schemas.microsoft.com/office/drawing/2014/main" id="{7EC91026-E5B5-42C6-A4DD-5F859D58086D}"/>
              </a:ext>
            </a:extLst>
          </p:cNvPr>
          <p:cNvSpPr/>
          <p:nvPr/>
        </p:nvSpPr>
        <p:spPr>
          <a:xfrm>
            <a:off x="-12810" y="6186767"/>
            <a:ext cx="1578462" cy="667677"/>
          </a:xfrm>
          <a:custGeom>
            <a:avLst/>
            <a:gdLst>
              <a:gd name="connsiteX0" fmla="*/ 1578462 w 1578462"/>
              <a:gd name="connsiteY0" fmla="*/ 0 h 964652"/>
              <a:gd name="connsiteX1" fmla="*/ 1578462 w 1578462"/>
              <a:gd name="connsiteY1" fmla="*/ 600647 h 964652"/>
              <a:gd name="connsiteX2" fmla="*/ 0 w 1578462"/>
              <a:gd name="connsiteY2" fmla="*/ 964652 h 964652"/>
              <a:gd name="connsiteX3" fmla="*/ 0 w 1578462"/>
              <a:gd name="connsiteY3" fmla="*/ 315269 h 964652"/>
              <a:gd name="connsiteX4" fmla="*/ 1578462 w 1578462"/>
              <a:gd name="connsiteY4" fmla="*/ 0 h 964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964652">
                <a:moveTo>
                  <a:pt x="1578462" y="0"/>
                </a:moveTo>
                <a:lnTo>
                  <a:pt x="1578462" y="600647"/>
                </a:lnTo>
                <a:lnTo>
                  <a:pt x="0" y="964652"/>
                </a:lnTo>
                <a:lnTo>
                  <a:pt x="0" y="315269"/>
                </a:lnTo>
                <a:lnTo>
                  <a:pt x="1578462"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Arrow: Right 29">
            <a:extLst>
              <a:ext uri="{FF2B5EF4-FFF2-40B4-BE49-F238E27FC236}">
                <a16:creationId xmlns:a16="http://schemas.microsoft.com/office/drawing/2014/main" id="{8797FA77-E802-4CA6-B673-276DC499C6D7}"/>
              </a:ext>
            </a:extLst>
          </p:cNvPr>
          <p:cNvSpPr/>
          <p:nvPr/>
        </p:nvSpPr>
        <p:spPr>
          <a:xfrm>
            <a:off x="1565649" y="5113934"/>
            <a:ext cx="3552451" cy="826643"/>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Expenses</a:t>
            </a:r>
          </a:p>
        </p:txBody>
      </p:sp>
      <p:sp>
        <p:nvSpPr>
          <p:cNvPr id="31" name="Freeform: Shape 30">
            <a:extLst>
              <a:ext uri="{FF2B5EF4-FFF2-40B4-BE49-F238E27FC236}">
                <a16:creationId xmlns:a16="http://schemas.microsoft.com/office/drawing/2014/main" id="{E6F0375A-1D01-4C5C-9C38-67C2E61FB4E3}"/>
              </a:ext>
            </a:extLst>
          </p:cNvPr>
          <p:cNvSpPr/>
          <p:nvPr/>
        </p:nvSpPr>
        <p:spPr>
          <a:xfrm>
            <a:off x="-12812" y="5321451"/>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itle 1">
            <a:extLst>
              <a:ext uri="{FF2B5EF4-FFF2-40B4-BE49-F238E27FC236}">
                <a16:creationId xmlns:a16="http://schemas.microsoft.com/office/drawing/2014/main" id="{053E8DDB-9D12-404C-992B-830E8BCF7B33}"/>
              </a:ext>
            </a:extLst>
          </p:cNvPr>
          <p:cNvSpPr txBox="1">
            <a:spLocks/>
          </p:cNvSpPr>
          <p:nvPr/>
        </p:nvSpPr>
        <p:spPr>
          <a:xfrm>
            <a:off x="5118100" y="1781353"/>
            <a:ext cx="4025900" cy="4939044"/>
          </a:xfrm>
          <a:prstGeom prst="rect">
            <a:avLst/>
          </a:prstGeom>
          <a:solidFill>
            <a:schemeClr val="bg1"/>
          </a:solid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4000" dirty="0">
                <a:solidFill>
                  <a:srgbClr val="1F497D"/>
                </a:solidFill>
              </a:rPr>
              <a:t>Track and record expenses</a:t>
            </a:r>
          </a:p>
        </p:txBody>
      </p:sp>
    </p:spTree>
    <p:extLst>
      <p:ext uri="{BB962C8B-B14F-4D97-AF65-F5344CB8AC3E}">
        <p14:creationId xmlns:p14="http://schemas.microsoft.com/office/powerpoint/2010/main" val="171691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afterEffect">
                                  <p:stCondLst>
                                    <p:cond delay="750"/>
                                  </p:stCondLst>
                                  <p:childTnLst>
                                    <p:set>
                                      <p:cBhvr>
                                        <p:cTn id="6" dur="indefinite"/>
                                        <p:tgtEl>
                                          <p:spTgt spid="32"/>
                                        </p:tgtEl>
                                        <p:attrNameLst>
                                          <p:attrName>style.opacity</p:attrName>
                                        </p:attrNameLst>
                                      </p:cBhvr>
                                      <p:to>
                                        <p:strVal val="0.5"/>
                                      </p:to>
                                    </p:set>
                                    <p:animEffect filter="image" prLst="opacity: 0.5">
                                      <p:cBhvr rctx="IE">
                                        <p:cTn id="7" dur="indefinite"/>
                                        <p:tgtEl>
                                          <p:spTgt spid="32"/>
                                        </p:tgtEl>
                                      </p:cBhvr>
                                    </p:animEffect>
                                  </p:childTnLst>
                                </p:cTn>
                              </p:par>
                              <p:par>
                                <p:cTn id="8" presetID="9" presetClass="emph" presetSubtype="0" grpId="0" nodeType="withEffect">
                                  <p:stCondLst>
                                    <p:cond delay="750"/>
                                  </p:stCondLst>
                                  <p:childTnLst>
                                    <p:set>
                                      <p:cBhvr>
                                        <p:cTn id="9" dur="indefinite"/>
                                        <p:tgtEl>
                                          <p:spTgt spid="47"/>
                                        </p:tgtEl>
                                        <p:attrNameLst>
                                          <p:attrName>style.opacity</p:attrName>
                                        </p:attrNameLst>
                                      </p:cBhvr>
                                      <p:to>
                                        <p:strVal val="0.5"/>
                                      </p:to>
                                    </p:set>
                                    <p:animEffect filter="image" prLst="opacity: 0.5">
                                      <p:cBhvr rctx="IE">
                                        <p:cTn id="10" dur="indefinite"/>
                                        <p:tgtEl>
                                          <p:spTgt spid="47"/>
                                        </p:tgtEl>
                                      </p:cBhvr>
                                    </p:animEffect>
                                  </p:childTnLst>
                                </p:cTn>
                              </p:par>
                            </p:childTnLst>
                          </p:cTn>
                        </p:par>
                        <p:par>
                          <p:cTn id="11" fill="hold">
                            <p:stCondLst>
                              <p:cond delay="750"/>
                            </p:stCondLst>
                            <p:childTnLst>
                              <p:par>
                                <p:cTn id="12" presetID="22" presetClass="entr" presetSubtype="8"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left)">
                                      <p:cBhvr>
                                        <p:cTn id="14" dur="1000"/>
                                        <p:tgtEl>
                                          <p:spTgt spid="31"/>
                                        </p:tgtEl>
                                      </p:cBhvr>
                                    </p:animEffect>
                                  </p:childTnLst>
                                </p:cTn>
                              </p:par>
                            </p:childTnLst>
                          </p:cTn>
                        </p:par>
                        <p:par>
                          <p:cTn id="15" fill="hold">
                            <p:stCondLst>
                              <p:cond delay="1750"/>
                            </p:stCondLst>
                            <p:childTnLst>
                              <p:par>
                                <p:cTn id="16" presetID="22" presetClass="entr" presetSubtype="8"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1000"/>
                                        <p:tgtEl>
                                          <p:spTgt spid="30"/>
                                        </p:tgtEl>
                                      </p:cBhvr>
                                    </p:animEffect>
                                  </p:childTnLst>
                                </p:cTn>
                              </p:par>
                              <p:par>
                                <p:cTn id="19" presetID="2" presetClass="entr" presetSubtype="2"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1000" fill="hold"/>
                                        <p:tgtEl>
                                          <p:spTgt spid="23"/>
                                        </p:tgtEl>
                                        <p:attrNameLst>
                                          <p:attrName>ppt_x</p:attrName>
                                        </p:attrNameLst>
                                      </p:cBhvr>
                                      <p:tavLst>
                                        <p:tav tm="0">
                                          <p:val>
                                            <p:strVal val="1+#ppt_w/2"/>
                                          </p:val>
                                        </p:tav>
                                        <p:tav tm="100000">
                                          <p:val>
                                            <p:strVal val="#ppt_x"/>
                                          </p:val>
                                        </p:tav>
                                      </p:tavLst>
                                    </p:anim>
                                    <p:anim calcmode="lin" valueType="num">
                                      <p:cBhvr additive="base">
                                        <p:cTn id="22"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32" grpId="0" animBg="1"/>
      <p:bldP spid="30" grpId="0" animBg="1"/>
      <p:bldP spid="31"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2981341" y="990595"/>
            <a:ext cx="4957973" cy="3915229"/>
          </a:xfrm>
          <a:prstGeom prst="cloud">
            <a:avLst/>
          </a:prstGeom>
          <a:solidFill>
            <a:schemeClr val="bg1"/>
          </a:solidFill>
          <a:ln>
            <a:noFill/>
          </a:ln>
          <a:effectLst>
            <a:softEdge rad="635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dugi" panose="020B0502040204020203" pitchFamily="34" charset="0"/>
              <a:ea typeface="Gadugi" panose="020B0502040204020203" pitchFamily="34" charset="0"/>
            </a:endParaRPr>
          </a:p>
        </p:txBody>
      </p:sp>
      <p:pic>
        <p:nvPicPr>
          <p:cNvPr id="10" name="Content Placeholder 6"/>
          <p:cNvPicPr>
            <a:picLocks noChangeAspect="1"/>
          </p:cNvPicPr>
          <p:nvPr/>
        </p:nvPicPr>
        <p:blipFill>
          <a:blip r:embed="rId3">
            <a:extLst>
              <a:ext uri="{BEBA8EAE-BF5A-486C-A8C5-ECC9F3942E4B}">
                <a14:imgProps xmlns:a14="http://schemas.microsoft.com/office/drawing/2010/main">
                  <a14:imgLayer r:embed="rId4">
                    <a14:imgEffect>
                      <a14:backgroundRemoval t="289" b="97977" l="9510" r="89914">
                        <a14:foregroundMark x1="38617" y1="76301" x2="38617" y2="76301"/>
                      </a14:backgroundRemoval>
                    </a14:imgEffect>
                  </a14:imgLayer>
                </a14:imgProps>
              </a:ext>
              <a:ext uri="{28A0092B-C50C-407E-A947-70E740481C1C}">
                <a14:useLocalDpi xmlns:a14="http://schemas.microsoft.com/office/drawing/2010/main" val="0"/>
              </a:ext>
            </a:extLst>
          </a:blip>
          <a:stretch>
            <a:fillRect/>
          </a:stretch>
        </p:blipFill>
        <p:spPr>
          <a:xfrm>
            <a:off x="0" y="4139021"/>
            <a:ext cx="2613871" cy="2606338"/>
          </a:xfrm>
          <a:prstGeom prst="rect">
            <a:avLst/>
          </a:prstGeom>
          <a:noFill/>
          <a:ln>
            <a:noFill/>
          </a:ln>
        </p:spPr>
      </p:pic>
      <p:sp>
        <p:nvSpPr>
          <p:cNvPr id="16" name="Cloud 15"/>
          <p:cNvSpPr/>
          <p:nvPr/>
        </p:nvSpPr>
        <p:spPr>
          <a:xfrm>
            <a:off x="2128607" y="4445105"/>
            <a:ext cx="408979"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p:cNvSpPr/>
          <p:nvPr/>
        </p:nvSpPr>
        <p:spPr>
          <a:xfrm>
            <a:off x="2723473" y="4132122"/>
            <a:ext cx="515736"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p:cNvSpPr txBox="1">
            <a:spLocks/>
          </p:cNvSpPr>
          <p:nvPr/>
        </p:nvSpPr>
        <p:spPr>
          <a:xfrm>
            <a:off x="3404043" y="2013448"/>
            <a:ext cx="4112567" cy="1869521"/>
          </a:xfrm>
          <a:prstGeom prst="rect">
            <a:avLst/>
          </a:prstGeom>
          <a:noFill/>
          <a:effectLst>
            <a:softEdge rad="63500"/>
          </a:effectLst>
        </p:spPr>
        <p:txBody>
          <a:bodyPr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073E87">
                    <a:lumMod val="75000"/>
                  </a:srgbClr>
                </a:solidFill>
                <a:latin typeface="Gadugi" panose="020B0502040204020203" pitchFamily="34" charset="0"/>
                <a:ea typeface="Gadugi" panose="020B0502040204020203" pitchFamily="34" charset="0"/>
              </a:rPr>
              <a:t>What are some ways to track expenses?</a:t>
            </a:r>
          </a:p>
        </p:txBody>
      </p:sp>
      <p:sp>
        <p:nvSpPr>
          <p:cNvPr id="8" name="Title 6">
            <a:extLst>
              <a:ext uri="{FF2B5EF4-FFF2-40B4-BE49-F238E27FC236}">
                <a16:creationId xmlns:a16="http://schemas.microsoft.com/office/drawing/2014/main" id="{4DBF0F48-401A-4429-9551-2E390EB332BA}"/>
              </a:ext>
            </a:extLst>
          </p:cNvPr>
          <p:cNvSpPr>
            <a:spLocks noGrp="1"/>
          </p:cNvSpPr>
          <p:nvPr>
            <p:ph type="title"/>
          </p:nvPr>
        </p:nvSpPr>
        <p:spPr/>
        <p:txBody>
          <a:bodyPr/>
          <a:lstStyle/>
          <a:p>
            <a:r>
              <a:rPr lang="en-US" dirty="0"/>
              <a:t>Chat Box</a:t>
            </a:r>
          </a:p>
        </p:txBody>
      </p:sp>
    </p:spTree>
    <p:extLst>
      <p:ext uri="{BB962C8B-B14F-4D97-AF65-F5344CB8AC3E}">
        <p14:creationId xmlns:p14="http://schemas.microsoft.com/office/powerpoint/2010/main" val="4246603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50"/>
                                        <p:tgtEl>
                                          <p:spTgt spid="18"/>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8"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04800" y="977900"/>
            <a:ext cx="8382000" cy="5105400"/>
          </a:xfrm>
          <a:prstGeom prst="rect">
            <a:avLst/>
          </a:prstGeom>
          <a:noFill/>
          <a:ln>
            <a:solidFill>
              <a:schemeClr val="tx2">
                <a:lumMod val="75000"/>
              </a:schemeClr>
            </a:solid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endParaRPr lang="en-US" sz="4800" dirty="0">
              <a:solidFill>
                <a:srgbClr val="073E87">
                  <a:lumMod val="75000"/>
                </a:srgbClr>
              </a:solidFill>
            </a:endParaRPr>
          </a:p>
          <a:p>
            <a:pPr algn="ctr"/>
            <a:r>
              <a:rPr lang="en-US" sz="4800" dirty="0">
                <a:solidFill>
                  <a:srgbClr val="073E87">
                    <a:lumMod val="75000"/>
                  </a:srgbClr>
                </a:solidFill>
              </a:rPr>
              <a:t>Building Your Financial House</a:t>
            </a:r>
          </a:p>
          <a:p>
            <a:pPr algn="ctr"/>
            <a:r>
              <a:rPr lang="en-US" sz="4800" dirty="0">
                <a:solidFill>
                  <a:srgbClr val="073E87">
                    <a:lumMod val="75000"/>
                  </a:srgbClr>
                </a:solidFill>
              </a:rPr>
              <a:t>WELCOME</a:t>
            </a:r>
          </a:p>
          <a:p>
            <a:pPr algn="ctr"/>
            <a:endParaRPr lang="en-US" sz="2400" dirty="0">
              <a:solidFill>
                <a:srgbClr val="073E87">
                  <a:lumMod val="75000"/>
                </a:srgbClr>
              </a:solidFill>
            </a:endParaRPr>
          </a:p>
          <a:p>
            <a:pPr algn="ctr"/>
            <a:endParaRPr lang="en-US" sz="2400" dirty="0">
              <a:solidFill>
                <a:srgbClr val="073E87">
                  <a:lumMod val="75000"/>
                </a:srgbClr>
              </a:solidFill>
            </a:endParaRPr>
          </a:p>
        </p:txBody>
      </p:sp>
    </p:spTree>
    <p:extLst>
      <p:ext uri="{BB962C8B-B14F-4D97-AF65-F5344CB8AC3E}">
        <p14:creationId xmlns:p14="http://schemas.microsoft.com/office/powerpoint/2010/main" val="38806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10000" b="98611" l="10000" r="90000">
                        <a14:foregroundMark x1="70938" y1="94444" x2="70938" y2="94444"/>
                        <a14:foregroundMark x1="62187" y1="96111" x2="62187" y2="96111"/>
                        <a14:foregroundMark x1="72656" y1="98611" x2="72656" y2="98611"/>
                      </a14:backgroundRemoval>
                    </a14:imgEffect>
                  </a14:imgLayer>
                </a14:imgProps>
              </a:ext>
              <a:ext uri="{28A0092B-C50C-407E-A947-70E740481C1C}">
                <a14:useLocalDpi xmlns:a14="http://schemas.microsoft.com/office/drawing/2010/main" val="0"/>
              </a:ext>
            </a:extLst>
          </a:blip>
          <a:stretch>
            <a:fillRect/>
          </a:stretch>
        </p:blipFill>
        <p:spPr>
          <a:xfrm>
            <a:off x="-5740399" y="1981200"/>
            <a:ext cx="6096000" cy="3429000"/>
          </a:xfrm>
          <a:prstGeom prst="rect">
            <a:avLst/>
          </a:prstGeom>
        </p:spPr>
      </p:pic>
      <p:pic>
        <p:nvPicPr>
          <p:cNvPr id="1030" name="Picture 6" descr="How to Read Your Credit Card State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1371600"/>
            <a:ext cx="3817411" cy="4939044"/>
          </a:xfrm>
          <a:prstGeom prst="rect">
            <a:avLst/>
          </a:prstGeom>
          <a:noFill/>
          <a:ln>
            <a:solidFill>
              <a:schemeClr val="bg2">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TOP25280"/>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 b="100000" l="10000" r="90000">
                        <a14:foregroundMark x1="69000" y1="5000" x2="69000" y2="5000"/>
                        <a14:foregroundMark x1="70500" y1="9000" x2="70500" y2="9000"/>
                        <a14:foregroundMark x1="28333" y1="8500" x2="28333" y2="8500"/>
                      </a14:backgroundRemoval>
                    </a14:imgEffect>
                  </a14:imgLayer>
                </a14:imgProps>
              </a:ext>
              <a:ext uri="{28A0092B-C50C-407E-A947-70E740481C1C}">
                <a14:useLocalDpi xmlns:a14="http://schemas.microsoft.com/office/drawing/2010/main" val="0"/>
              </a:ext>
            </a:extLst>
          </a:blip>
          <a:srcRect/>
          <a:stretch>
            <a:fillRect/>
          </a:stretch>
        </p:blipFill>
        <p:spPr bwMode="auto">
          <a:xfrm>
            <a:off x="-5044710" y="1066320"/>
            <a:ext cx="5374911" cy="537491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AutoShape 6" descr="Bekins' National Moving Month Tip #8: Receipt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 name="AutoShape 8" descr="Bekins' National Moving Month Tip #8: Receipts"/>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26" name="Picture 2" descr="Amazon.com : CheckSimple Personal Size Check Register - 240 ..."/>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929" b="100000" l="956" r="98089">
                        <a14:foregroundMark x1="3475" y1="4707" x2="93484" y2="3870"/>
                        <a14:foregroundMark x1="20765" y1="12552" x2="89835" y2="12552"/>
                      </a14:backgroundRemoval>
                    </a14:imgEffect>
                  </a14:imgLayer>
                </a14:imgProps>
              </a:ext>
              <a:ext uri="{28A0092B-C50C-407E-A947-70E740481C1C}">
                <a14:useLocalDpi xmlns:a14="http://schemas.microsoft.com/office/drawing/2010/main" val="0"/>
              </a:ext>
            </a:extLst>
          </a:blip>
          <a:srcRect/>
          <a:stretch>
            <a:fillRect/>
          </a:stretch>
        </p:blipFill>
        <p:spPr bwMode="auto">
          <a:xfrm>
            <a:off x="-4320440" y="2035596"/>
            <a:ext cx="4218843" cy="350409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336439" y="2474893"/>
            <a:ext cx="2292961" cy="954107"/>
          </a:xfrm>
          <a:prstGeom prst="rect">
            <a:avLst/>
          </a:prstGeom>
          <a:noFill/>
        </p:spPr>
        <p:txBody>
          <a:bodyPr wrap="square" rtlCol="0">
            <a:spAutoFit/>
          </a:bodyPr>
          <a:lstStyle/>
          <a:p>
            <a:r>
              <a:rPr lang="en-US" sz="1000" b="1" dirty="0">
                <a:solidFill>
                  <a:schemeClr val="tx2">
                    <a:lumMod val="75000"/>
                  </a:schemeClr>
                </a:solidFill>
                <a:latin typeface="Ink Free" panose="03080402000500000000" pitchFamily="66" charset="0"/>
              </a:rPr>
              <a:t>6/1  696  </a:t>
            </a:r>
            <a:r>
              <a:rPr lang="en-US" sz="1000" b="1" dirty="0" err="1">
                <a:solidFill>
                  <a:schemeClr val="tx2">
                    <a:lumMod val="75000"/>
                  </a:schemeClr>
                </a:solidFill>
                <a:latin typeface="Ink Free" panose="03080402000500000000" pitchFamily="66" charset="0"/>
              </a:rPr>
              <a:t>Hertownship</a:t>
            </a:r>
            <a:r>
              <a:rPr lang="en-US" sz="1000" b="1" dirty="0">
                <a:solidFill>
                  <a:schemeClr val="tx2">
                    <a:lumMod val="75000"/>
                  </a:schemeClr>
                </a:solidFill>
                <a:latin typeface="Ink Free" panose="03080402000500000000" pitchFamily="66" charset="0"/>
              </a:rPr>
              <a:t>– Water/Trash </a:t>
            </a:r>
          </a:p>
          <a:p>
            <a:pPr>
              <a:spcBef>
                <a:spcPts val="600"/>
              </a:spcBef>
            </a:pPr>
            <a:r>
              <a:rPr lang="en-US" sz="1000" b="1" dirty="0">
                <a:solidFill>
                  <a:schemeClr val="tx2">
                    <a:lumMod val="75000"/>
                  </a:schemeClr>
                </a:solidFill>
                <a:latin typeface="Ink Free" panose="03080402000500000000" pitchFamily="66" charset="0"/>
              </a:rPr>
              <a:t>6/2 670   Get There  Fast Transit</a:t>
            </a:r>
          </a:p>
          <a:p>
            <a:pPr>
              <a:spcBef>
                <a:spcPts val="600"/>
              </a:spcBef>
            </a:pPr>
            <a:r>
              <a:rPr lang="en-US" sz="1000" b="1" dirty="0">
                <a:solidFill>
                  <a:schemeClr val="tx2">
                    <a:lumMod val="75000"/>
                  </a:schemeClr>
                </a:solidFill>
                <a:latin typeface="Ink Free" panose="03080402000500000000" pitchFamily="66" charset="0"/>
              </a:rPr>
              <a:t>6/2 671    Dr. </a:t>
            </a:r>
            <a:r>
              <a:rPr lang="en-US" sz="1000" b="1" dirty="0" err="1">
                <a:solidFill>
                  <a:schemeClr val="tx2">
                    <a:lumMod val="75000"/>
                  </a:schemeClr>
                </a:solidFill>
                <a:latin typeface="Ink Free" panose="03080402000500000000" pitchFamily="66" charset="0"/>
              </a:rPr>
              <a:t>Allbetter</a:t>
            </a:r>
            <a:endParaRPr lang="en-US" sz="1000" b="1" dirty="0">
              <a:solidFill>
                <a:schemeClr val="tx2">
                  <a:lumMod val="75000"/>
                </a:schemeClr>
              </a:solidFill>
              <a:latin typeface="Ink Free" panose="03080402000500000000" pitchFamily="66" charset="0"/>
            </a:endParaRPr>
          </a:p>
          <a:p>
            <a:pPr>
              <a:spcBef>
                <a:spcPts val="600"/>
              </a:spcBef>
            </a:pPr>
            <a:r>
              <a:rPr lang="en-US" sz="1000" b="1" dirty="0">
                <a:solidFill>
                  <a:schemeClr val="tx2">
                    <a:lumMod val="75000"/>
                  </a:schemeClr>
                </a:solidFill>
                <a:latin typeface="Ink Free" panose="03080402000500000000" pitchFamily="66" charset="0"/>
              </a:rPr>
              <a:t>6/3 672   A-1 Groceries</a:t>
            </a:r>
            <a:endParaRPr lang="en-US" sz="1100" b="1" dirty="0">
              <a:solidFill>
                <a:schemeClr val="tx2">
                  <a:lumMod val="75000"/>
                </a:schemeClr>
              </a:solidFill>
              <a:latin typeface="Ink Free" panose="03080402000500000000" pitchFamily="66" charset="0"/>
            </a:endParaRPr>
          </a:p>
        </p:txBody>
      </p:sp>
      <p:sp>
        <p:nvSpPr>
          <p:cNvPr id="15" name="TextBox 14"/>
          <p:cNvSpPr txBox="1"/>
          <p:nvPr/>
        </p:nvSpPr>
        <p:spPr>
          <a:xfrm>
            <a:off x="6056093" y="2286000"/>
            <a:ext cx="2249707" cy="1754326"/>
          </a:xfrm>
          <a:prstGeom prst="rect">
            <a:avLst/>
          </a:prstGeom>
          <a:noFill/>
        </p:spPr>
        <p:txBody>
          <a:bodyPr wrap="square" rtlCol="0">
            <a:spAutoFit/>
          </a:bodyPr>
          <a:lstStyle/>
          <a:p>
            <a:pPr algn="r"/>
            <a:r>
              <a:rPr lang="en-US" sz="1100" b="1" dirty="0">
                <a:solidFill>
                  <a:schemeClr val="tx2">
                    <a:lumMod val="75000"/>
                  </a:schemeClr>
                </a:solidFill>
                <a:latin typeface="Ink Free" panose="03080402000500000000" pitchFamily="66" charset="0"/>
              </a:rPr>
              <a:t>410.65</a:t>
            </a:r>
          </a:p>
          <a:p>
            <a:pPr algn="r"/>
            <a:r>
              <a:rPr lang="en-US" sz="800" b="1" dirty="0">
                <a:solidFill>
                  <a:schemeClr val="tx2">
                    <a:lumMod val="75000"/>
                  </a:schemeClr>
                </a:solidFill>
                <a:latin typeface="Ink Free" panose="03080402000500000000" pitchFamily="66" charset="0"/>
              </a:rPr>
              <a:t>   (25 .00)</a:t>
            </a:r>
          </a:p>
          <a:p>
            <a:pPr algn="r"/>
            <a:r>
              <a:rPr lang="en-US" sz="800" b="1" dirty="0">
                <a:solidFill>
                  <a:schemeClr val="tx2">
                    <a:lumMod val="75000"/>
                  </a:schemeClr>
                </a:solidFill>
                <a:latin typeface="Ink Free" panose="03080402000500000000" pitchFamily="66" charset="0"/>
              </a:rPr>
              <a:t>385. 65 </a:t>
            </a:r>
          </a:p>
          <a:p>
            <a:pPr algn="r"/>
            <a:r>
              <a:rPr lang="en-US" sz="800" b="1" dirty="0">
                <a:solidFill>
                  <a:schemeClr val="tx2">
                    <a:lumMod val="75000"/>
                  </a:schemeClr>
                </a:solidFill>
                <a:latin typeface="Ink Free" panose="03080402000500000000" pitchFamily="66" charset="0"/>
              </a:rPr>
              <a:t> (28. 00)</a:t>
            </a:r>
          </a:p>
          <a:p>
            <a:pPr algn="r"/>
            <a:r>
              <a:rPr lang="en-US" sz="800" b="1" dirty="0">
                <a:solidFill>
                  <a:schemeClr val="tx2">
                    <a:lumMod val="75000"/>
                  </a:schemeClr>
                </a:solidFill>
                <a:latin typeface="Ink Free" panose="03080402000500000000" pitchFamily="66" charset="0"/>
              </a:rPr>
              <a:t>357 .65</a:t>
            </a:r>
          </a:p>
          <a:p>
            <a:pPr algn="r"/>
            <a:r>
              <a:rPr lang="en-US" sz="800" b="1" dirty="0">
                <a:solidFill>
                  <a:schemeClr val="tx2">
                    <a:lumMod val="75000"/>
                  </a:schemeClr>
                </a:solidFill>
                <a:latin typeface="Ink Free" panose="03080402000500000000" pitchFamily="66" charset="0"/>
              </a:rPr>
              <a:t>(10 .00)</a:t>
            </a:r>
          </a:p>
          <a:p>
            <a:pPr algn="r"/>
            <a:r>
              <a:rPr lang="en-US" sz="800" b="1" dirty="0">
                <a:solidFill>
                  <a:schemeClr val="tx2">
                    <a:lumMod val="75000"/>
                  </a:schemeClr>
                </a:solidFill>
                <a:latin typeface="Ink Free" panose="03080402000500000000" pitchFamily="66" charset="0"/>
              </a:rPr>
              <a:t>347.65</a:t>
            </a:r>
          </a:p>
          <a:p>
            <a:pPr algn="r"/>
            <a:r>
              <a:rPr lang="en-US" sz="800" b="1" dirty="0">
                <a:solidFill>
                  <a:schemeClr val="tx2">
                    <a:lumMod val="75000"/>
                  </a:schemeClr>
                </a:solidFill>
                <a:latin typeface="Ink Free" panose="03080402000500000000" pitchFamily="66" charset="0"/>
              </a:rPr>
              <a:t>(143. 25)</a:t>
            </a:r>
          </a:p>
          <a:p>
            <a:pPr algn="r"/>
            <a:r>
              <a:rPr lang="en-US" sz="800" b="1" dirty="0">
                <a:solidFill>
                  <a:schemeClr val="tx2">
                    <a:lumMod val="75000"/>
                  </a:schemeClr>
                </a:solidFill>
                <a:latin typeface="Ink Free" panose="03080402000500000000" pitchFamily="66" charset="0"/>
              </a:rPr>
              <a:t>204.40</a:t>
            </a:r>
          </a:p>
          <a:p>
            <a:pPr algn="r"/>
            <a:endParaRPr lang="en-US" sz="1100" b="1" dirty="0">
              <a:solidFill>
                <a:schemeClr val="tx2">
                  <a:lumMod val="75000"/>
                </a:schemeClr>
              </a:solidFill>
              <a:latin typeface="Ink Free" panose="03080402000500000000" pitchFamily="66" charset="0"/>
            </a:endParaRPr>
          </a:p>
          <a:p>
            <a:endParaRPr lang="en-US" sz="1100" b="1" dirty="0">
              <a:solidFill>
                <a:schemeClr val="tx2">
                  <a:lumMod val="75000"/>
                </a:schemeClr>
              </a:solidFill>
              <a:latin typeface="Ink Free" panose="03080402000500000000" pitchFamily="66" charset="0"/>
            </a:endParaRPr>
          </a:p>
          <a:p>
            <a:endParaRPr lang="en-US" sz="1100" b="1" dirty="0">
              <a:solidFill>
                <a:schemeClr val="tx2">
                  <a:lumMod val="75000"/>
                </a:schemeClr>
              </a:solidFill>
              <a:latin typeface="Ink Free" panose="03080402000500000000" pitchFamily="66" charset="0"/>
            </a:endParaRPr>
          </a:p>
        </p:txBody>
      </p:sp>
      <p:sp>
        <p:nvSpPr>
          <p:cNvPr id="13" name="TextBox 12"/>
          <p:cNvSpPr txBox="1"/>
          <p:nvPr/>
        </p:nvSpPr>
        <p:spPr>
          <a:xfrm>
            <a:off x="5305169" y="2069100"/>
            <a:ext cx="2391031" cy="4016484"/>
          </a:xfrm>
          <a:prstGeom prst="rect">
            <a:avLst/>
          </a:prstGeom>
          <a:noFill/>
        </p:spPr>
        <p:txBody>
          <a:bodyPr wrap="square" rtlCol="0">
            <a:spAutoFit/>
          </a:bodyPr>
          <a:lstStyle/>
          <a:p>
            <a:r>
              <a:rPr lang="en-US" b="1" dirty="0">
                <a:solidFill>
                  <a:schemeClr val="tx2">
                    <a:lumMod val="75000"/>
                  </a:schemeClr>
                </a:solidFill>
                <a:latin typeface="Ink Free" panose="03080402000500000000" pitchFamily="66" charset="0"/>
              </a:rPr>
              <a:t>6/1</a:t>
            </a:r>
          </a:p>
          <a:p>
            <a:r>
              <a:rPr lang="en-US" b="1" dirty="0">
                <a:solidFill>
                  <a:schemeClr val="tx2">
                    <a:lumMod val="75000"/>
                  </a:schemeClr>
                </a:solidFill>
                <a:latin typeface="Ink Free" panose="03080402000500000000" pitchFamily="66" charset="0"/>
              </a:rPr>
              <a:t>Gas 	$25</a:t>
            </a:r>
          </a:p>
          <a:p>
            <a:r>
              <a:rPr lang="en-US" b="1" dirty="0">
                <a:solidFill>
                  <a:schemeClr val="tx2">
                    <a:lumMod val="75000"/>
                  </a:schemeClr>
                </a:solidFill>
                <a:latin typeface="Ink Free" panose="03080402000500000000" pitchFamily="66" charset="0"/>
              </a:rPr>
              <a:t>Breakfast $6.30</a:t>
            </a:r>
          </a:p>
          <a:p>
            <a:r>
              <a:rPr lang="en-US" b="1" dirty="0">
                <a:solidFill>
                  <a:schemeClr val="tx2">
                    <a:lumMod val="75000"/>
                  </a:schemeClr>
                </a:solidFill>
                <a:latin typeface="Ink Free" panose="03080402000500000000" pitchFamily="66" charset="0"/>
              </a:rPr>
              <a:t>Snack machine $1.50</a:t>
            </a:r>
          </a:p>
          <a:p>
            <a:endParaRPr lang="en-US" b="1" dirty="0">
              <a:solidFill>
                <a:schemeClr val="tx2">
                  <a:lumMod val="75000"/>
                </a:schemeClr>
              </a:solidFill>
              <a:latin typeface="Ink Free" panose="03080402000500000000" pitchFamily="66" charset="0"/>
            </a:endParaRPr>
          </a:p>
          <a:p>
            <a:r>
              <a:rPr lang="en-US" b="1" dirty="0">
                <a:solidFill>
                  <a:schemeClr val="tx2">
                    <a:lumMod val="75000"/>
                  </a:schemeClr>
                </a:solidFill>
                <a:latin typeface="Ink Free" panose="03080402000500000000" pitchFamily="66" charset="0"/>
              </a:rPr>
              <a:t>6/2</a:t>
            </a:r>
          </a:p>
          <a:p>
            <a:r>
              <a:rPr lang="en-US" b="1" dirty="0">
                <a:solidFill>
                  <a:schemeClr val="tx2">
                    <a:lumMod val="75000"/>
                  </a:schemeClr>
                </a:solidFill>
                <a:latin typeface="Ink Free" panose="03080402000500000000" pitchFamily="66" charset="0"/>
              </a:rPr>
              <a:t>Kid’s art supplies $11</a:t>
            </a:r>
          </a:p>
          <a:p>
            <a:r>
              <a:rPr lang="en-US" b="1" dirty="0">
                <a:solidFill>
                  <a:schemeClr val="tx2">
                    <a:lumMod val="75000"/>
                  </a:schemeClr>
                </a:solidFill>
                <a:latin typeface="Ink Free" panose="03080402000500000000" pitchFamily="66" charset="0"/>
              </a:rPr>
              <a:t>Birthday cake $15.66</a:t>
            </a:r>
          </a:p>
          <a:p>
            <a:endParaRPr lang="en-US" b="1" dirty="0">
              <a:solidFill>
                <a:schemeClr val="tx2">
                  <a:lumMod val="75000"/>
                </a:schemeClr>
              </a:solidFill>
              <a:latin typeface="Ink Free" panose="03080402000500000000" pitchFamily="66" charset="0"/>
            </a:endParaRPr>
          </a:p>
          <a:p>
            <a:r>
              <a:rPr lang="en-US" b="1" dirty="0">
                <a:solidFill>
                  <a:schemeClr val="tx2">
                    <a:lumMod val="75000"/>
                  </a:schemeClr>
                </a:solidFill>
                <a:latin typeface="Ink Free" panose="03080402000500000000" pitchFamily="66" charset="0"/>
              </a:rPr>
              <a:t>6/3</a:t>
            </a:r>
          </a:p>
          <a:p>
            <a:r>
              <a:rPr lang="en-US" b="1" dirty="0">
                <a:solidFill>
                  <a:schemeClr val="tx2">
                    <a:lumMod val="75000"/>
                  </a:schemeClr>
                </a:solidFill>
                <a:latin typeface="Ink Free" panose="03080402000500000000" pitchFamily="66" charset="0"/>
              </a:rPr>
              <a:t>Groceries  $142.57</a:t>
            </a:r>
          </a:p>
          <a:p>
            <a:r>
              <a:rPr lang="en-US" b="1" dirty="0">
                <a:solidFill>
                  <a:schemeClr val="tx2">
                    <a:lumMod val="75000"/>
                  </a:schemeClr>
                </a:solidFill>
                <a:latin typeface="Ink Free" panose="03080402000500000000" pitchFamily="66" charset="0"/>
              </a:rPr>
              <a:t>Cigarettes $10</a:t>
            </a:r>
          </a:p>
          <a:p>
            <a:endParaRPr lang="en-US" b="1" dirty="0">
              <a:solidFill>
                <a:schemeClr val="tx2">
                  <a:lumMod val="75000"/>
                </a:schemeClr>
              </a:solidFill>
              <a:latin typeface="Ink Free" panose="03080402000500000000" pitchFamily="66" charset="0"/>
            </a:endParaRPr>
          </a:p>
          <a:p>
            <a:endParaRPr lang="en-US" b="1" dirty="0">
              <a:solidFill>
                <a:schemeClr val="tx2">
                  <a:lumMod val="75000"/>
                </a:schemeClr>
              </a:solidFill>
              <a:latin typeface="Ink Free" panose="03080402000500000000" pitchFamily="66" charset="0"/>
            </a:endParaRPr>
          </a:p>
        </p:txBody>
      </p:sp>
      <p:pic>
        <p:nvPicPr>
          <p:cNvPr id="4" name="Picture 3"/>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73365" y1="69498" x2="73365" y2="69498"/>
                        <a14:foregroundMark x1="62360" y1="68541" x2="62360" y2="68541"/>
                        <a14:foregroundMark x1="60526" y1="43900" x2="60526" y2="43900"/>
                        <a14:foregroundMark x1="54705" y1="52392" x2="54705" y2="52392"/>
                        <a14:foregroundMark x1="78868" y1="43900" x2="78868" y2="43900"/>
                        <a14:foregroundMark x1="41467" y1="56579" x2="41467" y2="56579"/>
                        <a14:foregroundMark x1="51914" y1="52392" x2="51914" y2="52392"/>
                        <a14:backgroundMark x1="52951" y1="60526" x2="52951" y2="60526"/>
                        <a14:backgroundMark x1="75518" y1="50598" x2="75518" y2="50598"/>
                        <a14:backgroundMark x1="94418" y1="32416" x2="94418" y2="32416"/>
                        <a14:backgroundMark x1="68660" y1="15909" x2="68660" y2="15909"/>
                        <a14:backgroundMark x1="98405" y1="13158" x2="239" y2="30144"/>
                        <a14:backgroundMark x1="59410" y1="36842" x2="399" y2="26435"/>
                        <a14:backgroundMark x1="94577" y1="14713" x2="93461" y2="51555"/>
                      </a14:backgroundRemoval>
                    </a14:imgEffect>
                  </a14:imgLayer>
                </a14:imgProps>
              </a:ext>
              <a:ext uri="{28A0092B-C50C-407E-A947-70E740481C1C}">
                <a14:useLocalDpi xmlns:a14="http://schemas.microsoft.com/office/drawing/2010/main" val="0"/>
              </a:ext>
            </a:extLst>
          </a:blip>
          <a:stretch>
            <a:fillRect/>
          </a:stretch>
        </p:blipFill>
        <p:spPr>
          <a:xfrm>
            <a:off x="-4122115" y="2404872"/>
            <a:ext cx="3822192" cy="2548128"/>
          </a:xfrm>
          <a:prstGeom prst="rect">
            <a:avLst/>
          </a:prstGeom>
        </p:spPr>
      </p:pic>
      <p:sp>
        <p:nvSpPr>
          <p:cNvPr id="5" name="AutoShape 2" descr="https://webmail.phfa.org/owa/service.svc/s/GetFileAttachment?id=AAMkADQwZTdhZGVmLWNhNGQtNGI0NC05NjFkLTQ2YjFhNDRhNDkyYwBGAAAAAACTkBxcr4DFToZroT9aIkvQBwBdfyalGIYNSoyRKK4MQ6OwAAKZX2q4AAABuTIVHPvmQ7kRrJ%2B1cDLQAATHKBa7AAABEgAQAPNRy2eneEBOnexos2exZOE%3D&amp;isImagePreview=True&amp;X-OWA-CANARY=PpsG2c7ODkqS7Px8q8gPvwkRzJWWNNgIl10mq8zB4GBZdhT9HeO2IMZaNV4Gmtr9fG1E7MSXjOM."/>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https://webmail.phfa.org/owa/service.svc/s/GetFileAttachment?id=AAMkADQwZTdhZGVmLWNhNGQtNGI0NC05NjFkLTQ2YjFhNDRhNDkyYwBGAAAAAACTkBxcr4DFToZroT9aIkvQBwBdfyalGIYNSoyRKK4MQ6OwAAKZX2q4AAABuTIVHPvmQ7kRrJ%2B1cDLQAATHKBa7AAABEgAQAPNRy2eneEBOnexos2exZOE%3D&amp;isImagePreview=True&amp;X-OWA-CANARY=PpsG2c7ODkqS7Px8q8gPvwkRzJWWNNgIl10mq8zB4GBZdhT9HeO2IMZaNV4Gmtr9fG1E7MSXjOM."/>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https://webmail.phfa.org/owa/service.svc/s/GetFileAttachment?id=AAMkADQwZTdhZGVmLWNhNGQtNGI0NC05NjFkLTQ2YjFhNDRhNDkyYwBGAAAAAACTkBxcr4DFToZroT9aIkvQBwBdfyalGIYNSoyRKK4MQ6OwAAKZX2q4AAABuTIVHPvmQ7kRrJ%2B1cDLQAATHKBa7AAABEgAQAPNRy2eneEBOnexos2exZOE%3D&amp;isImagePreview=True&amp;X-OWA-CANARY=PpsG2c7ODkqS7Px8q8gPvwkRzJWWNNgIl10mq8zB4GBZdhT9HeO2IMZaNV4Gmtr9fG1E7MSXjOM."/>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itle 1">
            <a:extLst>
              <a:ext uri="{FF2B5EF4-FFF2-40B4-BE49-F238E27FC236}">
                <a16:creationId xmlns:a16="http://schemas.microsoft.com/office/drawing/2014/main" id="{87EBD5BC-1B59-49A4-8577-F2EA546200F8}"/>
              </a:ext>
            </a:extLst>
          </p:cNvPr>
          <p:cNvSpPr txBox="1">
            <a:spLocks/>
          </p:cNvSpPr>
          <p:nvPr/>
        </p:nvSpPr>
        <p:spPr>
          <a:xfrm>
            <a:off x="0" y="1371600"/>
            <a:ext cx="4381501" cy="4939044"/>
          </a:xfrm>
          <a:prstGeom prst="rect">
            <a:avLst/>
          </a:prstGeom>
          <a:solidFill>
            <a:schemeClr val="bg1"/>
          </a:solid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4000" dirty="0">
                <a:solidFill>
                  <a:srgbClr val="1F497D"/>
                </a:solidFill>
              </a:rPr>
              <a:t>Track and record expenses</a:t>
            </a:r>
          </a:p>
        </p:txBody>
      </p:sp>
    </p:spTree>
    <p:extLst>
      <p:ext uri="{BB962C8B-B14F-4D97-AF65-F5344CB8AC3E}">
        <p14:creationId xmlns:p14="http://schemas.microsoft.com/office/powerpoint/2010/main" val="288600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2.5E-6 -2.22222E-6 L 0.95781 -0.00278 " pathEditMode="relative" rAng="0" ptsTypes="AA">
                                      <p:cBhvr>
                                        <p:cTn id="6" dur="2000" fill="hold"/>
                                        <p:tgtEl>
                                          <p:spTgt spid="1028"/>
                                        </p:tgtEl>
                                        <p:attrNameLst>
                                          <p:attrName>ppt_x</p:attrName>
                                          <p:attrName>ppt_y</p:attrName>
                                        </p:attrNameLst>
                                      </p:cBhvr>
                                      <p:rCtr x="47882" y="-139"/>
                                    </p:animMotion>
                                  </p:childTnLst>
                                </p:cTn>
                              </p:par>
                            </p:childTnLst>
                          </p:cTn>
                        </p:par>
                        <p:par>
                          <p:cTn id="7" fill="hold">
                            <p:stCondLst>
                              <p:cond delay="2000"/>
                            </p:stCondLst>
                            <p:childTnLst>
                              <p:par>
                                <p:cTn id="8" presetID="22" presetClass="entr" presetSubtype="8" fill="hold" nodeType="afterEffect">
                                  <p:stCondLst>
                                    <p:cond delay="0"/>
                                  </p:stCondLst>
                                  <p:iterate type="lt">
                                    <p:tmPct val="10000"/>
                                  </p:iterate>
                                  <p:childTnLst>
                                    <p:set>
                                      <p:cBhvr>
                                        <p:cTn id="9" dur="1" fill="hold">
                                          <p:stCondLst>
                                            <p:cond delay="0"/>
                                          </p:stCondLst>
                                        </p:cTn>
                                        <p:tgtEl>
                                          <p:spTgt spid="13">
                                            <p:txEl>
                                              <p:pRg st="0" end="0"/>
                                            </p:txEl>
                                          </p:spTgt>
                                        </p:tgtEl>
                                        <p:attrNameLst>
                                          <p:attrName>style.visibility</p:attrName>
                                        </p:attrNameLst>
                                      </p:cBhvr>
                                      <p:to>
                                        <p:strVal val="visible"/>
                                      </p:to>
                                    </p:set>
                                    <p:animEffect transition="in" filter="wipe(left)">
                                      <p:cBhvr>
                                        <p:cTn id="10" dur="250"/>
                                        <p:tgtEl>
                                          <p:spTgt spid="13">
                                            <p:txEl>
                                              <p:pRg st="0" end="0"/>
                                            </p:txEl>
                                          </p:spTgt>
                                        </p:tgtEl>
                                      </p:cBhvr>
                                    </p:animEffect>
                                  </p:childTnLst>
                                </p:cTn>
                              </p:par>
                              <p:par>
                                <p:cTn id="11" presetID="22" presetClass="entr" presetSubtype="8" fill="hold" nodeType="withEffect">
                                  <p:stCondLst>
                                    <p:cond delay="0"/>
                                  </p:stCondLst>
                                  <p:iterate type="lt">
                                    <p:tmPct val="10000"/>
                                  </p:iterate>
                                  <p:childTnLst>
                                    <p:set>
                                      <p:cBhvr>
                                        <p:cTn id="12" dur="1" fill="hold">
                                          <p:stCondLst>
                                            <p:cond delay="0"/>
                                          </p:stCondLst>
                                        </p:cTn>
                                        <p:tgtEl>
                                          <p:spTgt spid="13">
                                            <p:txEl>
                                              <p:pRg st="1" end="1"/>
                                            </p:txEl>
                                          </p:spTgt>
                                        </p:tgtEl>
                                        <p:attrNameLst>
                                          <p:attrName>style.visibility</p:attrName>
                                        </p:attrNameLst>
                                      </p:cBhvr>
                                      <p:to>
                                        <p:strVal val="visible"/>
                                      </p:to>
                                    </p:set>
                                    <p:animEffect transition="in" filter="wipe(left)">
                                      <p:cBhvr>
                                        <p:cTn id="13" dur="250"/>
                                        <p:tgtEl>
                                          <p:spTgt spid="13">
                                            <p:txEl>
                                              <p:pRg st="1" end="1"/>
                                            </p:txEl>
                                          </p:spTgt>
                                        </p:tgtEl>
                                      </p:cBhvr>
                                    </p:animEffect>
                                  </p:childTnLst>
                                </p:cTn>
                              </p:par>
                              <p:par>
                                <p:cTn id="14" presetID="22" presetClass="entr" presetSubtype="8" fill="hold" nodeType="withEffect">
                                  <p:stCondLst>
                                    <p:cond delay="0"/>
                                  </p:stCondLst>
                                  <p:iterate type="lt">
                                    <p:tmPct val="10000"/>
                                  </p:iterate>
                                  <p:childTnLst>
                                    <p:set>
                                      <p:cBhvr>
                                        <p:cTn id="15" dur="1" fill="hold">
                                          <p:stCondLst>
                                            <p:cond delay="0"/>
                                          </p:stCondLst>
                                        </p:cTn>
                                        <p:tgtEl>
                                          <p:spTgt spid="13">
                                            <p:txEl>
                                              <p:pRg st="2" end="2"/>
                                            </p:txEl>
                                          </p:spTgt>
                                        </p:tgtEl>
                                        <p:attrNameLst>
                                          <p:attrName>style.visibility</p:attrName>
                                        </p:attrNameLst>
                                      </p:cBhvr>
                                      <p:to>
                                        <p:strVal val="visible"/>
                                      </p:to>
                                    </p:set>
                                    <p:animEffect transition="in" filter="wipe(left)">
                                      <p:cBhvr>
                                        <p:cTn id="16" dur="250"/>
                                        <p:tgtEl>
                                          <p:spTgt spid="13">
                                            <p:txEl>
                                              <p:pRg st="2" end="2"/>
                                            </p:txEl>
                                          </p:spTgt>
                                        </p:tgtEl>
                                      </p:cBhvr>
                                    </p:animEffect>
                                  </p:childTnLst>
                                </p:cTn>
                              </p:par>
                              <p:par>
                                <p:cTn id="17" presetID="22" presetClass="entr" presetSubtype="8" fill="hold" nodeType="withEffect">
                                  <p:stCondLst>
                                    <p:cond delay="0"/>
                                  </p:stCondLst>
                                  <p:iterate type="lt">
                                    <p:tmPct val="10000"/>
                                  </p:iterate>
                                  <p:childTnLst>
                                    <p:set>
                                      <p:cBhvr>
                                        <p:cTn id="18" dur="1" fill="hold">
                                          <p:stCondLst>
                                            <p:cond delay="0"/>
                                          </p:stCondLst>
                                        </p:cTn>
                                        <p:tgtEl>
                                          <p:spTgt spid="13">
                                            <p:txEl>
                                              <p:pRg st="3" end="3"/>
                                            </p:txEl>
                                          </p:spTgt>
                                        </p:tgtEl>
                                        <p:attrNameLst>
                                          <p:attrName>style.visibility</p:attrName>
                                        </p:attrNameLst>
                                      </p:cBhvr>
                                      <p:to>
                                        <p:strVal val="visible"/>
                                      </p:to>
                                    </p:set>
                                    <p:animEffect transition="in" filter="wipe(left)">
                                      <p:cBhvr>
                                        <p:cTn id="19" dur="250"/>
                                        <p:tgtEl>
                                          <p:spTgt spid="13">
                                            <p:txEl>
                                              <p:pRg st="3" end="3"/>
                                            </p:txEl>
                                          </p:spTgt>
                                        </p:tgtEl>
                                      </p:cBhvr>
                                    </p:animEffect>
                                  </p:childTnLst>
                                </p:cTn>
                              </p:par>
                            </p:childTnLst>
                          </p:cTn>
                        </p:par>
                        <p:par>
                          <p:cTn id="20" fill="hold">
                            <p:stCondLst>
                              <p:cond delay="2650"/>
                            </p:stCondLst>
                            <p:childTnLst>
                              <p:par>
                                <p:cTn id="21" presetID="22" presetClass="entr" presetSubtype="8" fill="hold" nodeType="afterEffect">
                                  <p:stCondLst>
                                    <p:cond delay="0"/>
                                  </p:stCondLst>
                                  <p:iterate type="lt">
                                    <p:tmPct val="10000"/>
                                  </p:iterate>
                                  <p:childTnLst>
                                    <p:set>
                                      <p:cBhvr>
                                        <p:cTn id="22" dur="1" fill="hold">
                                          <p:stCondLst>
                                            <p:cond delay="0"/>
                                          </p:stCondLst>
                                        </p:cTn>
                                        <p:tgtEl>
                                          <p:spTgt spid="13">
                                            <p:txEl>
                                              <p:pRg st="5" end="5"/>
                                            </p:txEl>
                                          </p:spTgt>
                                        </p:tgtEl>
                                        <p:attrNameLst>
                                          <p:attrName>style.visibility</p:attrName>
                                        </p:attrNameLst>
                                      </p:cBhvr>
                                      <p:to>
                                        <p:strVal val="visible"/>
                                      </p:to>
                                    </p:set>
                                    <p:animEffect transition="in" filter="wipe(left)">
                                      <p:cBhvr>
                                        <p:cTn id="23" dur="250"/>
                                        <p:tgtEl>
                                          <p:spTgt spid="13">
                                            <p:txEl>
                                              <p:pRg st="5" end="5"/>
                                            </p:txEl>
                                          </p:spTgt>
                                        </p:tgtEl>
                                      </p:cBhvr>
                                    </p:animEffect>
                                  </p:childTnLst>
                                </p:cTn>
                              </p:par>
                              <p:par>
                                <p:cTn id="24" presetID="22" presetClass="entr" presetSubtype="8" fill="hold" nodeType="withEffect">
                                  <p:stCondLst>
                                    <p:cond delay="0"/>
                                  </p:stCondLst>
                                  <p:iterate type="lt">
                                    <p:tmPct val="10000"/>
                                  </p:iterate>
                                  <p:childTnLst>
                                    <p:set>
                                      <p:cBhvr>
                                        <p:cTn id="25" dur="1" fill="hold">
                                          <p:stCondLst>
                                            <p:cond delay="0"/>
                                          </p:stCondLst>
                                        </p:cTn>
                                        <p:tgtEl>
                                          <p:spTgt spid="13">
                                            <p:txEl>
                                              <p:pRg st="6" end="6"/>
                                            </p:txEl>
                                          </p:spTgt>
                                        </p:tgtEl>
                                        <p:attrNameLst>
                                          <p:attrName>style.visibility</p:attrName>
                                        </p:attrNameLst>
                                      </p:cBhvr>
                                      <p:to>
                                        <p:strVal val="visible"/>
                                      </p:to>
                                    </p:set>
                                    <p:animEffect transition="in" filter="wipe(left)">
                                      <p:cBhvr>
                                        <p:cTn id="26" dur="250"/>
                                        <p:tgtEl>
                                          <p:spTgt spid="13">
                                            <p:txEl>
                                              <p:pRg st="6" end="6"/>
                                            </p:txEl>
                                          </p:spTgt>
                                        </p:tgtEl>
                                      </p:cBhvr>
                                    </p:animEffect>
                                  </p:childTnLst>
                                </p:cTn>
                              </p:par>
                              <p:par>
                                <p:cTn id="27" presetID="22" presetClass="entr" presetSubtype="8" fill="hold" nodeType="withEffect">
                                  <p:stCondLst>
                                    <p:cond delay="0"/>
                                  </p:stCondLst>
                                  <p:iterate type="lt">
                                    <p:tmPct val="10000"/>
                                  </p:iterate>
                                  <p:childTnLst>
                                    <p:set>
                                      <p:cBhvr>
                                        <p:cTn id="28" dur="1" fill="hold">
                                          <p:stCondLst>
                                            <p:cond delay="0"/>
                                          </p:stCondLst>
                                        </p:cTn>
                                        <p:tgtEl>
                                          <p:spTgt spid="13">
                                            <p:txEl>
                                              <p:pRg st="7" end="7"/>
                                            </p:txEl>
                                          </p:spTgt>
                                        </p:tgtEl>
                                        <p:attrNameLst>
                                          <p:attrName>style.visibility</p:attrName>
                                        </p:attrNameLst>
                                      </p:cBhvr>
                                      <p:to>
                                        <p:strVal val="visible"/>
                                      </p:to>
                                    </p:set>
                                    <p:animEffect transition="in" filter="wipe(left)">
                                      <p:cBhvr>
                                        <p:cTn id="29" dur="250"/>
                                        <p:tgtEl>
                                          <p:spTgt spid="13">
                                            <p:txEl>
                                              <p:pRg st="7" end="7"/>
                                            </p:txEl>
                                          </p:spTgt>
                                        </p:tgtEl>
                                      </p:cBhvr>
                                    </p:animEffect>
                                  </p:childTnLst>
                                </p:cTn>
                              </p:par>
                            </p:childTnLst>
                          </p:cTn>
                        </p:par>
                        <p:par>
                          <p:cTn id="30" fill="hold">
                            <p:stCondLst>
                              <p:cond delay="3350"/>
                            </p:stCondLst>
                            <p:childTnLst>
                              <p:par>
                                <p:cTn id="31" presetID="22" presetClass="entr" presetSubtype="8" fill="hold" nodeType="afterEffect">
                                  <p:stCondLst>
                                    <p:cond delay="0"/>
                                  </p:stCondLst>
                                  <p:iterate type="lt">
                                    <p:tmPct val="10000"/>
                                  </p:iterate>
                                  <p:childTnLst>
                                    <p:set>
                                      <p:cBhvr>
                                        <p:cTn id="32" dur="1" fill="hold">
                                          <p:stCondLst>
                                            <p:cond delay="0"/>
                                          </p:stCondLst>
                                        </p:cTn>
                                        <p:tgtEl>
                                          <p:spTgt spid="13">
                                            <p:txEl>
                                              <p:pRg st="9" end="9"/>
                                            </p:txEl>
                                          </p:spTgt>
                                        </p:tgtEl>
                                        <p:attrNameLst>
                                          <p:attrName>style.visibility</p:attrName>
                                        </p:attrNameLst>
                                      </p:cBhvr>
                                      <p:to>
                                        <p:strVal val="visible"/>
                                      </p:to>
                                    </p:set>
                                    <p:animEffect transition="in" filter="wipe(left)">
                                      <p:cBhvr>
                                        <p:cTn id="33" dur="250"/>
                                        <p:tgtEl>
                                          <p:spTgt spid="13">
                                            <p:txEl>
                                              <p:pRg st="9" end="9"/>
                                            </p:txEl>
                                          </p:spTgt>
                                        </p:tgtEl>
                                      </p:cBhvr>
                                    </p:animEffect>
                                  </p:childTnLst>
                                </p:cTn>
                              </p:par>
                              <p:par>
                                <p:cTn id="34" presetID="22" presetClass="entr" presetSubtype="8" fill="hold" nodeType="withEffect">
                                  <p:stCondLst>
                                    <p:cond delay="0"/>
                                  </p:stCondLst>
                                  <p:iterate type="lt">
                                    <p:tmPct val="10000"/>
                                  </p:iterate>
                                  <p:childTnLst>
                                    <p:set>
                                      <p:cBhvr>
                                        <p:cTn id="35" dur="1" fill="hold">
                                          <p:stCondLst>
                                            <p:cond delay="0"/>
                                          </p:stCondLst>
                                        </p:cTn>
                                        <p:tgtEl>
                                          <p:spTgt spid="13">
                                            <p:txEl>
                                              <p:pRg st="10" end="10"/>
                                            </p:txEl>
                                          </p:spTgt>
                                        </p:tgtEl>
                                        <p:attrNameLst>
                                          <p:attrName>style.visibility</p:attrName>
                                        </p:attrNameLst>
                                      </p:cBhvr>
                                      <p:to>
                                        <p:strVal val="visible"/>
                                      </p:to>
                                    </p:set>
                                    <p:animEffect transition="in" filter="wipe(left)">
                                      <p:cBhvr>
                                        <p:cTn id="36" dur="250"/>
                                        <p:tgtEl>
                                          <p:spTgt spid="13">
                                            <p:txEl>
                                              <p:pRg st="10" end="10"/>
                                            </p:txEl>
                                          </p:spTgt>
                                        </p:tgtEl>
                                      </p:cBhvr>
                                    </p:animEffect>
                                  </p:childTnLst>
                                </p:cTn>
                              </p:par>
                              <p:par>
                                <p:cTn id="37" presetID="22" presetClass="entr" presetSubtype="8" fill="hold" nodeType="withEffect">
                                  <p:stCondLst>
                                    <p:cond delay="0"/>
                                  </p:stCondLst>
                                  <p:iterate type="lt">
                                    <p:tmPct val="10000"/>
                                  </p:iterate>
                                  <p:childTnLst>
                                    <p:set>
                                      <p:cBhvr>
                                        <p:cTn id="38" dur="1" fill="hold">
                                          <p:stCondLst>
                                            <p:cond delay="0"/>
                                          </p:stCondLst>
                                        </p:cTn>
                                        <p:tgtEl>
                                          <p:spTgt spid="13">
                                            <p:txEl>
                                              <p:pRg st="11" end="11"/>
                                            </p:txEl>
                                          </p:spTgt>
                                        </p:tgtEl>
                                        <p:attrNameLst>
                                          <p:attrName>style.visibility</p:attrName>
                                        </p:attrNameLst>
                                      </p:cBhvr>
                                      <p:to>
                                        <p:strVal val="visible"/>
                                      </p:to>
                                    </p:set>
                                    <p:animEffect transition="in" filter="wipe(left)">
                                      <p:cBhvr>
                                        <p:cTn id="39" dur="250"/>
                                        <p:tgtEl>
                                          <p:spTgt spid="13">
                                            <p:txEl>
                                              <p:pRg st="11" end="1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xit" presetSubtype="2" fill="hold" nodeType="clickEffect">
                                  <p:stCondLst>
                                    <p:cond delay="0"/>
                                  </p:stCondLst>
                                  <p:childTnLst>
                                    <p:anim calcmode="lin" valueType="num">
                                      <p:cBhvr additive="base">
                                        <p:cTn id="43" dur="1000"/>
                                        <p:tgtEl>
                                          <p:spTgt spid="1028"/>
                                        </p:tgtEl>
                                        <p:attrNameLst>
                                          <p:attrName>ppt_x</p:attrName>
                                        </p:attrNameLst>
                                      </p:cBhvr>
                                      <p:tavLst>
                                        <p:tav tm="0">
                                          <p:val>
                                            <p:strVal val="ppt_x"/>
                                          </p:val>
                                        </p:tav>
                                        <p:tav tm="100000">
                                          <p:val>
                                            <p:strVal val="1+ppt_w/2"/>
                                          </p:val>
                                        </p:tav>
                                      </p:tavLst>
                                    </p:anim>
                                    <p:anim calcmode="lin" valueType="num">
                                      <p:cBhvr additive="base">
                                        <p:cTn id="44" dur="1000"/>
                                        <p:tgtEl>
                                          <p:spTgt spid="1028"/>
                                        </p:tgtEl>
                                        <p:attrNameLst>
                                          <p:attrName>ppt_y</p:attrName>
                                        </p:attrNameLst>
                                      </p:cBhvr>
                                      <p:tavLst>
                                        <p:tav tm="0">
                                          <p:val>
                                            <p:strVal val="ppt_y"/>
                                          </p:val>
                                        </p:tav>
                                        <p:tav tm="100000">
                                          <p:val>
                                            <p:strVal val="ppt_y"/>
                                          </p:val>
                                        </p:tav>
                                      </p:tavLst>
                                    </p:anim>
                                    <p:set>
                                      <p:cBhvr>
                                        <p:cTn id="45" dur="1" fill="hold">
                                          <p:stCondLst>
                                            <p:cond delay="999"/>
                                          </p:stCondLst>
                                        </p:cTn>
                                        <p:tgtEl>
                                          <p:spTgt spid="1028"/>
                                        </p:tgtEl>
                                        <p:attrNameLst>
                                          <p:attrName>style.visibility</p:attrName>
                                        </p:attrNameLst>
                                      </p:cBhvr>
                                      <p:to>
                                        <p:strVal val="hidden"/>
                                      </p:to>
                                    </p:set>
                                  </p:childTnLst>
                                </p:cTn>
                              </p:par>
                              <p:par>
                                <p:cTn id="46" presetID="2" presetClass="exit" presetSubtype="2" fill="hold" grpId="0" nodeType="withEffect">
                                  <p:stCondLst>
                                    <p:cond delay="0"/>
                                  </p:stCondLst>
                                  <p:iterate type="lt">
                                    <p:tmPct val="0"/>
                                  </p:iterate>
                                  <p:childTnLst>
                                    <p:anim calcmode="lin" valueType="num">
                                      <p:cBhvr additive="base">
                                        <p:cTn id="47" dur="1000"/>
                                        <p:tgtEl>
                                          <p:spTgt spid="13">
                                            <p:txEl>
                                              <p:pRg st="0" end="0"/>
                                            </p:txEl>
                                          </p:spTgt>
                                        </p:tgtEl>
                                        <p:attrNameLst>
                                          <p:attrName>ppt_x</p:attrName>
                                        </p:attrNameLst>
                                      </p:cBhvr>
                                      <p:tavLst>
                                        <p:tav tm="0">
                                          <p:val>
                                            <p:strVal val="ppt_x"/>
                                          </p:val>
                                        </p:tav>
                                        <p:tav tm="100000">
                                          <p:val>
                                            <p:strVal val="1+ppt_w/2"/>
                                          </p:val>
                                        </p:tav>
                                      </p:tavLst>
                                    </p:anim>
                                    <p:anim calcmode="lin" valueType="num">
                                      <p:cBhvr additive="base">
                                        <p:cTn id="48" dur="1000"/>
                                        <p:tgtEl>
                                          <p:spTgt spid="13">
                                            <p:txEl>
                                              <p:pRg st="0" end="0"/>
                                            </p:txEl>
                                          </p:spTgt>
                                        </p:tgtEl>
                                        <p:attrNameLst>
                                          <p:attrName>ppt_y</p:attrName>
                                        </p:attrNameLst>
                                      </p:cBhvr>
                                      <p:tavLst>
                                        <p:tav tm="0">
                                          <p:val>
                                            <p:strVal val="ppt_y"/>
                                          </p:val>
                                        </p:tav>
                                        <p:tav tm="100000">
                                          <p:val>
                                            <p:strVal val="ppt_y"/>
                                          </p:val>
                                        </p:tav>
                                      </p:tavLst>
                                    </p:anim>
                                    <p:set>
                                      <p:cBhvr>
                                        <p:cTn id="49" dur="1" fill="hold">
                                          <p:stCondLst>
                                            <p:cond delay="999"/>
                                          </p:stCondLst>
                                        </p:cTn>
                                        <p:tgtEl>
                                          <p:spTgt spid="13">
                                            <p:txEl>
                                              <p:pRg st="0" end="0"/>
                                            </p:txEl>
                                          </p:spTgt>
                                        </p:tgtEl>
                                        <p:attrNameLst>
                                          <p:attrName>style.visibility</p:attrName>
                                        </p:attrNameLst>
                                      </p:cBhvr>
                                      <p:to>
                                        <p:strVal val="hidden"/>
                                      </p:to>
                                    </p:set>
                                  </p:childTnLst>
                                </p:cTn>
                              </p:par>
                              <p:par>
                                <p:cTn id="50" presetID="2" presetClass="exit" presetSubtype="2" fill="hold" grpId="0" nodeType="withEffect">
                                  <p:stCondLst>
                                    <p:cond delay="0"/>
                                  </p:stCondLst>
                                  <p:iterate type="lt">
                                    <p:tmPct val="0"/>
                                  </p:iterate>
                                  <p:childTnLst>
                                    <p:anim calcmode="lin" valueType="num">
                                      <p:cBhvr additive="base">
                                        <p:cTn id="51" dur="1000"/>
                                        <p:tgtEl>
                                          <p:spTgt spid="13">
                                            <p:txEl>
                                              <p:pRg st="1" end="1"/>
                                            </p:txEl>
                                          </p:spTgt>
                                        </p:tgtEl>
                                        <p:attrNameLst>
                                          <p:attrName>ppt_x</p:attrName>
                                        </p:attrNameLst>
                                      </p:cBhvr>
                                      <p:tavLst>
                                        <p:tav tm="0">
                                          <p:val>
                                            <p:strVal val="ppt_x"/>
                                          </p:val>
                                        </p:tav>
                                        <p:tav tm="100000">
                                          <p:val>
                                            <p:strVal val="1+ppt_w/2"/>
                                          </p:val>
                                        </p:tav>
                                      </p:tavLst>
                                    </p:anim>
                                    <p:anim calcmode="lin" valueType="num">
                                      <p:cBhvr additive="base">
                                        <p:cTn id="52" dur="1000"/>
                                        <p:tgtEl>
                                          <p:spTgt spid="13">
                                            <p:txEl>
                                              <p:pRg st="1" end="1"/>
                                            </p:txEl>
                                          </p:spTgt>
                                        </p:tgtEl>
                                        <p:attrNameLst>
                                          <p:attrName>ppt_y</p:attrName>
                                        </p:attrNameLst>
                                      </p:cBhvr>
                                      <p:tavLst>
                                        <p:tav tm="0">
                                          <p:val>
                                            <p:strVal val="ppt_y"/>
                                          </p:val>
                                        </p:tav>
                                        <p:tav tm="100000">
                                          <p:val>
                                            <p:strVal val="ppt_y"/>
                                          </p:val>
                                        </p:tav>
                                      </p:tavLst>
                                    </p:anim>
                                    <p:set>
                                      <p:cBhvr>
                                        <p:cTn id="53" dur="1" fill="hold">
                                          <p:stCondLst>
                                            <p:cond delay="999"/>
                                          </p:stCondLst>
                                        </p:cTn>
                                        <p:tgtEl>
                                          <p:spTgt spid="13">
                                            <p:txEl>
                                              <p:pRg st="1" end="1"/>
                                            </p:txEl>
                                          </p:spTgt>
                                        </p:tgtEl>
                                        <p:attrNameLst>
                                          <p:attrName>style.visibility</p:attrName>
                                        </p:attrNameLst>
                                      </p:cBhvr>
                                      <p:to>
                                        <p:strVal val="hidden"/>
                                      </p:to>
                                    </p:set>
                                  </p:childTnLst>
                                </p:cTn>
                              </p:par>
                              <p:par>
                                <p:cTn id="54" presetID="2" presetClass="exit" presetSubtype="2" fill="hold" grpId="0" nodeType="withEffect">
                                  <p:stCondLst>
                                    <p:cond delay="0"/>
                                  </p:stCondLst>
                                  <p:iterate type="lt">
                                    <p:tmPct val="0"/>
                                  </p:iterate>
                                  <p:childTnLst>
                                    <p:anim calcmode="lin" valueType="num">
                                      <p:cBhvr additive="base">
                                        <p:cTn id="55" dur="1000"/>
                                        <p:tgtEl>
                                          <p:spTgt spid="13">
                                            <p:txEl>
                                              <p:pRg st="2" end="2"/>
                                            </p:txEl>
                                          </p:spTgt>
                                        </p:tgtEl>
                                        <p:attrNameLst>
                                          <p:attrName>ppt_x</p:attrName>
                                        </p:attrNameLst>
                                      </p:cBhvr>
                                      <p:tavLst>
                                        <p:tav tm="0">
                                          <p:val>
                                            <p:strVal val="ppt_x"/>
                                          </p:val>
                                        </p:tav>
                                        <p:tav tm="100000">
                                          <p:val>
                                            <p:strVal val="1+ppt_w/2"/>
                                          </p:val>
                                        </p:tav>
                                      </p:tavLst>
                                    </p:anim>
                                    <p:anim calcmode="lin" valueType="num">
                                      <p:cBhvr additive="base">
                                        <p:cTn id="56" dur="1000"/>
                                        <p:tgtEl>
                                          <p:spTgt spid="13">
                                            <p:txEl>
                                              <p:pRg st="2" end="2"/>
                                            </p:txEl>
                                          </p:spTgt>
                                        </p:tgtEl>
                                        <p:attrNameLst>
                                          <p:attrName>ppt_y</p:attrName>
                                        </p:attrNameLst>
                                      </p:cBhvr>
                                      <p:tavLst>
                                        <p:tav tm="0">
                                          <p:val>
                                            <p:strVal val="ppt_y"/>
                                          </p:val>
                                        </p:tav>
                                        <p:tav tm="100000">
                                          <p:val>
                                            <p:strVal val="ppt_y"/>
                                          </p:val>
                                        </p:tav>
                                      </p:tavLst>
                                    </p:anim>
                                    <p:set>
                                      <p:cBhvr>
                                        <p:cTn id="57" dur="1" fill="hold">
                                          <p:stCondLst>
                                            <p:cond delay="999"/>
                                          </p:stCondLst>
                                        </p:cTn>
                                        <p:tgtEl>
                                          <p:spTgt spid="13">
                                            <p:txEl>
                                              <p:pRg st="2" end="2"/>
                                            </p:txEl>
                                          </p:spTgt>
                                        </p:tgtEl>
                                        <p:attrNameLst>
                                          <p:attrName>style.visibility</p:attrName>
                                        </p:attrNameLst>
                                      </p:cBhvr>
                                      <p:to>
                                        <p:strVal val="hidden"/>
                                      </p:to>
                                    </p:set>
                                  </p:childTnLst>
                                </p:cTn>
                              </p:par>
                              <p:par>
                                <p:cTn id="58" presetID="2" presetClass="exit" presetSubtype="2" fill="hold" grpId="0" nodeType="withEffect">
                                  <p:stCondLst>
                                    <p:cond delay="0"/>
                                  </p:stCondLst>
                                  <p:iterate type="lt">
                                    <p:tmPct val="0"/>
                                  </p:iterate>
                                  <p:childTnLst>
                                    <p:anim calcmode="lin" valueType="num">
                                      <p:cBhvr additive="base">
                                        <p:cTn id="59" dur="1000"/>
                                        <p:tgtEl>
                                          <p:spTgt spid="13">
                                            <p:txEl>
                                              <p:pRg st="3" end="3"/>
                                            </p:txEl>
                                          </p:spTgt>
                                        </p:tgtEl>
                                        <p:attrNameLst>
                                          <p:attrName>ppt_x</p:attrName>
                                        </p:attrNameLst>
                                      </p:cBhvr>
                                      <p:tavLst>
                                        <p:tav tm="0">
                                          <p:val>
                                            <p:strVal val="ppt_x"/>
                                          </p:val>
                                        </p:tav>
                                        <p:tav tm="100000">
                                          <p:val>
                                            <p:strVal val="1+ppt_w/2"/>
                                          </p:val>
                                        </p:tav>
                                      </p:tavLst>
                                    </p:anim>
                                    <p:anim calcmode="lin" valueType="num">
                                      <p:cBhvr additive="base">
                                        <p:cTn id="60" dur="1000"/>
                                        <p:tgtEl>
                                          <p:spTgt spid="13">
                                            <p:txEl>
                                              <p:pRg st="3" end="3"/>
                                            </p:txEl>
                                          </p:spTgt>
                                        </p:tgtEl>
                                        <p:attrNameLst>
                                          <p:attrName>ppt_y</p:attrName>
                                        </p:attrNameLst>
                                      </p:cBhvr>
                                      <p:tavLst>
                                        <p:tav tm="0">
                                          <p:val>
                                            <p:strVal val="ppt_y"/>
                                          </p:val>
                                        </p:tav>
                                        <p:tav tm="100000">
                                          <p:val>
                                            <p:strVal val="ppt_y"/>
                                          </p:val>
                                        </p:tav>
                                      </p:tavLst>
                                    </p:anim>
                                    <p:set>
                                      <p:cBhvr>
                                        <p:cTn id="61" dur="1" fill="hold">
                                          <p:stCondLst>
                                            <p:cond delay="999"/>
                                          </p:stCondLst>
                                        </p:cTn>
                                        <p:tgtEl>
                                          <p:spTgt spid="13">
                                            <p:txEl>
                                              <p:pRg st="3" end="3"/>
                                            </p:txEl>
                                          </p:spTgt>
                                        </p:tgtEl>
                                        <p:attrNameLst>
                                          <p:attrName>style.visibility</p:attrName>
                                        </p:attrNameLst>
                                      </p:cBhvr>
                                      <p:to>
                                        <p:strVal val="hidden"/>
                                      </p:to>
                                    </p:set>
                                  </p:childTnLst>
                                </p:cTn>
                              </p:par>
                              <p:par>
                                <p:cTn id="62" presetID="2" presetClass="exit" presetSubtype="2" fill="hold" grpId="0" nodeType="withEffect">
                                  <p:stCondLst>
                                    <p:cond delay="0"/>
                                  </p:stCondLst>
                                  <p:iterate type="lt">
                                    <p:tmPct val="0"/>
                                  </p:iterate>
                                  <p:childTnLst>
                                    <p:anim calcmode="lin" valueType="num">
                                      <p:cBhvr additive="base">
                                        <p:cTn id="63" dur="1000"/>
                                        <p:tgtEl>
                                          <p:spTgt spid="13">
                                            <p:txEl>
                                              <p:pRg st="5" end="5"/>
                                            </p:txEl>
                                          </p:spTgt>
                                        </p:tgtEl>
                                        <p:attrNameLst>
                                          <p:attrName>ppt_x</p:attrName>
                                        </p:attrNameLst>
                                      </p:cBhvr>
                                      <p:tavLst>
                                        <p:tav tm="0">
                                          <p:val>
                                            <p:strVal val="ppt_x"/>
                                          </p:val>
                                        </p:tav>
                                        <p:tav tm="100000">
                                          <p:val>
                                            <p:strVal val="1+ppt_w/2"/>
                                          </p:val>
                                        </p:tav>
                                      </p:tavLst>
                                    </p:anim>
                                    <p:anim calcmode="lin" valueType="num">
                                      <p:cBhvr additive="base">
                                        <p:cTn id="64" dur="1000"/>
                                        <p:tgtEl>
                                          <p:spTgt spid="13">
                                            <p:txEl>
                                              <p:pRg st="5" end="5"/>
                                            </p:txEl>
                                          </p:spTgt>
                                        </p:tgtEl>
                                        <p:attrNameLst>
                                          <p:attrName>ppt_y</p:attrName>
                                        </p:attrNameLst>
                                      </p:cBhvr>
                                      <p:tavLst>
                                        <p:tav tm="0">
                                          <p:val>
                                            <p:strVal val="ppt_y"/>
                                          </p:val>
                                        </p:tav>
                                        <p:tav tm="100000">
                                          <p:val>
                                            <p:strVal val="ppt_y"/>
                                          </p:val>
                                        </p:tav>
                                      </p:tavLst>
                                    </p:anim>
                                    <p:set>
                                      <p:cBhvr>
                                        <p:cTn id="65" dur="1" fill="hold">
                                          <p:stCondLst>
                                            <p:cond delay="999"/>
                                          </p:stCondLst>
                                        </p:cTn>
                                        <p:tgtEl>
                                          <p:spTgt spid="13">
                                            <p:txEl>
                                              <p:pRg st="5" end="5"/>
                                            </p:txEl>
                                          </p:spTgt>
                                        </p:tgtEl>
                                        <p:attrNameLst>
                                          <p:attrName>style.visibility</p:attrName>
                                        </p:attrNameLst>
                                      </p:cBhvr>
                                      <p:to>
                                        <p:strVal val="hidden"/>
                                      </p:to>
                                    </p:set>
                                  </p:childTnLst>
                                </p:cTn>
                              </p:par>
                              <p:par>
                                <p:cTn id="66" presetID="2" presetClass="exit" presetSubtype="2" fill="hold" grpId="0" nodeType="withEffect">
                                  <p:stCondLst>
                                    <p:cond delay="0"/>
                                  </p:stCondLst>
                                  <p:iterate type="lt">
                                    <p:tmPct val="0"/>
                                  </p:iterate>
                                  <p:childTnLst>
                                    <p:anim calcmode="lin" valueType="num">
                                      <p:cBhvr additive="base">
                                        <p:cTn id="67" dur="1000"/>
                                        <p:tgtEl>
                                          <p:spTgt spid="13">
                                            <p:txEl>
                                              <p:pRg st="6" end="6"/>
                                            </p:txEl>
                                          </p:spTgt>
                                        </p:tgtEl>
                                        <p:attrNameLst>
                                          <p:attrName>ppt_x</p:attrName>
                                        </p:attrNameLst>
                                      </p:cBhvr>
                                      <p:tavLst>
                                        <p:tav tm="0">
                                          <p:val>
                                            <p:strVal val="ppt_x"/>
                                          </p:val>
                                        </p:tav>
                                        <p:tav tm="100000">
                                          <p:val>
                                            <p:strVal val="1+ppt_w/2"/>
                                          </p:val>
                                        </p:tav>
                                      </p:tavLst>
                                    </p:anim>
                                    <p:anim calcmode="lin" valueType="num">
                                      <p:cBhvr additive="base">
                                        <p:cTn id="68" dur="1000"/>
                                        <p:tgtEl>
                                          <p:spTgt spid="13">
                                            <p:txEl>
                                              <p:pRg st="6" end="6"/>
                                            </p:txEl>
                                          </p:spTgt>
                                        </p:tgtEl>
                                        <p:attrNameLst>
                                          <p:attrName>ppt_y</p:attrName>
                                        </p:attrNameLst>
                                      </p:cBhvr>
                                      <p:tavLst>
                                        <p:tav tm="0">
                                          <p:val>
                                            <p:strVal val="ppt_y"/>
                                          </p:val>
                                        </p:tav>
                                        <p:tav tm="100000">
                                          <p:val>
                                            <p:strVal val="ppt_y"/>
                                          </p:val>
                                        </p:tav>
                                      </p:tavLst>
                                    </p:anim>
                                    <p:set>
                                      <p:cBhvr>
                                        <p:cTn id="69" dur="1" fill="hold">
                                          <p:stCondLst>
                                            <p:cond delay="999"/>
                                          </p:stCondLst>
                                        </p:cTn>
                                        <p:tgtEl>
                                          <p:spTgt spid="13">
                                            <p:txEl>
                                              <p:pRg st="6" end="6"/>
                                            </p:txEl>
                                          </p:spTgt>
                                        </p:tgtEl>
                                        <p:attrNameLst>
                                          <p:attrName>style.visibility</p:attrName>
                                        </p:attrNameLst>
                                      </p:cBhvr>
                                      <p:to>
                                        <p:strVal val="hidden"/>
                                      </p:to>
                                    </p:set>
                                  </p:childTnLst>
                                </p:cTn>
                              </p:par>
                              <p:par>
                                <p:cTn id="70" presetID="2" presetClass="exit" presetSubtype="2" fill="hold" grpId="0" nodeType="withEffect">
                                  <p:stCondLst>
                                    <p:cond delay="0"/>
                                  </p:stCondLst>
                                  <p:iterate type="lt">
                                    <p:tmPct val="0"/>
                                  </p:iterate>
                                  <p:childTnLst>
                                    <p:anim calcmode="lin" valueType="num">
                                      <p:cBhvr additive="base">
                                        <p:cTn id="71" dur="1000"/>
                                        <p:tgtEl>
                                          <p:spTgt spid="13">
                                            <p:txEl>
                                              <p:pRg st="7" end="7"/>
                                            </p:txEl>
                                          </p:spTgt>
                                        </p:tgtEl>
                                        <p:attrNameLst>
                                          <p:attrName>ppt_x</p:attrName>
                                        </p:attrNameLst>
                                      </p:cBhvr>
                                      <p:tavLst>
                                        <p:tav tm="0">
                                          <p:val>
                                            <p:strVal val="ppt_x"/>
                                          </p:val>
                                        </p:tav>
                                        <p:tav tm="100000">
                                          <p:val>
                                            <p:strVal val="1+ppt_w/2"/>
                                          </p:val>
                                        </p:tav>
                                      </p:tavLst>
                                    </p:anim>
                                    <p:anim calcmode="lin" valueType="num">
                                      <p:cBhvr additive="base">
                                        <p:cTn id="72" dur="1000"/>
                                        <p:tgtEl>
                                          <p:spTgt spid="13">
                                            <p:txEl>
                                              <p:pRg st="7" end="7"/>
                                            </p:txEl>
                                          </p:spTgt>
                                        </p:tgtEl>
                                        <p:attrNameLst>
                                          <p:attrName>ppt_y</p:attrName>
                                        </p:attrNameLst>
                                      </p:cBhvr>
                                      <p:tavLst>
                                        <p:tav tm="0">
                                          <p:val>
                                            <p:strVal val="ppt_y"/>
                                          </p:val>
                                        </p:tav>
                                        <p:tav tm="100000">
                                          <p:val>
                                            <p:strVal val="ppt_y"/>
                                          </p:val>
                                        </p:tav>
                                      </p:tavLst>
                                    </p:anim>
                                    <p:set>
                                      <p:cBhvr>
                                        <p:cTn id="73" dur="1" fill="hold">
                                          <p:stCondLst>
                                            <p:cond delay="999"/>
                                          </p:stCondLst>
                                        </p:cTn>
                                        <p:tgtEl>
                                          <p:spTgt spid="13">
                                            <p:txEl>
                                              <p:pRg st="7" end="7"/>
                                            </p:txEl>
                                          </p:spTgt>
                                        </p:tgtEl>
                                        <p:attrNameLst>
                                          <p:attrName>style.visibility</p:attrName>
                                        </p:attrNameLst>
                                      </p:cBhvr>
                                      <p:to>
                                        <p:strVal val="hidden"/>
                                      </p:to>
                                    </p:set>
                                  </p:childTnLst>
                                </p:cTn>
                              </p:par>
                              <p:par>
                                <p:cTn id="74" presetID="2" presetClass="exit" presetSubtype="2" fill="hold" grpId="0" nodeType="withEffect">
                                  <p:stCondLst>
                                    <p:cond delay="0"/>
                                  </p:stCondLst>
                                  <p:iterate type="lt">
                                    <p:tmPct val="0"/>
                                  </p:iterate>
                                  <p:childTnLst>
                                    <p:anim calcmode="lin" valueType="num">
                                      <p:cBhvr additive="base">
                                        <p:cTn id="75" dur="1000"/>
                                        <p:tgtEl>
                                          <p:spTgt spid="13">
                                            <p:txEl>
                                              <p:pRg st="9" end="9"/>
                                            </p:txEl>
                                          </p:spTgt>
                                        </p:tgtEl>
                                        <p:attrNameLst>
                                          <p:attrName>ppt_x</p:attrName>
                                        </p:attrNameLst>
                                      </p:cBhvr>
                                      <p:tavLst>
                                        <p:tav tm="0">
                                          <p:val>
                                            <p:strVal val="ppt_x"/>
                                          </p:val>
                                        </p:tav>
                                        <p:tav tm="100000">
                                          <p:val>
                                            <p:strVal val="1+ppt_w/2"/>
                                          </p:val>
                                        </p:tav>
                                      </p:tavLst>
                                    </p:anim>
                                    <p:anim calcmode="lin" valueType="num">
                                      <p:cBhvr additive="base">
                                        <p:cTn id="76" dur="1000"/>
                                        <p:tgtEl>
                                          <p:spTgt spid="13">
                                            <p:txEl>
                                              <p:pRg st="9" end="9"/>
                                            </p:txEl>
                                          </p:spTgt>
                                        </p:tgtEl>
                                        <p:attrNameLst>
                                          <p:attrName>ppt_y</p:attrName>
                                        </p:attrNameLst>
                                      </p:cBhvr>
                                      <p:tavLst>
                                        <p:tav tm="0">
                                          <p:val>
                                            <p:strVal val="ppt_y"/>
                                          </p:val>
                                        </p:tav>
                                        <p:tav tm="100000">
                                          <p:val>
                                            <p:strVal val="ppt_y"/>
                                          </p:val>
                                        </p:tav>
                                      </p:tavLst>
                                    </p:anim>
                                    <p:set>
                                      <p:cBhvr>
                                        <p:cTn id="77" dur="1" fill="hold">
                                          <p:stCondLst>
                                            <p:cond delay="999"/>
                                          </p:stCondLst>
                                        </p:cTn>
                                        <p:tgtEl>
                                          <p:spTgt spid="13">
                                            <p:txEl>
                                              <p:pRg st="9" end="9"/>
                                            </p:txEl>
                                          </p:spTgt>
                                        </p:tgtEl>
                                        <p:attrNameLst>
                                          <p:attrName>style.visibility</p:attrName>
                                        </p:attrNameLst>
                                      </p:cBhvr>
                                      <p:to>
                                        <p:strVal val="hidden"/>
                                      </p:to>
                                    </p:set>
                                  </p:childTnLst>
                                </p:cTn>
                              </p:par>
                              <p:par>
                                <p:cTn id="78" presetID="2" presetClass="exit" presetSubtype="2" fill="hold" grpId="0" nodeType="withEffect">
                                  <p:stCondLst>
                                    <p:cond delay="0"/>
                                  </p:stCondLst>
                                  <p:iterate type="lt">
                                    <p:tmPct val="0"/>
                                  </p:iterate>
                                  <p:childTnLst>
                                    <p:anim calcmode="lin" valueType="num">
                                      <p:cBhvr additive="base">
                                        <p:cTn id="79" dur="1000"/>
                                        <p:tgtEl>
                                          <p:spTgt spid="13">
                                            <p:txEl>
                                              <p:pRg st="10" end="10"/>
                                            </p:txEl>
                                          </p:spTgt>
                                        </p:tgtEl>
                                        <p:attrNameLst>
                                          <p:attrName>ppt_x</p:attrName>
                                        </p:attrNameLst>
                                      </p:cBhvr>
                                      <p:tavLst>
                                        <p:tav tm="0">
                                          <p:val>
                                            <p:strVal val="ppt_x"/>
                                          </p:val>
                                        </p:tav>
                                        <p:tav tm="100000">
                                          <p:val>
                                            <p:strVal val="1+ppt_w/2"/>
                                          </p:val>
                                        </p:tav>
                                      </p:tavLst>
                                    </p:anim>
                                    <p:anim calcmode="lin" valueType="num">
                                      <p:cBhvr additive="base">
                                        <p:cTn id="80" dur="1000"/>
                                        <p:tgtEl>
                                          <p:spTgt spid="13">
                                            <p:txEl>
                                              <p:pRg st="10" end="10"/>
                                            </p:txEl>
                                          </p:spTgt>
                                        </p:tgtEl>
                                        <p:attrNameLst>
                                          <p:attrName>ppt_y</p:attrName>
                                        </p:attrNameLst>
                                      </p:cBhvr>
                                      <p:tavLst>
                                        <p:tav tm="0">
                                          <p:val>
                                            <p:strVal val="ppt_y"/>
                                          </p:val>
                                        </p:tav>
                                        <p:tav tm="100000">
                                          <p:val>
                                            <p:strVal val="ppt_y"/>
                                          </p:val>
                                        </p:tav>
                                      </p:tavLst>
                                    </p:anim>
                                    <p:set>
                                      <p:cBhvr>
                                        <p:cTn id="81" dur="1" fill="hold">
                                          <p:stCondLst>
                                            <p:cond delay="999"/>
                                          </p:stCondLst>
                                        </p:cTn>
                                        <p:tgtEl>
                                          <p:spTgt spid="13">
                                            <p:txEl>
                                              <p:pRg st="10" end="10"/>
                                            </p:txEl>
                                          </p:spTgt>
                                        </p:tgtEl>
                                        <p:attrNameLst>
                                          <p:attrName>style.visibility</p:attrName>
                                        </p:attrNameLst>
                                      </p:cBhvr>
                                      <p:to>
                                        <p:strVal val="hidden"/>
                                      </p:to>
                                    </p:set>
                                  </p:childTnLst>
                                </p:cTn>
                              </p:par>
                              <p:par>
                                <p:cTn id="82" presetID="2" presetClass="exit" presetSubtype="2" fill="hold" grpId="0" nodeType="withEffect">
                                  <p:stCondLst>
                                    <p:cond delay="0"/>
                                  </p:stCondLst>
                                  <p:iterate type="lt">
                                    <p:tmPct val="0"/>
                                  </p:iterate>
                                  <p:childTnLst>
                                    <p:anim calcmode="lin" valueType="num">
                                      <p:cBhvr additive="base">
                                        <p:cTn id="83" dur="1000"/>
                                        <p:tgtEl>
                                          <p:spTgt spid="13">
                                            <p:txEl>
                                              <p:pRg st="11" end="11"/>
                                            </p:txEl>
                                          </p:spTgt>
                                        </p:tgtEl>
                                        <p:attrNameLst>
                                          <p:attrName>ppt_x</p:attrName>
                                        </p:attrNameLst>
                                      </p:cBhvr>
                                      <p:tavLst>
                                        <p:tav tm="0">
                                          <p:val>
                                            <p:strVal val="ppt_x"/>
                                          </p:val>
                                        </p:tav>
                                        <p:tav tm="100000">
                                          <p:val>
                                            <p:strVal val="1+ppt_w/2"/>
                                          </p:val>
                                        </p:tav>
                                      </p:tavLst>
                                    </p:anim>
                                    <p:anim calcmode="lin" valueType="num">
                                      <p:cBhvr additive="base">
                                        <p:cTn id="84" dur="1000"/>
                                        <p:tgtEl>
                                          <p:spTgt spid="13">
                                            <p:txEl>
                                              <p:pRg st="11" end="11"/>
                                            </p:txEl>
                                          </p:spTgt>
                                        </p:tgtEl>
                                        <p:attrNameLst>
                                          <p:attrName>ppt_y</p:attrName>
                                        </p:attrNameLst>
                                      </p:cBhvr>
                                      <p:tavLst>
                                        <p:tav tm="0">
                                          <p:val>
                                            <p:strVal val="ppt_y"/>
                                          </p:val>
                                        </p:tav>
                                        <p:tav tm="100000">
                                          <p:val>
                                            <p:strVal val="ppt_y"/>
                                          </p:val>
                                        </p:tav>
                                      </p:tavLst>
                                    </p:anim>
                                    <p:set>
                                      <p:cBhvr>
                                        <p:cTn id="85" dur="1" fill="hold">
                                          <p:stCondLst>
                                            <p:cond delay="999"/>
                                          </p:stCondLst>
                                        </p:cTn>
                                        <p:tgtEl>
                                          <p:spTgt spid="13">
                                            <p:txEl>
                                              <p:pRg st="11" end="11"/>
                                            </p:txEl>
                                          </p:spTgt>
                                        </p:tgtEl>
                                        <p:attrNameLst>
                                          <p:attrName>style.visibility</p:attrName>
                                        </p:attrNameLst>
                                      </p:cBhvr>
                                      <p:to>
                                        <p:strVal val="hidden"/>
                                      </p:to>
                                    </p:set>
                                  </p:childTnLst>
                                </p:cTn>
                              </p:par>
                            </p:childTnLst>
                          </p:cTn>
                        </p:par>
                        <p:par>
                          <p:cTn id="86" fill="hold">
                            <p:stCondLst>
                              <p:cond delay="1000"/>
                            </p:stCondLst>
                            <p:childTnLst>
                              <p:par>
                                <p:cTn id="87" presetID="42" presetClass="path" presetSubtype="0" accel="50000" decel="50000" fill="hold" nodeType="afterEffect">
                                  <p:stCondLst>
                                    <p:cond delay="0"/>
                                  </p:stCondLst>
                                  <p:childTnLst>
                                    <p:animMotion origin="layout" path="M 4.44444E-6 4.44444E-6 L 0.99444 -0.00556 " pathEditMode="relative" rAng="0" ptsTypes="AA">
                                      <p:cBhvr>
                                        <p:cTn id="88" dur="2000" fill="hold"/>
                                        <p:tgtEl>
                                          <p:spTgt spid="8"/>
                                        </p:tgtEl>
                                        <p:attrNameLst>
                                          <p:attrName>ppt_x</p:attrName>
                                          <p:attrName>ppt_y</p:attrName>
                                        </p:attrNameLst>
                                      </p:cBhvr>
                                      <p:rCtr x="49722" y="-278"/>
                                    </p:animMotion>
                                  </p:childTnLst>
                                </p:cTn>
                              </p:par>
                            </p:childTnLst>
                          </p:cTn>
                        </p:par>
                      </p:childTnLst>
                    </p:cTn>
                  </p:par>
                  <p:par>
                    <p:cTn id="89" fill="hold">
                      <p:stCondLst>
                        <p:cond delay="indefinite"/>
                      </p:stCondLst>
                      <p:childTnLst>
                        <p:par>
                          <p:cTn id="90" fill="hold">
                            <p:stCondLst>
                              <p:cond delay="0"/>
                            </p:stCondLst>
                            <p:childTnLst>
                              <p:par>
                                <p:cTn id="91" presetID="2" presetClass="exit" presetSubtype="2" fill="hold" nodeType="clickEffect">
                                  <p:stCondLst>
                                    <p:cond delay="0"/>
                                  </p:stCondLst>
                                  <p:childTnLst>
                                    <p:anim calcmode="lin" valueType="num">
                                      <p:cBhvr additive="base">
                                        <p:cTn id="92" dur="1000"/>
                                        <p:tgtEl>
                                          <p:spTgt spid="8"/>
                                        </p:tgtEl>
                                        <p:attrNameLst>
                                          <p:attrName>ppt_x</p:attrName>
                                        </p:attrNameLst>
                                      </p:cBhvr>
                                      <p:tavLst>
                                        <p:tav tm="0">
                                          <p:val>
                                            <p:strVal val="ppt_x"/>
                                          </p:val>
                                        </p:tav>
                                        <p:tav tm="100000">
                                          <p:val>
                                            <p:strVal val="1+ppt_w/2"/>
                                          </p:val>
                                        </p:tav>
                                      </p:tavLst>
                                    </p:anim>
                                    <p:anim calcmode="lin" valueType="num">
                                      <p:cBhvr additive="base">
                                        <p:cTn id="93" dur="1000"/>
                                        <p:tgtEl>
                                          <p:spTgt spid="8"/>
                                        </p:tgtEl>
                                        <p:attrNameLst>
                                          <p:attrName>ppt_y</p:attrName>
                                        </p:attrNameLst>
                                      </p:cBhvr>
                                      <p:tavLst>
                                        <p:tav tm="0">
                                          <p:val>
                                            <p:strVal val="ppt_y"/>
                                          </p:val>
                                        </p:tav>
                                        <p:tav tm="100000">
                                          <p:val>
                                            <p:strVal val="ppt_y"/>
                                          </p:val>
                                        </p:tav>
                                      </p:tavLst>
                                    </p:anim>
                                    <p:set>
                                      <p:cBhvr>
                                        <p:cTn id="94" dur="1" fill="hold">
                                          <p:stCondLst>
                                            <p:cond delay="999"/>
                                          </p:stCondLst>
                                        </p:cTn>
                                        <p:tgtEl>
                                          <p:spTgt spid="8"/>
                                        </p:tgtEl>
                                        <p:attrNameLst>
                                          <p:attrName>style.visibility</p:attrName>
                                        </p:attrNameLst>
                                      </p:cBhvr>
                                      <p:to>
                                        <p:strVal val="hidden"/>
                                      </p:to>
                                    </p:set>
                                  </p:childTnLst>
                                </p:cTn>
                              </p:par>
                            </p:childTnLst>
                          </p:cTn>
                        </p:par>
                        <p:par>
                          <p:cTn id="95" fill="hold">
                            <p:stCondLst>
                              <p:cond delay="1000"/>
                            </p:stCondLst>
                            <p:childTnLst>
                              <p:par>
                                <p:cTn id="96" presetID="63" presetClass="path" presetSubtype="0" accel="50000" decel="50000" fill="hold" nodeType="afterEffect">
                                  <p:stCondLst>
                                    <p:cond delay="0"/>
                                  </p:stCondLst>
                                  <p:childTnLst>
                                    <p:animMotion origin="layout" path="M 2.77778E-7 -4.81481E-6 L 0.94236 -0.00787 " pathEditMode="relative" rAng="0" ptsTypes="AA">
                                      <p:cBhvr>
                                        <p:cTn id="97" dur="2000" fill="hold"/>
                                        <p:tgtEl>
                                          <p:spTgt spid="1026"/>
                                        </p:tgtEl>
                                        <p:attrNameLst>
                                          <p:attrName>ppt_x</p:attrName>
                                          <p:attrName>ppt_y</p:attrName>
                                        </p:attrNameLst>
                                      </p:cBhvr>
                                      <p:rCtr x="47118" y="-394"/>
                                    </p:animMotion>
                                  </p:childTnLst>
                                </p:cTn>
                              </p:par>
                            </p:childTnLst>
                          </p:cTn>
                        </p:par>
                        <p:par>
                          <p:cTn id="98" fill="hold">
                            <p:stCondLst>
                              <p:cond delay="3000"/>
                            </p:stCondLst>
                            <p:childTnLst>
                              <p:par>
                                <p:cTn id="99" presetID="22" presetClass="entr" presetSubtype="8" fill="hold" grpId="1" nodeType="afterEffect">
                                  <p:stCondLst>
                                    <p:cond delay="0"/>
                                  </p:stCondLst>
                                  <p:childTnLst>
                                    <p:set>
                                      <p:cBhvr>
                                        <p:cTn id="100" dur="1" fill="hold">
                                          <p:stCondLst>
                                            <p:cond delay="0"/>
                                          </p:stCondLst>
                                        </p:cTn>
                                        <p:tgtEl>
                                          <p:spTgt spid="14">
                                            <p:txEl>
                                              <p:pRg st="0" end="0"/>
                                            </p:txEl>
                                          </p:spTgt>
                                        </p:tgtEl>
                                        <p:attrNameLst>
                                          <p:attrName>style.visibility</p:attrName>
                                        </p:attrNameLst>
                                      </p:cBhvr>
                                      <p:to>
                                        <p:strVal val="visible"/>
                                      </p:to>
                                    </p:set>
                                    <p:animEffect transition="in" filter="wipe(left)">
                                      <p:cBhvr>
                                        <p:cTn id="101" dur="750"/>
                                        <p:tgtEl>
                                          <p:spTgt spid="14">
                                            <p:txEl>
                                              <p:pRg st="0" end="0"/>
                                            </p:txEl>
                                          </p:spTgt>
                                        </p:tgtEl>
                                      </p:cBhvr>
                                    </p:animEffect>
                                  </p:childTnLst>
                                </p:cTn>
                              </p:par>
                            </p:childTnLst>
                          </p:cTn>
                        </p:par>
                        <p:par>
                          <p:cTn id="102" fill="hold">
                            <p:stCondLst>
                              <p:cond delay="3750"/>
                            </p:stCondLst>
                            <p:childTnLst>
                              <p:par>
                                <p:cTn id="103" presetID="22" presetClass="entr" presetSubtype="8" fill="hold" grpId="1" nodeType="afterEffect">
                                  <p:stCondLst>
                                    <p:cond delay="0"/>
                                  </p:stCondLst>
                                  <p:childTnLst>
                                    <p:set>
                                      <p:cBhvr>
                                        <p:cTn id="104" dur="1" fill="hold">
                                          <p:stCondLst>
                                            <p:cond delay="0"/>
                                          </p:stCondLst>
                                        </p:cTn>
                                        <p:tgtEl>
                                          <p:spTgt spid="14">
                                            <p:txEl>
                                              <p:pRg st="1" end="1"/>
                                            </p:txEl>
                                          </p:spTgt>
                                        </p:tgtEl>
                                        <p:attrNameLst>
                                          <p:attrName>style.visibility</p:attrName>
                                        </p:attrNameLst>
                                      </p:cBhvr>
                                      <p:to>
                                        <p:strVal val="visible"/>
                                      </p:to>
                                    </p:set>
                                    <p:animEffect transition="in" filter="wipe(left)">
                                      <p:cBhvr>
                                        <p:cTn id="105" dur="750"/>
                                        <p:tgtEl>
                                          <p:spTgt spid="14">
                                            <p:txEl>
                                              <p:pRg st="1" end="1"/>
                                            </p:txEl>
                                          </p:spTgt>
                                        </p:tgtEl>
                                      </p:cBhvr>
                                    </p:animEffect>
                                  </p:childTnLst>
                                </p:cTn>
                              </p:par>
                            </p:childTnLst>
                          </p:cTn>
                        </p:par>
                        <p:par>
                          <p:cTn id="106" fill="hold">
                            <p:stCondLst>
                              <p:cond delay="4500"/>
                            </p:stCondLst>
                            <p:childTnLst>
                              <p:par>
                                <p:cTn id="107" presetID="22" presetClass="entr" presetSubtype="8" fill="hold" grpId="1" nodeType="afterEffect">
                                  <p:stCondLst>
                                    <p:cond delay="0"/>
                                  </p:stCondLst>
                                  <p:childTnLst>
                                    <p:set>
                                      <p:cBhvr>
                                        <p:cTn id="108" dur="1" fill="hold">
                                          <p:stCondLst>
                                            <p:cond delay="0"/>
                                          </p:stCondLst>
                                        </p:cTn>
                                        <p:tgtEl>
                                          <p:spTgt spid="14">
                                            <p:txEl>
                                              <p:pRg st="2" end="2"/>
                                            </p:txEl>
                                          </p:spTgt>
                                        </p:tgtEl>
                                        <p:attrNameLst>
                                          <p:attrName>style.visibility</p:attrName>
                                        </p:attrNameLst>
                                      </p:cBhvr>
                                      <p:to>
                                        <p:strVal val="visible"/>
                                      </p:to>
                                    </p:set>
                                    <p:animEffect transition="in" filter="wipe(left)">
                                      <p:cBhvr>
                                        <p:cTn id="109" dur="750"/>
                                        <p:tgtEl>
                                          <p:spTgt spid="14">
                                            <p:txEl>
                                              <p:pRg st="2" end="2"/>
                                            </p:txEl>
                                          </p:spTgt>
                                        </p:tgtEl>
                                      </p:cBhvr>
                                    </p:animEffect>
                                  </p:childTnLst>
                                </p:cTn>
                              </p:par>
                            </p:childTnLst>
                          </p:cTn>
                        </p:par>
                        <p:par>
                          <p:cTn id="110" fill="hold">
                            <p:stCondLst>
                              <p:cond delay="5250"/>
                            </p:stCondLst>
                            <p:childTnLst>
                              <p:par>
                                <p:cTn id="111" presetID="22" presetClass="entr" presetSubtype="8" fill="hold" grpId="1" nodeType="afterEffect">
                                  <p:stCondLst>
                                    <p:cond delay="0"/>
                                  </p:stCondLst>
                                  <p:childTnLst>
                                    <p:set>
                                      <p:cBhvr>
                                        <p:cTn id="112" dur="1" fill="hold">
                                          <p:stCondLst>
                                            <p:cond delay="0"/>
                                          </p:stCondLst>
                                        </p:cTn>
                                        <p:tgtEl>
                                          <p:spTgt spid="14">
                                            <p:txEl>
                                              <p:pRg st="3" end="3"/>
                                            </p:txEl>
                                          </p:spTgt>
                                        </p:tgtEl>
                                        <p:attrNameLst>
                                          <p:attrName>style.visibility</p:attrName>
                                        </p:attrNameLst>
                                      </p:cBhvr>
                                      <p:to>
                                        <p:strVal val="visible"/>
                                      </p:to>
                                    </p:set>
                                    <p:animEffect transition="in" filter="wipe(left)">
                                      <p:cBhvr>
                                        <p:cTn id="113" dur="750"/>
                                        <p:tgtEl>
                                          <p:spTgt spid="14">
                                            <p:txEl>
                                              <p:pRg st="3" end="3"/>
                                            </p:txEl>
                                          </p:spTgt>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5">
                                            <p:txEl>
                                              <p:pRg st="0" end="0"/>
                                            </p:txEl>
                                          </p:spTgt>
                                        </p:tgtEl>
                                        <p:attrNameLst>
                                          <p:attrName>style.visibility</p:attrName>
                                        </p:attrNameLst>
                                      </p:cBhvr>
                                      <p:to>
                                        <p:strVal val="visible"/>
                                      </p:to>
                                    </p:set>
                                    <p:animEffect transition="in" filter="fade">
                                      <p:cBhvr>
                                        <p:cTn id="116" dur="500"/>
                                        <p:tgtEl>
                                          <p:spTgt spid="15">
                                            <p:txEl>
                                              <p:pRg st="0" end="0"/>
                                            </p:txEl>
                                          </p:spTgt>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15">
                                            <p:txEl>
                                              <p:pRg st="1" end="1"/>
                                            </p:txEl>
                                          </p:spTgt>
                                        </p:tgtEl>
                                        <p:attrNameLst>
                                          <p:attrName>style.visibility</p:attrName>
                                        </p:attrNameLst>
                                      </p:cBhvr>
                                      <p:to>
                                        <p:strVal val="visible"/>
                                      </p:to>
                                    </p:set>
                                    <p:animEffect transition="in" filter="fade">
                                      <p:cBhvr>
                                        <p:cTn id="119" dur="500"/>
                                        <p:tgtEl>
                                          <p:spTgt spid="15">
                                            <p:txEl>
                                              <p:pRg st="1" end="1"/>
                                            </p:txEl>
                                          </p:spTgt>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15">
                                            <p:txEl>
                                              <p:pRg st="2" end="2"/>
                                            </p:txEl>
                                          </p:spTgt>
                                        </p:tgtEl>
                                        <p:attrNameLst>
                                          <p:attrName>style.visibility</p:attrName>
                                        </p:attrNameLst>
                                      </p:cBhvr>
                                      <p:to>
                                        <p:strVal val="visible"/>
                                      </p:to>
                                    </p:set>
                                    <p:animEffect transition="in" filter="fade">
                                      <p:cBhvr>
                                        <p:cTn id="122" dur="500"/>
                                        <p:tgtEl>
                                          <p:spTgt spid="15">
                                            <p:txEl>
                                              <p:pRg st="2" end="2"/>
                                            </p:txEl>
                                          </p:spTgt>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15">
                                            <p:txEl>
                                              <p:pRg st="3" end="3"/>
                                            </p:txEl>
                                          </p:spTgt>
                                        </p:tgtEl>
                                        <p:attrNameLst>
                                          <p:attrName>style.visibility</p:attrName>
                                        </p:attrNameLst>
                                      </p:cBhvr>
                                      <p:to>
                                        <p:strVal val="visible"/>
                                      </p:to>
                                    </p:set>
                                    <p:animEffect transition="in" filter="fade">
                                      <p:cBhvr>
                                        <p:cTn id="125" dur="500"/>
                                        <p:tgtEl>
                                          <p:spTgt spid="15">
                                            <p:txEl>
                                              <p:pRg st="3" end="3"/>
                                            </p:txEl>
                                          </p:spTgt>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15">
                                            <p:txEl>
                                              <p:pRg st="4" end="4"/>
                                            </p:txEl>
                                          </p:spTgt>
                                        </p:tgtEl>
                                        <p:attrNameLst>
                                          <p:attrName>style.visibility</p:attrName>
                                        </p:attrNameLst>
                                      </p:cBhvr>
                                      <p:to>
                                        <p:strVal val="visible"/>
                                      </p:to>
                                    </p:set>
                                    <p:animEffect transition="in" filter="fade">
                                      <p:cBhvr>
                                        <p:cTn id="128" dur="500"/>
                                        <p:tgtEl>
                                          <p:spTgt spid="15">
                                            <p:txEl>
                                              <p:pRg st="4" end="4"/>
                                            </p:txEl>
                                          </p:spTgt>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15">
                                            <p:txEl>
                                              <p:pRg st="5" end="5"/>
                                            </p:txEl>
                                          </p:spTgt>
                                        </p:tgtEl>
                                        <p:attrNameLst>
                                          <p:attrName>style.visibility</p:attrName>
                                        </p:attrNameLst>
                                      </p:cBhvr>
                                      <p:to>
                                        <p:strVal val="visible"/>
                                      </p:to>
                                    </p:set>
                                    <p:animEffect transition="in" filter="fade">
                                      <p:cBhvr>
                                        <p:cTn id="131" dur="500"/>
                                        <p:tgtEl>
                                          <p:spTgt spid="15">
                                            <p:txEl>
                                              <p:pRg st="5" end="5"/>
                                            </p:txEl>
                                          </p:spTgt>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15">
                                            <p:txEl>
                                              <p:pRg st="6" end="6"/>
                                            </p:txEl>
                                          </p:spTgt>
                                        </p:tgtEl>
                                        <p:attrNameLst>
                                          <p:attrName>style.visibility</p:attrName>
                                        </p:attrNameLst>
                                      </p:cBhvr>
                                      <p:to>
                                        <p:strVal val="visible"/>
                                      </p:to>
                                    </p:set>
                                    <p:animEffect transition="in" filter="fade">
                                      <p:cBhvr>
                                        <p:cTn id="134" dur="500"/>
                                        <p:tgtEl>
                                          <p:spTgt spid="15">
                                            <p:txEl>
                                              <p:pRg st="6" end="6"/>
                                            </p:txEl>
                                          </p:spTgt>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15">
                                            <p:txEl>
                                              <p:pRg st="7" end="7"/>
                                            </p:txEl>
                                          </p:spTgt>
                                        </p:tgtEl>
                                        <p:attrNameLst>
                                          <p:attrName>style.visibility</p:attrName>
                                        </p:attrNameLst>
                                      </p:cBhvr>
                                      <p:to>
                                        <p:strVal val="visible"/>
                                      </p:to>
                                    </p:set>
                                    <p:animEffect transition="in" filter="fade">
                                      <p:cBhvr>
                                        <p:cTn id="137" dur="500"/>
                                        <p:tgtEl>
                                          <p:spTgt spid="15">
                                            <p:txEl>
                                              <p:pRg st="7" end="7"/>
                                            </p:txEl>
                                          </p:spTgt>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15">
                                            <p:txEl>
                                              <p:pRg st="8" end="8"/>
                                            </p:txEl>
                                          </p:spTgt>
                                        </p:tgtEl>
                                        <p:attrNameLst>
                                          <p:attrName>style.visibility</p:attrName>
                                        </p:attrNameLst>
                                      </p:cBhvr>
                                      <p:to>
                                        <p:strVal val="visible"/>
                                      </p:to>
                                    </p:set>
                                    <p:animEffect transition="in" filter="fade">
                                      <p:cBhvr>
                                        <p:cTn id="140" dur="500"/>
                                        <p:tgtEl>
                                          <p:spTgt spid="15">
                                            <p:txEl>
                                              <p:pRg st="8" end="8"/>
                                            </p:txEl>
                                          </p:spTgt>
                                        </p:tgtEl>
                                      </p:cBhvr>
                                    </p:animEffect>
                                  </p:childTnLst>
                                </p:cTn>
                              </p:par>
                            </p:childTnLst>
                          </p:cTn>
                        </p:par>
                      </p:childTnLst>
                    </p:cTn>
                  </p:par>
                  <p:par>
                    <p:cTn id="141" fill="hold">
                      <p:stCondLst>
                        <p:cond delay="indefinite"/>
                      </p:stCondLst>
                      <p:childTnLst>
                        <p:par>
                          <p:cTn id="142" fill="hold">
                            <p:stCondLst>
                              <p:cond delay="0"/>
                            </p:stCondLst>
                            <p:childTnLst>
                              <p:par>
                                <p:cTn id="143" presetID="2" presetClass="exit" presetSubtype="2" fill="hold" nodeType="clickEffect">
                                  <p:stCondLst>
                                    <p:cond delay="0"/>
                                  </p:stCondLst>
                                  <p:childTnLst>
                                    <p:anim calcmode="lin" valueType="num">
                                      <p:cBhvr additive="base">
                                        <p:cTn id="144" dur="1000"/>
                                        <p:tgtEl>
                                          <p:spTgt spid="1026"/>
                                        </p:tgtEl>
                                        <p:attrNameLst>
                                          <p:attrName>ppt_x</p:attrName>
                                        </p:attrNameLst>
                                      </p:cBhvr>
                                      <p:tavLst>
                                        <p:tav tm="0">
                                          <p:val>
                                            <p:strVal val="ppt_x"/>
                                          </p:val>
                                        </p:tav>
                                        <p:tav tm="100000">
                                          <p:val>
                                            <p:strVal val="1+ppt_w/2"/>
                                          </p:val>
                                        </p:tav>
                                      </p:tavLst>
                                    </p:anim>
                                    <p:anim calcmode="lin" valueType="num">
                                      <p:cBhvr additive="base">
                                        <p:cTn id="145" dur="1000"/>
                                        <p:tgtEl>
                                          <p:spTgt spid="1026"/>
                                        </p:tgtEl>
                                        <p:attrNameLst>
                                          <p:attrName>ppt_y</p:attrName>
                                        </p:attrNameLst>
                                      </p:cBhvr>
                                      <p:tavLst>
                                        <p:tav tm="0">
                                          <p:val>
                                            <p:strVal val="ppt_y"/>
                                          </p:val>
                                        </p:tav>
                                        <p:tav tm="100000">
                                          <p:val>
                                            <p:strVal val="ppt_y"/>
                                          </p:val>
                                        </p:tav>
                                      </p:tavLst>
                                    </p:anim>
                                    <p:set>
                                      <p:cBhvr>
                                        <p:cTn id="146" dur="1" fill="hold">
                                          <p:stCondLst>
                                            <p:cond delay="999"/>
                                          </p:stCondLst>
                                        </p:cTn>
                                        <p:tgtEl>
                                          <p:spTgt spid="1026"/>
                                        </p:tgtEl>
                                        <p:attrNameLst>
                                          <p:attrName>style.visibility</p:attrName>
                                        </p:attrNameLst>
                                      </p:cBhvr>
                                      <p:to>
                                        <p:strVal val="hidden"/>
                                      </p:to>
                                    </p:set>
                                  </p:childTnLst>
                                </p:cTn>
                              </p:par>
                              <p:par>
                                <p:cTn id="147" presetID="2" presetClass="exit" presetSubtype="2" fill="hold" grpId="0" nodeType="withEffect">
                                  <p:stCondLst>
                                    <p:cond delay="0"/>
                                  </p:stCondLst>
                                  <p:childTnLst>
                                    <p:anim calcmode="lin" valueType="num">
                                      <p:cBhvr additive="base">
                                        <p:cTn id="148" dur="1000"/>
                                        <p:tgtEl>
                                          <p:spTgt spid="14">
                                            <p:txEl>
                                              <p:pRg st="0" end="0"/>
                                            </p:txEl>
                                          </p:spTgt>
                                        </p:tgtEl>
                                        <p:attrNameLst>
                                          <p:attrName>ppt_x</p:attrName>
                                        </p:attrNameLst>
                                      </p:cBhvr>
                                      <p:tavLst>
                                        <p:tav tm="0">
                                          <p:val>
                                            <p:strVal val="ppt_x"/>
                                          </p:val>
                                        </p:tav>
                                        <p:tav tm="100000">
                                          <p:val>
                                            <p:strVal val="1+ppt_w/2"/>
                                          </p:val>
                                        </p:tav>
                                      </p:tavLst>
                                    </p:anim>
                                    <p:anim calcmode="lin" valueType="num">
                                      <p:cBhvr additive="base">
                                        <p:cTn id="149" dur="1000"/>
                                        <p:tgtEl>
                                          <p:spTgt spid="14">
                                            <p:txEl>
                                              <p:pRg st="0" end="0"/>
                                            </p:txEl>
                                          </p:spTgt>
                                        </p:tgtEl>
                                        <p:attrNameLst>
                                          <p:attrName>ppt_y</p:attrName>
                                        </p:attrNameLst>
                                      </p:cBhvr>
                                      <p:tavLst>
                                        <p:tav tm="0">
                                          <p:val>
                                            <p:strVal val="ppt_y"/>
                                          </p:val>
                                        </p:tav>
                                        <p:tav tm="100000">
                                          <p:val>
                                            <p:strVal val="ppt_y"/>
                                          </p:val>
                                        </p:tav>
                                      </p:tavLst>
                                    </p:anim>
                                    <p:set>
                                      <p:cBhvr>
                                        <p:cTn id="150" dur="1" fill="hold">
                                          <p:stCondLst>
                                            <p:cond delay="999"/>
                                          </p:stCondLst>
                                        </p:cTn>
                                        <p:tgtEl>
                                          <p:spTgt spid="14">
                                            <p:txEl>
                                              <p:pRg st="0" end="0"/>
                                            </p:txEl>
                                          </p:spTgt>
                                        </p:tgtEl>
                                        <p:attrNameLst>
                                          <p:attrName>style.visibility</p:attrName>
                                        </p:attrNameLst>
                                      </p:cBhvr>
                                      <p:to>
                                        <p:strVal val="hidden"/>
                                      </p:to>
                                    </p:set>
                                  </p:childTnLst>
                                </p:cTn>
                              </p:par>
                              <p:par>
                                <p:cTn id="151" presetID="2" presetClass="exit" presetSubtype="2" fill="hold" grpId="0" nodeType="withEffect">
                                  <p:stCondLst>
                                    <p:cond delay="0"/>
                                  </p:stCondLst>
                                  <p:childTnLst>
                                    <p:anim calcmode="lin" valueType="num">
                                      <p:cBhvr additive="base">
                                        <p:cTn id="152" dur="1000"/>
                                        <p:tgtEl>
                                          <p:spTgt spid="14">
                                            <p:txEl>
                                              <p:pRg st="1" end="1"/>
                                            </p:txEl>
                                          </p:spTgt>
                                        </p:tgtEl>
                                        <p:attrNameLst>
                                          <p:attrName>ppt_x</p:attrName>
                                        </p:attrNameLst>
                                      </p:cBhvr>
                                      <p:tavLst>
                                        <p:tav tm="0">
                                          <p:val>
                                            <p:strVal val="ppt_x"/>
                                          </p:val>
                                        </p:tav>
                                        <p:tav tm="100000">
                                          <p:val>
                                            <p:strVal val="1+ppt_w/2"/>
                                          </p:val>
                                        </p:tav>
                                      </p:tavLst>
                                    </p:anim>
                                    <p:anim calcmode="lin" valueType="num">
                                      <p:cBhvr additive="base">
                                        <p:cTn id="153" dur="1000"/>
                                        <p:tgtEl>
                                          <p:spTgt spid="14">
                                            <p:txEl>
                                              <p:pRg st="1" end="1"/>
                                            </p:txEl>
                                          </p:spTgt>
                                        </p:tgtEl>
                                        <p:attrNameLst>
                                          <p:attrName>ppt_y</p:attrName>
                                        </p:attrNameLst>
                                      </p:cBhvr>
                                      <p:tavLst>
                                        <p:tav tm="0">
                                          <p:val>
                                            <p:strVal val="ppt_y"/>
                                          </p:val>
                                        </p:tav>
                                        <p:tav tm="100000">
                                          <p:val>
                                            <p:strVal val="ppt_y"/>
                                          </p:val>
                                        </p:tav>
                                      </p:tavLst>
                                    </p:anim>
                                    <p:set>
                                      <p:cBhvr>
                                        <p:cTn id="154" dur="1" fill="hold">
                                          <p:stCondLst>
                                            <p:cond delay="999"/>
                                          </p:stCondLst>
                                        </p:cTn>
                                        <p:tgtEl>
                                          <p:spTgt spid="14">
                                            <p:txEl>
                                              <p:pRg st="1" end="1"/>
                                            </p:txEl>
                                          </p:spTgt>
                                        </p:tgtEl>
                                        <p:attrNameLst>
                                          <p:attrName>style.visibility</p:attrName>
                                        </p:attrNameLst>
                                      </p:cBhvr>
                                      <p:to>
                                        <p:strVal val="hidden"/>
                                      </p:to>
                                    </p:set>
                                  </p:childTnLst>
                                </p:cTn>
                              </p:par>
                              <p:par>
                                <p:cTn id="155" presetID="2" presetClass="exit" presetSubtype="2" fill="hold" grpId="0" nodeType="withEffect">
                                  <p:stCondLst>
                                    <p:cond delay="0"/>
                                  </p:stCondLst>
                                  <p:childTnLst>
                                    <p:anim calcmode="lin" valueType="num">
                                      <p:cBhvr additive="base">
                                        <p:cTn id="156" dur="1000"/>
                                        <p:tgtEl>
                                          <p:spTgt spid="14">
                                            <p:txEl>
                                              <p:pRg st="2" end="2"/>
                                            </p:txEl>
                                          </p:spTgt>
                                        </p:tgtEl>
                                        <p:attrNameLst>
                                          <p:attrName>ppt_x</p:attrName>
                                        </p:attrNameLst>
                                      </p:cBhvr>
                                      <p:tavLst>
                                        <p:tav tm="0">
                                          <p:val>
                                            <p:strVal val="ppt_x"/>
                                          </p:val>
                                        </p:tav>
                                        <p:tav tm="100000">
                                          <p:val>
                                            <p:strVal val="1+ppt_w/2"/>
                                          </p:val>
                                        </p:tav>
                                      </p:tavLst>
                                    </p:anim>
                                    <p:anim calcmode="lin" valueType="num">
                                      <p:cBhvr additive="base">
                                        <p:cTn id="157" dur="1000"/>
                                        <p:tgtEl>
                                          <p:spTgt spid="14">
                                            <p:txEl>
                                              <p:pRg st="2" end="2"/>
                                            </p:txEl>
                                          </p:spTgt>
                                        </p:tgtEl>
                                        <p:attrNameLst>
                                          <p:attrName>ppt_y</p:attrName>
                                        </p:attrNameLst>
                                      </p:cBhvr>
                                      <p:tavLst>
                                        <p:tav tm="0">
                                          <p:val>
                                            <p:strVal val="ppt_y"/>
                                          </p:val>
                                        </p:tav>
                                        <p:tav tm="100000">
                                          <p:val>
                                            <p:strVal val="ppt_y"/>
                                          </p:val>
                                        </p:tav>
                                      </p:tavLst>
                                    </p:anim>
                                    <p:set>
                                      <p:cBhvr>
                                        <p:cTn id="158" dur="1" fill="hold">
                                          <p:stCondLst>
                                            <p:cond delay="999"/>
                                          </p:stCondLst>
                                        </p:cTn>
                                        <p:tgtEl>
                                          <p:spTgt spid="14">
                                            <p:txEl>
                                              <p:pRg st="2" end="2"/>
                                            </p:txEl>
                                          </p:spTgt>
                                        </p:tgtEl>
                                        <p:attrNameLst>
                                          <p:attrName>style.visibility</p:attrName>
                                        </p:attrNameLst>
                                      </p:cBhvr>
                                      <p:to>
                                        <p:strVal val="hidden"/>
                                      </p:to>
                                    </p:set>
                                  </p:childTnLst>
                                </p:cTn>
                              </p:par>
                              <p:par>
                                <p:cTn id="159" presetID="2" presetClass="exit" presetSubtype="2" fill="hold" grpId="0" nodeType="withEffect">
                                  <p:stCondLst>
                                    <p:cond delay="0"/>
                                  </p:stCondLst>
                                  <p:childTnLst>
                                    <p:anim calcmode="lin" valueType="num">
                                      <p:cBhvr additive="base">
                                        <p:cTn id="160" dur="1000"/>
                                        <p:tgtEl>
                                          <p:spTgt spid="14">
                                            <p:txEl>
                                              <p:pRg st="3" end="3"/>
                                            </p:txEl>
                                          </p:spTgt>
                                        </p:tgtEl>
                                        <p:attrNameLst>
                                          <p:attrName>ppt_x</p:attrName>
                                        </p:attrNameLst>
                                      </p:cBhvr>
                                      <p:tavLst>
                                        <p:tav tm="0">
                                          <p:val>
                                            <p:strVal val="ppt_x"/>
                                          </p:val>
                                        </p:tav>
                                        <p:tav tm="100000">
                                          <p:val>
                                            <p:strVal val="1+ppt_w/2"/>
                                          </p:val>
                                        </p:tav>
                                      </p:tavLst>
                                    </p:anim>
                                    <p:anim calcmode="lin" valueType="num">
                                      <p:cBhvr additive="base">
                                        <p:cTn id="161" dur="1000"/>
                                        <p:tgtEl>
                                          <p:spTgt spid="14">
                                            <p:txEl>
                                              <p:pRg st="3" end="3"/>
                                            </p:txEl>
                                          </p:spTgt>
                                        </p:tgtEl>
                                        <p:attrNameLst>
                                          <p:attrName>ppt_y</p:attrName>
                                        </p:attrNameLst>
                                      </p:cBhvr>
                                      <p:tavLst>
                                        <p:tav tm="0">
                                          <p:val>
                                            <p:strVal val="ppt_y"/>
                                          </p:val>
                                        </p:tav>
                                        <p:tav tm="100000">
                                          <p:val>
                                            <p:strVal val="ppt_y"/>
                                          </p:val>
                                        </p:tav>
                                      </p:tavLst>
                                    </p:anim>
                                    <p:set>
                                      <p:cBhvr>
                                        <p:cTn id="162" dur="1" fill="hold">
                                          <p:stCondLst>
                                            <p:cond delay="999"/>
                                          </p:stCondLst>
                                        </p:cTn>
                                        <p:tgtEl>
                                          <p:spTgt spid="14">
                                            <p:txEl>
                                              <p:pRg st="3" end="3"/>
                                            </p:txEl>
                                          </p:spTgt>
                                        </p:tgtEl>
                                        <p:attrNameLst>
                                          <p:attrName>style.visibility</p:attrName>
                                        </p:attrNameLst>
                                      </p:cBhvr>
                                      <p:to>
                                        <p:strVal val="hidden"/>
                                      </p:to>
                                    </p:set>
                                  </p:childTnLst>
                                </p:cTn>
                              </p:par>
                              <p:par>
                                <p:cTn id="163" presetID="2" presetClass="exit" presetSubtype="2" fill="hold" grpId="1" nodeType="withEffect">
                                  <p:stCondLst>
                                    <p:cond delay="0"/>
                                  </p:stCondLst>
                                  <p:childTnLst>
                                    <p:anim calcmode="lin" valueType="num">
                                      <p:cBhvr additive="base">
                                        <p:cTn id="164" dur="500"/>
                                        <p:tgtEl>
                                          <p:spTgt spid="15">
                                            <p:txEl>
                                              <p:pRg st="0" end="0"/>
                                            </p:txEl>
                                          </p:spTgt>
                                        </p:tgtEl>
                                        <p:attrNameLst>
                                          <p:attrName>ppt_x</p:attrName>
                                        </p:attrNameLst>
                                      </p:cBhvr>
                                      <p:tavLst>
                                        <p:tav tm="0">
                                          <p:val>
                                            <p:strVal val="ppt_x"/>
                                          </p:val>
                                        </p:tav>
                                        <p:tav tm="100000">
                                          <p:val>
                                            <p:strVal val="1+ppt_w/2"/>
                                          </p:val>
                                        </p:tav>
                                      </p:tavLst>
                                    </p:anim>
                                    <p:anim calcmode="lin" valueType="num">
                                      <p:cBhvr additive="base">
                                        <p:cTn id="165" dur="500"/>
                                        <p:tgtEl>
                                          <p:spTgt spid="15">
                                            <p:txEl>
                                              <p:pRg st="0" end="0"/>
                                            </p:txEl>
                                          </p:spTgt>
                                        </p:tgtEl>
                                        <p:attrNameLst>
                                          <p:attrName>ppt_y</p:attrName>
                                        </p:attrNameLst>
                                      </p:cBhvr>
                                      <p:tavLst>
                                        <p:tav tm="0">
                                          <p:val>
                                            <p:strVal val="ppt_y"/>
                                          </p:val>
                                        </p:tav>
                                        <p:tav tm="100000">
                                          <p:val>
                                            <p:strVal val="ppt_y"/>
                                          </p:val>
                                        </p:tav>
                                      </p:tavLst>
                                    </p:anim>
                                    <p:set>
                                      <p:cBhvr>
                                        <p:cTn id="166" dur="1" fill="hold">
                                          <p:stCondLst>
                                            <p:cond delay="499"/>
                                          </p:stCondLst>
                                        </p:cTn>
                                        <p:tgtEl>
                                          <p:spTgt spid="15">
                                            <p:txEl>
                                              <p:pRg st="0" end="0"/>
                                            </p:txEl>
                                          </p:spTgt>
                                        </p:tgtEl>
                                        <p:attrNameLst>
                                          <p:attrName>style.visibility</p:attrName>
                                        </p:attrNameLst>
                                      </p:cBhvr>
                                      <p:to>
                                        <p:strVal val="hidden"/>
                                      </p:to>
                                    </p:set>
                                  </p:childTnLst>
                                </p:cTn>
                              </p:par>
                              <p:par>
                                <p:cTn id="167" presetID="2" presetClass="exit" presetSubtype="2" fill="hold" grpId="1" nodeType="withEffect">
                                  <p:stCondLst>
                                    <p:cond delay="0"/>
                                  </p:stCondLst>
                                  <p:childTnLst>
                                    <p:anim calcmode="lin" valueType="num">
                                      <p:cBhvr additive="base">
                                        <p:cTn id="168" dur="500"/>
                                        <p:tgtEl>
                                          <p:spTgt spid="15">
                                            <p:txEl>
                                              <p:pRg st="1" end="1"/>
                                            </p:txEl>
                                          </p:spTgt>
                                        </p:tgtEl>
                                        <p:attrNameLst>
                                          <p:attrName>ppt_x</p:attrName>
                                        </p:attrNameLst>
                                      </p:cBhvr>
                                      <p:tavLst>
                                        <p:tav tm="0">
                                          <p:val>
                                            <p:strVal val="ppt_x"/>
                                          </p:val>
                                        </p:tav>
                                        <p:tav tm="100000">
                                          <p:val>
                                            <p:strVal val="1+ppt_w/2"/>
                                          </p:val>
                                        </p:tav>
                                      </p:tavLst>
                                    </p:anim>
                                    <p:anim calcmode="lin" valueType="num">
                                      <p:cBhvr additive="base">
                                        <p:cTn id="169" dur="500"/>
                                        <p:tgtEl>
                                          <p:spTgt spid="15">
                                            <p:txEl>
                                              <p:pRg st="1" end="1"/>
                                            </p:txEl>
                                          </p:spTgt>
                                        </p:tgtEl>
                                        <p:attrNameLst>
                                          <p:attrName>ppt_y</p:attrName>
                                        </p:attrNameLst>
                                      </p:cBhvr>
                                      <p:tavLst>
                                        <p:tav tm="0">
                                          <p:val>
                                            <p:strVal val="ppt_y"/>
                                          </p:val>
                                        </p:tav>
                                        <p:tav tm="100000">
                                          <p:val>
                                            <p:strVal val="ppt_y"/>
                                          </p:val>
                                        </p:tav>
                                      </p:tavLst>
                                    </p:anim>
                                    <p:set>
                                      <p:cBhvr>
                                        <p:cTn id="170" dur="1" fill="hold">
                                          <p:stCondLst>
                                            <p:cond delay="499"/>
                                          </p:stCondLst>
                                        </p:cTn>
                                        <p:tgtEl>
                                          <p:spTgt spid="15">
                                            <p:txEl>
                                              <p:pRg st="1" end="1"/>
                                            </p:txEl>
                                          </p:spTgt>
                                        </p:tgtEl>
                                        <p:attrNameLst>
                                          <p:attrName>style.visibility</p:attrName>
                                        </p:attrNameLst>
                                      </p:cBhvr>
                                      <p:to>
                                        <p:strVal val="hidden"/>
                                      </p:to>
                                    </p:set>
                                  </p:childTnLst>
                                </p:cTn>
                              </p:par>
                              <p:par>
                                <p:cTn id="171" presetID="2" presetClass="exit" presetSubtype="2" fill="hold" grpId="1" nodeType="withEffect">
                                  <p:stCondLst>
                                    <p:cond delay="0"/>
                                  </p:stCondLst>
                                  <p:childTnLst>
                                    <p:anim calcmode="lin" valueType="num">
                                      <p:cBhvr additive="base">
                                        <p:cTn id="172" dur="500"/>
                                        <p:tgtEl>
                                          <p:spTgt spid="15">
                                            <p:txEl>
                                              <p:pRg st="2" end="2"/>
                                            </p:txEl>
                                          </p:spTgt>
                                        </p:tgtEl>
                                        <p:attrNameLst>
                                          <p:attrName>ppt_x</p:attrName>
                                        </p:attrNameLst>
                                      </p:cBhvr>
                                      <p:tavLst>
                                        <p:tav tm="0">
                                          <p:val>
                                            <p:strVal val="ppt_x"/>
                                          </p:val>
                                        </p:tav>
                                        <p:tav tm="100000">
                                          <p:val>
                                            <p:strVal val="1+ppt_w/2"/>
                                          </p:val>
                                        </p:tav>
                                      </p:tavLst>
                                    </p:anim>
                                    <p:anim calcmode="lin" valueType="num">
                                      <p:cBhvr additive="base">
                                        <p:cTn id="173" dur="500"/>
                                        <p:tgtEl>
                                          <p:spTgt spid="15">
                                            <p:txEl>
                                              <p:pRg st="2" end="2"/>
                                            </p:txEl>
                                          </p:spTgt>
                                        </p:tgtEl>
                                        <p:attrNameLst>
                                          <p:attrName>ppt_y</p:attrName>
                                        </p:attrNameLst>
                                      </p:cBhvr>
                                      <p:tavLst>
                                        <p:tav tm="0">
                                          <p:val>
                                            <p:strVal val="ppt_y"/>
                                          </p:val>
                                        </p:tav>
                                        <p:tav tm="100000">
                                          <p:val>
                                            <p:strVal val="ppt_y"/>
                                          </p:val>
                                        </p:tav>
                                      </p:tavLst>
                                    </p:anim>
                                    <p:set>
                                      <p:cBhvr>
                                        <p:cTn id="174" dur="1" fill="hold">
                                          <p:stCondLst>
                                            <p:cond delay="499"/>
                                          </p:stCondLst>
                                        </p:cTn>
                                        <p:tgtEl>
                                          <p:spTgt spid="15">
                                            <p:txEl>
                                              <p:pRg st="2" end="2"/>
                                            </p:txEl>
                                          </p:spTgt>
                                        </p:tgtEl>
                                        <p:attrNameLst>
                                          <p:attrName>style.visibility</p:attrName>
                                        </p:attrNameLst>
                                      </p:cBhvr>
                                      <p:to>
                                        <p:strVal val="hidden"/>
                                      </p:to>
                                    </p:set>
                                  </p:childTnLst>
                                </p:cTn>
                              </p:par>
                              <p:par>
                                <p:cTn id="175" presetID="2" presetClass="exit" presetSubtype="2" fill="hold" grpId="1" nodeType="withEffect">
                                  <p:stCondLst>
                                    <p:cond delay="0"/>
                                  </p:stCondLst>
                                  <p:childTnLst>
                                    <p:anim calcmode="lin" valueType="num">
                                      <p:cBhvr additive="base">
                                        <p:cTn id="176" dur="500"/>
                                        <p:tgtEl>
                                          <p:spTgt spid="15">
                                            <p:txEl>
                                              <p:pRg st="3" end="3"/>
                                            </p:txEl>
                                          </p:spTgt>
                                        </p:tgtEl>
                                        <p:attrNameLst>
                                          <p:attrName>ppt_x</p:attrName>
                                        </p:attrNameLst>
                                      </p:cBhvr>
                                      <p:tavLst>
                                        <p:tav tm="0">
                                          <p:val>
                                            <p:strVal val="ppt_x"/>
                                          </p:val>
                                        </p:tav>
                                        <p:tav tm="100000">
                                          <p:val>
                                            <p:strVal val="1+ppt_w/2"/>
                                          </p:val>
                                        </p:tav>
                                      </p:tavLst>
                                    </p:anim>
                                    <p:anim calcmode="lin" valueType="num">
                                      <p:cBhvr additive="base">
                                        <p:cTn id="177" dur="500"/>
                                        <p:tgtEl>
                                          <p:spTgt spid="15">
                                            <p:txEl>
                                              <p:pRg st="3" end="3"/>
                                            </p:txEl>
                                          </p:spTgt>
                                        </p:tgtEl>
                                        <p:attrNameLst>
                                          <p:attrName>ppt_y</p:attrName>
                                        </p:attrNameLst>
                                      </p:cBhvr>
                                      <p:tavLst>
                                        <p:tav tm="0">
                                          <p:val>
                                            <p:strVal val="ppt_y"/>
                                          </p:val>
                                        </p:tav>
                                        <p:tav tm="100000">
                                          <p:val>
                                            <p:strVal val="ppt_y"/>
                                          </p:val>
                                        </p:tav>
                                      </p:tavLst>
                                    </p:anim>
                                    <p:set>
                                      <p:cBhvr>
                                        <p:cTn id="178" dur="1" fill="hold">
                                          <p:stCondLst>
                                            <p:cond delay="499"/>
                                          </p:stCondLst>
                                        </p:cTn>
                                        <p:tgtEl>
                                          <p:spTgt spid="15">
                                            <p:txEl>
                                              <p:pRg st="3" end="3"/>
                                            </p:txEl>
                                          </p:spTgt>
                                        </p:tgtEl>
                                        <p:attrNameLst>
                                          <p:attrName>style.visibility</p:attrName>
                                        </p:attrNameLst>
                                      </p:cBhvr>
                                      <p:to>
                                        <p:strVal val="hidden"/>
                                      </p:to>
                                    </p:set>
                                  </p:childTnLst>
                                </p:cTn>
                              </p:par>
                              <p:par>
                                <p:cTn id="179" presetID="2" presetClass="exit" presetSubtype="2" fill="hold" grpId="1" nodeType="withEffect">
                                  <p:stCondLst>
                                    <p:cond delay="0"/>
                                  </p:stCondLst>
                                  <p:childTnLst>
                                    <p:anim calcmode="lin" valueType="num">
                                      <p:cBhvr additive="base">
                                        <p:cTn id="180" dur="500"/>
                                        <p:tgtEl>
                                          <p:spTgt spid="15">
                                            <p:txEl>
                                              <p:pRg st="4" end="4"/>
                                            </p:txEl>
                                          </p:spTgt>
                                        </p:tgtEl>
                                        <p:attrNameLst>
                                          <p:attrName>ppt_x</p:attrName>
                                        </p:attrNameLst>
                                      </p:cBhvr>
                                      <p:tavLst>
                                        <p:tav tm="0">
                                          <p:val>
                                            <p:strVal val="ppt_x"/>
                                          </p:val>
                                        </p:tav>
                                        <p:tav tm="100000">
                                          <p:val>
                                            <p:strVal val="1+ppt_w/2"/>
                                          </p:val>
                                        </p:tav>
                                      </p:tavLst>
                                    </p:anim>
                                    <p:anim calcmode="lin" valueType="num">
                                      <p:cBhvr additive="base">
                                        <p:cTn id="181" dur="500"/>
                                        <p:tgtEl>
                                          <p:spTgt spid="15">
                                            <p:txEl>
                                              <p:pRg st="4" end="4"/>
                                            </p:txEl>
                                          </p:spTgt>
                                        </p:tgtEl>
                                        <p:attrNameLst>
                                          <p:attrName>ppt_y</p:attrName>
                                        </p:attrNameLst>
                                      </p:cBhvr>
                                      <p:tavLst>
                                        <p:tav tm="0">
                                          <p:val>
                                            <p:strVal val="ppt_y"/>
                                          </p:val>
                                        </p:tav>
                                        <p:tav tm="100000">
                                          <p:val>
                                            <p:strVal val="ppt_y"/>
                                          </p:val>
                                        </p:tav>
                                      </p:tavLst>
                                    </p:anim>
                                    <p:set>
                                      <p:cBhvr>
                                        <p:cTn id="182" dur="1" fill="hold">
                                          <p:stCondLst>
                                            <p:cond delay="499"/>
                                          </p:stCondLst>
                                        </p:cTn>
                                        <p:tgtEl>
                                          <p:spTgt spid="15">
                                            <p:txEl>
                                              <p:pRg st="4" end="4"/>
                                            </p:txEl>
                                          </p:spTgt>
                                        </p:tgtEl>
                                        <p:attrNameLst>
                                          <p:attrName>style.visibility</p:attrName>
                                        </p:attrNameLst>
                                      </p:cBhvr>
                                      <p:to>
                                        <p:strVal val="hidden"/>
                                      </p:to>
                                    </p:set>
                                  </p:childTnLst>
                                </p:cTn>
                              </p:par>
                              <p:par>
                                <p:cTn id="183" presetID="2" presetClass="exit" presetSubtype="2" fill="hold" grpId="1" nodeType="withEffect">
                                  <p:stCondLst>
                                    <p:cond delay="0"/>
                                  </p:stCondLst>
                                  <p:childTnLst>
                                    <p:anim calcmode="lin" valueType="num">
                                      <p:cBhvr additive="base">
                                        <p:cTn id="184" dur="500"/>
                                        <p:tgtEl>
                                          <p:spTgt spid="15">
                                            <p:txEl>
                                              <p:pRg st="5" end="5"/>
                                            </p:txEl>
                                          </p:spTgt>
                                        </p:tgtEl>
                                        <p:attrNameLst>
                                          <p:attrName>ppt_x</p:attrName>
                                        </p:attrNameLst>
                                      </p:cBhvr>
                                      <p:tavLst>
                                        <p:tav tm="0">
                                          <p:val>
                                            <p:strVal val="ppt_x"/>
                                          </p:val>
                                        </p:tav>
                                        <p:tav tm="100000">
                                          <p:val>
                                            <p:strVal val="1+ppt_w/2"/>
                                          </p:val>
                                        </p:tav>
                                      </p:tavLst>
                                    </p:anim>
                                    <p:anim calcmode="lin" valueType="num">
                                      <p:cBhvr additive="base">
                                        <p:cTn id="185" dur="500"/>
                                        <p:tgtEl>
                                          <p:spTgt spid="15">
                                            <p:txEl>
                                              <p:pRg st="5" end="5"/>
                                            </p:txEl>
                                          </p:spTgt>
                                        </p:tgtEl>
                                        <p:attrNameLst>
                                          <p:attrName>ppt_y</p:attrName>
                                        </p:attrNameLst>
                                      </p:cBhvr>
                                      <p:tavLst>
                                        <p:tav tm="0">
                                          <p:val>
                                            <p:strVal val="ppt_y"/>
                                          </p:val>
                                        </p:tav>
                                        <p:tav tm="100000">
                                          <p:val>
                                            <p:strVal val="ppt_y"/>
                                          </p:val>
                                        </p:tav>
                                      </p:tavLst>
                                    </p:anim>
                                    <p:set>
                                      <p:cBhvr>
                                        <p:cTn id="186" dur="1" fill="hold">
                                          <p:stCondLst>
                                            <p:cond delay="499"/>
                                          </p:stCondLst>
                                        </p:cTn>
                                        <p:tgtEl>
                                          <p:spTgt spid="15">
                                            <p:txEl>
                                              <p:pRg st="5" end="5"/>
                                            </p:txEl>
                                          </p:spTgt>
                                        </p:tgtEl>
                                        <p:attrNameLst>
                                          <p:attrName>style.visibility</p:attrName>
                                        </p:attrNameLst>
                                      </p:cBhvr>
                                      <p:to>
                                        <p:strVal val="hidden"/>
                                      </p:to>
                                    </p:set>
                                  </p:childTnLst>
                                </p:cTn>
                              </p:par>
                              <p:par>
                                <p:cTn id="187" presetID="2" presetClass="exit" presetSubtype="2" fill="hold" grpId="1" nodeType="withEffect">
                                  <p:stCondLst>
                                    <p:cond delay="0"/>
                                  </p:stCondLst>
                                  <p:childTnLst>
                                    <p:anim calcmode="lin" valueType="num">
                                      <p:cBhvr additive="base">
                                        <p:cTn id="188" dur="500"/>
                                        <p:tgtEl>
                                          <p:spTgt spid="15">
                                            <p:txEl>
                                              <p:pRg st="6" end="6"/>
                                            </p:txEl>
                                          </p:spTgt>
                                        </p:tgtEl>
                                        <p:attrNameLst>
                                          <p:attrName>ppt_x</p:attrName>
                                        </p:attrNameLst>
                                      </p:cBhvr>
                                      <p:tavLst>
                                        <p:tav tm="0">
                                          <p:val>
                                            <p:strVal val="ppt_x"/>
                                          </p:val>
                                        </p:tav>
                                        <p:tav tm="100000">
                                          <p:val>
                                            <p:strVal val="1+ppt_w/2"/>
                                          </p:val>
                                        </p:tav>
                                      </p:tavLst>
                                    </p:anim>
                                    <p:anim calcmode="lin" valueType="num">
                                      <p:cBhvr additive="base">
                                        <p:cTn id="189" dur="500"/>
                                        <p:tgtEl>
                                          <p:spTgt spid="15">
                                            <p:txEl>
                                              <p:pRg st="6" end="6"/>
                                            </p:txEl>
                                          </p:spTgt>
                                        </p:tgtEl>
                                        <p:attrNameLst>
                                          <p:attrName>ppt_y</p:attrName>
                                        </p:attrNameLst>
                                      </p:cBhvr>
                                      <p:tavLst>
                                        <p:tav tm="0">
                                          <p:val>
                                            <p:strVal val="ppt_y"/>
                                          </p:val>
                                        </p:tav>
                                        <p:tav tm="100000">
                                          <p:val>
                                            <p:strVal val="ppt_y"/>
                                          </p:val>
                                        </p:tav>
                                      </p:tavLst>
                                    </p:anim>
                                    <p:set>
                                      <p:cBhvr>
                                        <p:cTn id="190" dur="1" fill="hold">
                                          <p:stCondLst>
                                            <p:cond delay="499"/>
                                          </p:stCondLst>
                                        </p:cTn>
                                        <p:tgtEl>
                                          <p:spTgt spid="15">
                                            <p:txEl>
                                              <p:pRg st="6" end="6"/>
                                            </p:txEl>
                                          </p:spTgt>
                                        </p:tgtEl>
                                        <p:attrNameLst>
                                          <p:attrName>style.visibility</p:attrName>
                                        </p:attrNameLst>
                                      </p:cBhvr>
                                      <p:to>
                                        <p:strVal val="hidden"/>
                                      </p:to>
                                    </p:set>
                                  </p:childTnLst>
                                </p:cTn>
                              </p:par>
                              <p:par>
                                <p:cTn id="191" presetID="2" presetClass="exit" presetSubtype="2" fill="hold" grpId="1" nodeType="withEffect">
                                  <p:stCondLst>
                                    <p:cond delay="0"/>
                                  </p:stCondLst>
                                  <p:childTnLst>
                                    <p:anim calcmode="lin" valueType="num">
                                      <p:cBhvr additive="base">
                                        <p:cTn id="192" dur="500"/>
                                        <p:tgtEl>
                                          <p:spTgt spid="15">
                                            <p:txEl>
                                              <p:pRg st="7" end="7"/>
                                            </p:txEl>
                                          </p:spTgt>
                                        </p:tgtEl>
                                        <p:attrNameLst>
                                          <p:attrName>ppt_x</p:attrName>
                                        </p:attrNameLst>
                                      </p:cBhvr>
                                      <p:tavLst>
                                        <p:tav tm="0">
                                          <p:val>
                                            <p:strVal val="ppt_x"/>
                                          </p:val>
                                        </p:tav>
                                        <p:tav tm="100000">
                                          <p:val>
                                            <p:strVal val="1+ppt_w/2"/>
                                          </p:val>
                                        </p:tav>
                                      </p:tavLst>
                                    </p:anim>
                                    <p:anim calcmode="lin" valueType="num">
                                      <p:cBhvr additive="base">
                                        <p:cTn id="193" dur="500"/>
                                        <p:tgtEl>
                                          <p:spTgt spid="15">
                                            <p:txEl>
                                              <p:pRg st="7" end="7"/>
                                            </p:txEl>
                                          </p:spTgt>
                                        </p:tgtEl>
                                        <p:attrNameLst>
                                          <p:attrName>ppt_y</p:attrName>
                                        </p:attrNameLst>
                                      </p:cBhvr>
                                      <p:tavLst>
                                        <p:tav tm="0">
                                          <p:val>
                                            <p:strVal val="ppt_y"/>
                                          </p:val>
                                        </p:tav>
                                        <p:tav tm="100000">
                                          <p:val>
                                            <p:strVal val="ppt_y"/>
                                          </p:val>
                                        </p:tav>
                                      </p:tavLst>
                                    </p:anim>
                                    <p:set>
                                      <p:cBhvr>
                                        <p:cTn id="194" dur="1" fill="hold">
                                          <p:stCondLst>
                                            <p:cond delay="499"/>
                                          </p:stCondLst>
                                        </p:cTn>
                                        <p:tgtEl>
                                          <p:spTgt spid="15">
                                            <p:txEl>
                                              <p:pRg st="7" end="7"/>
                                            </p:txEl>
                                          </p:spTgt>
                                        </p:tgtEl>
                                        <p:attrNameLst>
                                          <p:attrName>style.visibility</p:attrName>
                                        </p:attrNameLst>
                                      </p:cBhvr>
                                      <p:to>
                                        <p:strVal val="hidden"/>
                                      </p:to>
                                    </p:set>
                                  </p:childTnLst>
                                </p:cTn>
                              </p:par>
                              <p:par>
                                <p:cTn id="195" presetID="2" presetClass="exit" presetSubtype="2" fill="hold" grpId="1" nodeType="withEffect">
                                  <p:stCondLst>
                                    <p:cond delay="0"/>
                                  </p:stCondLst>
                                  <p:childTnLst>
                                    <p:anim calcmode="lin" valueType="num">
                                      <p:cBhvr additive="base">
                                        <p:cTn id="196" dur="500"/>
                                        <p:tgtEl>
                                          <p:spTgt spid="15">
                                            <p:txEl>
                                              <p:pRg st="8" end="8"/>
                                            </p:txEl>
                                          </p:spTgt>
                                        </p:tgtEl>
                                        <p:attrNameLst>
                                          <p:attrName>ppt_x</p:attrName>
                                        </p:attrNameLst>
                                      </p:cBhvr>
                                      <p:tavLst>
                                        <p:tav tm="0">
                                          <p:val>
                                            <p:strVal val="ppt_x"/>
                                          </p:val>
                                        </p:tav>
                                        <p:tav tm="100000">
                                          <p:val>
                                            <p:strVal val="1+ppt_w/2"/>
                                          </p:val>
                                        </p:tav>
                                      </p:tavLst>
                                    </p:anim>
                                    <p:anim calcmode="lin" valueType="num">
                                      <p:cBhvr additive="base">
                                        <p:cTn id="197" dur="500"/>
                                        <p:tgtEl>
                                          <p:spTgt spid="15">
                                            <p:txEl>
                                              <p:pRg st="8" end="8"/>
                                            </p:txEl>
                                          </p:spTgt>
                                        </p:tgtEl>
                                        <p:attrNameLst>
                                          <p:attrName>ppt_y</p:attrName>
                                        </p:attrNameLst>
                                      </p:cBhvr>
                                      <p:tavLst>
                                        <p:tav tm="0">
                                          <p:val>
                                            <p:strVal val="ppt_y"/>
                                          </p:val>
                                        </p:tav>
                                        <p:tav tm="100000">
                                          <p:val>
                                            <p:strVal val="ppt_y"/>
                                          </p:val>
                                        </p:tav>
                                      </p:tavLst>
                                    </p:anim>
                                    <p:set>
                                      <p:cBhvr>
                                        <p:cTn id="198" dur="1" fill="hold">
                                          <p:stCondLst>
                                            <p:cond delay="499"/>
                                          </p:stCondLst>
                                        </p:cTn>
                                        <p:tgtEl>
                                          <p:spTgt spid="15">
                                            <p:txEl>
                                              <p:pRg st="8" end="8"/>
                                            </p:txEl>
                                          </p:spTgt>
                                        </p:tgtEl>
                                        <p:attrNameLst>
                                          <p:attrName>style.visibility</p:attrName>
                                        </p:attrNameLst>
                                      </p:cBhvr>
                                      <p:to>
                                        <p:strVal val="hidden"/>
                                      </p:to>
                                    </p:set>
                                  </p:childTnLst>
                                </p:cTn>
                              </p:par>
                            </p:childTnLst>
                          </p:cTn>
                        </p:par>
                        <p:par>
                          <p:cTn id="199" fill="hold">
                            <p:stCondLst>
                              <p:cond delay="1000"/>
                            </p:stCondLst>
                            <p:childTnLst>
                              <p:par>
                                <p:cTn id="200" presetID="42" presetClass="path" presetSubtype="0" accel="50000" decel="50000" fill="hold" nodeType="afterEffect">
                                  <p:stCondLst>
                                    <p:cond delay="0"/>
                                  </p:stCondLst>
                                  <p:childTnLst>
                                    <p:animMotion origin="layout" path="M -2.77556E-17 -2.22222E-6 L 0.93281 0.00394 " pathEditMode="relative" rAng="0" ptsTypes="AA">
                                      <p:cBhvr>
                                        <p:cTn id="201" dur="1900" fill="hold"/>
                                        <p:tgtEl>
                                          <p:spTgt spid="1030"/>
                                        </p:tgtEl>
                                        <p:attrNameLst>
                                          <p:attrName>ppt_x</p:attrName>
                                          <p:attrName>ppt_y</p:attrName>
                                        </p:attrNameLst>
                                      </p:cBhvr>
                                      <p:rCtr x="46632" y="185"/>
                                    </p:animMotion>
                                  </p:childTnLst>
                                </p:cTn>
                              </p:par>
                            </p:childTnLst>
                          </p:cTn>
                        </p:par>
                      </p:childTnLst>
                    </p:cTn>
                  </p:par>
                  <p:par>
                    <p:cTn id="202" fill="hold">
                      <p:stCondLst>
                        <p:cond delay="indefinite"/>
                      </p:stCondLst>
                      <p:childTnLst>
                        <p:par>
                          <p:cTn id="203" fill="hold">
                            <p:stCondLst>
                              <p:cond delay="0"/>
                            </p:stCondLst>
                            <p:childTnLst>
                              <p:par>
                                <p:cTn id="204" presetID="2" presetClass="exit" presetSubtype="2" fill="hold" nodeType="clickEffect">
                                  <p:stCondLst>
                                    <p:cond delay="0"/>
                                  </p:stCondLst>
                                  <p:childTnLst>
                                    <p:anim calcmode="lin" valueType="num">
                                      <p:cBhvr additive="base">
                                        <p:cTn id="205" dur="1000"/>
                                        <p:tgtEl>
                                          <p:spTgt spid="1030"/>
                                        </p:tgtEl>
                                        <p:attrNameLst>
                                          <p:attrName>ppt_x</p:attrName>
                                        </p:attrNameLst>
                                      </p:cBhvr>
                                      <p:tavLst>
                                        <p:tav tm="0">
                                          <p:val>
                                            <p:strVal val="ppt_x"/>
                                          </p:val>
                                        </p:tav>
                                        <p:tav tm="100000">
                                          <p:val>
                                            <p:strVal val="1+ppt_w/2"/>
                                          </p:val>
                                        </p:tav>
                                      </p:tavLst>
                                    </p:anim>
                                    <p:anim calcmode="lin" valueType="num">
                                      <p:cBhvr additive="base">
                                        <p:cTn id="206" dur="1000"/>
                                        <p:tgtEl>
                                          <p:spTgt spid="1030"/>
                                        </p:tgtEl>
                                        <p:attrNameLst>
                                          <p:attrName>ppt_y</p:attrName>
                                        </p:attrNameLst>
                                      </p:cBhvr>
                                      <p:tavLst>
                                        <p:tav tm="0">
                                          <p:val>
                                            <p:strVal val="ppt_y"/>
                                          </p:val>
                                        </p:tav>
                                        <p:tav tm="100000">
                                          <p:val>
                                            <p:strVal val="ppt_y"/>
                                          </p:val>
                                        </p:tav>
                                      </p:tavLst>
                                    </p:anim>
                                    <p:set>
                                      <p:cBhvr>
                                        <p:cTn id="207" dur="1" fill="hold">
                                          <p:stCondLst>
                                            <p:cond delay="999"/>
                                          </p:stCondLst>
                                        </p:cTn>
                                        <p:tgtEl>
                                          <p:spTgt spid="1030"/>
                                        </p:tgtEl>
                                        <p:attrNameLst>
                                          <p:attrName>style.visibility</p:attrName>
                                        </p:attrNameLst>
                                      </p:cBhvr>
                                      <p:to>
                                        <p:strVal val="hidden"/>
                                      </p:to>
                                    </p:set>
                                  </p:childTnLst>
                                </p:cTn>
                              </p:par>
                            </p:childTnLst>
                          </p:cTn>
                        </p:par>
                        <p:par>
                          <p:cTn id="208" fill="hold">
                            <p:stCondLst>
                              <p:cond delay="1000"/>
                            </p:stCondLst>
                            <p:childTnLst>
                              <p:par>
                                <p:cTn id="209" presetID="63" presetClass="path" presetSubtype="0" accel="50000" decel="50000" fill="hold" nodeType="afterEffect">
                                  <p:stCondLst>
                                    <p:cond delay="0"/>
                                  </p:stCondLst>
                                  <p:childTnLst>
                                    <p:animMotion origin="layout" path="M 2.77778E-7 -2.59259E-6 L 0.93351 -0.00301 " pathEditMode="relative" rAng="0" ptsTypes="AA">
                                      <p:cBhvr>
                                        <p:cTn id="210" dur="2000" fill="hold"/>
                                        <p:tgtEl>
                                          <p:spTgt spid="4"/>
                                        </p:tgtEl>
                                        <p:attrNameLst>
                                          <p:attrName>ppt_x</p:attrName>
                                          <p:attrName>ppt_y</p:attrName>
                                        </p:attrNameLst>
                                      </p:cBhvr>
                                      <p:rCtr x="46667" y="-162"/>
                                    </p:animMotion>
                                  </p:childTnLst>
                                </p:cTn>
                              </p:par>
                            </p:childTnLst>
                          </p:cTn>
                        </p:par>
                      </p:childTnLst>
                    </p:cTn>
                  </p:par>
                  <p:par>
                    <p:cTn id="211" fill="hold">
                      <p:stCondLst>
                        <p:cond delay="indefinite"/>
                      </p:stCondLst>
                      <p:childTnLst>
                        <p:par>
                          <p:cTn id="212" fill="hold">
                            <p:stCondLst>
                              <p:cond delay="0"/>
                            </p:stCondLst>
                            <p:childTnLst>
                              <p:par>
                                <p:cTn id="213" presetID="2" presetClass="exit" presetSubtype="2" fill="hold" nodeType="clickEffect">
                                  <p:stCondLst>
                                    <p:cond delay="0"/>
                                  </p:stCondLst>
                                  <p:childTnLst>
                                    <p:anim calcmode="lin" valueType="num">
                                      <p:cBhvr additive="base">
                                        <p:cTn id="214" dur="1000"/>
                                        <p:tgtEl>
                                          <p:spTgt spid="4"/>
                                        </p:tgtEl>
                                        <p:attrNameLst>
                                          <p:attrName>ppt_x</p:attrName>
                                        </p:attrNameLst>
                                      </p:cBhvr>
                                      <p:tavLst>
                                        <p:tav tm="0">
                                          <p:val>
                                            <p:strVal val="ppt_x"/>
                                          </p:val>
                                        </p:tav>
                                        <p:tav tm="100000">
                                          <p:val>
                                            <p:strVal val="1+ppt_w/2"/>
                                          </p:val>
                                        </p:tav>
                                      </p:tavLst>
                                    </p:anim>
                                    <p:anim calcmode="lin" valueType="num">
                                      <p:cBhvr additive="base">
                                        <p:cTn id="215" dur="1000"/>
                                        <p:tgtEl>
                                          <p:spTgt spid="4"/>
                                        </p:tgtEl>
                                        <p:attrNameLst>
                                          <p:attrName>ppt_y</p:attrName>
                                        </p:attrNameLst>
                                      </p:cBhvr>
                                      <p:tavLst>
                                        <p:tav tm="0">
                                          <p:val>
                                            <p:strVal val="ppt_y"/>
                                          </p:val>
                                        </p:tav>
                                        <p:tav tm="100000">
                                          <p:val>
                                            <p:strVal val="ppt_y"/>
                                          </p:val>
                                        </p:tav>
                                      </p:tavLst>
                                    </p:anim>
                                    <p:set>
                                      <p:cBhvr>
                                        <p:cTn id="216"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allAtOnce"/>
      <p:bldP spid="14" grpId="1" uiExpand="1" build="allAtOnce"/>
      <p:bldP spid="15" grpId="0" build="allAtOnce"/>
      <p:bldP spid="15" grpId="1" build="allAtOnce"/>
      <p:bldP spid="13" grpId="0" uiExpand="1"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6822F16-FCE3-4657-9F5A-A1822670A982}"/>
              </a:ext>
            </a:extLst>
          </p:cNvPr>
          <p:cNvSpPr txBox="1">
            <a:spLocks/>
          </p:cNvSpPr>
          <p:nvPr/>
        </p:nvSpPr>
        <p:spPr>
          <a:xfrm>
            <a:off x="-15750" y="1371600"/>
            <a:ext cx="4025900" cy="4939044"/>
          </a:xfrm>
          <a:prstGeom prst="rect">
            <a:avLst/>
          </a:prstGeom>
          <a:solidFill>
            <a:schemeClr val="bg1"/>
          </a:solid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endParaRPr lang="en-US" sz="2800" dirty="0">
              <a:solidFill>
                <a:srgbClr val="1F497D"/>
              </a:solidFill>
            </a:endParaRPr>
          </a:p>
        </p:txBody>
      </p:sp>
      <p:sp>
        <p:nvSpPr>
          <p:cNvPr id="15" name="Title 1">
            <a:extLst>
              <a:ext uri="{FF2B5EF4-FFF2-40B4-BE49-F238E27FC236}">
                <a16:creationId xmlns:a16="http://schemas.microsoft.com/office/drawing/2014/main" id="{730B145A-1FD8-4DE3-9FB5-CA5051217155}"/>
              </a:ext>
            </a:extLst>
          </p:cNvPr>
          <p:cNvSpPr txBox="1">
            <a:spLocks/>
          </p:cNvSpPr>
          <p:nvPr/>
        </p:nvSpPr>
        <p:spPr>
          <a:xfrm>
            <a:off x="-152400" y="2260600"/>
            <a:ext cx="4031639" cy="3124200"/>
          </a:xfrm>
          <a:prstGeom prst="rect">
            <a:avLst/>
          </a:prstGeom>
          <a:no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4000" dirty="0">
                <a:solidFill>
                  <a:schemeClr val="tx2">
                    <a:lumMod val="75000"/>
                  </a:schemeClr>
                </a:solidFill>
              </a:rPr>
              <a:t>Categorize Expenses</a:t>
            </a:r>
          </a:p>
        </p:txBody>
      </p:sp>
      <p:sp>
        <p:nvSpPr>
          <p:cNvPr id="32" name="Title 1"/>
          <p:cNvSpPr txBox="1">
            <a:spLocks/>
          </p:cNvSpPr>
          <p:nvPr/>
        </p:nvSpPr>
        <p:spPr>
          <a:xfrm>
            <a:off x="4076700" y="5207000"/>
            <a:ext cx="1902818" cy="685800"/>
          </a:xfrm>
          <a:prstGeom prst="rect">
            <a:avLst/>
          </a:prstGeom>
          <a:solidFill>
            <a:schemeClr val="tx2">
              <a:lumMod val="50000"/>
              <a:alpha val="45098"/>
            </a:scheme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bg1"/>
                </a:solidFill>
              </a:rPr>
              <a:t>Housing</a:t>
            </a:r>
          </a:p>
        </p:txBody>
      </p:sp>
      <p:sp>
        <p:nvSpPr>
          <p:cNvPr id="37" name="Title 1"/>
          <p:cNvSpPr txBox="1">
            <a:spLocks/>
          </p:cNvSpPr>
          <p:nvPr/>
        </p:nvSpPr>
        <p:spPr>
          <a:xfrm>
            <a:off x="6532848" y="5207000"/>
            <a:ext cx="1902818" cy="685800"/>
          </a:xfrm>
          <a:prstGeom prst="rect">
            <a:avLst/>
          </a:prstGeom>
          <a:solidFill>
            <a:schemeClr val="tx2">
              <a:lumMod val="50000"/>
              <a:alpha val="45098"/>
            </a:scheme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bg1"/>
                </a:solidFill>
              </a:rPr>
              <a:t>Food</a:t>
            </a:r>
          </a:p>
        </p:txBody>
      </p:sp>
      <p:sp>
        <p:nvSpPr>
          <p:cNvPr id="39" name="Title 1"/>
          <p:cNvSpPr txBox="1">
            <a:spLocks/>
          </p:cNvSpPr>
          <p:nvPr/>
        </p:nvSpPr>
        <p:spPr>
          <a:xfrm>
            <a:off x="7164982" y="4114800"/>
            <a:ext cx="1902818" cy="685800"/>
          </a:xfrm>
          <a:prstGeom prst="rect">
            <a:avLst/>
          </a:prstGeom>
          <a:solidFill>
            <a:srgbClr val="339966">
              <a:alpha val="67059"/>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Children</a:t>
            </a:r>
          </a:p>
        </p:txBody>
      </p:sp>
      <p:sp>
        <p:nvSpPr>
          <p:cNvPr id="40" name="Title 1"/>
          <p:cNvSpPr txBox="1">
            <a:spLocks/>
          </p:cNvSpPr>
          <p:nvPr/>
        </p:nvSpPr>
        <p:spPr>
          <a:xfrm>
            <a:off x="3202582" y="4114800"/>
            <a:ext cx="1902818" cy="685800"/>
          </a:xfrm>
          <a:prstGeom prst="rect">
            <a:avLst/>
          </a:prstGeom>
          <a:solidFill>
            <a:srgbClr val="339966">
              <a:alpha val="67059"/>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Transportation</a:t>
            </a:r>
          </a:p>
        </p:txBody>
      </p:sp>
      <p:sp>
        <p:nvSpPr>
          <p:cNvPr id="38" name="Title 1"/>
          <p:cNvSpPr txBox="1">
            <a:spLocks/>
          </p:cNvSpPr>
          <p:nvPr/>
        </p:nvSpPr>
        <p:spPr>
          <a:xfrm>
            <a:off x="5259982" y="3124200"/>
            <a:ext cx="1902818" cy="685800"/>
          </a:xfrm>
          <a:prstGeom prst="rect">
            <a:avLst/>
          </a:prstGeom>
          <a:solidFill>
            <a:schemeClr val="bg1">
              <a:alpha val="99000"/>
            </a:scheme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Set-Asides</a:t>
            </a:r>
          </a:p>
        </p:txBody>
      </p:sp>
      <p:sp>
        <p:nvSpPr>
          <p:cNvPr id="34" name="Title 1"/>
          <p:cNvSpPr txBox="1">
            <a:spLocks/>
          </p:cNvSpPr>
          <p:nvPr/>
        </p:nvSpPr>
        <p:spPr>
          <a:xfrm>
            <a:off x="3620591" y="2095499"/>
            <a:ext cx="1901952" cy="685800"/>
          </a:xfrm>
          <a:prstGeom prst="rect">
            <a:avLst/>
          </a:prstGeom>
          <a:solidFill>
            <a:srgbClr val="FFFF00">
              <a:alpha val="65098"/>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Personal Care</a:t>
            </a:r>
          </a:p>
        </p:txBody>
      </p:sp>
      <p:sp>
        <p:nvSpPr>
          <p:cNvPr id="35" name="Title 1"/>
          <p:cNvSpPr txBox="1">
            <a:spLocks/>
          </p:cNvSpPr>
          <p:nvPr/>
        </p:nvSpPr>
        <p:spPr>
          <a:xfrm>
            <a:off x="6705600" y="2034368"/>
            <a:ext cx="1901952" cy="685800"/>
          </a:xfrm>
          <a:prstGeom prst="rect">
            <a:avLst/>
          </a:prstGeom>
          <a:solidFill>
            <a:srgbClr val="FFC000">
              <a:alpha val="74902"/>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Obligations</a:t>
            </a:r>
          </a:p>
        </p:txBody>
      </p:sp>
      <p:sp>
        <p:nvSpPr>
          <p:cNvPr id="36" name="Title 1"/>
          <p:cNvSpPr txBox="1">
            <a:spLocks/>
          </p:cNvSpPr>
          <p:nvPr/>
        </p:nvSpPr>
        <p:spPr>
          <a:xfrm>
            <a:off x="5208090" y="991192"/>
            <a:ext cx="1901952" cy="685800"/>
          </a:xfrm>
          <a:prstGeom prst="rect">
            <a:avLst/>
          </a:prstGeom>
          <a:solidFill>
            <a:srgbClr val="FF0000">
              <a:alpha val="61961"/>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Entertainment</a:t>
            </a:r>
          </a:p>
        </p:txBody>
      </p:sp>
      <p:sp>
        <p:nvSpPr>
          <p:cNvPr id="14" name="Title 1"/>
          <p:cNvSpPr txBox="1">
            <a:spLocks/>
          </p:cNvSpPr>
          <p:nvPr/>
        </p:nvSpPr>
        <p:spPr>
          <a:xfrm>
            <a:off x="5181600" y="4114800"/>
            <a:ext cx="1902818" cy="685800"/>
          </a:xfrm>
          <a:prstGeom prst="rect">
            <a:avLst/>
          </a:prstGeom>
          <a:solidFill>
            <a:srgbClr val="339966">
              <a:alpha val="67059"/>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Health</a:t>
            </a:r>
          </a:p>
        </p:txBody>
      </p:sp>
    </p:spTree>
    <p:extLst>
      <p:ext uri="{BB962C8B-B14F-4D97-AF65-F5344CB8AC3E}">
        <p14:creationId xmlns:p14="http://schemas.microsoft.com/office/powerpoint/2010/main" val="397458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500" fill="hold"/>
                                        <p:tgtEl>
                                          <p:spTgt spid="32"/>
                                        </p:tgtEl>
                                        <p:attrNameLst>
                                          <p:attrName>ppt_x</p:attrName>
                                        </p:attrNameLst>
                                      </p:cBhvr>
                                      <p:tavLst>
                                        <p:tav tm="0">
                                          <p:val>
                                            <p:strVal val="0-#ppt_w/2"/>
                                          </p:val>
                                        </p:tav>
                                        <p:tav tm="100000">
                                          <p:val>
                                            <p:strVal val="#ppt_x"/>
                                          </p:val>
                                        </p:tav>
                                      </p:tavLst>
                                    </p:anim>
                                    <p:anim calcmode="lin" valueType="num">
                                      <p:cBhvr additive="base">
                                        <p:cTn id="8" dur="1500" fill="hold"/>
                                        <p:tgtEl>
                                          <p:spTgt spid="32"/>
                                        </p:tgtEl>
                                        <p:attrNameLst>
                                          <p:attrName>ppt_y</p:attrName>
                                        </p:attrNameLst>
                                      </p:cBhvr>
                                      <p:tavLst>
                                        <p:tav tm="0">
                                          <p:val>
                                            <p:strVal val="#ppt_y"/>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1500" fill="hold"/>
                                        <p:tgtEl>
                                          <p:spTgt spid="34"/>
                                        </p:tgtEl>
                                        <p:attrNameLst>
                                          <p:attrName>ppt_x</p:attrName>
                                        </p:attrNameLst>
                                      </p:cBhvr>
                                      <p:tavLst>
                                        <p:tav tm="0">
                                          <p:val>
                                            <p:strVal val="0-#ppt_w/2"/>
                                          </p:val>
                                        </p:tav>
                                        <p:tav tm="100000">
                                          <p:val>
                                            <p:strVal val="#ppt_x"/>
                                          </p:val>
                                        </p:tav>
                                      </p:tavLst>
                                    </p:anim>
                                    <p:anim calcmode="lin" valueType="num">
                                      <p:cBhvr additive="base">
                                        <p:cTn id="12" dur="1500" fill="hold"/>
                                        <p:tgtEl>
                                          <p:spTgt spid="3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1500" fill="hold"/>
                                        <p:tgtEl>
                                          <p:spTgt spid="35"/>
                                        </p:tgtEl>
                                        <p:attrNameLst>
                                          <p:attrName>ppt_x</p:attrName>
                                        </p:attrNameLst>
                                      </p:cBhvr>
                                      <p:tavLst>
                                        <p:tav tm="0">
                                          <p:val>
                                            <p:strVal val="#ppt_x"/>
                                          </p:val>
                                        </p:tav>
                                        <p:tav tm="100000">
                                          <p:val>
                                            <p:strVal val="#ppt_x"/>
                                          </p:val>
                                        </p:tav>
                                      </p:tavLst>
                                    </p:anim>
                                    <p:anim calcmode="lin" valueType="num">
                                      <p:cBhvr additive="base">
                                        <p:cTn id="16" dur="1500" fill="hold"/>
                                        <p:tgtEl>
                                          <p:spTgt spid="35"/>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1500" fill="hold"/>
                                        <p:tgtEl>
                                          <p:spTgt spid="36"/>
                                        </p:tgtEl>
                                        <p:attrNameLst>
                                          <p:attrName>ppt_x</p:attrName>
                                        </p:attrNameLst>
                                      </p:cBhvr>
                                      <p:tavLst>
                                        <p:tav tm="0">
                                          <p:val>
                                            <p:strVal val="1+#ppt_w/2"/>
                                          </p:val>
                                        </p:tav>
                                        <p:tav tm="100000">
                                          <p:val>
                                            <p:strVal val="#ppt_x"/>
                                          </p:val>
                                        </p:tav>
                                      </p:tavLst>
                                    </p:anim>
                                    <p:anim calcmode="lin" valueType="num">
                                      <p:cBhvr additive="base">
                                        <p:cTn id="20" dur="1500" fill="hold"/>
                                        <p:tgtEl>
                                          <p:spTgt spid="36"/>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1500" fill="hold"/>
                                        <p:tgtEl>
                                          <p:spTgt spid="37"/>
                                        </p:tgtEl>
                                        <p:attrNameLst>
                                          <p:attrName>ppt_x</p:attrName>
                                        </p:attrNameLst>
                                      </p:cBhvr>
                                      <p:tavLst>
                                        <p:tav tm="0">
                                          <p:val>
                                            <p:strVal val="#ppt_x"/>
                                          </p:val>
                                        </p:tav>
                                        <p:tav tm="100000">
                                          <p:val>
                                            <p:strVal val="#ppt_x"/>
                                          </p:val>
                                        </p:tav>
                                      </p:tavLst>
                                    </p:anim>
                                    <p:anim calcmode="lin" valueType="num">
                                      <p:cBhvr additive="base">
                                        <p:cTn id="24" dur="1500" fill="hold"/>
                                        <p:tgtEl>
                                          <p:spTgt spid="37"/>
                                        </p:tgtEl>
                                        <p:attrNameLst>
                                          <p:attrName>ppt_y</p:attrName>
                                        </p:attrNameLst>
                                      </p:cBhvr>
                                      <p:tavLst>
                                        <p:tav tm="0">
                                          <p:val>
                                            <p:strVal val="1+#ppt_h/2"/>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1500" fill="hold"/>
                                        <p:tgtEl>
                                          <p:spTgt spid="38"/>
                                        </p:tgtEl>
                                        <p:attrNameLst>
                                          <p:attrName>ppt_x</p:attrName>
                                        </p:attrNameLst>
                                      </p:cBhvr>
                                      <p:tavLst>
                                        <p:tav tm="0">
                                          <p:val>
                                            <p:strVal val="1+#ppt_w/2"/>
                                          </p:val>
                                        </p:tav>
                                        <p:tav tm="100000">
                                          <p:val>
                                            <p:strVal val="#ppt_x"/>
                                          </p:val>
                                        </p:tav>
                                      </p:tavLst>
                                    </p:anim>
                                    <p:anim calcmode="lin" valueType="num">
                                      <p:cBhvr additive="base">
                                        <p:cTn id="28" dur="1500" fill="hold"/>
                                        <p:tgtEl>
                                          <p:spTgt spid="38"/>
                                        </p:tgtEl>
                                        <p:attrNameLst>
                                          <p:attrName>ppt_y</p:attrName>
                                        </p:attrNameLst>
                                      </p:cBhvr>
                                      <p:tavLst>
                                        <p:tav tm="0">
                                          <p:val>
                                            <p:strVal val="#ppt_y"/>
                                          </p:val>
                                        </p:tav>
                                        <p:tav tm="100000">
                                          <p:val>
                                            <p:strVal val="#ppt_y"/>
                                          </p:val>
                                        </p:tav>
                                      </p:tavLst>
                                    </p:anim>
                                  </p:childTnLst>
                                </p:cTn>
                              </p:par>
                              <p:par>
                                <p:cTn id="29" presetID="2" presetClass="entr" presetSubtype="9"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500" fill="hold"/>
                                        <p:tgtEl>
                                          <p:spTgt spid="14"/>
                                        </p:tgtEl>
                                        <p:attrNameLst>
                                          <p:attrName>ppt_x</p:attrName>
                                        </p:attrNameLst>
                                      </p:cBhvr>
                                      <p:tavLst>
                                        <p:tav tm="0">
                                          <p:val>
                                            <p:strVal val="0-#ppt_w/2"/>
                                          </p:val>
                                        </p:tav>
                                        <p:tav tm="100000">
                                          <p:val>
                                            <p:strVal val="#ppt_x"/>
                                          </p:val>
                                        </p:tav>
                                      </p:tavLst>
                                    </p:anim>
                                    <p:anim calcmode="lin" valueType="num">
                                      <p:cBhvr additive="base">
                                        <p:cTn id="32" dur="1500" fill="hold"/>
                                        <p:tgtEl>
                                          <p:spTgt spid="14"/>
                                        </p:tgtEl>
                                        <p:attrNameLst>
                                          <p:attrName>ppt_y</p:attrName>
                                        </p:attrNameLst>
                                      </p:cBhvr>
                                      <p:tavLst>
                                        <p:tav tm="0">
                                          <p:val>
                                            <p:strVal val="0-#ppt_h/2"/>
                                          </p:val>
                                        </p:tav>
                                        <p:tav tm="100000">
                                          <p:val>
                                            <p:strVal val="#ppt_y"/>
                                          </p:val>
                                        </p:tav>
                                      </p:tavLst>
                                    </p:anim>
                                  </p:childTnLst>
                                </p:cTn>
                              </p:par>
                              <p:par>
                                <p:cTn id="33" presetID="2" presetClass="entr" presetSubtype="9"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1500" fill="hold"/>
                                        <p:tgtEl>
                                          <p:spTgt spid="39"/>
                                        </p:tgtEl>
                                        <p:attrNameLst>
                                          <p:attrName>ppt_x</p:attrName>
                                        </p:attrNameLst>
                                      </p:cBhvr>
                                      <p:tavLst>
                                        <p:tav tm="0">
                                          <p:val>
                                            <p:strVal val="0-#ppt_w/2"/>
                                          </p:val>
                                        </p:tav>
                                        <p:tav tm="100000">
                                          <p:val>
                                            <p:strVal val="#ppt_x"/>
                                          </p:val>
                                        </p:tav>
                                      </p:tavLst>
                                    </p:anim>
                                    <p:anim calcmode="lin" valueType="num">
                                      <p:cBhvr additive="base">
                                        <p:cTn id="36" dur="1500" fill="hold"/>
                                        <p:tgtEl>
                                          <p:spTgt spid="39"/>
                                        </p:tgtEl>
                                        <p:attrNameLst>
                                          <p:attrName>ppt_y</p:attrName>
                                        </p:attrNameLst>
                                      </p:cBhvr>
                                      <p:tavLst>
                                        <p:tav tm="0">
                                          <p:val>
                                            <p:strVal val="0-#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1500" fill="hold"/>
                                        <p:tgtEl>
                                          <p:spTgt spid="40"/>
                                        </p:tgtEl>
                                        <p:attrNameLst>
                                          <p:attrName>ppt_x</p:attrName>
                                        </p:attrNameLst>
                                      </p:cBhvr>
                                      <p:tavLst>
                                        <p:tav tm="0">
                                          <p:val>
                                            <p:strVal val="#ppt_x"/>
                                          </p:val>
                                        </p:tav>
                                        <p:tav tm="100000">
                                          <p:val>
                                            <p:strVal val="#ppt_x"/>
                                          </p:val>
                                        </p:tav>
                                      </p:tavLst>
                                    </p:anim>
                                    <p:anim calcmode="lin" valueType="num">
                                      <p:cBhvr additive="base">
                                        <p:cTn id="40" dur="1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grpId="1" nodeType="clickEffect">
                                  <p:stCondLst>
                                    <p:cond delay="0"/>
                                  </p:stCondLst>
                                  <p:childTnLst>
                                    <p:animMotion origin="layout" path="M 0 -4.50867E-6 L -0.39167 -4.50867E-6 " pathEditMode="relative" rAng="0" ptsTypes="AA">
                                      <p:cBhvr>
                                        <p:cTn id="44" dur="2000" fill="hold"/>
                                        <p:tgtEl>
                                          <p:spTgt spid="34"/>
                                        </p:tgtEl>
                                        <p:attrNameLst>
                                          <p:attrName>ppt_x</p:attrName>
                                          <p:attrName>ppt_y</p:attrName>
                                        </p:attrNameLst>
                                      </p:cBhvr>
                                      <p:rCtr x="-19583" y="0"/>
                                    </p:animMotion>
                                  </p:childTnLst>
                                </p:cTn>
                              </p:par>
                              <p:par>
                                <p:cTn id="45" presetID="42" presetClass="path" presetSubtype="0" accel="50000" decel="50000" fill="hold" grpId="1" nodeType="withEffect">
                                  <p:stCondLst>
                                    <p:cond delay="0"/>
                                  </p:stCondLst>
                                  <p:childTnLst>
                                    <p:animMotion origin="layout" path="M 3.61111E-6 -3.69942E-6 L -0.4415 0.04625 " pathEditMode="relative" rAng="0" ptsTypes="AA">
                                      <p:cBhvr>
                                        <p:cTn id="46" dur="2000" fill="hold"/>
                                        <p:tgtEl>
                                          <p:spTgt spid="32"/>
                                        </p:tgtEl>
                                        <p:attrNameLst>
                                          <p:attrName>ppt_x</p:attrName>
                                          <p:attrName>ppt_y</p:attrName>
                                        </p:attrNameLst>
                                      </p:cBhvr>
                                      <p:rCtr x="-22083" y="2312"/>
                                    </p:animMotion>
                                  </p:childTnLst>
                                </p:cTn>
                              </p:par>
                              <p:par>
                                <p:cTn id="47" presetID="42" presetClass="path" presetSubtype="0" accel="50000" decel="50000" fill="hold" grpId="1" nodeType="withEffect">
                                  <p:stCondLst>
                                    <p:cond delay="0"/>
                                  </p:stCondLst>
                                  <p:childTnLst>
                                    <p:animMotion origin="layout" path="M 3.61111E-6 2.83237E-6 L -0.729 -0.09087 " pathEditMode="relative" rAng="0" ptsTypes="AA">
                                      <p:cBhvr>
                                        <p:cTn id="48" dur="2000" fill="hold"/>
                                        <p:tgtEl>
                                          <p:spTgt spid="35"/>
                                        </p:tgtEl>
                                        <p:attrNameLst>
                                          <p:attrName>ppt_x</p:attrName>
                                          <p:attrName>ppt_y</p:attrName>
                                        </p:attrNameLst>
                                      </p:cBhvr>
                                      <p:rCtr x="-36458" y="-4555"/>
                                    </p:animMotion>
                                  </p:childTnLst>
                                </p:cTn>
                              </p:par>
                              <p:par>
                                <p:cTn id="49" presetID="42" presetClass="path" presetSubtype="0" accel="50000" decel="50000" fill="hold" grpId="1" nodeType="withEffect">
                                  <p:stCondLst>
                                    <p:cond delay="0"/>
                                  </p:stCondLst>
                                  <p:childTnLst>
                                    <p:animMotion origin="layout" path="M -1.11111E-6 3.46821E-7 L -0.56528 -0.03884 " pathEditMode="relative" rAng="0" ptsTypes="AA">
                                      <p:cBhvr>
                                        <p:cTn id="50" dur="2000" fill="hold"/>
                                        <p:tgtEl>
                                          <p:spTgt spid="36"/>
                                        </p:tgtEl>
                                        <p:attrNameLst>
                                          <p:attrName>ppt_x</p:attrName>
                                          <p:attrName>ppt_y</p:attrName>
                                        </p:attrNameLst>
                                      </p:cBhvr>
                                      <p:rCtr x="-28264" y="-1942"/>
                                    </p:animMotion>
                                  </p:childTnLst>
                                </p:cTn>
                              </p:par>
                              <p:par>
                                <p:cTn id="51" presetID="42" presetClass="path" presetSubtype="0" accel="50000" decel="50000" fill="hold" grpId="1" nodeType="withEffect">
                                  <p:stCondLst>
                                    <p:cond delay="0"/>
                                  </p:stCondLst>
                                  <p:childTnLst>
                                    <p:animMotion origin="layout" path="M -2.77778E-6 -3.69942E-6 L -0.71007 -0.05364 " pathEditMode="relative" rAng="0" ptsTypes="AA">
                                      <p:cBhvr>
                                        <p:cTn id="52" dur="2000" fill="hold"/>
                                        <p:tgtEl>
                                          <p:spTgt spid="37"/>
                                        </p:tgtEl>
                                        <p:attrNameLst>
                                          <p:attrName>ppt_x</p:attrName>
                                          <p:attrName>ppt_y</p:attrName>
                                        </p:attrNameLst>
                                      </p:cBhvr>
                                      <p:rCtr x="-35503" y="-2682"/>
                                    </p:animMotion>
                                  </p:childTnLst>
                                </p:cTn>
                              </p:par>
                              <p:par>
                                <p:cTn id="53" presetID="42" presetClass="path" presetSubtype="0" accel="50000" decel="50000" fill="hold" grpId="1" nodeType="withEffect">
                                  <p:stCondLst>
                                    <p:cond delay="0"/>
                                  </p:stCondLst>
                                  <p:childTnLst>
                                    <p:animMotion origin="layout" path="M 3.33333E-6 -1.09827E-6 L -0.57084 0.44948 " pathEditMode="relative" rAng="0" ptsTypes="AA">
                                      <p:cBhvr>
                                        <p:cTn id="54" dur="2000" fill="hold"/>
                                        <p:tgtEl>
                                          <p:spTgt spid="38"/>
                                        </p:tgtEl>
                                        <p:attrNameLst>
                                          <p:attrName>ppt_x</p:attrName>
                                          <p:attrName>ppt_y</p:attrName>
                                        </p:attrNameLst>
                                      </p:cBhvr>
                                      <p:rCtr x="-28542" y="22474"/>
                                    </p:animMotion>
                                  </p:childTnLst>
                                </p:cTn>
                              </p:par>
                              <p:par>
                                <p:cTn id="55" presetID="42" presetClass="path" presetSubtype="0" accel="50000" decel="50000" fill="hold" grpId="1" nodeType="withEffect">
                                  <p:stCondLst>
                                    <p:cond delay="0"/>
                                  </p:stCondLst>
                                  <p:childTnLst>
                                    <p:animMotion origin="layout" path="M 0 1.44509E-6 L -0.77917 -0.19422 " pathEditMode="relative" rAng="0" ptsTypes="AA">
                                      <p:cBhvr>
                                        <p:cTn id="56" dur="2000" fill="hold"/>
                                        <p:tgtEl>
                                          <p:spTgt spid="39"/>
                                        </p:tgtEl>
                                        <p:attrNameLst>
                                          <p:attrName>ppt_x</p:attrName>
                                          <p:attrName>ppt_y</p:attrName>
                                        </p:attrNameLst>
                                      </p:cBhvr>
                                      <p:rCtr x="-38958" y="-9711"/>
                                    </p:animMotion>
                                  </p:childTnLst>
                                </p:cTn>
                              </p:par>
                              <p:par>
                                <p:cTn id="57" presetID="42" presetClass="path" presetSubtype="0" accel="50000" decel="50000" fill="hold" grpId="1" nodeType="withEffect">
                                  <p:stCondLst>
                                    <p:cond delay="0"/>
                                  </p:stCondLst>
                                  <p:childTnLst>
                                    <p:animMotion origin="layout" path="M 3.33333E-6 1.44509E-6 L -0.34584 0.00555 " pathEditMode="relative" rAng="0" ptsTypes="AA">
                                      <p:cBhvr>
                                        <p:cTn id="58" dur="2000" fill="hold"/>
                                        <p:tgtEl>
                                          <p:spTgt spid="40"/>
                                        </p:tgtEl>
                                        <p:attrNameLst>
                                          <p:attrName>ppt_x</p:attrName>
                                          <p:attrName>ppt_y</p:attrName>
                                        </p:attrNameLst>
                                      </p:cBhvr>
                                      <p:rCtr x="-17292" y="277"/>
                                    </p:animMotion>
                                  </p:childTnLst>
                                </p:cTn>
                              </p:par>
                              <p:par>
                                <p:cTn id="59" presetID="42" presetClass="path" presetSubtype="0" accel="50000" decel="50000" fill="hold" grpId="1" nodeType="withEffect">
                                  <p:stCondLst>
                                    <p:cond delay="0"/>
                                  </p:stCondLst>
                                  <p:childTnLst>
                                    <p:animMotion origin="layout" path="M 2.77778E-7 1.44509E-6 L -0.56233 -0.09434 " pathEditMode="relative" rAng="0" ptsTypes="AA">
                                      <p:cBhvr>
                                        <p:cTn id="60" dur="2000" fill="hold"/>
                                        <p:tgtEl>
                                          <p:spTgt spid="14"/>
                                        </p:tgtEl>
                                        <p:attrNameLst>
                                          <p:attrName>ppt_x</p:attrName>
                                          <p:attrName>ppt_y</p:attrName>
                                        </p:attrNameLst>
                                      </p:cBhvr>
                                      <p:rCtr x="-28125" y="-4717"/>
                                    </p:animMotion>
                                  </p:childTnLst>
                                </p:cTn>
                              </p:par>
                              <p:par>
                                <p:cTn id="61" presetID="2" presetClass="exit" presetSubtype="8" fill="hold" grpId="0" nodeType="withEffect">
                                  <p:stCondLst>
                                    <p:cond delay="0"/>
                                  </p:stCondLst>
                                  <p:childTnLst>
                                    <p:anim calcmode="lin" valueType="num">
                                      <p:cBhvr additive="base">
                                        <p:cTn id="62" dur="1000"/>
                                        <p:tgtEl>
                                          <p:spTgt spid="15"/>
                                        </p:tgtEl>
                                        <p:attrNameLst>
                                          <p:attrName>ppt_x</p:attrName>
                                        </p:attrNameLst>
                                      </p:cBhvr>
                                      <p:tavLst>
                                        <p:tav tm="0">
                                          <p:val>
                                            <p:strVal val="ppt_x"/>
                                          </p:val>
                                        </p:tav>
                                        <p:tav tm="100000">
                                          <p:val>
                                            <p:strVal val="0-ppt_w/2"/>
                                          </p:val>
                                        </p:tav>
                                      </p:tavLst>
                                    </p:anim>
                                    <p:anim calcmode="lin" valueType="num">
                                      <p:cBhvr additive="base">
                                        <p:cTn id="63" dur="1000"/>
                                        <p:tgtEl>
                                          <p:spTgt spid="15"/>
                                        </p:tgtEl>
                                        <p:attrNameLst>
                                          <p:attrName>ppt_y</p:attrName>
                                        </p:attrNameLst>
                                      </p:cBhvr>
                                      <p:tavLst>
                                        <p:tav tm="0">
                                          <p:val>
                                            <p:strVal val="ppt_y"/>
                                          </p:val>
                                        </p:tav>
                                        <p:tav tm="100000">
                                          <p:val>
                                            <p:strVal val="ppt_y"/>
                                          </p:val>
                                        </p:tav>
                                      </p:tavLst>
                                    </p:anim>
                                    <p:set>
                                      <p:cBhvr>
                                        <p:cTn id="64" dur="1" fill="hold">
                                          <p:stCondLst>
                                            <p:cond delay="999"/>
                                          </p:stCondLst>
                                        </p:cTn>
                                        <p:tgtEl>
                                          <p:spTgt spid="15"/>
                                        </p:tgtEl>
                                        <p:attrNameLst>
                                          <p:attrName>style.visibility</p:attrName>
                                        </p:attrNameLst>
                                      </p:cBhvr>
                                      <p:to>
                                        <p:strVal val="hidden"/>
                                      </p:to>
                                    </p:set>
                                  </p:childTnLst>
                                </p:cTn>
                              </p:par>
                              <p:par>
                                <p:cTn id="65" presetID="2" presetClass="exit" presetSubtype="8" fill="hold" grpId="0" nodeType="withEffect">
                                  <p:stCondLst>
                                    <p:cond delay="0"/>
                                  </p:stCondLst>
                                  <p:childTnLst>
                                    <p:anim calcmode="lin" valueType="num">
                                      <p:cBhvr additive="base">
                                        <p:cTn id="66" dur="500"/>
                                        <p:tgtEl>
                                          <p:spTgt spid="12"/>
                                        </p:tgtEl>
                                        <p:attrNameLst>
                                          <p:attrName>ppt_x</p:attrName>
                                        </p:attrNameLst>
                                      </p:cBhvr>
                                      <p:tavLst>
                                        <p:tav tm="0">
                                          <p:val>
                                            <p:strVal val="ppt_x"/>
                                          </p:val>
                                        </p:tav>
                                        <p:tav tm="100000">
                                          <p:val>
                                            <p:strVal val="0-ppt_w/2"/>
                                          </p:val>
                                        </p:tav>
                                      </p:tavLst>
                                    </p:anim>
                                    <p:anim calcmode="lin" valueType="num">
                                      <p:cBhvr additive="base">
                                        <p:cTn id="67" dur="500"/>
                                        <p:tgtEl>
                                          <p:spTgt spid="12"/>
                                        </p:tgtEl>
                                        <p:attrNameLst>
                                          <p:attrName>ppt_y</p:attrName>
                                        </p:attrNameLst>
                                      </p:cBhvr>
                                      <p:tavLst>
                                        <p:tav tm="0">
                                          <p:val>
                                            <p:strVal val="ppt_y"/>
                                          </p:val>
                                        </p:tav>
                                        <p:tav tm="100000">
                                          <p:val>
                                            <p:strVal val="ppt_y"/>
                                          </p:val>
                                        </p:tav>
                                      </p:tavLst>
                                    </p:anim>
                                    <p:set>
                                      <p:cBhvr>
                                        <p:cTn id="6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32" grpId="0" animBg="1"/>
      <p:bldP spid="32" grpId="1" animBg="1"/>
      <p:bldP spid="37" grpId="0" animBg="1"/>
      <p:bldP spid="37" grpId="1" animBg="1"/>
      <p:bldP spid="39" grpId="0" animBg="1"/>
      <p:bldP spid="39" grpId="1" animBg="1"/>
      <p:bldP spid="40" grpId="0" animBg="1"/>
      <p:bldP spid="40" grpId="1" animBg="1"/>
      <p:bldP spid="38" grpId="0" animBg="1"/>
      <p:bldP spid="38" grpId="1" animBg="1"/>
      <p:bldP spid="34" grpId="0" animBg="1"/>
      <p:bldP spid="34" grpId="1" animBg="1"/>
      <p:bldP spid="35" grpId="0" animBg="1"/>
      <p:bldP spid="35" grpId="1" animBg="1"/>
      <p:bldP spid="36" grpId="0" animBg="1"/>
      <p:bldP spid="36" grpId="1" animBg="1"/>
      <p:bldP spid="14" grpId="0" animBg="1"/>
      <p:bldP spid="1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4836" y="5530242"/>
            <a:ext cx="1902818" cy="685800"/>
          </a:xfrm>
          <a:prstGeom prst="rect">
            <a:avLst/>
          </a:prstGeom>
          <a:solidFill>
            <a:schemeClr val="tx2">
              <a:lumMod val="50000"/>
              <a:alpha val="45098"/>
            </a:scheme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bg1"/>
                </a:solidFill>
              </a:rPr>
              <a:t>Housing</a:t>
            </a:r>
          </a:p>
        </p:txBody>
      </p:sp>
      <p:sp>
        <p:nvSpPr>
          <p:cNvPr id="3" name="Title 1"/>
          <p:cNvSpPr txBox="1">
            <a:spLocks/>
          </p:cNvSpPr>
          <p:nvPr/>
        </p:nvSpPr>
        <p:spPr>
          <a:xfrm>
            <a:off x="34836" y="4849295"/>
            <a:ext cx="1902818" cy="685800"/>
          </a:xfrm>
          <a:prstGeom prst="rect">
            <a:avLst/>
          </a:prstGeom>
          <a:solidFill>
            <a:schemeClr val="tx2">
              <a:lumMod val="50000"/>
              <a:alpha val="45098"/>
            </a:scheme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bg1"/>
                </a:solidFill>
              </a:rPr>
              <a:t>Food</a:t>
            </a:r>
          </a:p>
        </p:txBody>
      </p:sp>
      <p:sp>
        <p:nvSpPr>
          <p:cNvPr id="4" name="Title 1"/>
          <p:cNvSpPr txBox="1">
            <a:spLocks/>
          </p:cNvSpPr>
          <p:nvPr/>
        </p:nvSpPr>
        <p:spPr>
          <a:xfrm>
            <a:off x="34836" y="4168348"/>
            <a:ext cx="1902818" cy="685800"/>
          </a:xfrm>
          <a:prstGeom prst="rect">
            <a:avLst/>
          </a:prstGeom>
          <a:solidFill>
            <a:srgbClr val="339966">
              <a:alpha val="67059"/>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Transportation</a:t>
            </a:r>
          </a:p>
        </p:txBody>
      </p:sp>
      <p:sp>
        <p:nvSpPr>
          <p:cNvPr id="5" name="Title 1"/>
          <p:cNvSpPr txBox="1">
            <a:spLocks/>
          </p:cNvSpPr>
          <p:nvPr/>
        </p:nvSpPr>
        <p:spPr>
          <a:xfrm>
            <a:off x="34836" y="6211190"/>
            <a:ext cx="1902818" cy="685800"/>
          </a:xfrm>
          <a:prstGeom prst="rect">
            <a:avLst/>
          </a:prstGeom>
          <a:solidFill>
            <a:schemeClr val="bg1">
              <a:alpha val="99000"/>
            </a:scheme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Set-Asides</a:t>
            </a:r>
          </a:p>
        </p:txBody>
      </p:sp>
      <p:sp>
        <p:nvSpPr>
          <p:cNvPr id="6" name="Title 1"/>
          <p:cNvSpPr txBox="1">
            <a:spLocks/>
          </p:cNvSpPr>
          <p:nvPr/>
        </p:nvSpPr>
        <p:spPr>
          <a:xfrm>
            <a:off x="34836" y="2125507"/>
            <a:ext cx="1901952" cy="685800"/>
          </a:xfrm>
          <a:prstGeom prst="rect">
            <a:avLst/>
          </a:prstGeom>
          <a:solidFill>
            <a:srgbClr val="FFFF00">
              <a:alpha val="65098"/>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Personal Care</a:t>
            </a:r>
          </a:p>
        </p:txBody>
      </p:sp>
      <p:sp>
        <p:nvSpPr>
          <p:cNvPr id="7" name="Title 1"/>
          <p:cNvSpPr txBox="1">
            <a:spLocks/>
          </p:cNvSpPr>
          <p:nvPr/>
        </p:nvSpPr>
        <p:spPr>
          <a:xfrm>
            <a:off x="34836" y="1444560"/>
            <a:ext cx="1901952" cy="685800"/>
          </a:xfrm>
          <a:prstGeom prst="rect">
            <a:avLst/>
          </a:prstGeom>
          <a:solidFill>
            <a:srgbClr val="FFC000">
              <a:alpha val="74902"/>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Obligations</a:t>
            </a:r>
          </a:p>
        </p:txBody>
      </p:sp>
      <p:sp>
        <p:nvSpPr>
          <p:cNvPr id="8" name="Title 1"/>
          <p:cNvSpPr txBox="1">
            <a:spLocks/>
          </p:cNvSpPr>
          <p:nvPr/>
        </p:nvSpPr>
        <p:spPr>
          <a:xfrm>
            <a:off x="34836" y="763613"/>
            <a:ext cx="1901952" cy="685800"/>
          </a:xfrm>
          <a:prstGeom prst="rect">
            <a:avLst/>
          </a:prstGeom>
          <a:solidFill>
            <a:srgbClr val="FF0000">
              <a:alpha val="61961"/>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Entertainment</a:t>
            </a:r>
          </a:p>
        </p:txBody>
      </p:sp>
      <p:sp>
        <p:nvSpPr>
          <p:cNvPr id="9" name="Title 1"/>
          <p:cNvSpPr txBox="1">
            <a:spLocks/>
          </p:cNvSpPr>
          <p:nvPr/>
        </p:nvSpPr>
        <p:spPr>
          <a:xfrm>
            <a:off x="34836" y="3487401"/>
            <a:ext cx="1902818" cy="685800"/>
          </a:xfrm>
          <a:prstGeom prst="rect">
            <a:avLst/>
          </a:prstGeom>
          <a:solidFill>
            <a:srgbClr val="339966">
              <a:alpha val="67059"/>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Health</a:t>
            </a:r>
          </a:p>
        </p:txBody>
      </p:sp>
      <p:sp>
        <p:nvSpPr>
          <p:cNvPr id="10" name="Title 1"/>
          <p:cNvSpPr txBox="1">
            <a:spLocks/>
          </p:cNvSpPr>
          <p:nvPr/>
        </p:nvSpPr>
        <p:spPr>
          <a:xfrm>
            <a:off x="34836" y="2806454"/>
            <a:ext cx="1902818" cy="685800"/>
          </a:xfrm>
          <a:prstGeom prst="rect">
            <a:avLst/>
          </a:prstGeom>
          <a:solidFill>
            <a:srgbClr val="339966">
              <a:alpha val="67059"/>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Children</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4896" y="1335024"/>
            <a:ext cx="2749296" cy="3578352"/>
          </a:xfrm>
          <a:prstGeom prst="rect">
            <a:avLst/>
          </a:prstGeom>
        </p:spPr>
      </p:pic>
      <p:sp>
        <p:nvSpPr>
          <p:cNvPr id="13" name="Title 1"/>
          <p:cNvSpPr txBox="1">
            <a:spLocks/>
          </p:cNvSpPr>
          <p:nvPr/>
        </p:nvSpPr>
        <p:spPr>
          <a:xfrm>
            <a:off x="4882896" y="1335023"/>
            <a:ext cx="356616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Rent/Mortgage</a:t>
            </a:r>
          </a:p>
        </p:txBody>
      </p:sp>
      <p:sp>
        <p:nvSpPr>
          <p:cNvPr id="14" name="Title 1"/>
          <p:cNvSpPr txBox="1">
            <a:spLocks/>
          </p:cNvSpPr>
          <p:nvPr/>
        </p:nvSpPr>
        <p:spPr>
          <a:xfrm>
            <a:off x="4882896" y="3733800"/>
            <a:ext cx="356616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Phone(s)</a:t>
            </a:r>
          </a:p>
        </p:txBody>
      </p:sp>
      <p:sp>
        <p:nvSpPr>
          <p:cNvPr id="15" name="Title 1"/>
          <p:cNvSpPr txBox="1">
            <a:spLocks/>
          </p:cNvSpPr>
          <p:nvPr/>
        </p:nvSpPr>
        <p:spPr>
          <a:xfrm>
            <a:off x="4882896" y="1905000"/>
            <a:ext cx="356616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Taxes &amp; Insurance</a:t>
            </a:r>
          </a:p>
        </p:txBody>
      </p:sp>
      <p:sp>
        <p:nvSpPr>
          <p:cNvPr id="16" name="Title 1"/>
          <p:cNvSpPr txBox="1">
            <a:spLocks/>
          </p:cNvSpPr>
          <p:nvPr/>
        </p:nvSpPr>
        <p:spPr>
          <a:xfrm>
            <a:off x="4882896" y="2514600"/>
            <a:ext cx="3575304"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Electric/Heat</a:t>
            </a:r>
          </a:p>
        </p:txBody>
      </p:sp>
      <p:sp>
        <p:nvSpPr>
          <p:cNvPr id="17" name="Title 1"/>
          <p:cNvSpPr txBox="1">
            <a:spLocks/>
          </p:cNvSpPr>
          <p:nvPr/>
        </p:nvSpPr>
        <p:spPr>
          <a:xfrm>
            <a:off x="4882896" y="3124200"/>
            <a:ext cx="356616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Water/Sewer/Trash</a:t>
            </a:r>
          </a:p>
        </p:txBody>
      </p:sp>
      <p:sp>
        <p:nvSpPr>
          <p:cNvPr id="18" name="Title 1"/>
          <p:cNvSpPr txBox="1">
            <a:spLocks/>
          </p:cNvSpPr>
          <p:nvPr/>
        </p:nvSpPr>
        <p:spPr>
          <a:xfrm>
            <a:off x="4873478" y="4343400"/>
            <a:ext cx="356616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Cable/Internet</a:t>
            </a:r>
          </a:p>
        </p:txBody>
      </p:sp>
      <p:sp>
        <p:nvSpPr>
          <p:cNvPr id="11" name="Title 10">
            <a:extLst>
              <a:ext uri="{FF2B5EF4-FFF2-40B4-BE49-F238E27FC236}">
                <a16:creationId xmlns:a16="http://schemas.microsoft.com/office/drawing/2014/main" id="{133101DE-36DB-44E3-84D2-B6A46C5664DD}"/>
              </a:ext>
            </a:extLst>
          </p:cNvPr>
          <p:cNvSpPr>
            <a:spLocks noGrp="1"/>
          </p:cNvSpPr>
          <p:nvPr>
            <p:ph type="title"/>
          </p:nvPr>
        </p:nvSpPr>
        <p:spPr/>
        <p:txBody>
          <a:bodyPr/>
          <a:lstStyle/>
          <a:p>
            <a:r>
              <a:rPr lang="en-US" dirty="0"/>
              <a:t>Categorize Expenses</a:t>
            </a:r>
          </a:p>
        </p:txBody>
      </p:sp>
    </p:spTree>
    <p:extLst>
      <p:ext uri="{BB962C8B-B14F-4D97-AF65-F5344CB8AC3E}">
        <p14:creationId xmlns:p14="http://schemas.microsoft.com/office/powerpoint/2010/main" val="287045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afterEffect">
                                  <p:stCondLst>
                                    <p:cond delay="0"/>
                                  </p:stCondLst>
                                  <p:childTnLst>
                                    <p:anim calcmode="lin" valueType="num">
                                      <p:cBhvr additive="base">
                                        <p:cTn id="6" dur="1000"/>
                                        <p:tgtEl>
                                          <p:spTgt spid="8"/>
                                        </p:tgtEl>
                                        <p:attrNameLst>
                                          <p:attrName>ppt_x</p:attrName>
                                        </p:attrNameLst>
                                      </p:cBhvr>
                                      <p:tavLst>
                                        <p:tav tm="0">
                                          <p:val>
                                            <p:strVal val="ppt_x"/>
                                          </p:val>
                                        </p:tav>
                                        <p:tav tm="100000">
                                          <p:val>
                                            <p:strVal val="ppt_x"/>
                                          </p:val>
                                        </p:tav>
                                      </p:tavLst>
                                    </p:anim>
                                    <p:anim calcmode="lin" valueType="num">
                                      <p:cBhvr additive="base">
                                        <p:cTn id="7" dur="1000"/>
                                        <p:tgtEl>
                                          <p:spTgt spid="8"/>
                                        </p:tgtEl>
                                        <p:attrNameLst>
                                          <p:attrName>ppt_y</p:attrName>
                                        </p:attrNameLst>
                                      </p:cBhvr>
                                      <p:tavLst>
                                        <p:tav tm="0">
                                          <p:val>
                                            <p:strVal val="ppt_y"/>
                                          </p:val>
                                        </p:tav>
                                        <p:tav tm="100000">
                                          <p:val>
                                            <p:strVal val="1+ppt_h/2"/>
                                          </p:val>
                                        </p:tav>
                                      </p:tavLst>
                                    </p:anim>
                                    <p:set>
                                      <p:cBhvr>
                                        <p:cTn id="8" dur="1" fill="hold">
                                          <p:stCondLst>
                                            <p:cond delay="999"/>
                                          </p:stCondLst>
                                        </p:cTn>
                                        <p:tgtEl>
                                          <p:spTgt spid="8"/>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1000"/>
                                        <p:tgtEl>
                                          <p:spTgt spid="7"/>
                                        </p:tgtEl>
                                        <p:attrNameLst>
                                          <p:attrName>ppt_x</p:attrName>
                                        </p:attrNameLst>
                                      </p:cBhvr>
                                      <p:tavLst>
                                        <p:tav tm="0">
                                          <p:val>
                                            <p:strVal val="ppt_x"/>
                                          </p:val>
                                        </p:tav>
                                        <p:tav tm="100000">
                                          <p:val>
                                            <p:strVal val="ppt_x"/>
                                          </p:val>
                                        </p:tav>
                                      </p:tavLst>
                                    </p:anim>
                                    <p:anim calcmode="lin" valueType="num">
                                      <p:cBhvr additive="base">
                                        <p:cTn id="11" dur="1000"/>
                                        <p:tgtEl>
                                          <p:spTgt spid="7"/>
                                        </p:tgtEl>
                                        <p:attrNameLst>
                                          <p:attrName>ppt_y</p:attrName>
                                        </p:attrNameLst>
                                      </p:cBhvr>
                                      <p:tavLst>
                                        <p:tav tm="0">
                                          <p:val>
                                            <p:strVal val="ppt_y"/>
                                          </p:val>
                                        </p:tav>
                                        <p:tav tm="100000">
                                          <p:val>
                                            <p:strVal val="1+ppt_h/2"/>
                                          </p:val>
                                        </p:tav>
                                      </p:tavLst>
                                    </p:anim>
                                    <p:set>
                                      <p:cBhvr>
                                        <p:cTn id="12" dur="1" fill="hold">
                                          <p:stCondLst>
                                            <p:cond delay="999"/>
                                          </p:stCondLst>
                                        </p:cTn>
                                        <p:tgtEl>
                                          <p:spTgt spid="7"/>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1000"/>
                                        <p:tgtEl>
                                          <p:spTgt spid="6"/>
                                        </p:tgtEl>
                                        <p:attrNameLst>
                                          <p:attrName>ppt_x</p:attrName>
                                        </p:attrNameLst>
                                      </p:cBhvr>
                                      <p:tavLst>
                                        <p:tav tm="0">
                                          <p:val>
                                            <p:strVal val="ppt_x"/>
                                          </p:val>
                                        </p:tav>
                                        <p:tav tm="100000">
                                          <p:val>
                                            <p:strVal val="ppt_x"/>
                                          </p:val>
                                        </p:tav>
                                      </p:tavLst>
                                    </p:anim>
                                    <p:anim calcmode="lin" valueType="num">
                                      <p:cBhvr additive="base">
                                        <p:cTn id="15" dur="1000"/>
                                        <p:tgtEl>
                                          <p:spTgt spid="6"/>
                                        </p:tgtEl>
                                        <p:attrNameLst>
                                          <p:attrName>ppt_y</p:attrName>
                                        </p:attrNameLst>
                                      </p:cBhvr>
                                      <p:tavLst>
                                        <p:tav tm="0">
                                          <p:val>
                                            <p:strVal val="ppt_y"/>
                                          </p:val>
                                        </p:tav>
                                        <p:tav tm="100000">
                                          <p:val>
                                            <p:strVal val="1+ppt_h/2"/>
                                          </p:val>
                                        </p:tav>
                                      </p:tavLst>
                                    </p:anim>
                                    <p:set>
                                      <p:cBhvr>
                                        <p:cTn id="16" dur="1" fill="hold">
                                          <p:stCondLst>
                                            <p:cond delay="999"/>
                                          </p:stCondLst>
                                        </p:cTn>
                                        <p:tgtEl>
                                          <p:spTgt spid="6"/>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1000"/>
                                        <p:tgtEl>
                                          <p:spTgt spid="10"/>
                                        </p:tgtEl>
                                        <p:attrNameLst>
                                          <p:attrName>ppt_x</p:attrName>
                                        </p:attrNameLst>
                                      </p:cBhvr>
                                      <p:tavLst>
                                        <p:tav tm="0">
                                          <p:val>
                                            <p:strVal val="ppt_x"/>
                                          </p:val>
                                        </p:tav>
                                        <p:tav tm="100000">
                                          <p:val>
                                            <p:strVal val="ppt_x"/>
                                          </p:val>
                                        </p:tav>
                                      </p:tavLst>
                                    </p:anim>
                                    <p:anim calcmode="lin" valueType="num">
                                      <p:cBhvr additive="base">
                                        <p:cTn id="19" dur="1000"/>
                                        <p:tgtEl>
                                          <p:spTgt spid="10"/>
                                        </p:tgtEl>
                                        <p:attrNameLst>
                                          <p:attrName>ppt_y</p:attrName>
                                        </p:attrNameLst>
                                      </p:cBhvr>
                                      <p:tavLst>
                                        <p:tav tm="0">
                                          <p:val>
                                            <p:strVal val="ppt_y"/>
                                          </p:val>
                                        </p:tav>
                                        <p:tav tm="100000">
                                          <p:val>
                                            <p:strVal val="1+ppt_h/2"/>
                                          </p:val>
                                        </p:tav>
                                      </p:tavLst>
                                    </p:anim>
                                    <p:set>
                                      <p:cBhvr>
                                        <p:cTn id="20" dur="1" fill="hold">
                                          <p:stCondLst>
                                            <p:cond delay="999"/>
                                          </p:stCondLst>
                                        </p:cTn>
                                        <p:tgtEl>
                                          <p:spTgt spid="10"/>
                                        </p:tgtEl>
                                        <p:attrNameLst>
                                          <p:attrName>style.visibility</p:attrName>
                                        </p:attrNameLst>
                                      </p:cBhvr>
                                      <p:to>
                                        <p:strVal val="hidden"/>
                                      </p:to>
                                    </p:set>
                                  </p:childTnLst>
                                </p:cTn>
                              </p:par>
                              <p:par>
                                <p:cTn id="21" presetID="2" presetClass="exit" presetSubtype="4" fill="hold" grpId="0" nodeType="withEffect">
                                  <p:stCondLst>
                                    <p:cond delay="0"/>
                                  </p:stCondLst>
                                  <p:childTnLst>
                                    <p:anim calcmode="lin" valueType="num">
                                      <p:cBhvr additive="base">
                                        <p:cTn id="22" dur="1000"/>
                                        <p:tgtEl>
                                          <p:spTgt spid="9"/>
                                        </p:tgtEl>
                                        <p:attrNameLst>
                                          <p:attrName>ppt_x</p:attrName>
                                        </p:attrNameLst>
                                      </p:cBhvr>
                                      <p:tavLst>
                                        <p:tav tm="0">
                                          <p:val>
                                            <p:strVal val="ppt_x"/>
                                          </p:val>
                                        </p:tav>
                                        <p:tav tm="100000">
                                          <p:val>
                                            <p:strVal val="ppt_x"/>
                                          </p:val>
                                        </p:tav>
                                      </p:tavLst>
                                    </p:anim>
                                    <p:anim calcmode="lin" valueType="num">
                                      <p:cBhvr additive="base">
                                        <p:cTn id="23" dur="1000"/>
                                        <p:tgtEl>
                                          <p:spTgt spid="9"/>
                                        </p:tgtEl>
                                        <p:attrNameLst>
                                          <p:attrName>ppt_y</p:attrName>
                                        </p:attrNameLst>
                                      </p:cBhvr>
                                      <p:tavLst>
                                        <p:tav tm="0">
                                          <p:val>
                                            <p:strVal val="ppt_y"/>
                                          </p:val>
                                        </p:tav>
                                        <p:tav tm="100000">
                                          <p:val>
                                            <p:strVal val="1+ppt_h/2"/>
                                          </p:val>
                                        </p:tav>
                                      </p:tavLst>
                                    </p:anim>
                                    <p:set>
                                      <p:cBhvr>
                                        <p:cTn id="24" dur="1" fill="hold">
                                          <p:stCondLst>
                                            <p:cond delay="999"/>
                                          </p:stCondLst>
                                        </p:cTn>
                                        <p:tgtEl>
                                          <p:spTgt spid="9"/>
                                        </p:tgtEl>
                                        <p:attrNameLst>
                                          <p:attrName>style.visibility</p:attrName>
                                        </p:attrNameLst>
                                      </p:cBhvr>
                                      <p:to>
                                        <p:strVal val="hidden"/>
                                      </p:to>
                                    </p:set>
                                  </p:childTnLst>
                                </p:cTn>
                              </p:par>
                              <p:par>
                                <p:cTn id="25" presetID="2" presetClass="exit" presetSubtype="4" fill="hold" grpId="0" nodeType="withEffect">
                                  <p:stCondLst>
                                    <p:cond delay="0"/>
                                  </p:stCondLst>
                                  <p:childTnLst>
                                    <p:anim calcmode="lin" valueType="num">
                                      <p:cBhvr additive="base">
                                        <p:cTn id="26" dur="1000"/>
                                        <p:tgtEl>
                                          <p:spTgt spid="4"/>
                                        </p:tgtEl>
                                        <p:attrNameLst>
                                          <p:attrName>ppt_x</p:attrName>
                                        </p:attrNameLst>
                                      </p:cBhvr>
                                      <p:tavLst>
                                        <p:tav tm="0">
                                          <p:val>
                                            <p:strVal val="ppt_x"/>
                                          </p:val>
                                        </p:tav>
                                        <p:tav tm="100000">
                                          <p:val>
                                            <p:strVal val="ppt_x"/>
                                          </p:val>
                                        </p:tav>
                                      </p:tavLst>
                                    </p:anim>
                                    <p:anim calcmode="lin" valueType="num">
                                      <p:cBhvr additive="base">
                                        <p:cTn id="27" dur="1000"/>
                                        <p:tgtEl>
                                          <p:spTgt spid="4"/>
                                        </p:tgtEl>
                                        <p:attrNameLst>
                                          <p:attrName>ppt_y</p:attrName>
                                        </p:attrNameLst>
                                      </p:cBhvr>
                                      <p:tavLst>
                                        <p:tav tm="0">
                                          <p:val>
                                            <p:strVal val="ppt_y"/>
                                          </p:val>
                                        </p:tav>
                                        <p:tav tm="100000">
                                          <p:val>
                                            <p:strVal val="1+ppt_h/2"/>
                                          </p:val>
                                        </p:tav>
                                      </p:tavLst>
                                    </p:anim>
                                    <p:set>
                                      <p:cBhvr>
                                        <p:cTn id="28" dur="1" fill="hold">
                                          <p:stCondLst>
                                            <p:cond delay="999"/>
                                          </p:stCondLst>
                                        </p:cTn>
                                        <p:tgtEl>
                                          <p:spTgt spid="4"/>
                                        </p:tgtEl>
                                        <p:attrNameLst>
                                          <p:attrName>style.visibility</p:attrName>
                                        </p:attrNameLst>
                                      </p:cBhvr>
                                      <p:to>
                                        <p:strVal val="hidden"/>
                                      </p:to>
                                    </p:set>
                                  </p:childTnLst>
                                </p:cTn>
                              </p:par>
                              <p:par>
                                <p:cTn id="29" presetID="2" presetClass="exit" presetSubtype="4" fill="hold" grpId="0" nodeType="withEffect">
                                  <p:stCondLst>
                                    <p:cond delay="0"/>
                                  </p:stCondLst>
                                  <p:childTnLst>
                                    <p:anim calcmode="lin" valueType="num">
                                      <p:cBhvr additive="base">
                                        <p:cTn id="30" dur="1000"/>
                                        <p:tgtEl>
                                          <p:spTgt spid="3"/>
                                        </p:tgtEl>
                                        <p:attrNameLst>
                                          <p:attrName>ppt_x</p:attrName>
                                        </p:attrNameLst>
                                      </p:cBhvr>
                                      <p:tavLst>
                                        <p:tav tm="0">
                                          <p:val>
                                            <p:strVal val="ppt_x"/>
                                          </p:val>
                                        </p:tav>
                                        <p:tav tm="100000">
                                          <p:val>
                                            <p:strVal val="ppt_x"/>
                                          </p:val>
                                        </p:tav>
                                      </p:tavLst>
                                    </p:anim>
                                    <p:anim calcmode="lin" valueType="num">
                                      <p:cBhvr additive="base">
                                        <p:cTn id="31" dur="1000"/>
                                        <p:tgtEl>
                                          <p:spTgt spid="3"/>
                                        </p:tgtEl>
                                        <p:attrNameLst>
                                          <p:attrName>ppt_y</p:attrName>
                                        </p:attrNameLst>
                                      </p:cBhvr>
                                      <p:tavLst>
                                        <p:tav tm="0">
                                          <p:val>
                                            <p:strVal val="ppt_y"/>
                                          </p:val>
                                        </p:tav>
                                        <p:tav tm="100000">
                                          <p:val>
                                            <p:strVal val="1+ppt_h/2"/>
                                          </p:val>
                                        </p:tav>
                                      </p:tavLst>
                                    </p:anim>
                                    <p:set>
                                      <p:cBhvr>
                                        <p:cTn id="32" dur="1" fill="hold">
                                          <p:stCondLst>
                                            <p:cond delay="999"/>
                                          </p:stCondLst>
                                        </p:cTn>
                                        <p:tgtEl>
                                          <p:spTgt spid="3"/>
                                        </p:tgtEl>
                                        <p:attrNameLst>
                                          <p:attrName>style.visibility</p:attrName>
                                        </p:attrNameLst>
                                      </p:cBhvr>
                                      <p:to>
                                        <p:strVal val="hidden"/>
                                      </p:to>
                                    </p:set>
                                  </p:childTnLst>
                                </p:cTn>
                              </p:par>
                              <p:par>
                                <p:cTn id="33" presetID="2" presetClass="exit" presetSubtype="4" fill="hold" grpId="0" nodeType="withEffect">
                                  <p:stCondLst>
                                    <p:cond delay="0"/>
                                  </p:stCondLst>
                                  <p:childTnLst>
                                    <p:anim calcmode="lin" valueType="num">
                                      <p:cBhvr additive="base">
                                        <p:cTn id="34" dur="1000"/>
                                        <p:tgtEl>
                                          <p:spTgt spid="5"/>
                                        </p:tgtEl>
                                        <p:attrNameLst>
                                          <p:attrName>ppt_x</p:attrName>
                                        </p:attrNameLst>
                                      </p:cBhvr>
                                      <p:tavLst>
                                        <p:tav tm="0">
                                          <p:val>
                                            <p:strVal val="ppt_x"/>
                                          </p:val>
                                        </p:tav>
                                        <p:tav tm="100000">
                                          <p:val>
                                            <p:strVal val="ppt_x"/>
                                          </p:val>
                                        </p:tav>
                                      </p:tavLst>
                                    </p:anim>
                                    <p:anim calcmode="lin" valueType="num">
                                      <p:cBhvr additive="base">
                                        <p:cTn id="35" dur="1000"/>
                                        <p:tgtEl>
                                          <p:spTgt spid="5"/>
                                        </p:tgtEl>
                                        <p:attrNameLst>
                                          <p:attrName>ppt_y</p:attrName>
                                        </p:attrNameLst>
                                      </p:cBhvr>
                                      <p:tavLst>
                                        <p:tav tm="0">
                                          <p:val>
                                            <p:strVal val="ppt_y"/>
                                          </p:val>
                                        </p:tav>
                                        <p:tav tm="100000">
                                          <p:val>
                                            <p:strVal val="1+ppt_h/2"/>
                                          </p:val>
                                        </p:tav>
                                      </p:tavLst>
                                    </p:anim>
                                    <p:set>
                                      <p:cBhvr>
                                        <p:cTn id="36" dur="1" fill="hold">
                                          <p:stCondLst>
                                            <p:cond delay="999"/>
                                          </p:stCondLst>
                                        </p:cTn>
                                        <p:tgtEl>
                                          <p:spTgt spid="5"/>
                                        </p:tgtEl>
                                        <p:attrNameLst>
                                          <p:attrName>style.visibility</p:attrName>
                                        </p:attrNameLst>
                                      </p:cBhvr>
                                      <p:to>
                                        <p:strVal val="hidden"/>
                                      </p:to>
                                    </p:set>
                                  </p:childTnLst>
                                </p:cTn>
                              </p:par>
                            </p:childTnLst>
                          </p:cTn>
                        </p:par>
                        <p:par>
                          <p:cTn id="37" fill="hold">
                            <p:stCondLst>
                              <p:cond delay="1000"/>
                            </p:stCondLst>
                            <p:childTnLst>
                              <p:par>
                                <p:cTn id="38" presetID="2" presetClass="entr" presetSubtype="8"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1250" fill="hold"/>
                                        <p:tgtEl>
                                          <p:spTgt spid="12"/>
                                        </p:tgtEl>
                                        <p:attrNameLst>
                                          <p:attrName>ppt_x</p:attrName>
                                        </p:attrNameLst>
                                      </p:cBhvr>
                                      <p:tavLst>
                                        <p:tav tm="0">
                                          <p:val>
                                            <p:strVal val="0-#ppt_w/2"/>
                                          </p:val>
                                        </p:tav>
                                        <p:tav tm="100000">
                                          <p:val>
                                            <p:strVal val="#ppt_x"/>
                                          </p:val>
                                        </p:tav>
                                      </p:tavLst>
                                    </p:anim>
                                    <p:anim calcmode="lin" valueType="num">
                                      <p:cBhvr additive="base">
                                        <p:cTn id="41" dur="1250" fill="hold"/>
                                        <p:tgtEl>
                                          <p:spTgt spid="12"/>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1250" fill="hold"/>
                                        <p:tgtEl>
                                          <p:spTgt spid="13"/>
                                        </p:tgtEl>
                                        <p:attrNameLst>
                                          <p:attrName>ppt_x</p:attrName>
                                        </p:attrNameLst>
                                      </p:cBhvr>
                                      <p:tavLst>
                                        <p:tav tm="0">
                                          <p:val>
                                            <p:strVal val="0-#ppt_w/2"/>
                                          </p:val>
                                        </p:tav>
                                        <p:tav tm="100000">
                                          <p:val>
                                            <p:strVal val="#ppt_x"/>
                                          </p:val>
                                        </p:tav>
                                      </p:tavLst>
                                    </p:anim>
                                    <p:anim calcmode="lin" valueType="num">
                                      <p:cBhvr additive="base">
                                        <p:cTn id="45" dur="1250" fill="hold"/>
                                        <p:tgtEl>
                                          <p:spTgt spid="13"/>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1250" fill="hold"/>
                                        <p:tgtEl>
                                          <p:spTgt spid="15"/>
                                        </p:tgtEl>
                                        <p:attrNameLst>
                                          <p:attrName>ppt_x</p:attrName>
                                        </p:attrNameLst>
                                      </p:cBhvr>
                                      <p:tavLst>
                                        <p:tav tm="0">
                                          <p:val>
                                            <p:strVal val="1+#ppt_w/2"/>
                                          </p:val>
                                        </p:tav>
                                        <p:tav tm="100000">
                                          <p:val>
                                            <p:strVal val="#ppt_x"/>
                                          </p:val>
                                        </p:tav>
                                      </p:tavLst>
                                    </p:anim>
                                    <p:anim calcmode="lin" valueType="num">
                                      <p:cBhvr additive="base">
                                        <p:cTn id="49" dur="1250" fill="hold"/>
                                        <p:tgtEl>
                                          <p:spTgt spid="15"/>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1250" fill="hold"/>
                                        <p:tgtEl>
                                          <p:spTgt spid="16"/>
                                        </p:tgtEl>
                                        <p:attrNameLst>
                                          <p:attrName>ppt_x</p:attrName>
                                        </p:attrNameLst>
                                      </p:cBhvr>
                                      <p:tavLst>
                                        <p:tav tm="0">
                                          <p:val>
                                            <p:strVal val="0-#ppt_w/2"/>
                                          </p:val>
                                        </p:tav>
                                        <p:tav tm="100000">
                                          <p:val>
                                            <p:strVal val="#ppt_x"/>
                                          </p:val>
                                        </p:tav>
                                      </p:tavLst>
                                    </p:anim>
                                    <p:anim calcmode="lin" valueType="num">
                                      <p:cBhvr additive="base">
                                        <p:cTn id="53" dur="1250" fill="hold"/>
                                        <p:tgtEl>
                                          <p:spTgt spid="16"/>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additive="base">
                                        <p:cTn id="56" dur="1250" fill="hold"/>
                                        <p:tgtEl>
                                          <p:spTgt spid="17"/>
                                        </p:tgtEl>
                                        <p:attrNameLst>
                                          <p:attrName>ppt_x</p:attrName>
                                        </p:attrNameLst>
                                      </p:cBhvr>
                                      <p:tavLst>
                                        <p:tav tm="0">
                                          <p:val>
                                            <p:strVal val="1+#ppt_w/2"/>
                                          </p:val>
                                        </p:tav>
                                        <p:tav tm="100000">
                                          <p:val>
                                            <p:strVal val="#ppt_x"/>
                                          </p:val>
                                        </p:tav>
                                      </p:tavLst>
                                    </p:anim>
                                    <p:anim calcmode="lin" valueType="num">
                                      <p:cBhvr additive="base">
                                        <p:cTn id="57" dur="1250" fill="hold"/>
                                        <p:tgtEl>
                                          <p:spTgt spid="17"/>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additive="base">
                                        <p:cTn id="60" dur="1250" fill="hold"/>
                                        <p:tgtEl>
                                          <p:spTgt spid="14"/>
                                        </p:tgtEl>
                                        <p:attrNameLst>
                                          <p:attrName>ppt_x</p:attrName>
                                        </p:attrNameLst>
                                      </p:cBhvr>
                                      <p:tavLst>
                                        <p:tav tm="0">
                                          <p:val>
                                            <p:strVal val="0-#ppt_w/2"/>
                                          </p:val>
                                        </p:tav>
                                        <p:tav tm="100000">
                                          <p:val>
                                            <p:strVal val="#ppt_x"/>
                                          </p:val>
                                        </p:tav>
                                      </p:tavLst>
                                    </p:anim>
                                    <p:anim calcmode="lin" valueType="num">
                                      <p:cBhvr additive="base">
                                        <p:cTn id="61" dur="1250" fill="hold"/>
                                        <p:tgtEl>
                                          <p:spTgt spid="14"/>
                                        </p:tgtEl>
                                        <p:attrNameLst>
                                          <p:attrName>ppt_y</p:attrName>
                                        </p:attrNameLst>
                                      </p:cBhvr>
                                      <p:tavLst>
                                        <p:tav tm="0">
                                          <p:val>
                                            <p:strVal val="#ppt_y"/>
                                          </p:val>
                                        </p:tav>
                                        <p:tav tm="100000">
                                          <p:val>
                                            <p:strVal val="#ppt_y"/>
                                          </p:val>
                                        </p:tav>
                                      </p:tavLst>
                                    </p:anim>
                                  </p:childTnLst>
                                </p:cTn>
                              </p:par>
                              <p:par>
                                <p:cTn id="62" presetID="2" presetClass="entr" presetSubtype="2" fill="hold" grpId="0" nodeType="with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additive="base">
                                        <p:cTn id="64" dur="1250" fill="hold"/>
                                        <p:tgtEl>
                                          <p:spTgt spid="18"/>
                                        </p:tgtEl>
                                        <p:attrNameLst>
                                          <p:attrName>ppt_x</p:attrName>
                                        </p:attrNameLst>
                                      </p:cBhvr>
                                      <p:tavLst>
                                        <p:tav tm="0">
                                          <p:val>
                                            <p:strVal val="1+#ppt_w/2"/>
                                          </p:val>
                                        </p:tav>
                                        <p:tav tm="100000">
                                          <p:val>
                                            <p:strVal val="#ppt_x"/>
                                          </p:val>
                                        </p:tav>
                                      </p:tavLst>
                                    </p:anim>
                                    <p:anim calcmode="lin" valueType="num">
                                      <p:cBhvr additive="base">
                                        <p:cTn id="65" dur="125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xit" presetSubtype="2" fill="hold" nodeType="clickEffect">
                                  <p:stCondLst>
                                    <p:cond delay="0"/>
                                  </p:stCondLst>
                                  <p:childTnLst>
                                    <p:anim calcmode="lin" valueType="num">
                                      <p:cBhvr additive="base">
                                        <p:cTn id="69" dur="1000"/>
                                        <p:tgtEl>
                                          <p:spTgt spid="12"/>
                                        </p:tgtEl>
                                        <p:attrNameLst>
                                          <p:attrName>ppt_x</p:attrName>
                                        </p:attrNameLst>
                                      </p:cBhvr>
                                      <p:tavLst>
                                        <p:tav tm="0">
                                          <p:val>
                                            <p:strVal val="ppt_x"/>
                                          </p:val>
                                        </p:tav>
                                        <p:tav tm="100000">
                                          <p:val>
                                            <p:strVal val="1+ppt_w/2"/>
                                          </p:val>
                                        </p:tav>
                                      </p:tavLst>
                                    </p:anim>
                                    <p:anim calcmode="lin" valueType="num">
                                      <p:cBhvr additive="base">
                                        <p:cTn id="70" dur="1000"/>
                                        <p:tgtEl>
                                          <p:spTgt spid="12"/>
                                        </p:tgtEl>
                                        <p:attrNameLst>
                                          <p:attrName>ppt_y</p:attrName>
                                        </p:attrNameLst>
                                      </p:cBhvr>
                                      <p:tavLst>
                                        <p:tav tm="0">
                                          <p:val>
                                            <p:strVal val="ppt_y"/>
                                          </p:val>
                                        </p:tav>
                                        <p:tav tm="100000">
                                          <p:val>
                                            <p:strVal val="ppt_y"/>
                                          </p:val>
                                        </p:tav>
                                      </p:tavLst>
                                    </p:anim>
                                    <p:set>
                                      <p:cBhvr>
                                        <p:cTn id="71" dur="1" fill="hold">
                                          <p:stCondLst>
                                            <p:cond delay="999"/>
                                          </p:stCondLst>
                                        </p:cTn>
                                        <p:tgtEl>
                                          <p:spTgt spid="12"/>
                                        </p:tgtEl>
                                        <p:attrNameLst>
                                          <p:attrName>style.visibility</p:attrName>
                                        </p:attrNameLst>
                                      </p:cBhvr>
                                      <p:to>
                                        <p:strVal val="hidden"/>
                                      </p:to>
                                    </p:set>
                                  </p:childTnLst>
                                </p:cTn>
                              </p:par>
                              <p:par>
                                <p:cTn id="72" presetID="2" presetClass="exit" presetSubtype="2" fill="hold" grpId="1" nodeType="withEffect">
                                  <p:stCondLst>
                                    <p:cond delay="0"/>
                                  </p:stCondLst>
                                  <p:childTnLst>
                                    <p:anim calcmode="lin" valueType="num">
                                      <p:cBhvr additive="base">
                                        <p:cTn id="73" dur="1000"/>
                                        <p:tgtEl>
                                          <p:spTgt spid="13"/>
                                        </p:tgtEl>
                                        <p:attrNameLst>
                                          <p:attrName>ppt_x</p:attrName>
                                        </p:attrNameLst>
                                      </p:cBhvr>
                                      <p:tavLst>
                                        <p:tav tm="0">
                                          <p:val>
                                            <p:strVal val="ppt_x"/>
                                          </p:val>
                                        </p:tav>
                                        <p:tav tm="100000">
                                          <p:val>
                                            <p:strVal val="1+ppt_w/2"/>
                                          </p:val>
                                        </p:tav>
                                      </p:tavLst>
                                    </p:anim>
                                    <p:anim calcmode="lin" valueType="num">
                                      <p:cBhvr additive="base">
                                        <p:cTn id="74" dur="1000"/>
                                        <p:tgtEl>
                                          <p:spTgt spid="13"/>
                                        </p:tgtEl>
                                        <p:attrNameLst>
                                          <p:attrName>ppt_y</p:attrName>
                                        </p:attrNameLst>
                                      </p:cBhvr>
                                      <p:tavLst>
                                        <p:tav tm="0">
                                          <p:val>
                                            <p:strVal val="ppt_y"/>
                                          </p:val>
                                        </p:tav>
                                        <p:tav tm="100000">
                                          <p:val>
                                            <p:strVal val="ppt_y"/>
                                          </p:val>
                                        </p:tav>
                                      </p:tavLst>
                                    </p:anim>
                                    <p:set>
                                      <p:cBhvr>
                                        <p:cTn id="75" dur="1" fill="hold">
                                          <p:stCondLst>
                                            <p:cond delay="999"/>
                                          </p:stCondLst>
                                        </p:cTn>
                                        <p:tgtEl>
                                          <p:spTgt spid="13"/>
                                        </p:tgtEl>
                                        <p:attrNameLst>
                                          <p:attrName>style.visibility</p:attrName>
                                        </p:attrNameLst>
                                      </p:cBhvr>
                                      <p:to>
                                        <p:strVal val="hidden"/>
                                      </p:to>
                                    </p:set>
                                  </p:childTnLst>
                                </p:cTn>
                              </p:par>
                              <p:par>
                                <p:cTn id="76" presetID="2" presetClass="exit" presetSubtype="8" fill="hold" grpId="1" nodeType="withEffect">
                                  <p:stCondLst>
                                    <p:cond delay="0"/>
                                  </p:stCondLst>
                                  <p:childTnLst>
                                    <p:anim calcmode="lin" valueType="num">
                                      <p:cBhvr additive="base">
                                        <p:cTn id="77" dur="1000"/>
                                        <p:tgtEl>
                                          <p:spTgt spid="15"/>
                                        </p:tgtEl>
                                        <p:attrNameLst>
                                          <p:attrName>ppt_x</p:attrName>
                                        </p:attrNameLst>
                                      </p:cBhvr>
                                      <p:tavLst>
                                        <p:tav tm="0">
                                          <p:val>
                                            <p:strVal val="ppt_x"/>
                                          </p:val>
                                        </p:tav>
                                        <p:tav tm="100000">
                                          <p:val>
                                            <p:strVal val="0-ppt_w/2"/>
                                          </p:val>
                                        </p:tav>
                                      </p:tavLst>
                                    </p:anim>
                                    <p:anim calcmode="lin" valueType="num">
                                      <p:cBhvr additive="base">
                                        <p:cTn id="78" dur="1000"/>
                                        <p:tgtEl>
                                          <p:spTgt spid="15"/>
                                        </p:tgtEl>
                                        <p:attrNameLst>
                                          <p:attrName>ppt_y</p:attrName>
                                        </p:attrNameLst>
                                      </p:cBhvr>
                                      <p:tavLst>
                                        <p:tav tm="0">
                                          <p:val>
                                            <p:strVal val="ppt_y"/>
                                          </p:val>
                                        </p:tav>
                                        <p:tav tm="100000">
                                          <p:val>
                                            <p:strVal val="ppt_y"/>
                                          </p:val>
                                        </p:tav>
                                      </p:tavLst>
                                    </p:anim>
                                    <p:set>
                                      <p:cBhvr>
                                        <p:cTn id="79" dur="1" fill="hold">
                                          <p:stCondLst>
                                            <p:cond delay="999"/>
                                          </p:stCondLst>
                                        </p:cTn>
                                        <p:tgtEl>
                                          <p:spTgt spid="15"/>
                                        </p:tgtEl>
                                        <p:attrNameLst>
                                          <p:attrName>style.visibility</p:attrName>
                                        </p:attrNameLst>
                                      </p:cBhvr>
                                      <p:to>
                                        <p:strVal val="hidden"/>
                                      </p:to>
                                    </p:set>
                                  </p:childTnLst>
                                </p:cTn>
                              </p:par>
                              <p:par>
                                <p:cTn id="80" presetID="2" presetClass="exit" presetSubtype="2" fill="hold" grpId="1" nodeType="withEffect">
                                  <p:stCondLst>
                                    <p:cond delay="0"/>
                                  </p:stCondLst>
                                  <p:childTnLst>
                                    <p:anim calcmode="lin" valueType="num">
                                      <p:cBhvr additive="base">
                                        <p:cTn id="81" dur="1000"/>
                                        <p:tgtEl>
                                          <p:spTgt spid="16"/>
                                        </p:tgtEl>
                                        <p:attrNameLst>
                                          <p:attrName>ppt_x</p:attrName>
                                        </p:attrNameLst>
                                      </p:cBhvr>
                                      <p:tavLst>
                                        <p:tav tm="0">
                                          <p:val>
                                            <p:strVal val="ppt_x"/>
                                          </p:val>
                                        </p:tav>
                                        <p:tav tm="100000">
                                          <p:val>
                                            <p:strVal val="1+ppt_w/2"/>
                                          </p:val>
                                        </p:tav>
                                      </p:tavLst>
                                    </p:anim>
                                    <p:anim calcmode="lin" valueType="num">
                                      <p:cBhvr additive="base">
                                        <p:cTn id="82" dur="1000"/>
                                        <p:tgtEl>
                                          <p:spTgt spid="16"/>
                                        </p:tgtEl>
                                        <p:attrNameLst>
                                          <p:attrName>ppt_y</p:attrName>
                                        </p:attrNameLst>
                                      </p:cBhvr>
                                      <p:tavLst>
                                        <p:tav tm="0">
                                          <p:val>
                                            <p:strVal val="ppt_y"/>
                                          </p:val>
                                        </p:tav>
                                        <p:tav tm="100000">
                                          <p:val>
                                            <p:strVal val="ppt_y"/>
                                          </p:val>
                                        </p:tav>
                                      </p:tavLst>
                                    </p:anim>
                                    <p:set>
                                      <p:cBhvr>
                                        <p:cTn id="83" dur="1" fill="hold">
                                          <p:stCondLst>
                                            <p:cond delay="999"/>
                                          </p:stCondLst>
                                        </p:cTn>
                                        <p:tgtEl>
                                          <p:spTgt spid="16"/>
                                        </p:tgtEl>
                                        <p:attrNameLst>
                                          <p:attrName>style.visibility</p:attrName>
                                        </p:attrNameLst>
                                      </p:cBhvr>
                                      <p:to>
                                        <p:strVal val="hidden"/>
                                      </p:to>
                                    </p:set>
                                  </p:childTnLst>
                                </p:cTn>
                              </p:par>
                              <p:par>
                                <p:cTn id="84" presetID="2" presetClass="exit" presetSubtype="8" fill="hold" grpId="1" nodeType="withEffect">
                                  <p:stCondLst>
                                    <p:cond delay="0"/>
                                  </p:stCondLst>
                                  <p:childTnLst>
                                    <p:anim calcmode="lin" valueType="num">
                                      <p:cBhvr additive="base">
                                        <p:cTn id="85" dur="1000"/>
                                        <p:tgtEl>
                                          <p:spTgt spid="17"/>
                                        </p:tgtEl>
                                        <p:attrNameLst>
                                          <p:attrName>ppt_x</p:attrName>
                                        </p:attrNameLst>
                                      </p:cBhvr>
                                      <p:tavLst>
                                        <p:tav tm="0">
                                          <p:val>
                                            <p:strVal val="ppt_x"/>
                                          </p:val>
                                        </p:tav>
                                        <p:tav tm="100000">
                                          <p:val>
                                            <p:strVal val="0-ppt_w/2"/>
                                          </p:val>
                                        </p:tav>
                                      </p:tavLst>
                                    </p:anim>
                                    <p:anim calcmode="lin" valueType="num">
                                      <p:cBhvr additive="base">
                                        <p:cTn id="86" dur="1000"/>
                                        <p:tgtEl>
                                          <p:spTgt spid="17"/>
                                        </p:tgtEl>
                                        <p:attrNameLst>
                                          <p:attrName>ppt_y</p:attrName>
                                        </p:attrNameLst>
                                      </p:cBhvr>
                                      <p:tavLst>
                                        <p:tav tm="0">
                                          <p:val>
                                            <p:strVal val="ppt_y"/>
                                          </p:val>
                                        </p:tav>
                                        <p:tav tm="100000">
                                          <p:val>
                                            <p:strVal val="ppt_y"/>
                                          </p:val>
                                        </p:tav>
                                      </p:tavLst>
                                    </p:anim>
                                    <p:set>
                                      <p:cBhvr>
                                        <p:cTn id="87" dur="1" fill="hold">
                                          <p:stCondLst>
                                            <p:cond delay="999"/>
                                          </p:stCondLst>
                                        </p:cTn>
                                        <p:tgtEl>
                                          <p:spTgt spid="17"/>
                                        </p:tgtEl>
                                        <p:attrNameLst>
                                          <p:attrName>style.visibility</p:attrName>
                                        </p:attrNameLst>
                                      </p:cBhvr>
                                      <p:to>
                                        <p:strVal val="hidden"/>
                                      </p:to>
                                    </p:set>
                                  </p:childTnLst>
                                </p:cTn>
                              </p:par>
                              <p:par>
                                <p:cTn id="88" presetID="2" presetClass="exit" presetSubtype="2" fill="hold" grpId="1" nodeType="withEffect">
                                  <p:stCondLst>
                                    <p:cond delay="0"/>
                                  </p:stCondLst>
                                  <p:childTnLst>
                                    <p:anim calcmode="lin" valueType="num">
                                      <p:cBhvr additive="base">
                                        <p:cTn id="89" dur="1000"/>
                                        <p:tgtEl>
                                          <p:spTgt spid="14"/>
                                        </p:tgtEl>
                                        <p:attrNameLst>
                                          <p:attrName>ppt_x</p:attrName>
                                        </p:attrNameLst>
                                      </p:cBhvr>
                                      <p:tavLst>
                                        <p:tav tm="0">
                                          <p:val>
                                            <p:strVal val="ppt_x"/>
                                          </p:val>
                                        </p:tav>
                                        <p:tav tm="100000">
                                          <p:val>
                                            <p:strVal val="1+ppt_w/2"/>
                                          </p:val>
                                        </p:tav>
                                      </p:tavLst>
                                    </p:anim>
                                    <p:anim calcmode="lin" valueType="num">
                                      <p:cBhvr additive="base">
                                        <p:cTn id="90" dur="1000"/>
                                        <p:tgtEl>
                                          <p:spTgt spid="14"/>
                                        </p:tgtEl>
                                        <p:attrNameLst>
                                          <p:attrName>ppt_y</p:attrName>
                                        </p:attrNameLst>
                                      </p:cBhvr>
                                      <p:tavLst>
                                        <p:tav tm="0">
                                          <p:val>
                                            <p:strVal val="ppt_y"/>
                                          </p:val>
                                        </p:tav>
                                        <p:tav tm="100000">
                                          <p:val>
                                            <p:strVal val="ppt_y"/>
                                          </p:val>
                                        </p:tav>
                                      </p:tavLst>
                                    </p:anim>
                                    <p:set>
                                      <p:cBhvr>
                                        <p:cTn id="91" dur="1" fill="hold">
                                          <p:stCondLst>
                                            <p:cond delay="999"/>
                                          </p:stCondLst>
                                        </p:cTn>
                                        <p:tgtEl>
                                          <p:spTgt spid="14"/>
                                        </p:tgtEl>
                                        <p:attrNameLst>
                                          <p:attrName>style.visibility</p:attrName>
                                        </p:attrNameLst>
                                      </p:cBhvr>
                                      <p:to>
                                        <p:strVal val="hidden"/>
                                      </p:to>
                                    </p:set>
                                  </p:childTnLst>
                                </p:cTn>
                              </p:par>
                              <p:par>
                                <p:cTn id="92" presetID="2" presetClass="exit" presetSubtype="8" fill="hold" grpId="1" nodeType="withEffect">
                                  <p:stCondLst>
                                    <p:cond delay="0"/>
                                  </p:stCondLst>
                                  <p:childTnLst>
                                    <p:anim calcmode="lin" valueType="num">
                                      <p:cBhvr additive="base">
                                        <p:cTn id="93" dur="1000"/>
                                        <p:tgtEl>
                                          <p:spTgt spid="18"/>
                                        </p:tgtEl>
                                        <p:attrNameLst>
                                          <p:attrName>ppt_x</p:attrName>
                                        </p:attrNameLst>
                                      </p:cBhvr>
                                      <p:tavLst>
                                        <p:tav tm="0">
                                          <p:val>
                                            <p:strVal val="ppt_x"/>
                                          </p:val>
                                        </p:tav>
                                        <p:tav tm="100000">
                                          <p:val>
                                            <p:strVal val="0-ppt_w/2"/>
                                          </p:val>
                                        </p:tav>
                                      </p:tavLst>
                                    </p:anim>
                                    <p:anim calcmode="lin" valueType="num">
                                      <p:cBhvr additive="base">
                                        <p:cTn id="94" dur="1000"/>
                                        <p:tgtEl>
                                          <p:spTgt spid="18"/>
                                        </p:tgtEl>
                                        <p:attrNameLst>
                                          <p:attrName>ppt_y</p:attrName>
                                        </p:attrNameLst>
                                      </p:cBhvr>
                                      <p:tavLst>
                                        <p:tav tm="0">
                                          <p:val>
                                            <p:strVal val="ppt_y"/>
                                          </p:val>
                                        </p:tav>
                                        <p:tav tm="100000">
                                          <p:val>
                                            <p:strVal val="ppt_y"/>
                                          </p:val>
                                        </p:tav>
                                      </p:tavLst>
                                    </p:anim>
                                    <p:set>
                                      <p:cBhvr>
                                        <p:cTn id="95"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6" descr="http://www.freeimages.com/pic/l/b/bu/bubbels/291552_3001.jpg"/>
          <p:cNvPicPr>
            <a:picLocks noChangeAspect="1" noChangeArrowheads="1"/>
          </p:cNvPicPr>
          <p:nvPr/>
        </p:nvPicPr>
        <p:blipFill>
          <a:blip r:embed="rId2"/>
          <a:srcRect r="36902"/>
          <a:stretch>
            <a:fillRect/>
          </a:stretch>
        </p:blipFill>
        <p:spPr bwMode="auto">
          <a:xfrm>
            <a:off x="2678588" y="962712"/>
            <a:ext cx="1524000" cy="1604782"/>
          </a:xfrm>
          <a:prstGeom prst="rect">
            <a:avLst/>
          </a:prstGeom>
          <a:noFill/>
          <a:effectLst>
            <a:outerShdw blurRad="50800" dist="38100" dir="2700000" algn="tl" rotWithShape="0">
              <a:prstClr val="black">
                <a:alpha val="40000"/>
              </a:prstClr>
            </a:outerShdw>
          </a:effectLst>
        </p:spPr>
      </p:pic>
      <p:sp>
        <p:nvSpPr>
          <p:cNvPr id="14" name="Title 1"/>
          <p:cNvSpPr txBox="1">
            <a:spLocks/>
          </p:cNvSpPr>
          <p:nvPr/>
        </p:nvSpPr>
        <p:spPr>
          <a:xfrm>
            <a:off x="4581144" y="1522787"/>
            <a:ext cx="356616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Groceries</a:t>
            </a:r>
          </a:p>
        </p:txBody>
      </p:sp>
      <p:sp>
        <p:nvSpPr>
          <p:cNvPr id="16" name="Title 1"/>
          <p:cNvSpPr txBox="1">
            <a:spLocks/>
          </p:cNvSpPr>
          <p:nvPr/>
        </p:nvSpPr>
        <p:spPr>
          <a:xfrm>
            <a:off x="4572000" y="3072807"/>
            <a:ext cx="356616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Eating Out</a:t>
            </a:r>
          </a:p>
        </p:txBody>
      </p:sp>
      <p:sp>
        <p:nvSpPr>
          <p:cNvPr id="17" name="Title 1"/>
          <p:cNvSpPr txBox="1">
            <a:spLocks/>
          </p:cNvSpPr>
          <p:nvPr/>
        </p:nvSpPr>
        <p:spPr>
          <a:xfrm>
            <a:off x="4572000" y="4287354"/>
            <a:ext cx="3575304"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School Meals</a:t>
            </a:r>
          </a:p>
        </p:txBody>
      </p:sp>
      <p:sp>
        <p:nvSpPr>
          <p:cNvPr id="18" name="Title 1"/>
          <p:cNvSpPr txBox="1">
            <a:spLocks/>
          </p:cNvSpPr>
          <p:nvPr/>
        </p:nvSpPr>
        <p:spPr>
          <a:xfrm>
            <a:off x="4581144" y="5359146"/>
            <a:ext cx="356616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Formula</a:t>
            </a:r>
          </a:p>
        </p:txBody>
      </p:sp>
      <p:pic>
        <p:nvPicPr>
          <p:cNvPr id="2050" name="Picture 2" descr="grayscale photo of baby feed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8586" y="5105400"/>
            <a:ext cx="1524001" cy="9921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meat and cheese burger surrounded by sesame seed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596"/>
          <a:stretch/>
        </p:blipFill>
        <p:spPr bwMode="auto">
          <a:xfrm>
            <a:off x="2678588" y="2667847"/>
            <a:ext cx="1523999" cy="129455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ive trays of cooked food"/>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090"/>
          <a:stretch/>
        </p:blipFill>
        <p:spPr bwMode="auto">
          <a:xfrm>
            <a:off x="2678587" y="4038600"/>
            <a:ext cx="1535267" cy="982140"/>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1"/>
          <p:cNvSpPr txBox="1">
            <a:spLocks/>
          </p:cNvSpPr>
          <p:nvPr/>
        </p:nvSpPr>
        <p:spPr>
          <a:xfrm>
            <a:off x="34836" y="5518367"/>
            <a:ext cx="1902818" cy="685800"/>
          </a:xfrm>
          <a:prstGeom prst="rect">
            <a:avLst/>
          </a:prstGeom>
          <a:solidFill>
            <a:schemeClr val="tx2">
              <a:lumMod val="50000"/>
              <a:alpha val="45098"/>
            </a:scheme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bg1"/>
                </a:solidFill>
              </a:rPr>
              <a:t>Housing</a:t>
            </a:r>
          </a:p>
        </p:txBody>
      </p:sp>
      <p:sp>
        <p:nvSpPr>
          <p:cNvPr id="24" name="Title 1"/>
          <p:cNvSpPr txBox="1">
            <a:spLocks/>
          </p:cNvSpPr>
          <p:nvPr/>
        </p:nvSpPr>
        <p:spPr>
          <a:xfrm>
            <a:off x="34836" y="4825545"/>
            <a:ext cx="1902818" cy="685800"/>
          </a:xfrm>
          <a:prstGeom prst="rect">
            <a:avLst/>
          </a:prstGeom>
          <a:solidFill>
            <a:schemeClr val="tx2">
              <a:lumMod val="50000"/>
              <a:alpha val="45098"/>
            </a:scheme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bg1"/>
                </a:solidFill>
              </a:rPr>
              <a:t>Food</a:t>
            </a:r>
          </a:p>
        </p:txBody>
      </p:sp>
      <p:sp>
        <p:nvSpPr>
          <p:cNvPr id="2" name="Title 1">
            <a:extLst>
              <a:ext uri="{FF2B5EF4-FFF2-40B4-BE49-F238E27FC236}">
                <a16:creationId xmlns:a16="http://schemas.microsoft.com/office/drawing/2014/main" id="{E989AB87-1FA5-41A1-B510-CC5922763054}"/>
              </a:ext>
            </a:extLst>
          </p:cNvPr>
          <p:cNvSpPr>
            <a:spLocks noGrp="1"/>
          </p:cNvSpPr>
          <p:nvPr>
            <p:ph type="title"/>
          </p:nvPr>
        </p:nvSpPr>
        <p:spPr/>
        <p:txBody>
          <a:bodyPr/>
          <a:lstStyle/>
          <a:p>
            <a:r>
              <a:rPr lang="en-US" dirty="0"/>
              <a:t>Categorize Expenses</a:t>
            </a:r>
          </a:p>
        </p:txBody>
      </p:sp>
    </p:spTree>
    <p:extLst>
      <p:ext uri="{BB962C8B-B14F-4D97-AF65-F5344CB8AC3E}">
        <p14:creationId xmlns:p14="http://schemas.microsoft.com/office/powerpoint/2010/main" val="240973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1000"/>
                                        <p:tgtEl>
                                          <p:spTgt spid="23"/>
                                        </p:tgtEl>
                                      </p:cBhvr>
                                    </p:animEffect>
                                    <p:set>
                                      <p:cBhvr>
                                        <p:cTn id="7" dur="1" fill="hold">
                                          <p:stCondLst>
                                            <p:cond delay="999"/>
                                          </p:stCondLst>
                                        </p:cTn>
                                        <p:tgtEl>
                                          <p:spTgt spid="23"/>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1000"/>
                                        <p:tgtEl>
                                          <p:spTgt spid="24"/>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250" fill="hold"/>
                                        <p:tgtEl>
                                          <p:spTgt spid="13"/>
                                        </p:tgtEl>
                                        <p:attrNameLst>
                                          <p:attrName>ppt_x</p:attrName>
                                        </p:attrNameLst>
                                      </p:cBhvr>
                                      <p:tavLst>
                                        <p:tav tm="0">
                                          <p:val>
                                            <p:strVal val="0-#ppt_w/2"/>
                                          </p:val>
                                        </p:tav>
                                        <p:tav tm="100000">
                                          <p:val>
                                            <p:strVal val="#ppt_x"/>
                                          </p:val>
                                        </p:tav>
                                      </p:tavLst>
                                    </p:anim>
                                    <p:anim calcmode="lin" valueType="num">
                                      <p:cBhvr additive="base">
                                        <p:cTn id="15" dur="1250" fill="hold"/>
                                        <p:tgtEl>
                                          <p:spTgt spid="13"/>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1250" fill="hold"/>
                                        <p:tgtEl>
                                          <p:spTgt spid="14"/>
                                        </p:tgtEl>
                                        <p:attrNameLst>
                                          <p:attrName>ppt_x</p:attrName>
                                        </p:attrNameLst>
                                      </p:cBhvr>
                                      <p:tavLst>
                                        <p:tav tm="0">
                                          <p:val>
                                            <p:strVal val="0-#ppt_w/2"/>
                                          </p:val>
                                        </p:tav>
                                        <p:tav tm="100000">
                                          <p:val>
                                            <p:strVal val="#ppt_x"/>
                                          </p:val>
                                        </p:tav>
                                      </p:tavLst>
                                    </p:anim>
                                    <p:anim calcmode="lin" valueType="num">
                                      <p:cBhvr additive="base">
                                        <p:cTn id="19" dur="1250" fill="hold"/>
                                        <p:tgtEl>
                                          <p:spTgt spid="14"/>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1250" fill="hold"/>
                                        <p:tgtEl>
                                          <p:spTgt spid="21"/>
                                        </p:tgtEl>
                                        <p:attrNameLst>
                                          <p:attrName>ppt_x</p:attrName>
                                        </p:attrNameLst>
                                      </p:cBhvr>
                                      <p:tavLst>
                                        <p:tav tm="0">
                                          <p:val>
                                            <p:strVal val="1+#ppt_w/2"/>
                                          </p:val>
                                        </p:tav>
                                        <p:tav tm="100000">
                                          <p:val>
                                            <p:strVal val="#ppt_x"/>
                                          </p:val>
                                        </p:tav>
                                      </p:tavLst>
                                    </p:anim>
                                    <p:anim calcmode="lin" valueType="num">
                                      <p:cBhvr additive="base">
                                        <p:cTn id="23" dur="1250" fill="hold"/>
                                        <p:tgtEl>
                                          <p:spTgt spid="21"/>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1250" fill="hold"/>
                                        <p:tgtEl>
                                          <p:spTgt spid="16"/>
                                        </p:tgtEl>
                                        <p:attrNameLst>
                                          <p:attrName>ppt_x</p:attrName>
                                        </p:attrNameLst>
                                      </p:cBhvr>
                                      <p:tavLst>
                                        <p:tav tm="0">
                                          <p:val>
                                            <p:strVal val="1+#ppt_w/2"/>
                                          </p:val>
                                        </p:tav>
                                        <p:tav tm="100000">
                                          <p:val>
                                            <p:strVal val="#ppt_x"/>
                                          </p:val>
                                        </p:tav>
                                      </p:tavLst>
                                    </p:anim>
                                    <p:anim calcmode="lin" valueType="num">
                                      <p:cBhvr additive="base">
                                        <p:cTn id="27" dur="1250" fill="hold"/>
                                        <p:tgtEl>
                                          <p:spTgt spid="16"/>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1250" fill="hold"/>
                                        <p:tgtEl>
                                          <p:spTgt spid="22"/>
                                        </p:tgtEl>
                                        <p:attrNameLst>
                                          <p:attrName>ppt_x</p:attrName>
                                        </p:attrNameLst>
                                      </p:cBhvr>
                                      <p:tavLst>
                                        <p:tav tm="0">
                                          <p:val>
                                            <p:strVal val="0-#ppt_w/2"/>
                                          </p:val>
                                        </p:tav>
                                        <p:tav tm="100000">
                                          <p:val>
                                            <p:strVal val="#ppt_x"/>
                                          </p:val>
                                        </p:tav>
                                      </p:tavLst>
                                    </p:anim>
                                    <p:anim calcmode="lin" valueType="num">
                                      <p:cBhvr additive="base">
                                        <p:cTn id="31" dur="1250" fill="hold"/>
                                        <p:tgtEl>
                                          <p:spTgt spid="22"/>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1250" fill="hold"/>
                                        <p:tgtEl>
                                          <p:spTgt spid="17"/>
                                        </p:tgtEl>
                                        <p:attrNameLst>
                                          <p:attrName>ppt_x</p:attrName>
                                        </p:attrNameLst>
                                      </p:cBhvr>
                                      <p:tavLst>
                                        <p:tav tm="0">
                                          <p:val>
                                            <p:strVal val="0-#ppt_w/2"/>
                                          </p:val>
                                        </p:tav>
                                        <p:tav tm="100000">
                                          <p:val>
                                            <p:strVal val="#ppt_x"/>
                                          </p:val>
                                        </p:tav>
                                      </p:tavLst>
                                    </p:anim>
                                    <p:anim calcmode="lin" valueType="num">
                                      <p:cBhvr additive="base">
                                        <p:cTn id="35" dur="1250" fill="hold"/>
                                        <p:tgtEl>
                                          <p:spTgt spid="17"/>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0"/>
                                  </p:stCondLst>
                                  <p:childTnLst>
                                    <p:set>
                                      <p:cBhvr>
                                        <p:cTn id="37" dur="1" fill="hold">
                                          <p:stCondLst>
                                            <p:cond delay="0"/>
                                          </p:stCondLst>
                                        </p:cTn>
                                        <p:tgtEl>
                                          <p:spTgt spid="2050"/>
                                        </p:tgtEl>
                                        <p:attrNameLst>
                                          <p:attrName>style.visibility</p:attrName>
                                        </p:attrNameLst>
                                      </p:cBhvr>
                                      <p:to>
                                        <p:strVal val="visible"/>
                                      </p:to>
                                    </p:set>
                                    <p:anim calcmode="lin" valueType="num">
                                      <p:cBhvr additive="base">
                                        <p:cTn id="38" dur="1250" fill="hold"/>
                                        <p:tgtEl>
                                          <p:spTgt spid="2050"/>
                                        </p:tgtEl>
                                        <p:attrNameLst>
                                          <p:attrName>ppt_x</p:attrName>
                                        </p:attrNameLst>
                                      </p:cBhvr>
                                      <p:tavLst>
                                        <p:tav tm="0">
                                          <p:val>
                                            <p:strVal val="1+#ppt_w/2"/>
                                          </p:val>
                                        </p:tav>
                                        <p:tav tm="100000">
                                          <p:val>
                                            <p:strVal val="#ppt_x"/>
                                          </p:val>
                                        </p:tav>
                                      </p:tavLst>
                                    </p:anim>
                                    <p:anim calcmode="lin" valueType="num">
                                      <p:cBhvr additive="base">
                                        <p:cTn id="39" dur="1250" fill="hold"/>
                                        <p:tgtEl>
                                          <p:spTgt spid="2050"/>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1250" fill="hold"/>
                                        <p:tgtEl>
                                          <p:spTgt spid="18"/>
                                        </p:tgtEl>
                                        <p:attrNameLst>
                                          <p:attrName>ppt_x</p:attrName>
                                        </p:attrNameLst>
                                      </p:cBhvr>
                                      <p:tavLst>
                                        <p:tav tm="0">
                                          <p:val>
                                            <p:strVal val="1+#ppt_w/2"/>
                                          </p:val>
                                        </p:tav>
                                        <p:tav tm="100000">
                                          <p:val>
                                            <p:strVal val="#ppt_x"/>
                                          </p:val>
                                        </p:tav>
                                      </p:tavLst>
                                    </p:anim>
                                    <p:anim calcmode="lin" valueType="num">
                                      <p:cBhvr additive="base">
                                        <p:cTn id="43" dur="125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xit" presetSubtype="2" fill="hold" nodeType="clickEffect">
                                  <p:stCondLst>
                                    <p:cond delay="0"/>
                                  </p:stCondLst>
                                  <p:childTnLst>
                                    <p:anim calcmode="lin" valueType="num">
                                      <p:cBhvr additive="base">
                                        <p:cTn id="47" dur="1000"/>
                                        <p:tgtEl>
                                          <p:spTgt spid="13"/>
                                        </p:tgtEl>
                                        <p:attrNameLst>
                                          <p:attrName>ppt_x</p:attrName>
                                        </p:attrNameLst>
                                      </p:cBhvr>
                                      <p:tavLst>
                                        <p:tav tm="0">
                                          <p:val>
                                            <p:strVal val="ppt_x"/>
                                          </p:val>
                                        </p:tav>
                                        <p:tav tm="100000">
                                          <p:val>
                                            <p:strVal val="1+ppt_w/2"/>
                                          </p:val>
                                        </p:tav>
                                      </p:tavLst>
                                    </p:anim>
                                    <p:anim calcmode="lin" valueType="num">
                                      <p:cBhvr additive="base">
                                        <p:cTn id="48" dur="1000"/>
                                        <p:tgtEl>
                                          <p:spTgt spid="13"/>
                                        </p:tgtEl>
                                        <p:attrNameLst>
                                          <p:attrName>ppt_y</p:attrName>
                                        </p:attrNameLst>
                                      </p:cBhvr>
                                      <p:tavLst>
                                        <p:tav tm="0">
                                          <p:val>
                                            <p:strVal val="ppt_y"/>
                                          </p:val>
                                        </p:tav>
                                        <p:tav tm="100000">
                                          <p:val>
                                            <p:strVal val="ppt_y"/>
                                          </p:val>
                                        </p:tav>
                                      </p:tavLst>
                                    </p:anim>
                                    <p:set>
                                      <p:cBhvr>
                                        <p:cTn id="49" dur="1" fill="hold">
                                          <p:stCondLst>
                                            <p:cond delay="999"/>
                                          </p:stCondLst>
                                        </p:cTn>
                                        <p:tgtEl>
                                          <p:spTgt spid="13"/>
                                        </p:tgtEl>
                                        <p:attrNameLst>
                                          <p:attrName>style.visibility</p:attrName>
                                        </p:attrNameLst>
                                      </p:cBhvr>
                                      <p:to>
                                        <p:strVal val="hidden"/>
                                      </p:to>
                                    </p:set>
                                  </p:childTnLst>
                                </p:cTn>
                              </p:par>
                              <p:par>
                                <p:cTn id="50" presetID="2" presetClass="exit" presetSubtype="2" fill="hold" grpId="1" nodeType="withEffect">
                                  <p:stCondLst>
                                    <p:cond delay="0"/>
                                  </p:stCondLst>
                                  <p:childTnLst>
                                    <p:anim calcmode="lin" valueType="num">
                                      <p:cBhvr additive="base">
                                        <p:cTn id="51" dur="1000"/>
                                        <p:tgtEl>
                                          <p:spTgt spid="14"/>
                                        </p:tgtEl>
                                        <p:attrNameLst>
                                          <p:attrName>ppt_x</p:attrName>
                                        </p:attrNameLst>
                                      </p:cBhvr>
                                      <p:tavLst>
                                        <p:tav tm="0">
                                          <p:val>
                                            <p:strVal val="ppt_x"/>
                                          </p:val>
                                        </p:tav>
                                        <p:tav tm="100000">
                                          <p:val>
                                            <p:strVal val="1+ppt_w/2"/>
                                          </p:val>
                                        </p:tav>
                                      </p:tavLst>
                                    </p:anim>
                                    <p:anim calcmode="lin" valueType="num">
                                      <p:cBhvr additive="base">
                                        <p:cTn id="52" dur="1000"/>
                                        <p:tgtEl>
                                          <p:spTgt spid="14"/>
                                        </p:tgtEl>
                                        <p:attrNameLst>
                                          <p:attrName>ppt_y</p:attrName>
                                        </p:attrNameLst>
                                      </p:cBhvr>
                                      <p:tavLst>
                                        <p:tav tm="0">
                                          <p:val>
                                            <p:strVal val="ppt_y"/>
                                          </p:val>
                                        </p:tav>
                                        <p:tav tm="100000">
                                          <p:val>
                                            <p:strVal val="ppt_y"/>
                                          </p:val>
                                        </p:tav>
                                      </p:tavLst>
                                    </p:anim>
                                    <p:set>
                                      <p:cBhvr>
                                        <p:cTn id="53" dur="1" fill="hold">
                                          <p:stCondLst>
                                            <p:cond delay="999"/>
                                          </p:stCondLst>
                                        </p:cTn>
                                        <p:tgtEl>
                                          <p:spTgt spid="14"/>
                                        </p:tgtEl>
                                        <p:attrNameLst>
                                          <p:attrName>style.visibility</p:attrName>
                                        </p:attrNameLst>
                                      </p:cBhvr>
                                      <p:to>
                                        <p:strVal val="hidden"/>
                                      </p:to>
                                    </p:set>
                                  </p:childTnLst>
                                </p:cTn>
                              </p:par>
                              <p:par>
                                <p:cTn id="54" presetID="2" presetClass="exit" presetSubtype="8" fill="hold" nodeType="withEffect">
                                  <p:stCondLst>
                                    <p:cond delay="0"/>
                                  </p:stCondLst>
                                  <p:childTnLst>
                                    <p:anim calcmode="lin" valueType="num">
                                      <p:cBhvr additive="base">
                                        <p:cTn id="55" dur="1000"/>
                                        <p:tgtEl>
                                          <p:spTgt spid="21"/>
                                        </p:tgtEl>
                                        <p:attrNameLst>
                                          <p:attrName>ppt_x</p:attrName>
                                        </p:attrNameLst>
                                      </p:cBhvr>
                                      <p:tavLst>
                                        <p:tav tm="0">
                                          <p:val>
                                            <p:strVal val="ppt_x"/>
                                          </p:val>
                                        </p:tav>
                                        <p:tav tm="100000">
                                          <p:val>
                                            <p:strVal val="0-ppt_w/2"/>
                                          </p:val>
                                        </p:tav>
                                      </p:tavLst>
                                    </p:anim>
                                    <p:anim calcmode="lin" valueType="num">
                                      <p:cBhvr additive="base">
                                        <p:cTn id="56" dur="1000"/>
                                        <p:tgtEl>
                                          <p:spTgt spid="21"/>
                                        </p:tgtEl>
                                        <p:attrNameLst>
                                          <p:attrName>ppt_y</p:attrName>
                                        </p:attrNameLst>
                                      </p:cBhvr>
                                      <p:tavLst>
                                        <p:tav tm="0">
                                          <p:val>
                                            <p:strVal val="ppt_y"/>
                                          </p:val>
                                        </p:tav>
                                        <p:tav tm="100000">
                                          <p:val>
                                            <p:strVal val="ppt_y"/>
                                          </p:val>
                                        </p:tav>
                                      </p:tavLst>
                                    </p:anim>
                                    <p:set>
                                      <p:cBhvr>
                                        <p:cTn id="57" dur="1" fill="hold">
                                          <p:stCondLst>
                                            <p:cond delay="999"/>
                                          </p:stCondLst>
                                        </p:cTn>
                                        <p:tgtEl>
                                          <p:spTgt spid="21"/>
                                        </p:tgtEl>
                                        <p:attrNameLst>
                                          <p:attrName>style.visibility</p:attrName>
                                        </p:attrNameLst>
                                      </p:cBhvr>
                                      <p:to>
                                        <p:strVal val="hidden"/>
                                      </p:to>
                                    </p:set>
                                  </p:childTnLst>
                                </p:cTn>
                              </p:par>
                              <p:par>
                                <p:cTn id="58" presetID="2" presetClass="exit" presetSubtype="8" fill="hold" grpId="1" nodeType="withEffect">
                                  <p:stCondLst>
                                    <p:cond delay="0"/>
                                  </p:stCondLst>
                                  <p:childTnLst>
                                    <p:anim calcmode="lin" valueType="num">
                                      <p:cBhvr additive="base">
                                        <p:cTn id="59" dur="1000"/>
                                        <p:tgtEl>
                                          <p:spTgt spid="16"/>
                                        </p:tgtEl>
                                        <p:attrNameLst>
                                          <p:attrName>ppt_x</p:attrName>
                                        </p:attrNameLst>
                                      </p:cBhvr>
                                      <p:tavLst>
                                        <p:tav tm="0">
                                          <p:val>
                                            <p:strVal val="ppt_x"/>
                                          </p:val>
                                        </p:tav>
                                        <p:tav tm="100000">
                                          <p:val>
                                            <p:strVal val="0-ppt_w/2"/>
                                          </p:val>
                                        </p:tav>
                                      </p:tavLst>
                                    </p:anim>
                                    <p:anim calcmode="lin" valueType="num">
                                      <p:cBhvr additive="base">
                                        <p:cTn id="60" dur="1000"/>
                                        <p:tgtEl>
                                          <p:spTgt spid="16"/>
                                        </p:tgtEl>
                                        <p:attrNameLst>
                                          <p:attrName>ppt_y</p:attrName>
                                        </p:attrNameLst>
                                      </p:cBhvr>
                                      <p:tavLst>
                                        <p:tav tm="0">
                                          <p:val>
                                            <p:strVal val="ppt_y"/>
                                          </p:val>
                                        </p:tav>
                                        <p:tav tm="100000">
                                          <p:val>
                                            <p:strVal val="ppt_y"/>
                                          </p:val>
                                        </p:tav>
                                      </p:tavLst>
                                    </p:anim>
                                    <p:set>
                                      <p:cBhvr>
                                        <p:cTn id="61" dur="1" fill="hold">
                                          <p:stCondLst>
                                            <p:cond delay="999"/>
                                          </p:stCondLst>
                                        </p:cTn>
                                        <p:tgtEl>
                                          <p:spTgt spid="1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1000"/>
                                        <p:tgtEl>
                                          <p:spTgt spid="22"/>
                                        </p:tgtEl>
                                        <p:attrNameLst>
                                          <p:attrName>ppt_x</p:attrName>
                                        </p:attrNameLst>
                                      </p:cBhvr>
                                      <p:tavLst>
                                        <p:tav tm="0">
                                          <p:val>
                                            <p:strVal val="ppt_x"/>
                                          </p:val>
                                        </p:tav>
                                        <p:tav tm="100000">
                                          <p:val>
                                            <p:strVal val="1+ppt_w/2"/>
                                          </p:val>
                                        </p:tav>
                                      </p:tavLst>
                                    </p:anim>
                                    <p:anim calcmode="lin" valueType="num">
                                      <p:cBhvr additive="base">
                                        <p:cTn id="64" dur="1000"/>
                                        <p:tgtEl>
                                          <p:spTgt spid="22"/>
                                        </p:tgtEl>
                                        <p:attrNameLst>
                                          <p:attrName>ppt_y</p:attrName>
                                        </p:attrNameLst>
                                      </p:cBhvr>
                                      <p:tavLst>
                                        <p:tav tm="0">
                                          <p:val>
                                            <p:strVal val="ppt_y"/>
                                          </p:val>
                                        </p:tav>
                                        <p:tav tm="100000">
                                          <p:val>
                                            <p:strVal val="ppt_y"/>
                                          </p:val>
                                        </p:tav>
                                      </p:tavLst>
                                    </p:anim>
                                    <p:set>
                                      <p:cBhvr>
                                        <p:cTn id="65" dur="1" fill="hold">
                                          <p:stCondLst>
                                            <p:cond delay="999"/>
                                          </p:stCondLst>
                                        </p:cTn>
                                        <p:tgtEl>
                                          <p:spTgt spid="22"/>
                                        </p:tgtEl>
                                        <p:attrNameLst>
                                          <p:attrName>style.visibility</p:attrName>
                                        </p:attrNameLst>
                                      </p:cBhvr>
                                      <p:to>
                                        <p:strVal val="hidden"/>
                                      </p:to>
                                    </p:set>
                                  </p:childTnLst>
                                </p:cTn>
                              </p:par>
                              <p:par>
                                <p:cTn id="66" presetID="2" presetClass="exit" presetSubtype="2" fill="hold" grpId="1" nodeType="withEffect">
                                  <p:stCondLst>
                                    <p:cond delay="0"/>
                                  </p:stCondLst>
                                  <p:childTnLst>
                                    <p:anim calcmode="lin" valueType="num">
                                      <p:cBhvr additive="base">
                                        <p:cTn id="67" dur="1000"/>
                                        <p:tgtEl>
                                          <p:spTgt spid="17"/>
                                        </p:tgtEl>
                                        <p:attrNameLst>
                                          <p:attrName>ppt_x</p:attrName>
                                        </p:attrNameLst>
                                      </p:cBhvr>
                                      <p:tavLst>
                                        <p:tav tm="0">
                                          <p:val>
                                            <p:strVal val="ppt_x"/>
                                          </p:val>
                                        </p:tav>
                                        <p:tav tm="100000">
                                          <p:val>
                                            <p:strVal val="1+ppt_w/2"/>
                                          </p:val>
                                        </p:tav>
                                      </p:tavLst>
                                    </p:anim>
                                    <p:anim calcmode="lin" valueType="num">
                                      <p:cBhvr additive="base">
                                        <p:cTn id="68" dur="1000"/>
                                        <p:tgtEl>
                                          <p:spTgt spid="17"/>
                                        </p:tgtEl>
                                        <p:attrNameLst>
                                          <p:attrName>ppt_y</p:attrName>
                                        </p:attrNameLst>
                                      </p:cBhvr>
                                      <p:tavLst>
                                        <p:tav tm="0">
                                          <p:val>
                                            <p:strVal val="ppt_y"/>
                                          </p:val>
                                        </p:tav>
                                        <p:tav tm="100000">
                                          <p:val>
                                            <p:strVal val="ppt_y"/>
                                          </p:val>
                                        </p:tav>
                                      </p:tavLst>
                                    </p:anim>
                                    <p:set>
                                      <p:cBhvr>
                                        <p:cTn id="69" dur="1" fill="hold">
                                          <p:stCondLst>
                                            <p:cond delay="999"/>
                                          </p:stCondLst>
                                        </p:cTn>
                                        <p:tgtEl>
                                          <p:spTgt spid="17"/>
                                        </p:tgtEl>
                                        <p:attrNameLst>
                                          <p:attrName>style.visibility</p:attrName>
                                        </p:attrNameLst>
                                      </p:cBhvr>
                                      <p:to>
                                        <p:strVal val="hidden"/>
                                      </p:to>
                                    </p:set>
                                  </p:childTnLst>
                                </p:cTn>
                              </p:par>
                              <p:par>
                                <p:cTn id="70" presetID="2" presetClass="exit" presetSubtype="4" fill="hold" nodeType="withEffect">
                                  <p:stCondLst>
                                    <p:cond delay="0"/>
                                  </p:stCondLst>
                                  <p:childTnLst>
                                    <p:anim calcmode="lin" valueType="num">
                                      <p:cBhvr additive="base">
                                        <p:cTn id="71" dur="1000"/>
                                        <p:tgtEl>
                                          <p:spTgt spid="2050"/>
                                        </p:tgtEl>
                                        <p:attrNameLst>
                                          <p:attrName>ppt_x</p:attrName>
                                        </p:attrNameLst>
                                      </p:cBhvr>
                                      <p:tavLst>
                                        <p:tav tm="0">
                                          <p:val>
                                            <p:strVal val="ppt_x"/>
                                          </p:val>
                                        </p:tav>
                                        <p:tav tm="100000">
                                          <p:val>
                                            <p:strVal val="ppt_x"/>
                                          </p:val>
                                        </p:tav>
                                      </p:tavLst>
                                    </p:anim>
                                    <p:anim calcmode="lin" valueType="num">
                                      <p:cBhvr additive="base">
                                        <p:cTn id="72" dur="1000"/>
                                        <p:tgtEl>
                                          <p:spTgt spid="2050"/>
                                        </p:tgtEl>
                                        <p:attrNameLst>
                                          <p:attrName>ppt_y</p:attrName>
                                        </p:attrNameLst>
                                      </p:cBhvr>
                                      <p:tavLst>
                                        <p:tav tm="0">
                                          <p:val>
                                            <p:strVal val="ppt_y"/>
                                          </p:val>
                                        </p:tav>
                                        <p:tav tm="100000">
                                          <p:val>
                                            <p:strVal val="1+ppt_h/2"/>
                                          </p:val>
                                        </p:tav>
                                      </p:tavLst>
                                    </p:anim>
                                    <p:set>
                                      <p:cBhvr>
                                        <p:cTn id="73" dur="1" fill="hold">
                                          <p:stCondLst>
                                            <p:cond delay="999"/>
                                          </p:stCondLst>
                                        </p:cTn>
                                        <p:tgtEl>
                                          <p:spTgt spid="2050"/>
                                        </p:tgtEl>
                                        <p:attrNameLst>
                                          <p:attrName>style.visibility</p:attrName>
                                        </p:attrNameLst>
                                      </p:cBhvr>
                                      <p:to>
                                        <p:strVal val="hidden"/>
                                      </p:to>
                                    </p:set>
                                  </p:childTnLst>
                                </p:cTn>
                              </p:par>
                              <p:par>
                                <p:cTn id="74" presetID="2" presetClass="exit" presetSubtype="4" fill="hold" grpId="1" nodeType="withEffect">
                                  <p:stCondLst>
                                    <p:cond delay="0"/>
                                  </p:stCondLst>
                                  <p:childTnLst>
                                    <p:anim calcmode="lin" valueType="num">
                                      <p:cBhvr additive="base">
                                        <p:cTn id="75" dur="1000"/>
                                        <p:tgtEl>
                                          <p:spTgt spid="18"/>
                                        </p:tgtEl>
                                        <p:attrNameLst>
                                          <p:attrName>ppt_x</p:attrName>
                                        </p:attrNameLst>
                                      </p:cBhvr>
                                      <p:tavLst>
                                        <p:tav tm="0">
                                          <p:val>
                                            <p:strVal val="ppt_x"/>
                                          </p:val>
                                        </p:tav>
                                        <p:tav tm="100000">
                                          <p:val>
                                            <p:strVal val="ppt_x"/>
                                          </p:val>
                                        </p:tav>
                                      </p:tavLst>
                                    </p:anim>
                                    <p:anim calcmode="lin" valueType="num">
                                      <p:cBhvr additive="base">
                                        <p:cTn id="76" dur="1000"/>
                                        <p:tgtEl>
                                          <p:spTgt spid="18"/>
                                        </p:tgtEl>
                                        <p:attrNameLst>
                                          <p:attrName>ppt_y</p:attrName>
                                        </p:attrNameLst>
                                      </p:cBhvr>
                                      <p:tavLst>
                                        <p:tav tm="0">
                                          <p:val>
                                            <p:strVal val="ppt_y"/>
                                          </p:val>
                                        </p:tav>
                                        <p:tav tm="100000">
                                          <p:val>
                                            <p:strVal val="1+ppt_h/2"/>
                                          </p:val>
                                        </p:tav>
                                      </p:tavLst>
                                    </p:anim>
                                    <p:set>
                                      <p:cBhvr>
                                        <p:cTn id="77"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6" grpId="0" animBg="1"/>
      <p:bldP spid="16" grpId="1" animBg="1"/>
      <p:bldP spid="17" grpId="0" animBg="1"/>
      <p:bldP spid="17" grpId="1" animBg="1"/>
      <p:bldP spid="18" grpId="0" animBg="1"/>
      <p:bldP spid="18" grpId="1" animBg="1"/>
      <p:bldP spid="23"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2788920" y="4024884"/>
            <a:ext cx="356616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Car Loan Payment</a:t>
            </a:r>
          </a:p>
        </p:txBody>
      </p:sp>
      <p:sp>
        <p:nvSpPr>
          <p:cNvPr id="16" name="Title 1"/>
          <p:cNvSpPr txBox="1">
            <a:spLocks/>
          </p:cNvSpPr>
          <p:nvPr/>
        </p:nvSpPr>
        <p:spPr>
          <a:xfrm>
            <a:off x="2786743" y="4644056"/>
            <a:ext cx="356616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Car Insurance</a:t>
            </a:r>
          </a:p>
        </p:txBody>
      </p:sp>
      <p:sp>
        <p:nvSpPr>
          <p:cNvPr id="17" name="Title 1"/>
          <p:cNvSpPr txBox="1">
            <a:spLocks/>
          </p:cNvSpPr>
          <p:nvPr/>
        </p:nvSpPr>
        <p:spPr>
          <a:xfrm>
            <a:off x="2777599" y="5257800"/>
            <a:ext cx="3575304"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Gas/Maintenance/Repair</a:t>
            </a:r>
          </a:p>
        </p:txBody>
      </p:sp>
      <p:sp>
        <p:nvSpPr>
          <p:cNvPr id="18" name="Title 1"/>
          <p:cNvSpPr txBox="1">
            <a:spLocks/>
          </p:cNvSpPr>
          <p:nvPr/>
        </p:nvSpPr>
        <p:spPr>
          <a:xfrm>
            <a:off x="2777599" y="5906262"/>
            <a:ext cx="356616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Public Transportation</a:t>
            </a:r>
          </a:p>
        </p:txBody>
      </p:sp>
      <p:pic>
        <p:nvPicPr>
          <p:cNvPr id="6146" name="Picture 2" descr="Vehicle in Road at Golden Ho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0" y="1011655"/>
            <a:ext cx="4762500" cy="29241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Title 1"/>
          <p:cNvSpPr txBox="1">
            <a:spLocks/>
          </p:cNvSpPr>
          <p:nvPr/>
        </p:nvSpPr>
        <p:spPr>
          <a:xfrm>
            <a:off x="34836" y="4825545"/>
            <a:ext cx="1902818" cy="685800"/>
          </a:xfrm>
          <a:prstGeom prst="rect">
            <a:avLst/>
          </a:prstGeom>
          <a:solidFill>
            <a:schemeClr val="tx2">
              <a:lumMod val="50000"/>
              <a:alpha val="45098"/>
            </a:scheme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bg1"/>
                </a:solidFill>
              </a:rPr>
              <a:t>Food</a:t>
            </a:r>
          </a:p>
        </p:txBody>
      </p:sp>
      <p:sp>
        <p:nvSpPr>
          <p:cNvPr id="20" name="Title 1"/>
          <p:cNvSpPr txBox="1">
            <a:spLocks/>
          </p:cNvSpPr>
          <p:nvPr/>
        </p:nvSpPr>
        <p:spPr>
          <a:xfrm>
            <a:off x="34836" y="4144598"/>
            <a:ext cx="1902818" cy="685800"/>
          </a:xfrm>
          <a:prstGeom prst="rect">
            <a:avLst/>
          </a:prstGeom>
          <a:solidFill>
            <a:srgbClr val="339966">
              <a:alpha val="67059"/>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Transportation</a:t>
            </a:r>
          </a:p>
        </p:txBody>
      </p:sp>
      <p:sp>
        <p:nvSpPr>
          <p:cNvPr id="2" name="Title 1">
            <a:extLst>
              <a:ext uri="{FF2B5EF4-FFF2-40B4-BE49-F238E27FC236}">
                <a16:creationId xmlns:a16="http://schemas.microsoft.com/office/drawing/2014/main" id="{316FBB85-66C8-4781-8066-B22D1F92DD40}"/>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72107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9"/>
                                        </p:tgtEl>
                                      </p:cBhvr>
                                    </p:animEffect>
                                    <p:set>
                                      <p:cBhvr>
                                        <p:cTn id="7" dur="1" fill="hold">
                                          <p:stCondLst>
                                            <p:cond delay="999"/>
                                          </p:stCondLst>
                                        </p:cTn>
                                        <p:tgtEl>
                                          <p:spTgt spid="19"/>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1000"/>
                                        <p:tgtEl>
                                          <p:spTgt spid="20"/>
                                        </p:tgtEl>
                                      </p:cBhvr>
                                    </p:animEffect>
                                  </p:childTnLst>
                                </p:cTn>
                              </p:par>
                            </p:childTnLst>
                          </p:cTn>
                        </p:par>
                        <p:par>
                          <p:cTn id="11" fill="hold">
                            <p:stCondLst>
                              <p:cond delay="1000"/>
                            </p:stCondLst>
                            <p:childTnLst>
                              <p:par>
                                <p:cTn id="12" presetID="2" presetClass="entr" presetSubtype="1" fill="hold" nodeType="afterEffect">
                                  <p:stCondLst>
                                    <p:cond delay="0"/>
                                  </p:stCondLst>
                                  <p:childTnLst>
                                    <p:set>
                                      <p:cBhvr>
                                        <p:cTn id="13" dur="1" fill="hold">
                                          <p:stCondLst>
                                            <p:cond delay="0"/>
                                          </p:stCondLst>
                                        </p:cTn>
                                        <p:tgtEl>
                                          <p:spTgt spid="6146"/>
                                        </p:tgtEl>
                                        <p:attrNameLst>
                                          <p:attrName>style.visibility</p:attrName>
                                        </p:attrNameLst>
                                      </p:cBhvr>
                                      <p:to>
                                        <p:strVal val="visible"/>
                                      </p:to>
                                    </p:set>
                                    <p:anim calcmode="lin" valueType="num">
                                      <p:cBhvr additive="base">
                                        <p:cTn id="14" dur="1000" fill="hold"/>
                                        <p:tgtEl>
                                          <p:spTgt spid="6146"/>
                                        </p:tgtEl>
                                        <p:attrNameLst>
                                          <p:attrName>ppt_x</p:attrName>
                                        </p:attrNameLst>
                                      </p:cBhvr>
                                      <p:tavLst>
                                        <p:tav tm="0">
                                          <p:val>
                                            <p:strVal val="#ppt_x"/>
                                          </p:val>
                                        </p:tav>
                                        <p:tav tm="100000">
                                          <p:val>
                                            <p:strVal val="#ppt_x"/>
                                          </p:val>
                                        </p:tav>
                                      </p:tavLst>
                                    </p:anim>
                                    <p:anim calcmode="lin" valueType="num">
                                      <p:cBhvr additive="base">
                                        <p:cTn id="15" dur="1000" fill="hold"/>
                                        <p:tgtEl>
                                          <p:spTgt spid="6146"/>
                                        </p:tgtEl>
                                        <p:attrNameLst>
                                          <p:attrName>ppt_y</p:attrName>
                                        </p:attrNameLst>
                                      </p:cBhvr>
                                      <p:tavLst>
                                        <p:tav tm="0">
                                          <p:val>
                                            <p:strVal val="0-#ppt_h/2"/>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1250" fill="hold"/>
                                        <p:tgtEl>
                                          <p:spTgt spid="14"/>
                                        </p:tgtEl>
                                        <p:attrNameLst>
                                          <p:attrName>ppt_x</p:attrName>
                                        </p:attrNameLst>
                                      </p:cBhvr>
                                      <p:tavLst>
                                        <p:tav tm="0">
                                          <p:val>
                                            <p:strVal val="0-#ppt_w/2"/>
                                          </p:val>
                                        </p:tav>
                                        <p:tav tm="100000">
                                          <p:val>
                                            <p:strVal val="#ppt_x"/>
                                          </p:val>
                                        </p:tav>
                                      </p:tavLst>
                                    </p:anim>
                                    <p:anim calcmode="lin" valueType="num">
                                      <p:cBhvr additive="base">
                                        <p:cTn id="19" dur="1250" fill="hold"/>
                                        <p:tgtEl>
                                          <p:spTgt spid="14"/>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1250" fill="hold"/>
                                        <p:tgtEl>
                                          <p:spTgt spid="16"/>
                                        </p:tgtEl>
                                        <p:attrNameLst>
                                          <p:attrName>ppt_x</p:attrName>
                                        </p:attrNameLst>
                                      </p:cBhvr>
                                      <p:tavLst>
                                        <p:tav tm="0">
                                          <p:val>
                                            <p:strVal val="1+#ppt_w/2"/>
                                          </p:val>
                                        </p:tav>
                                        <p:tav tm="100000">
                                          <p:val>
                                            <p:strVal val="#ppt_x"/>
                                          </p:val>
                                        </p:tav>
                                      </p:tavLst>
                                    </p:anim>
                                    <p:anim calcmode="lin" valueType="num">
                                      <p:cBhvr additive="base">
                                        <p:cTn id="23" dur="1250" fill="hold"/>
                                        <p:tgtEl>
                                          <p:spTgt spid="16"/>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1250" fill="hold"/>
                                        <p:tgtEl>
                                          <p:spTgt spid="17"/>
                                        </p:tgtEl>
                                        <p:attrNameLst>
                                          <p:attrName>ppt_x</p:attrName>
                                        </p:attrNameLst>
                                      </p:cBhvr>
                                      <p:tavLst>
                                        <p:tav tm="0">
                                          <p:val>
                                            <p:strVal val="0-#ppt_w/2"/>
                                          </p:val>
                                        </p:tav>
                                        <p:tav tm="100000">
                                          <p:val>
                                            <p:strVal val="#ppt_x"/>
                                          </p:val>
                                        </p:tav>
                                      </p:tavLst>
                                    </p:anim>
                                    <p:anim calcmode="lin" valueType="num">
                                      <p:cBhvr additive="base">
                                        <p:cTn id="27" dur="1250" fill="hold"/>
                                        <p:tgtEl>
                                          <p:spTgt spid="17"/>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1250" fill="hold"/>
                                        <p:tgtEl>
                                          <p:spTgt spid="18"/>
                                        </p:tgtEl>
                                        <p:attrNameLst>
                                          <p:attrName>ppt_x</p:attrName>
                                        </p:attrNameLst>
                                      </p:cBhvr>
                                      <p:tavLst>
                                        <p:tav tm="0">
                                          <p:val>
                                            <p:strVal val="1+#ppt_w/2"/>
                                          </p:val>
                                        </p:tav>
                                        <p:tav tm="100000">
                                          <p:val>
                                            <p:strVal val="#ppt_x"/>
                                          </p:val>
                                        </p:tav>
                                      </p:tavLst>
                                    </p:anim>
                                    <p:anim calcmode="lin" valueType="num">
                                      <p:cBhvr additive="base">
                                        <p:cTn id="31" dur="125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nodeType="clickEffect">
                                  <p:stCondLst>
                                    <p:cond delay="0"/>
                                  </p:stCondLst>
                                  <p:childTnLst>
                                    <p:anim calcmode="lin" valueType="num">
                                      <p:cBhvr additive="base">
                                        <p:cTn id="35" dur="1000"/>
                                        <p:tgtEl>
                                          <p:spTgt spid="6146"/>
                                        </p:tgtEl>
                                        <p:attrNameLst>
                                          <p:attrName>ppt_x</p:attrName>
                                        </p:attrNameLst>
                                      </p:cBhvr>
                                      <p:tavLst>
                                        <p:tav tm="0">
                                          <p:val>
                                            <p:strVal val="ppt_x"/>
                                          </p:val>
                                        </p:tav>
                                        <p:tav tm="100000">
                                          <p:val>
                                            <p:strVal val="ppt_x"/>
                                          </p:val>
                                        </p:tav>
                                      </p:tavLst>
                                    </p:anim>
                                    <p:anim calcmode="lin" valueType="num">
                                      <p:cBhvr additive="base">
                                        <p:cTn id="36" dur="1000"/>
                                        <p:tgtEl>
                                          <p:spTgt spid="6146"/>
                                        </p:tgtEl>
                                        <p:attrNameLst>
                                          <p:attrName>ppt_y</p:attrName>
                                        </p:attrNameLst>
                                      </p:cBhvr>
                                      <p:tavLst>
                                        <p:tav tm="0">
                                          <p:val>
                                            <p:strVal val="ppt_y"/>
                                          </p:val>
                                        </p:tav>
                                        <p:tav tm="100000">
                                          <p:val>
                                            <p:strVal val="1+ppt_h/2"/>
                                          </p:val>
                                        </p:tav>
                                      </p:tavLst>
                                    </p:anim>
                                    <p:set>
                                      <p:cBhvr>
                                        <p:cTn id="37" dur="1" fill="hold">
                                          <p:stCondLst>
                                            <p:cond delay="999"/>
                                          </p:stCondLst>
                                        </p:cTn>
                                        <p:tgtEl>
                                          <p:spTgt spid="6146"/>
                                        </p:tgtEl>
                                        <p:attrNameLst>
                                          <p:attrName>style.visibility</p:attrName>
                                        </p:attrNameLst>
                                      </p:cBhvr>
                                      <p:to>
                                        <p:strVal val="hidden"/>
                                      </p:to>
                                    </p:set>
                                  </p:childTnLst>
                                </p:cTn>
                              </p:par>
                              <p:par>
                                <p:cTn id="38" presetID="2" presetClass="exit" presetSubtype="2" fill="hold" grpId="1" nodeType="withEffect">
                                  <p:stCondLst>
                                    <p:cond delay="0"/>
                                  </p:stCondLst>
                                  <p:childTnLst>
                                    <p:anim calcmode="lin" valueType="num">
                                      <p:cBhvr additive="base">
                                        <p:cTn id="39" dur="1000"/>
                                        <p:tgtEl>
                                          <p:spTgt spid="14"/>
                                        </p:tgtEl>
                                        <p:attrNameLst>
                                          <p:attrName>ppt_x</p:attrName>
                                        </p:attrNameLst>
                                      </p:cBhvr>
                                      <p:tavLst>
                                        <p:tav tm="0">
                                          <p:val>
                                            <p:strVal val="ppt_x"/>
                                          </p:val>
                                        </p:tav>
                                        <p:tav tm="100000">
                                          <p:val>
                                            <p:strVal val="1+ppt_w/2"/>
                                          </p:val>
                                        </p:tav>
                                      </p:tavLst>
                                    </p:anim>
                                    <p:anim calcmode="lin" valueType="num">
                                      <p:cBhvr additive="base">
                                        <p:cTn id="40" dur="1000"/>
                                        <p:tgtEl>
                                          <p:spTgt spid="14"/>
                                        </p:tgtEl>
                                        <p:attrNameLst>
                                          <p:attrName>ppt_y</p:attrName>
                                        </p:attrNameLst>
                                      </p:cBhvr>
                                      <p:tavLst>
                                        <p:tav tm="0">
                                          <p:val>
                                            <p:strVal val="ppt_y"/>
                                          </p:val>
                                        </p:tav>
                                        <p:tav tm="100000">
                                          <p:val>
                                            <p:strVal val="ppt_y"/>
                                          </p:val>
                                        </p:tav>
                                      </p:tavLst>
                                    </p:anim>
                                    <p:set>
                                      <p:cBhvr>
                                        <p:cTn id="41" dur="1" fill="hold">
                                          <p:stCondLst>
                                            <p:cond delay="999"/>
                                          </p:stCondLst>
                                        </p:cTn>
                                        <p:tgtEl>
                                          <p:spTgt spid="14"/>
                                        </p:tgtEl>
                                        <p:attrNameLst>
                                          <p:attrName>style.visibility</p:attrName>
                                        </p:attrNameLst>
                                      </p:cBhvr>
                                      <p:to>
                                        <p:strVal val="hidden"/>
                                      </p:to>
                                    </p:set>
                                  </p:childTnLst>
                                </p:cTn>
                              </p:par>
                              <p:par>
                                <p:cTn id="42" presetID="2" presetClass="exit" presetSubtype="8" fill="hold" grpId="1" nodeType="withEffect">
                                  <p:stCondLst>
                                    <p:cond delay="0"/>
                                  </p:stCondLst>
                                  <p:childTnLst>
                                    <p:anim calcmode="lin" valueType="num">
                                      <p:cBhvr additive="base">
                                        <p:cTn id="43" dur="1000"/>
                                        <p:tgtEl>
                                          <p:spTgt spid="16"/>
                                        </p:tgtEl>
                                        <p:attrNameLst>
                                          <p:attrName>ppt_x</p:attrName>
                                        </p:attrNameLst>
                                      </p:cBhvr>
                                      <p:tavLst>
                                        <p:tav tm="0">
                                          <p:val>
                                            <p:strVal val="ppt_x"/>
                                          </p:val>
                                        </p:tav>
                                        <p:tav tm="100000">
                                          <p:val>
                                            <p:strVal val="0-ppt_w/2"/>
                                          </p:val>
                                        </p:tav>
                                      </p:tavLst>
                                    </p:anim>
                                    <p:anim calcmode="lin" valueType="num">
                                      <p:cBhvr additive="base">
                                        <p:cTn id="44" dur="1000"/>
                                        <p:tgtEl>
                                          <p:spTgt spid="16"/>
                                        </p:tgtEl>
                                        <p:attrNameLst>
                                          <p:attrName>ppt_y</p:attrName>
                                        </p:attrNameLst>
                                      </p:cBhvr>
                                      <p:tavLst>
                                        <p:tav tm="0">
                                          <p:val>
                                            <p:strVal val="ppt_y"/>
                                          </p:val>
                                        </p:tav>
                                        <p:tav tm="100000">
                                          <p:val>
                                            <p:strVal val="ppt_y"/>
                                          </p:val>
                                        </p:tav>
                                      </p:tavLst>
                                    </p:anim>
                                    <p:set>
                                      <p:cBhvr>
                                        <p:cTn id="45" dur="1" fill="hold">
                                          <p:stCondLst>
                                            <p:cond delay="999"/>
                                          </p:stCondLst>
                                        </p:cTn>
                                        <p:tgtEl>
                                          <p:spTgt spid="16"/>
                                        </p:tgtEl>
                                        <p:attrNameLst>
                                          <p:attrName>style.visibility</p:attrName>
                                        </p:attrNameLst>
                                      </p:cBhvr>
                                      <p:to>
                                        <p:strVal val="hidden"/>
                                      </p:to>
                                    </p:set>
                                  </p:childTnLst>
                                </p:cTn>
                              </p:par>
                              <p:par>
                                <p:cTn id="46" presetID="2" presetClass="exit" presetSubtype="2" fill="hold" grpId="1" nodeType="withEffect">
                                  <p:stCondLst>
                                    <p:cond delay="0"/>
                                  </p:stCondLst>
                                  <p:childTnLst>
                                    <p:anim calcmode="lin" valueType="num">
                                      <p:cBhvr additive="base">
                                        <p:cTn id="47" dur="1000"/>
                                        <p:tgtEl>
                                          <p:spTgt spid="17"/>
                                        </p:tgtEl>
                                        <p:attrNameLst>
                                          <p:attrName>ppt_x</p:attrName>
                                        </p:attrNameLst>
                                      </p:cBhvr>
                                      <p:tavLst>
                                        <p:tav tm="0">
                                          <p:val>
                                            <p:strVal val="ppt_x"/>
                                          </p:val>
                                        </p:tav>
                                        <p:tav tm="100000">
                                          <p:val>
                                            <p:strVal val="1+ppt_w/2"/>
                                          </p:val>
                                        </p:tav>
                                      </p:tavLst>
                                    </p:anim>
                                    <p:anim calcmode="lin" valueType="num">
                                      <p:cBhvr additive="base">
                                        <p:cTn id="48" dur="1000"/>
                                        <p:tgtEl>
                                          <p:spTgt spid="17"/>
                                        </p:tgtEl>
                                        <p:attrNameLst>
                                          <p:attrName>ppt_y</p:attrName>
                                        </p:attrNameLst>
                                      </p:cBhvr>
                                      <p:tavLst>
                                        <p:tav tm="0">
                                          <p:val>
                                            <p:strVal val="ppt_y"/>
                                          </p:val>
                                        </p:tav>
                                        <p:tav tm="100000">
                                          <p:val>
                                            <p:strVal val="ppt_y"/>
                                          </p:val>
                                        </p:tav>
                                      </p:tavLst>
                                    </p:anim>
                                    <p:set>
                                      <p:cBhvr>
                                        <p:cTn id="49" dur="1" fill="hold">
                                          <p:stCondLst>
                                            <p:cond delay="999"/>
                                          </p:stCondLst>
                                        </p:cTn>
                                        <p:tgtEl>
                                          <p:spTgt spid="17"/>
                                        </p:tgtEl>
                                        <p:attrNameLst>
                                          <p:attrName>style.visibility</p:attrName>
                                        </p:attrNameLst>
                                      </p:cBhvr>
                                      <p:to>
                                        <p:strVal val="hidden"/>
                                      </p:to>
                                    </p:set>
                                  </p:childTnLst>
                                </p:cTn>
                              </p:par>
                              <p:par>
                                <p:cTn id="50" presetID="2" presetClass="exit" presetSubtype="8" fill="hold" grpId="1" nodeType="withEffect">
                                  <p:stCondLst>
                                    <p:cond delay="0"/>
                                  </p:stCondLst>
                                  <p:childTnLst>
                                    <p:anim calcmode="lin" valueType="num">
                                      <p:cBhvr additive="base">
                                        <p:cTn id="51" dur="1000"/>
                                        <p:tgtEl>
                                          <p:spTgt spid="18"/>
                                        </p:tgtEl>
                                        <p:attrNameLst>
                                          <p:attrName>ppt_x</p:attrName>
                                        </p:attrNameLst>
                                      </p:cBhvr>
                                      <p:tavLst>
                                        <p:tav tm="0">
                                          <p:val>
                                            <p:strVal val="ppt_x"/>
                                          </p:val>
                                        </p:tav>
                                        <p:tav tm="100000">
                                          <p:val>
                                            <p:strVal val="0-ppt_w/2"/>
                                          </p:val>
                                        </p:tav>
                                      </p:tavLst>
                                    </p:anim>
                                    <p:anim calcmode="lin" valueType="num">
                                      <p:cBhvr additive="base">
                                        <p:cTn id="52" dur="1000"/>
                                        <p:tgtEl>
                                          <p:spTgt spid="18"/>
                                        </p:tgtEl>
                                        <p:attrNameLst>
                                          <p:attrName>ppt_y</p:attrName>
                                        </p:attrNameLst>
                                      </p:cBhvr>
                                      <p:tavLst>
                                        <p:tav tm="0">
                                          <p:val>
                                            <p:strVal val="ppt_y"/>
                                          </p:val>
                                        </p:tav>
                                        <p:tav tm="100000">
                                          <p:val>
                                            <p:strVal val="ppt_y"/>
                                          </p:val>
                                        </p:tav>
                                      </p:tavLst>
                                    </p:anim>
                                    <p:set>
                                      <p:cBhvr>
                                        <p:cTn id="53"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6" grpId="0" animBg="1"/>
      <p:bldP spid="16" grpId="1" animBg="1"/>
      <p:bldP spid="17" grpId="0" animBg="1"/>
      <p:bldP spid="17" grpId="1" animBg="1"/>
      <p:bldP spid="18" grpId="0" animBg="1"/>
      <p:bldP spid="18" grpId="1" animBg="1"/>
      <p:bldP spid="19"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34836" y="4144598"/>
            <a:ext cx="1902818" cy="685800"/>
          </a:xfrm>
          <a:prstGeom prst="rect">
            <a:avLst/>
          </a:prstGeom>
          <a:solidFill>
            <a:srgbClr val="339966">
              <a:alpha val="67059"/>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Transportation</a:t>
            </a:r>
          </a:p>
        </p:txBody>
      </p:sp>
      <p:sp>
        <p:nvSpPr>
          <p:cNvPr id="12" name="Title 1"/>
          <p:cNvSpPr txBox="1">
            <a:spLocks/>
          </p:cNvSpPr>
          <p:nvPr/>
        </p:nvSpPr>
        <p:spPr>
          <a:xfrm>
            <a:off x="34836" y="3463651"/>
            <a:ext cx="1902818" cy="685800"/>
          </a:xfrm>
          <a:prstGeom prst="rect">
            <a:avLst/>
          </a:prstGeom>
          <a:solidFill>
            <a:srgbClr val="339966">
              <a:alpha val="67059"/>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Health</a:t>
            </a:r>
          </a:p>
        </p:txBody>
      </p:sp>
      <p:pic>
        <p:nvPicPr>
          <p:cNvPr id="13" name="Picture 12" descr="iStock Hospital Emergency.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4572000"/>
            <a:ext cx="1632641" cy="1092925"/>
          </a:xfrm>
          <a:prstGeom prst="rect">
            <a:avLst/>
          </a:prstGeom>
          <a:ln w="12700">
            <a:solidFill>
              <a:schemeClr val="tx1">
                <a:lumMod val="65000"/>
              </a:schemeClr>
            </a:solidFill>
          </a:ln>
          <a:effectLst>
            <a:outerShdw blurRad="50800" dist="38100" dir="2700000" algn="tl" rotWithShape="0">
              <a:prstClr val="black">
                <a:alpha val="40000"/>
              </a:prstClr>
            </a:outerShdw>
          </a:effectLst>
        </p:spPr>
      </p:pic>
      <p:pic>
        <p:nvPicPr>
          <p:cNvPr id="20" name="Picture 19" descr="http://www.sxc.hu/pic/l/q/q8/q83/673855_16500164.jpg"/>
          <p:cNvPicPr/>
          <p:nvPr/>
        </p:nvPicPr>
        <p:blipFill rotWithShape="1">
          <a:blip r:embed="rId3" cstate="print"/>
          <a:srcRect t="21563"/>
          <a:stretch/>
        </p:blipFill>
        <p:spPr bwMode="auto">
          <a:xfrm>
            <a:off x="609600" y="838200"/>
            <a:ext cx="1862301" cy="1092925"/>
          </a:xfrm>
          <a:prstGeom prst="rect">
            <a:avLst/>
          </a:prstGeom>
          <a:noFill/>
          <a:ln w="9525">
            <a:noFill/>
            <a:miter lim="800000"/>
            <a:headEnd/>
            <a:tailEnd/>
          </a:ln>
        </p:spPr>
      </p:pic>
      <p:pic>
        <p:nvPicPr>
          <p:cNvPr id="7172" name="Picture 4" descr="person holding eyeglass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8315"/>
          <a:stretch/>
        </p:blipFill>
        <p:spPr bwMode="auto">
          <a:xfrm>
            <a:off x="2209800" y="2048510"/>
            <a:ext cx="2005960" cy="109292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hallow focus photography of prescription bottle with capsule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656" b="18485"/>
          <a:stretch/>
        </p:blipFill>
        <p:spPr bwMode="auto">
          <a:xfrm>
            <a:off x="2786635" y="3276600"/>
            <a:ext cx="1328988" cy="137269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F:\ISF\IR Shared Files\iStock Pix Shared Archive\iStock Pix 2013\AfAm_Adult_&amp;_Infant_Hands.jpg"/>
          <p:cNvPicPr/>
          <p:nvPr/>
        </p:nvPicPr>
        <p:blipFill>
          <a:blip r:embed="rId6" cstate="print"/>
          <a:srcRect/>
          <a:stretch>
            <a:fillRect/>
          </a:stretch>
        </p:blipFill>
        <p:spPr bwMode="auto">
          <a:xfrm>
            <a:off x="4080366" y="5576290"/>
            <a:ext cx="983265" cy="1092925"/>
          </a:xfrm>
          <a:prstGeom prst="rect">
            <a:avLst/>
          </a:prstGeom>
          <a:noFill/>
          <a:ln w="9525">
            <a:noFill/>
            <a:miter lim="800000"/>
            <a:headEnd/>
            <a:tailEnd/>
          </a:ln>
        </p:spPr>
      </p:pic>
      <p:sp>
        <p:nvSpPr>
          <p:cNvPr id="22" name="Title 1"/>
          <p:cNvSpPr txBox="1">
            <a:spLocks/>
          </p:cNvSpPr>
          <p:nvPr/>
        </p:nvSpPr>
        <p:spPr>
          <a:xfrm>
            <a:off x="2565486" y="1142129"/>
            <a:ext cx="356616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spcAft>
                <a:spcPts val="1200"/>
              </a:spcAft>
              <a:defRPr/>
            </a:pPr>
            <a:r>
              <a:rPr lang="en-US" sz="2400" dirty="0">
                <a:solidFill>
                  <a:schemeClr val="tx2">
                    <a:lumMod val="75000"/>
                  </a:schemeClr>
                </a:solidFill>
              </a:rPr>
              <a:t>Doctor/Dental Copays</a:t>
            </a:r>
          </a:p>
        </p:txBody>
      </p:sp>
      <p:sp>
        <p:nvSpPr>
          <p:cNvPr id="23" name="Title 1"/>
          <p:cNvSpPr txBox="1">
            <a:spLocks/>
          </p:cNvSpPr>
          <p:nvPr/>
        </p:nvSpPr>
        <p:spPr>
          <a:xfrm>
            <a:off x="426720" y="5915950"/>
            <a:ext cx="356616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spcAft>
                <a:spcPts val="1200"/>
              </a:spcAft>
              <a:defRPr/>
            </a:pPr>
            <a:r>
              <a:rPr lang="en-US" sz="2400" dirty="0">
                <a:solidFill>
                  <a:schemeClr val="tx2">
                    <a:lumMod val="75000"/>
                  </a:schemeClr>
                </a:solidFill>
              </a:rPr>
              <a:t>Life/Disability Insurances</a:t>
            </a:r>
          </a:p>
        </p:txBody>
      </p:sp>
      <p:sp>
        <p:nvSpPr>
          <p:cNvPr id="24" name="Title 1"/>
          <p:cNvSpPr txBox="1">
            <a:spLocks/>
          </p:cNvSpPr>
          <p:nvPr/>
        </p:nvSpPr>
        <p:spPr>
          <a:xfrm>
            <a:off x="4348566" y="2352656"/>
            <a:ext cx="356616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spcAft>
                <a:spcPts val="1200"/>
              </a:spcAft>
              <a:defRPr/>
            </a:pPr>
            <a:r>
              <a:rPr lang="en-US" sz="2400" dirty="0">
                <a:solidFill>
                  <a:schemeClr val="tx2">
                    <a:lumMod val="75000"/>
                  </a:schemeClr>
                </a:solidFill>
              </a:rPr>
              <a:t>Eye Care/Glasses</a:t>
            </a:r>
          </a:p>
        </p:txBody>
      </p:sp>
      <p:sp>
        <p:nvSpPr>
          <p:cNvPr id="25" name="Title 1"/>
          <p:cNvSpPr txBox="1">
            <a:spLocks/>
          </p:cNvSpPr>
          <p:nvPr/>
        </p:nvSpPr>
        <p:spPr>
          <a:xfrm>
            <a:off x="4239709" y="3806551"/>
            <a:ext cx="3575304"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spcAft>
                <a:spcPts val="1200"/>
              </a:spcAft>
              <a:defRPr/>
            </a:pPr>
            <a:r>
              <a:rPr lang="en-US" sz="2400" dirty="0">
                <a:solidFill>
                  <a:schemeClr val="tx2">
                    <a:lumMod val="75000"/>
                  </a:schemeClr>
                </a:solidFill>
              </a:rPr>
              <a:t>Medicines</a:t>
            </a:r>
          </a:p>
        </p:txBody>
      </p:sp>
      <p:sp>
        <p:nvSpPr>
          <p:cNvPr id="26" name="Title 1"/>
          <p:cNvSpPr txBox="1">
            <a:spLocks/>
          </p:cNvSpPr>
          <p:nvPr/>
        </p:nvSpPr>
        <p:spPr>
          <a:xfrm>
            <a:off x="1937654" y="4876800"/>
            <a:ext cx="356616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spcAft>
                <a:spcPts val="1200"/>
              </a:spcAft>
              <a:defRPr/>
            </a:pPr>
            <a:r>
              <a:rPr lang="en-US" sz="2400" dirty="0">
                <a:solidFill>
                  <a:schemeClr val="tx2">
                    <a:lumMod val="75000"/>
                  </a:schemeClr>
                </a:solidFill>
              </a:rPr>
              <a:t>Hospital/Clinic</a:t>
            </a:r>
          </a:p>
        </p:txBody>
      </p:sp>
      <p:sp>
        <p:nvSpPr>
          <p:cNvPr id="2" name="Title 1">
            <a:extLst>
              <a:ext uri="{FF2B5EF4-FFF2-40B4-BE49-F238E27FC236}">
                <a16:creationId xmlns:a16="http://schemas.microsoft.com/office/drawing/2014/main" id="{55714B61-6BED-4592-9348-66BECD2796C5}"/>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934655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0"/>
                                        </p:tgtEl>
                                      </p:cBhvr>
                                    </p:animEffect>
                                    <p:set>
                                      <p:cBhvr>
                                        <p:cTn id="7" dur="1" fill="hold">
                                          <p:stCondLst>
                                            <p:cond delay="999"/>
                                          </p:stCondLst>
                                        </p:cTn>
                                        <p:tgtEl>
                                          <p:spTgt spid="10"/>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1000" fill="hold"/>
                                        <p:tgtEl>
                                          <p:spTgt spid="20"/>
                                        </p:tgtEl>
                                        <p:attrNameLst>
                                          <p:attrName>ppt_x</p:attrName>
                                        </p:attrNameLst>
                                      </p:cBhvr>
                                      <p:tavLst>
                                        <p:tav tm="0">
                                          <p:val>
                                            <p:strVal val="0-#ppt_w/2"/>
                                          </p:val>
                                        </p:tav>
                                        <p:tav tm="100000">
                                          <p:val>
                                            <p:strVal val="#ppt_x"/>
                                          </p:val>
                                        </p:tav>
                                      </p:tavLst>
                                    </p:anim>
                                    <p:anim calcmode="lin" valueType="num">
                                      <p:cBhvr additive="base">
                                        <p:cTn id="15" dur="1000" fill="hold"/>
                                        <p:tgtEl>
                                          <p:spTgt spid="20"/>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7172"/>
                                        </p:tgtEl>
                                        <p:attrNameLst>
                                          <p:attrName>style.visibility</p:attrName>
                                        </p:attrNameLst>
                                      </p:cBhvr>
                                      <p:to>
                                        <p:strVal val="visible"/>
                                      </p:to>
                                    </p:set>
                                    <p:anim calcmode="lin" valueType="num">
                                      <p:cBhvr additive="base">
                                        <p:cTn id="18" dur="1000" fill="hold"/>
                                        <p:tgtEl>
                                          <p:spTgt spid="7172"/>
                                        </p:tgtEl>
                                        <p:attrNameLst>
                                          <p:attrName>ppt_x</p:attrName>
                                        </p:attrNameLst>
                                      </p:cBhvr>
                                      <p:tavLst>
                                        <p:tav tm="0">
                                          <p:val>
                                            <p:strVal val="1+#ppt_w/2"/>
                                          </p:val>
                                        </p:tav>
                                        <p:tav tm="100000">
                                          <p:val>
                                            <p:strVal val="#ppt_x"/>
                                          </p:val>
                                        </p:tav>
                                      </p:tavLst>
                                    </p:anim>
                                    <p:anim calcmode="lin" valueType="num">
                                      <p:cBhvr additive="base">
                                        <p:cTn id="19" dur="1000" fill="hold"/>
                                        <p:tgtEl>
                                          <p:spTgt spid="7172"/>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additive="base">
                                        <p:cTn id="22" dur="1000" fill="hold"/>
                                        <p:tgtEl>
                                          <p:spTgt spid="7174"/>
                                        </p:tgtEl>
                                        <p:attrNameLst>
                                          <p:attrName>ppt_x</p:attrName>
                                        </p:attrNameLst>
                                      </p:cBhvr>
                                      <p:tavLst>
                                        <p:tav tm="0">
                                          <p:val>
                                            <p:strVal val="0-#ppt_w/2"/>
                                          </p:val>
                                        </p:tav>
                                        <p:tav tm="100000">
                                          <p:val>
                                            <p:strVal val="#ppt_x"/>
                                          </p:val>
                                        </p:tav>
                                      </p:tavLst>
                                    </p:anim>
                                    <p:anim calcmode="lin" valueType="num">
                                      <p:cBhvr additive="base">
                                        <p:cTn id="23" dur="1000" fill="hold"/>
                                        <p:tgtEl>
                                          <p:spTgt spid="7174"/>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1000" fill="hold"/>
                                        <p:tgtEl>
                                          <p:spTgt spid="13"/>
                                        </p:tgtEl>
                                        <p:attrNameLst>
                                          <p:attrName>ppt_x</p:attrName>
                                        </p:attrNameLst>
                                      </p:cBhvr>
                                      <p:tavLst>
                                        <p:tav tm="0">
                                          <p:val>
                                            <p:strVal val="1+#ppt_w/2"/>
                                          </p:val>
                                        </p:tav>
                                        <p:tav tm="100000">
                                          <p:val>
                                            <p:strVal val="#ppt_x"/>
                                          </p:val>
                                        </p:tav>
                                      </p:tavLst>
                                    </p:anim>
                                    <p:anim calcmode="lin" valueType="num">
                                      <p:cBhvr additive="base">
                                        <p:cTn id="27" dur="1000" fill="hold"/>
                                        <p:tgtEl>
                                          <p:spTgt spid="13"/>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1000" fill="hold"/>
                                        <p:tgtEl>
                                          <p:spTgt spid="21"/>
                                        </p:tgtEl>
                                        <p:attrNameLst>
                                          <p:attrName>ppt_x</p:attrName>
                                        </p:attrNameLst>
                                      </p:cBhvr>
                                      <p:tavLst>
                                        <p:tav tm="0">
                                          <p:val>
                                            <p:strVal val="0-#ppt_w/2"/>
                                          </p:val>
                                        </p:tav>
                                        <p:tav tm="100000">
                                          <p:val>
                                            <p:strVal val="#ppt_x"/>
                                          </p:val>
                                        </p:tav>
                                      </p:tavLst>
                                    </p:anim>
                                    <p:anim calcmode="lin" valueType="num">
                                      <p:cBhvr additive="base">
                                        <p:cTn id="31" dur="1000" fill="hold"/>
                                        <p:tgtEl>
                                          <p:spTgt spid="21"/>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1250" fill="hold"/>
                                        <p:tgtEl>
                                          <p:spTgt spid="22"/>
                                        </p:tgtEl>
                                        <p:attrNameLst>
                                          <p:attrName>ppt_x</p:attrName>
                                        </p:attrNameLst>
                                      </p:cBhvr>
                                      <p:tavLst>
                                        <p:tav tm="0">
                                          <p:val>
                                            <p:strVal val="0-#ppt_w/2"/>
                                          </p:val>
                                        </p:tav>
                                        <p:tav tm="100000">
                                          <p:val>
                                            <p:strVal val="#ppt_x"/>
                                          </p:val>
                                        </p:tav>
                                      </p:tavLst>
                                    </p:anim>
                                    <p:anim calcmode="lin" valueType="num">
                                      <p:cBhvr additive="base">
                                        <p:cTn id="35" dur="1250" fill="hold"/>
                                        <p:tgtEl>
                                          <p:spTgt spid="22"/>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1250" fill="hold"/>
                                        <p:tgtEl>
                                          <p:spTgt spid="24"/>
                                        </p:tgtEl>
                                        <p:attrNameLst>
                                          <p:attrName>ppt_x</p:attrName>
                                        </p:attrNameLst>
                                      </p:cBhvr>
                                      <p:tavLst>
                                        <p:tav tm="0">
                                          <p:val>
                                            <p:strVal val="1+#ppt_w/2"/>
                                          </p:val>
                                        </p:tav>
                                        <p:tav tm="100000">
                                          <p:val>
                                            <p:strVal val="#ppt_x"/>
                                          </p:val>
                                        </p:tav>
                                      </p:tavLst>
                                    </p:anim>
                                    <p:anim calcmode="lin" valueType="num">
                                      <p:cBhvr additive="base">
                                        <p:cTn id="39" dur="1250" fill="hold"/>
                                        <p:tgtEl>
                                          <p:spTgt spid="24"/>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1250" fill="hold"/>
                                        <p:tgtEl>
                                          <p:spTgt spid="25"/>
                                        </p:tgtEl>
                                        <p:attrNameLst>
                                          <p:attrName>ppt_x</p:attrName>
                                        </p:attrNameLst>
                                      </p:cBhvr>
                                      <p:tavLst>
                                        <p:tav tm="0">
                                          <p:val>
                                            <p:strVal val="0-#ppt_w/2"/>
                                          </p:val>
                                        </p:tav>
                                        <p:tav tm="100000">
                                          <p:val>
                                            <p:strVal val="#ppt_x"/>
                                          </p:val>
                                        </p:tav>
                                      </p:tavLst>
                                    </p:anim>
                                    <p:anim calcmode="lin" valueType="num">
                                      <p:cBhvr additive="base">
                                        <p:cTn id="43" dur="1250" fill="hold"/>
                                        <p:tgtEl>
                                          <p:spTgt spid="25"/>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additive="base">
                                        <p:cTn id="46" dur="1250" fill="hold"/>
                                        <p:tgtEl>
                                          <p:spTgt spid="26"/>
                                        </p:tgtEl>
                                        <p:attrNameLst>
                                          <p:attrName>ppt_x</p:attrName>
                                        </p:attrNameLst>
                                      </p:cBhvr>
                                      <p:tavLst>
                                        <p:tav tm="0">
                                          <p:val>
                                            <p:strVal val="1+#ppt_w/2"/>
                                          </p:val>
                                        </p:tav>
                                        <p:tav tm="100000">
                                          <p:val>
                                            <p:strVal val="#ppt_x"/>
                                          </p:val>
                                        </p:tav>
                                      </p:tavLst>
                                    </p:anim>
                                    <p:anim calcmode="lin" valueType="num">
                                      <p:cBhvr additive="base">
                                        <p:cTn id="47" dur="1250" fill="hold"/>
                                        <p:tgtEl>
                                          <p:spTgt spid="26"/>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additive="base">
                                        <p:cTn id="50" dur="1250" fill="hold"/>
                                        <p:tgtEl>
                                          <p:spTgt spid="23"/>
                                        </p:tgtEl>
                                        <p:attrNameLst>
                                          <p:attrName>ppt_x</p:attrName>
                                        </p:attrNameLst>
                                      </p:cBhvr>
                                      <p:tavLst>
                                        <p:tav tm="0">
                                          <p:val>
                                            <p:strVal val="0-#ppt_w/2"/>
                                          </p:val>
                                        </p:tav>
                                        <p:tav tm="100000">
                                          <p:val>
                                            <p:strVal val="#ppt_x"/>
                                          </p:val>
                                        </p:tav>
                                      </p:tavLst>
                                    </p:anim>
                                    <p:anim calcmode="lin" valueType="num">
                                      <p:cBhvr additive="base">
                                        <p:cTn id="51" dur="125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xit" presetSubtype="2" fill="hold" grpId="1" nodeType="clickEffect">
                                  <p:stCondLst>
                                    <p:cond delay="0"/>
                                  </p:stCondLst>
                                  <p:childTnLst>
                                    <p:anim calcmode="lin" valueType="num">
                                      <p:cBhvr additive="base">
                                        <p:cTn id="55" dur="1000"/>
                                        <p:tgtEl>
                                          <p:spTgt spid="22"/>
                                        </p:tgtEl>
                                        <p:attrNameLst>
                                          <p:attrName>ppt_x</p:attrName>
                                        </p:attrNameLst>
                                      </p:cBhvr>
                                      <p:tavLst>
                                        <p:tav tm="0">
                                          <p:val>
                                            <p:strVal val="ppt_x"/>
                                          </p:val>
                                        </p:tav>
                                        <p:tav tm="100000">
                                          <p:val>
                                            <p:strVal val="1+ppt_w/2"/>
                                          </p:val>
                                        </p:tav>
                                      </p:tavLst>
                                    </p:anim>
                                    <p:anim calcmode="lin" valueType="num">
                                      <p:cBhvr additive="base">
                                        <p:cTn id="56" dur="1000"/>
                                        <p:tgtEl>
                                          <p:spTgt spid="22"/>
                                        </p:tgtEl>
                                        <p:attrNameLst>
                                          <p:attrName>ppt_y</p:attrName>
                                        </p:attrNameLst>
                                      </p:cBhvr>
                                      <p:tavLst>
                                        <p:tav tm="0">
                                          <p:val>
                                            <p:strVal val="ppt_y"/>
                                          </p:val>
                                        </p:tav>
                                        <p:tav tm="100000">
                                          <p:val>
                                            <p:strVal val="ppt_y"/>
                                          </p:val>
                                        </p:tav>
                                      </p:tavLst>
                                    </p:anim>
                                    <p:set>
                                      <p:cBhvr>
                                        <p:cTn id="57" dur="1" fill="hold">
                                          <p:stCondLst>
                                            <p:cond delay="999"/>
                                          </p:stCondLst>
                                        </p:cTn>
                                        <p:tgtEl>
                                          <p:spTgt spid="22"/>
                                        </p:tgtEl>
                                        <p:attrNameLst>
                                          <p:attrName>style.visibility</p:attrName>
                                        </p:attrNameLst>
                                      </p:cBhvr>
                                      <p:to>
                                        <p:strVal val="hidden"/>
                                      </p:to>
                                    </p:set>
                                  </p:childTnLst>
                                </p:cTn>
                              </p:par>
                              <p:par>
                                <p:cTn id="58" presetID="2" presetClass="exit" presetSubtype="8" fill="hold" grpId="1" nodeType="withEffect">
                                  <p:stCondLst>
                                    <p:cond delay="0"/>
                                  </p:stCondLst>
                                  <p:childTnLst>
                                    <p:anim calcmode="lin" valueType="num">
                                      <p:cBhvr additive="base">
                                        <p:cTn id="59" dur="1000"/>
                                        <p:tgtEl>
                                          <p:spTgt spid="24"/>
                                        </p:tgtEl>
                                        <p:attrNameLst>
                                          <p:attrName>ppt_x</p:attrName>
                                        </p:attrNameLst>
                                      </p:cBhvr>
                                      <p:tavLst>
                                        <p:tav tm="0">
                                          <p:val>
                                            <p:strVal val="ppt_x"/>
                                          </p:val>
                                        </p:tav>
                                        <p:tav tm="100000">
                                          <p:val>
                                            <p:strVal val="0-ppt_w/2"/>
                                          </p:val>
                                        </p:tav>
                                      </p:tavLst>
                                    </p:anim>
                                    <p:anim calcmode="lin" valueType="num">
                                      <p:cBhvr additive="base">
                                        <p:cTn id="60" dur="1000"/>
                                        <p:tgtEl>
                                          <p:spTgt spid="24"/>
                                        </p:tgtEl>
                                        <p:attrNameLst>
                                          <p:attrName>ppt_y</p:attrName>
                                        </p:attrNameLst>
                                      </p:cBhvr>
                                      <p:tavLst>
                                        <p:tav tm="0">
                                          <p:val>
                                            <p:strVal val="ppt_y"/>
                                          </p:val>
                                        </p:tav>
                                        <p:tav tm="100000">
                                          <p:val>
                                            <p:strVal val="ppt_y"/>
                                          </p:val>
                                        </p:tav>
                                      </p:tavLst>
                                    </p:anim>
                                    <p:set>
                                      <p:cBhvr>
                                        <p:cTn id="61" dur="1" fill="hold">
                                          <p:stCondLst>
                                            <p:cond delay="999"/>
                                          </p:stCondLst>
                                        </p:cTn>
                                        <p:tgtEl>
                                          <p:spTgt spid="24"/>
                                        </p:tgtEl>
                                        <p:attrNameLst>
                                          <p:attrName>style.visibility</p:attrName>
                                        </p:attrNameLst>
                                      </p:cBhvr>
                                      <p:to>
                                        <p:strVal val="hidden"/>
                                      </p:to>
                                    </p:set>
                                  </p:childTnLst>
                                </p:cTn>
                              </p:par>
                              <p:par>
                                <p:cTn id="62" presetID="2" presetClass="exit" presetSubtype="2" fill="hold" grpId="1" nodeType="withEffect">
                                  <p:stCondLst>
                                    <p:cond delay="0"/>
                                  </p:stCondLst>
                                  <p:childTnLst>
                                    <p:anim calcmode="lin" valueType="num">
                                      <p:cBhvr additive="base">
                                        <p:cTn id="63" dur="1000"/>
                                        <p:tgtEl>
                                          <p:spTgt spid="25"/>
                                        </p:tgtEl>
                                        <p:attrNameLst>
                                          <p:attrName>ppt_x</p:attrName>
                                        </p:attrNameLst>
                                      </p:cBhvr>
                                      <p:tavLst>
                                        <p:tav tm="0">
                                          <p:val>
                                            <p:strVal val="ppt_x"/>
                                          </p:val>
                                        </p:tav>
                                        <p:tav tm="100000">
                                          <p:val>
                                            <p:strVal val="1+ppt_w/2"/>
                                          </p:val>
                                        </p:tav>
                                      </p:tavLst>
                                    </p:anim>
                                    <p:anim calcmode="lin" valueType="num">
                                      <p:cBhvr additive="base">
                                        <p:cTn id="64" dur="1000"/>
                                        <p:tgtEl>
                                          <p:spTgt spid="25"/>
                                        </p:tgtEl>
                                        <p:attrNameLst>
                                          <p:attrName>ppt_y</p:attrName>
                                        </p:attrNameLst>
                                      </p:cBhvr>
                                      <p:tavLst>
                                        <p:tav tm="0">
                                          <p:val>
                                            <p:strVal val="ppt_y"/>
                                          </p:val>
                                        </p:tav>
                                        <p:tav tm="100000">
                                          <p:val>
                                            <p:strVal val="ppt_y"/>
                                          </p:val>
                                        </p:tav>
                                      </p:tavLst>
                                    </p:anim>
                                    <p:set>
                                      <p:cBhvr>
                                        <p:cTn id="65" dur="1" fill="hold">
                                          <p:stCondLst>
                                            <p:cond delay="999"/>
                                          </p:stCondLst>
                                        </p:cTn>
                                        <p:tgtEl>
                                          <p:spTgt spid="25"/>
                                        </p:tgtEl>
                                        <p:attrNameLst>
                                          <p:attrName>style.visibility</p:attrName>
                                        </p:attrNameLst>
                                      </p:cBhvr>
                                      <p:to>
                                        <p:strVal val="hidden"/>
                                      </p:to>
                                    </p:set>
                                  </p:childTnLst>
                                </p:cTn>
                              </p:par>
                              <p:par>
                                <p:cTn id="66" presetID="2" presetClass="exit" presetSubtype="8" fill="hold" grpId="1" nodeType="withEffect">
                                  <p:stCondLst>
                                    <p:cond delay="0"/>
                                  </p:stCondLst>
                                  <p:childTnLst>
                                    <p:anim calcmode="lin" valueType="num">
                                      <p:cBhvr additive="base">
                                        <p:cTn id="67" dur="1000"/>
                                        <p:tgtEl>
                                          <p:spTgt spid="26"/>
                                        </p:tgtEl>
                                        <p:attrNameLst>
                                          <p:attrName>ppt_x</p:attrName>
                                        </p:attrNameLst>
                                      </p:cBhvr>
                                      <p:tavLst>
                                        <p:tav tm="0">
                                          <p:val>
                                            <p:strVal val="ppt_x"/>
                                          </p:val>
                                        </p:tav>
                                        <p:tav tm="100000">
                                          <p:val>
                                            <p:strVal val="0-ppt_w/2"/>
                                          </p:val>
                                        </p:tav>
                                      </p:tavLst>
                                    </p:anim>
                                    <p:anim calcmode="lin" valueType="num">
                                      <p:cBhvr additive="base">
                                        <p:cTn id="68" dur="1000"/>
                                        <p:tgtEl>
                                          <p:spTgt spid="26"/>
                                        </p:tgtEl>
                                        <p:attrNameLst>
                                          <p:attrName>ppt_y</p:attrName>
                                        </p:attrNameLst>
                                      </p:cBhvr>
                                      <p:tavLst>
                                        <p:tav tm="0">
                                          <p:val>
                                            <p:strVal val="ppt_y"/>
                                          </p:val>
                                        </p:tav>
                                        <p:tav tm="100000">
                                          <p:val>
                                            <p:strVal val="ppt_y"/>
                                          </p:val>
                                        </p:tav>
                                      </p:tavLst>
                                    </p:anim>
                                    <p:set>
                                      <p:cBhvr>
                                        <p:cTn id="69" dur="1" fill="hold">
                                          <p:stCondLst>
                                            <p:cond delay="999"/>
                                          </p:stCondLst>
                                        </p:cTn>
                                        <p:tgtEl>
                                          <p:spTgt spid="26"/>
                                        </p:tgtEl>
                                        <p:attrNameLst>
                                          <p:attrName>style.visibility</p:attrName>
                                        </p:attrNameLst>
                                      </p:cBhvr>
                                      <p:to>
                                        <p:strVal val="hidden"/>
                                      </p:to>
                                    </p:set>
                                  </p:childTnLst>
                                </p:cTn>
                              </p:par>
                              <p:par>
                                <p:cTn id="70" presetID="2" presetClass="exit" presetSubtype="2" fill="hold" grpId="1" nodeType="withEffect">
                                  <p:stCondLst>
                                    <p:cond delay="0"/>
                                  </p:stCondLst>
                                  <p:childTnLst>
                                    <p:anim calcmode="lin" valueType="num">
                                      <p:cBhvr additive="base">
                                        <p:cTn id="71" dur="1000"/>
                                        <p:tgtEl>
                                          <p:spTgt spid="23"/>
                                        </p:tgtEl>
                                        <p:attrNameLst>
                                          <p:attrName>ppt_x</p:attrName>
                                        </p:attrNameLst>
                                      </p:cBhvr>
                                      <p:tavLst>
                                        <p:tav tm="0">
                                          <p:val>
                                            <p:strVal val="ppt_x"/>
                                          </p:val>
                                        </p:tav>
                                        <p:tav tm="100000">
                                          <p:val>
                                            <p:strVal val="1+ppt_w/2"/>
                                          </p:val>
                                        </p:tav>
                                      </p:tavLst>
                                    </p:anim>
                                    <p:anim calcmode="lin" valueType="num">
                                      <p:cBhvr additive="base">
                                        <p:cTn id="72" dur="1000"/>
                                        <p:tgtEl>
                                          <p:spTgt spid="23"/>
                                        </p:tgtEl>
                                        <p:attrNameLst>
                                          <p:attrName>ppt_y</p:attrName>
                                        </p:attrNameLst>
                                      </p:cBhvr>
                                      <p:tavLst>
                                        <p:tav tm="0">
                                          <p:val>
                                            <p:strVal val="ppt_y"/>
                                          </p:val>
                                        </p:tav>
                                        <p:tav tm="100000">
                                          <p:val>
                                            <p:strVal val="ppt_y"/>
                                          </p:val>
                                        </p:tav>
                                      </p:tavLst>
                                    </p:anim>
                                    <p:set>
                                      <p:cBhvr>
                                        <p:cTn id="73" dur="1" fill="hold">
                                          <p:stCondLst>
                                            <p:cond delay="999"/>
                                          </p:stCondLst>
                                        </p:cTn>
                                        <p:tgtEl>
                                          <p:spTgt spid="23"/>
                                        </p:tgtEl>
                                        <p:attrNameLst>
                                          <p:attrName>style.visibility</p:attrName>
                                        </p:attrNameLst>
                                      </p:cBhvr>
                                      <p:to>
                                        <p:strVal val="hidden"/>
                                      </p:to>
                                    </p:set>
                                  </p:childTnLst>
                                </p:cTn>
                              </p:par>
                              <p:par>
                                <p:cTn id="74" presetID="2" presetClass="exit" presetSubtype="2" fill="hold" nodeType="withEffect">
                                  <p:stCondLst>
                                    <p:cond delay="0"/>
                                  </p:stCondLst>
                                  <p:childTnLst>
                                    <p:anim calcmode="lin" valueType="num">
                                      <p:cBhvr additive="base">
                                        <p:cTn id="75" dur="1000"/>
                                        <p:tgtEl>
                                          <p:spTgt spid="20"/>
                                        </p:tgtEl>
                                        <p:attrNameLst>
                                          <p:attrName>ppt_x</p:attrName>
                                        </p:attrNameLst>
                                      </p:cBhvr>
                                      <p:tavLst>
                                        <p:tav tm="0">
                                          <p:val>
                                            <p:strVal val="ppt_x"/>
                                          </p:val>
                                        </p:tav>
                                        <p:tav tm="100000">
                                          <p:val>
                                            <p:strVal val="1+ppt_w/2"/>
                                          </p:val>
                                        </p:tav>
                                      </p:tavLst>
                                    </p:anim>
                                    <p:anim calcmode="lin" valueType="num">
                                      <p:cBhvr additive="base">
                                        <p:cTn id="76" dur="1000"/>
                                        <p:tgtEl>
                                          <p:spTgt spid="20"/>
                                        </p:tgtEl>
                                        <p:attrNameLst>
                                          <p:attrName>ppt_y</p:attrName>
                                        </p:attrNameLst>
                                      </p:cBhvr>
                                      <p:tavLst>
                                        <p:tav tm="0">
                                          <p:val>
                                            <p:strVal val="ppt_y"/>
                                          </p:val>
                                        </p:tav>
                                        <p:tav tm="100000">
                                          <p:val>
                                            <p:strVal val="ppt_y"/>
                                          </p:val>
                                        </p:tav>
                                      </p:tavLst>
                                    </p:anim>
                                    <p:set>
                                      <p:cBhvr>
                                        <p:cTn id="77" dur="1" fill="hold">
                                          <p:stCondLst>
                                            <p:cond delay="999"/>
                                          </p:stCondLst>
                                        </p:cTn>
                                        <p:tgtEl>
                                          <p:spTgt spid="20"/>
                                        </p:tgtEl>
                                        <p:attrNameLst>
                                          <p:attrName>style.visibility</p:attrName>
                                        </p:attrNameLst>
                                      </p:cBhvr>
                                      <p:to>
                                        <p:strVal val="hidden"/>
                                      </p:to>
                                    </p:set>
                                  </p:childTnLst>
                                </p:cTn>
                              </p:par>
                              <p:par>
                                <p:cTn id="78" presetID="2" presetClass="exit" presetSubtype="8" fill="hold" nodeType="withEffect">
                                  <p:stCondLst>
                                    <p:cond delay="0"/>
                                  </p:stCondLst>
                                  <p:childTnLst>
                                    <p:anim calcmode="lin" valueType="num">
                                      <p:cBhvr additive="base">
                                        <p:cTn id="79" dur="1000"/>
                                        <p:tgtEl>
                                          <p:spTgt spid="7172"/>
                                        </p:tgtEl>
                                        <p:attrNameLst>
                                          <p:attrName>ppt_x</p:attrName>
                                        </p:attrNameLst>
                                      </p:cBhvr>
                                      <p:tavLst>
                                        <p:tav tm="0">
                                          <p:val>
                                            <p:strVal val="ppt_x"/>
                                          </p:val>
                                        </p:tav>
                                        <p:tav tm="100000">
                                          <p:val>
                                            <p:strVal val="0-ppt_w/2"/>
                                          </p:val>
                                        </p:tav>
                                      </p:tavLst>
                                    </p:anim>
                                    <p:anim calcmode="lin" valueType="num">
                                      <p:cBhvr additive="base">
                                        <p:cTn id="80" dur="1000"/>
                                        <p:tgtEl>
                                          <p:spTgt spid="7172"/>
                                        </p:tgtEl>
                                        <p:attrNameLst>
                                          <p:attrName>ppt_y</p:attrName>
                                        </p:attrNameLst>
                                      </p:cBhvr>
                                      <p:tavLst>
                                        <p:tav tm="0">
                                          <p:val>
                                            <p:strVal val="ppt_y"/>
                                          </p:val>
                                        </p:tav>
                                        <p:tav tm="100000">
                                          <p:val>
                                            <p:strVal val="ppt_y"/>
                                          </p:val>
                                        </p:tav>
                                      </p:tavLst>
                                    </p:anim>
                                    <p:set>
                                      <p:cBhvr>
                                        <p:cTn id="81" dur="1" fill="hold">
                                          <p:stCondLst>
                                            <p:cond delay="999"/>
                                          </p:stCondLst>
                                        </p:cTn>
                                        <p:tgtEl>
                                          <p:spTgt spid="7172"/>
                                        </p:tgtEl>
                                        <p:attrNameLst>
                                          <p:attrName>style.visibility</p:attrName>
                                        </p:attrNameLst>
                                      </p:cBhvr>
                                      <p:to>
                                        <p:strVal val="hidden"/>
                                      </p:to>
                                    </p:set>
                                  </p:childTnLst>
                                </p:cTn>
                              </p:par>
                              <p:par>
                                <p:cTn id="82" presetID="2" presetClass="exit" presetSubtype="2" fill="hold" nodeType="withEffect">
                                  <p:stCondLst>
                                    <p:cond delay="0"/>
                                  </p:stCondLst>
                                  <p:childTnLst>
                                    <p:anim calcmode="lin" valueType="num">
                                      <p:cBhvr additive="base">
                                        <p:cTn id="83" dur="1000"/>
                                        <p:tgtEl>
                                          <p:spTgt spid="7174"/>
                                        </p:tgtEl>
                                        <p:attrNameLst>
                                          <p:attrName>ppt_x</p:attrName>
                                        </p:attrNameLst>
                                      </p:cBhvr>
                                      <p:tavLst>
                                        <p:tav tm="0">
                                          <p:val>
                                            <p:strVal val="ppt_x"/>
                                          </p:val>
                                        </p:tav>
                                        <p:tav tm="100000">
                                          <p:val>
                                            <p:strVal val="1+ppt_w/2"/>
                                          </p:val>
                                        </p:tav>
                                      </p:tavLst>
                                    </p:anim>
                                    <p:anim calcmode="lin" valueType="num">
                                      <p:cBhvr additive="base">
                                        <p:cTn id="84" dur="1000"/>
                                        <p:tgtEl>
                                          <p:spTgt spid="7174"/>
                                        </p:tgtEl>
                                        <p:attrNameLst>
                                          <p:attrName>ppt_y</p:attrName>
                                        </p:attrNameLst>
                                      </p:cBhvr>
                                      <p:tavLst>
                                        <p:tav tm="0">
                                          <p:val>
                                            <p:strVal val="ppt_y"/>
                                          </p:val>
                                        </p:tav>
                                        <p:tav tm="100000">
                                          <p:val>
                                            <p:strVal val="ppt_y"/>
                                          </p:val>
                                        </p:tav>
                                      </p:tavLst>
                                    </p:anim>
                                    <p:set>
                                      <p:cBhvr>
                                        <p:cTn id="85" dur="1" fill="hold">
                                          <p:stCondLst>
                                            <p:cond delay="999"/>
                                          </p:stCondLst>
                                        </p:cTn>
                                        <p:tgtEl>
                                          <p:spTgt spid="7174"/>
                                        </p:tgtEl>
                                        <p:attrNameLst>
                                          <p:attrName>style.visibility</p:attrName>
                                        </p:attrNameLst>
                                      </p:cBhvr>
                                      <p:to>
                                        <p:strVal val="hidden"/>
                                      </p:to>
                                    </p:set>
                                  </p:childTnLst>
                                </p:cTn>
                              </p:par>
                              <p:par>
                                <p:cTn id="86" presetID="2" presetClass="exit" presetSubtype="8" fill="hold" nodeType="withEffect">
                                  <p:stCondLst>
                                    <p:cond delay="0"/>
                                  </p:stCondLst>
                                  <p:childTnLst>
                                    <p:anim calcmode="lin" valueType="num">
                                      <p:cBhvr additive="base">
                                        <p:cTn id="87" dur="1000"/>
                                        <p:tgtEl>
                                          <p:spTgt spid="13"/>
                                        </p:tgtEl>
                                        <p:attrNameLst>
                                          <p:attrName>ppt_x</p:attrName>
                                        </p:attrNameLst>
                                      </p:cBhvr>
                                      <p:tavLst>
                                        <p:tav tm="0">
                                          <p:val>
                                            <p:strVal val="ppt_x"/>
                                          </p:val>
                                        </p:tav>
                                        <p:tav tm="100000">
                                          <p:val>
                                            <p:strVal val="0-ppt_w/2"/>
                                          </p:val>
                                        </p:tav>
                                      </p:tavLst>
                                    </p:anim>
                                    <p:anim calcmode="lin" valueType="num">
                                      <p:cBhvr additive="base">
                                        <p:cTn id="88" dur="1000"/>
                                        <p:tgtEl>
                                          <p:spTgt spid="13"/>
                                        </p:tgtEl>
                                        <p:attrNameLst>
                                          <p:attrName>ppt_y</p:attrName>
                                        </p:attrNameLst>
                                      </p:cBhvr>
                                      <p:tavLst>
                                        <p:tav tm="0">
                                          <p:val>
                                            <p:strVal val="ppt_y"/>
                                          </p:val>
                                        </p:tav>
                                        <p:tav tm="100000">
                                          <p:val>
                                            <p:strVal val="ppt_y"/>
                                          </p:val>
                                        </p:tav>
                                      </p:tavLst>
                                    </p:anim>
                                    <p:set>
                                      <p:cBhvr>
                                        <p:cTn id="89" dur="1" fill="hold">
                                          <p:stCondLst>
                                            <p:cond delay="999"/>
                                          </p:stCondLst>
                                        </p:cTn>
                                        <p:tgtEl>
                                          <p:spTgt spid="13"/>
                                        </p:tgtEl>
                                        <p:attrNameLst>
                                          <p:attrName>style.visibility</p:attrName>
                                        </p:attrNameLst>
                                      </p:cBhvr>
                                      <p:to>
                                        <p:strVal val="hidden"/>
                                      </p:to>
                                    </p:set>
                                  </p:childTnLst>
                                </p:cTn>
                              </p:par>
                              <p:par>
                                <p:cTn id="90" presetID="2" presetClass="exit" presetSubtype="2" fill="hold" nodeType="withEffect">
                                  <p:stCondLst>
                                    <p:cond delay="0"/>
                                  </p:stCondLst>
                                  <p:childTnLst>
                                    <p:anim calcmode="lin" valueType="num">
                                      <p:cBhvr additive="base">
                                        <p:cTn id="91" dur="1000"/>
                                        <p:tgtEl>
                                          <p:spTgt spid="21"/>
                                        </p:tgtEl>
                                        <p:attrNameLst>
                                          <p:attrName>ppt_x</p:attrName>
                                        </p:attrNameLst>
                                      </p:cBhvr>
                                      <p:tavLst>
                                        <p:tav tm="0">
                                          <p:val>
                                            <p:strVal val="ppt_x"/>
                                          </p:val>
                                        </p:tav>
                                        <p:tav tm="100000">
                                          <p:val>
                                            <p:strVal val="1+ppt_w/2"/>
                                          </p:val>
                                        </p:tav>
                                      </p:tavLst>
                                    </p:anim>
                                    <p:anim calcmode="lin" valueType="num">
                                      <p:cBhvr additive="base">
                                        <p:cTn id="92" dur="1000"/>
                                        <p:tgtEl>
                                          <p:spTgt spid="21"/>
                                        </p:tgtEl>
                                        <p:attrNameLst>
                                          <p:attrName>ppt_y</p:attrName>
                                        </p:attrNameLst>
                                      </p:cBhvr>
                                      <p:tavLst>
                                        <p:tav tm="0">
                                          <p:val>
                                            <p:strVal val="ppt_y"/>
                                          </p:val>
                                        </p:tav>
                                        <p:tav tm="100000">
                                          <p:val>
                                            <p:strVal val="ppt_y"/>
                                          </p:val>
                                        </p:tav>
                                      </p:tavLst>
                                    </p:anim>
                                    <p:set>
                                      <p:cBhvr>
                                        <p:cTn id="93" dur="1" fill="hold">
                                          <p:stCondLst>
                                            <p:cond delay="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freeimages.com/pic/l/a/an/anissat/412040_5868.jpg"/>
          <p:cNvPicPr/>
          <p:nvPr/>
        </p:nvPicPr>
        <p:blipFill>
          <a:blip r:embed="rId3" cstate="print"/>
          <a:srcRect b="18271"/>
          <a:stretch>
            <a:fillRect/>
          </a:stretch>
        </p:blipFill>
        <p:spPr bwMode="auto">
          <a:xfrm>
            <a:off x="2057400" y="1000776"/>
            <a:ext cx="2895600" cy="3027647"/>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7" name="Title 1"/>
          <p:cNvSpPr txBox="1">
            <a:spLocks/>
          </p:cNvSpPr>
          <p:nvPr/>
        </p:nvSpPr>
        <p:spPr>
          <a:xfrm>
            <a:off x="34836" y="2782704"/>
            <a:ext cx="1902818" cy="685800"/>
          </a:xfrm>
          <a:prstGeom prst="rect">
            <a:avLst/>
          </a:prstGeom>
          <a:solidFill>
            <a:srgbClr val="339966">
              <a:alpha val="67059"/>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Children</a:t>
            </a:r>
          </a:p>
        </p:txBody>
      </p:sp>
      <p:sp>
        <p:nvSpPr>
          <p:cNvPr id="9" name="Title 1"/>
          <p:cNvSpPr txBox="1">
            <a:spLocks/>
          </p:cNvSpPr>
          <p:nvPr/>
        </p:nvSpPr>
        <p:spPr>
          <a:xfrm>
            <a:off x="34836" y="3463651"/>
            <a:ext cx="1902818" cy="685800"/>
          </a:xfrm>
          <a:prstGeom prst="rect">
            <a:avLst/>
          </a:prstGeom>
          <a:solidFill>
            <a:srgbClr val="339966">
              <a:alpha val="67059"/>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Health</a:t>
            </a:r>
          </a:p>
        </p:txBody>
      </p:sp>
      <p:sp>
        <p:nvSpPr>
          <p:cNvPr id="10" name="Title 1"/>
          <p:cNvSpPr txBox="1">
            <a:spLocks/>
          </p:cNvSpPr>
          <p:nvPr/>
        </p:nvSpPr>
        <p:spPr>
          <a:xfrm>
            <a:off x="2057400" y="4332949"/>
            <a:ext cx="289560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Day Care</a:t>
            </a:r>
          </a:p>
        </p:txBody>
      </p:sp>
      <p:sp>
        <p:nvSpPr>
          <p:cNvPr id="12" name="Title 1"/>
          <p:cNvSpPr txBox="1">
            <a:spLocks/>
          </p:cNvSpPr>
          <p:nvPr/>
        </p:nvSpPr>
        <p:spPr>
          <a:xfrm>
            <a:off x="2057400" y="4902926"/>
            <a:ext cx="289560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Diapers</a:t>
            </a:r>
          </a:p>
        </p:txBody>
      </p:sp>
      <p:sp>
        <p:nvSpPr>
          <p:cNvPr id="13" name="Title 1"/>
          <p:cNvSpPr txBox="1">
            <a:spLocks/>
          </p:cNvSpPr>
          <p:nvPr/>
        </p:nvSpPr>
        <p:spPr>
          <a:xfrm>
            <a:off x="2057400" y="5512526"/>
            <a:ext cx="2903024"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School/Activity Fees</a:t>
            </a:r>
          </a:p>
        </p:txBody>
      </p:sp>
      <p:sp>
        <p:nvSpPr>
          <p:cNvPr id="14" name="Title 1"/>
          <p:cNvSpPr txBox="1">
            <a:spLocks/>
          </p:cNvSpPr>
          <p:nvPr/>
        </p:nvSpPr>
        <p:spPr>
          <a:xfrm>
            <a:off x="2057400" y="6122126"/>
            <a:ext cx="289560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Allowance</a:t>
            </a:r>
          </a:p>
        </p:txBody>
      </p:sp>
      <p:sp>
        <p:nvSpPr>
          <p:cNvPr id="16" name="Title 1"/>
          <p:cNvSpPr txBox="1">
            <a:spLocks/>
          </p:cNvSpPr>
          <p:nvPr/>
        </p:nvSpPr>
        <p:spPr>
          <a:xfrm>
            <a:off x="34836" y="2101757"/>
            <a:ext cx="1901952" cy="685800"/>
          </a:xfrm>
          <a:prstGeom prst="rect">
            <a:avLst/>
          </a:prstGeom>
          <a:solidFill>
            <a:srgbClr val="FFFF00">
              <a:alpha val="65098"/>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Personal Care</a:t>
            </a:r>
          </a:p>
        </p:txBody>
      </p:sp>
      <p:pic>
        <p:nvPicPr>
          <p:cNvPr id="12290" name="Picture 2" descr="Close-up of Woman Having Manic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8562" y="1455803"/>
            <a:ext cx="3506768" cy="2335508"/>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p:cNvSpPr txBox="1">
            <a:spLocks/>
          </p:cNvSpPr>
          <p:nvPr/>
        </p:nvSpPr>
        <p:spPr>
          <a:xfrm>
            <a:off x="5791200" y="4332949"/>
            <a:ext cx="2889828"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Clothing</a:t>
            </a:r>
          </a:p>
        </p:txBody>
      </p:sp>
      <p:sp>
        <p:nvSpPr>
          <p:cNvPr id="18" name="Title 1"/>
          <p:cNvSpPr txBox="1">
            <a:spLocks/>
          </p:cNvSpPr>
          <p:nvPr/>
        </p:nvSpPr>
        <p:spPr>
          <a:xfrm>
            <a:off x="5791200" y="4902926"/>
            <a:ext cx="2889828"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Cleaning Supplies</a:t>
            </a:r>
          </a:p>
        </p:txBody>
      </p:sp>
      <p:sp>
        <p:nvSpPr>
          <p:cNvPr id="19" name="Title 1"/>
          <p:cNvSpPr txBox="1">
            <a:spLocks/>
          </p:cNvSpPr>
          <p:nvPr/>
        </p:nvSpPr>
        <p:spPr>
          <a:xfrm>
            <a:off x="5791200" y="5512526"/>
            <a:ext cx="2897238"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Hair/Nail Care</a:t>
            </a:r>
          </a:p>
        </p:txBody>
      </p:sp>
      <p:sp>
        <p:nvSpPr>
          <p:cNvPr id="2" name="Title 1">
            <a:extLst>
              <a:ext uri="{FF2B5EF4-FFF2-40B4-BE49-F238E27FC236}">
                <a16:creationId xmlns:a16="http://schemas.microsoft.com/office/drawing/2014/main" id="{7304F9CE-AABC-4D5B-9793-7BE9E8E3CA6D}"/>
              </a:ext>
            </a:extLst>
          </p:cNvPr>
          <p:cNvSpPr>
            <a:spLocks noGrp="1"/>
          </p:cNvSpPr>
          <p:nvPr>
            <p:ph type="title"/>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1000"/>
                                        <p:tgtEl>
                                          <p:spTgt spid="9"/>
                                        </p:tgtEl>
                                      </p:cBhvr>
                                    </p:animEffect>
                                    <p:set>
                                      <p:cBhvr>
                                        <p:cTn id="7" dur="1" fill="hold">
                                          <p:stCondLst>
                                            <p:cond delay="999"/>
                                          </p:stCondLst>
                                        </p:cTn>
                                        <p:tgtEl>
                                          <p:spTgt spid="9"/>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par>
                          <p:cTn id="11" fill="hold">
                            <p:stCondLst>
                              <p:cond delay="1000"/>
                            </p:stCondLst>
                            <p:childTnLst>
                              <p:par>
                                <p:cTn id="12" presetID="2" presetClass="entr" presetSubtype="1"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1000" fill="hold"/>
                                        <p:tgtEl>
                                          <p:spTgt spid="3"/>
                                        </p:tgtEl>
                                        <p:attrNameLst>
                                          <p:attrName>ppt_x</p:attrName>
                                        </p:attrNameLst>
                                      </p:cBhvr>
                                      <p:tavLst>
                                        <p:tav tm="0">
                                          <p:val>
                                            <p:strVal val="#ppt_x"/>
                                          </p:val>
                                        </p:tav>
                                        <p:tav tm="100000">
                                          <p:val>
                                            <p:strVal val="#ppt_x"/>
                                          </p:val>
                                        </p:tav>
                                      </p:tavLst>
                                    </p:anim>
                                    <p:anim calcmode="lin" valueType="num">
                                      <p:cBhvr additive="base">
                                        <p:cTn id="15" dur="1000" fill="hold"/>
                                        <p:tgtEl>
                                          <p:spTgt spid="3"/>
                                        </p:tgtEl>
                                        <p:attrNameLst>
                                          <p:attrName>ppt_y</p:attrName>
                                        </p:attrNameLst>
                                      </p:cBhvr>
                                      <p:tavLst>
                                        <p:tav tm="0">
                                          <p:val>
                                            <p:strVal val="0-#ppt_h/2"/>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250" fill="hold"/>
                                        <p:tgtEl>
                                          <p:spTgt spid="10"/>
                                        </p:tgtEl>
                                        <p:attrNameLst>
                                          <p:attrName>ppt_x</p:attrName>
                                        </p:attrNameLst>
                                      </p:cBhvr>
                                      <p:tavLst>
                                        <p:tav tm="0">
                                          <p:val>
                                            <p:strVal val="0-#ppt_w/2"/>
                                          </p:val>
                                        </p:tav>
                                        <p:tav tm="100000">
                                          <p:val>
                                            <p:strVal val="#ppt_x"/>
                                          </p:val>
                                        </p:tav>
                                      </p:tavLst>
                                    </p:anim>
                                    <p:anim calcmode="lin" valueType="num">
                                      <p:cBhvr additive="base">
                                        <p:cTn id="19" dur="1250" fill="hold"/>
                                        <p:tgtEl>
                                          <p:spTgt spid="10"/>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1250" fill="hold"/>
                                        <p:tgtEl>
                                          <p:spTgt spid="12"/>
                                        </p:tgtEl>
                                        <p:attrNameLst>
                                          <p:attrName>ppt_x</p:attrName>
                                        </p:attrNameLst>
                                      </p:cBhvr>
                                      <p:tavLst>
                                        <p:tav tm="0">
                                          <p:val>
                                            <p:strVal val="1+#ppt_w/2"/>
                                          </p:val>
                                        </p:tav>
                                        <p:tav tm="100000">
                                          <p:val>
                                            <p:strVal val="#ppt_x"/>
                                          </p:val>
                                        </p:tav>
                                      </p:tavLst>
                                    </p:anim>
                                    <p:anim calcmode="lin" valueType="num">
                                      <p:cBhvr additive="base">
                                        <p:cTn id="23" dur="1250" fill="hold"/>
                                        <p:tgtEl>
                                          <p:spTgt spid="12"/>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1250" fill="hold"/>
                                        <p:tgtEl>
                                          <p:spTgt spid="13"/>
                                        </p:tgtEl>
                                        <p:attrNameLst>
                                          <p:attrName>ppt_x</p:attrName>
                                        </p:attrNameLst>
                                      </p:cBhvr>
                                      <p:tavLst>
                                        <p:tav tm="0">
                                          <p:val>
                                            <p:strVal val="0-#ppt_w/2"/>
                                          </p:val>
                                        </p:tav>
                                        <p:tav tm="100000">
                                          <p:val>
                                            <p:strVal val="#ppt_x"/>
                                          </p:val>
                                        </p:tav>
                                      </p:tavLst>
                                    </p:anim>
                                    <p:anim calcmode="lin" valueType="num">
                                      <p:cBhvr additive="base">
                                        <p:cTn id="27" dur="1250" fill="hold"/>
                                        <p:tgtEl>
                                          <p:spTgt spid="13"/>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1250" fill="hold"/>
                                        <p:tgtEl>
                                          <p:spTgt spid="14"/>
                                        </p:tgtEl>
                                        <p:attrNameLst>
                                          <p:attrName>ppt_x</p:attrName>
                                        </p:attrNameLst>
                                      </p:cBhvr>
                                      <p:tavLst>
                                        <p:tav tm="0">
                                          <p:val>
                                            <p:strVal val="1+#ppt_w/2"/>
                                          </p:val>
                                        </p:tav>
                                        <p:tav tm="100000">
                                          <p:val>
                                            <p:strVal val="#ppt_x"/>
                                          </p:val>
                                        </p:tav>
                                      </p:tavLst>
                                    </p:anim>
                                    <p:anim calcmode="lin" valueType="num">
                                      <p:cBhvr additive="base">
                                        <p:cTn id="31" dur="12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childTnLst>
                                </p:cTn>
                              </p:par>
                            </p:childTnLst>
                          </p:cTn>
                        </p:par>
                        <p:par>
                          <p:cTn id="37" fill="hold">
                            <p:stCondLst>
                              <p:cond delay="1000"/>
                            </p:stCondLst>
                            <p:childTnLst>
                              <p:par>
                                <p:cTn id="38" presetID="2" presetClass="entr" presetSubtype="4" fill="hold" nodeType="afterEffect">
                                  <p:stCondLst>
                                    <p:cond delay="0"/>
                                  </p:stCondLst>
                                  <p:childTnLst>
                                    <p:set>
                                      <p:cBhvr>
                                        <p:cTn id="39" dur="1" fill="hold">
                                          <p:stCondLst>
                                            <p:cond delay="0"/>
                                          </p:stCondLst>
                                        </p:cTn>
                                        <p:tgtEl>
                                          <p:spTgt spid="12290"/>
                                        </p:tgtEl>
                                        <p:attrNameLst>
                                          <p:attrName>style.visibility</p:attrName>
                                        </p:attrNameLst>
                                      </p:cBhvr>
                                      <p:to>
                                        <p:strVal val="visible"/>
                                      </p:to>
                                    </p:set>
                                    <p:anim calcmode="lin" valueType="num">
                                      <p:cBhvr additive="base">
                                        <p:cTn id="40" dur="1000" fill="hold"/>
                                        <p:tgtEl>
                                          <p:spTgt spid="12290"/>
                                        </p:tgtEl>
                                        <p:attrNameLst>
                                          <p:attrName>ppt_x</p:attrName>
                                        </p:attrNameLst>
                                      </p:cBhvr>
                                      <p:tavLst>
                                        <p:tav tm="0">
                                          <p:val>
                                            <p:strVal val="#ppt_x"/>
                                          </p:val>
                                        </p:tav>
                                        <p:tav tm="100000">
                                          <p:val>
                                            <p:strVal val="#ppt_x"/>
                                          </p:val>
                                        </p:tav>
                                      </p:tavLst>
                                    </p:anim>
                                    <p:anim calcmode="lin" valueType="num">
                                      <p:cBhvr additive="base">
                                        <p:cTn id="41" dur="1000" fill="hold"/>
                                        <p:tgtEl>
                                          <p:spTgt spid="12290"/>
                                        </p:tgtEl>
                                        <p:attrNameLst>
                                          <p:attrName>ppt_y</p:attrName>
                                        </p:attrNameLst>
                                      </p:cBhvr>
                                      <p:tavLst>
                                        <p:tav tm="0">
                                          <p:val>
                                            <p:strVal val="1+#ppt_h/2"/>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1250" fill="hold"/>
                                        <p:tgtEl>
                                          <p:spTgt spid="17"/>
                                        </p:tgtEl>
                                        <p:attrNameLst>
                                          <p:attrName>ppt_x</p:attrName>
                                        </p:attrNameLst>
                                      </p:cBhvr>
                                      <p:tavLst>
                                        <p:tav tm="0">
                                          <p:val>
                                            <p:strVal val="0-#ppt_w/2"/>
                                          </p:val>
                                        </p:tav>
                                        <p:tav tm="100000">
                                          <p:val>
                                            <p:strVal val="#ppt_x"/>
                                          </p:val>
                                        </p:tav>
                                      </p:tavLst>
                                    </p:anim>
                                    <p:anim calcmode="lin" valueType="num">
                                      <p:cBhvr additive="base">
                                        <p:cTn id="45" dur="1250" fill="hold"/>
                                        <p:tgtEl>
                                          <p:spTgt spid="17"/>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1250" fill="hold"/>
                                        <p:tgtEl>
                                          <p:spTgt spid="18"/>
                                        </p:tgtEl>
                                        <p:attrNameLst>
                                          <p:attrName>ppt_x</p:attrName>
                                        </p:attrNameLst>
                                      </p:cBhvr>
                                      <p:tavLst>
                                        <p:tav tm="0">
                                          <p:val>
                                            <p:strVal val="1+#ppt_w/2"/>
                                          </p:val>
                                        </p:tav>
                                        <p:tav tm="100000">
                                          <p:val>
                                            <p:strVal val="#ppt_x"/>
                                          </p:val>
                                        </p:tav>
                                      </p:tavLst>
                                    </p:anim>
                                    <p:anim calcmode="lin" valueType="num">
                                      <p:cBhvr additive="base">
                                        <p:cTn id="49" dur="1250" fill="hold"/>
                                        <p:tgtEl>
                                          <p:spTgt spid="18"/>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1250" fill="hold"/>
                                        <p:tgtEl>
                                          <p:spTgt spid="19"/>
                                        </p:tgtEl>
                                        <p:attrNameLst>
                                          <p:attrName>ppt_x</p:attrName>
                                        </p:attrNameLst>
                                      </p:cBhvr>
                                      <p:tavLst>
                                        <p:tav tm="0">
                                          <p:val>
                                            <p:strVal val="0-#ppt_w/2"/>
                                          </p:val>
                                        </p:tav>
                                        <p:tav tm="100000">
                                          <p:val>
                                            <p:strVal val="#ppt_x"/>
                                          </p:val>
                                        </p:tav>
                                      </p:tavLst>
                                    </p:anim>
                                    <p:anim calcmode="lin" valueType="num">
                                      <p:cBhvr additive="base">
                                        <p:cTn id="53" dur="125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xit" presetSubtype="2" fill="hold" grpId="1" nodeType="clickEffect">
                                  <p:stCondLst>
                                    <p:cond delay="0"/>
                                  </p:stCondLst>
                                  <p:childTnLst>
                                    <p:anim calcmode="lin" valueType="num">
                                      <p:cBhvr additive="base">
                                        <p:cTn id="57" dur="1000"/>
                                        <p:tgtEl>
                                          <p:spTgt spid="17"/>
                                        </p:tgtEl>
                                        <p:attrNameLst>
                                          <p:attrName>ppt_x</p:attrName>
                                        </p:attrNameLst>
                                      </p:cBhvr>
                                      <p:tavLst>
                                        <p:tav tm="0">
                                          <p:val>
                                            <p:strVal val="ppt_x"/>
                                          </p:val>
                                        </p:tav>
                                        <p:tav tm="100000">
                                          <p:val>
                                            <p:strVal val="1+ppt_w/2"/>
                                          </p:val>
                                        </p:tav>
                                      </p:tavLst>
                                    </p:anim>
                                    <p:anim calcmode="lin" valueType="num">
                                      <p:cBhvr additive="base">
                                        <p:cTn id="58" dur="1000"/>
                                        <p:tgtEl>
                                          <p:spTgt spid="17"/>
                                        </p:tgtEl>
                                        <p:attrNameLst>
                                          <p:attrName>ppt_y</p:attrName>
                                        </p:attrNameLst>
                                      </p:cBhvr>
                                      <p:tavLst>
                                        <p:tav tm="0">
                                          <p:val>
                                            <p:strVal val="ppt_y"/>
                                          </p:val>
                                        </p:tav>
                                        <p:tav tm="100000">
                                          <p:val>
                                            <p:strVal val="ppt_y"/>
                                          </p:val>
                                        </p:tav>
                                      </p:tavLst>
                                    </p:anim>
                                    <p:set>
                                      <p:cBhvr>
                                        <p:cTn id="59" dur="1" fill="hold">
                                          <p:stCondLst>
                                            <p:cond delay="999"/>
                                          </p:stCondLst>
                                        </p:cTn>
                                        <p:tgtEl>
                                          <p:spTgt spid="17"/>
                                        </p:tgtEl>
                                        <p:attrNameLst>
                                          <p:attrName>style.visibility</p:attrName>
                                        </p:attrNameLst>
                                      </p:cBhvr>
                                      <p:to>
                                        <p:strVal val="hidden"/>
                                      </p:to>
                                    </p:set>
                                  </p:childTnLst>
                                </p:cTn>
                              </p:par>
                              <p:par>
                                <p:cTn id="60" presetID="2" presetClass="exit" presetSubtype="8" fill="hold" grpId="1" nodeType="withEffect">
                                  <p:stCondLst>
                                    <p:cond delay="0"/>
                                  </p:stCondLst>
                                  <p:childTnLst>
                                    <p:anim calcmode="lin" valueType="num">
                                      <p:cBhvr additive="base">
                                        <p:cTn id="61" dur="1000"/>
                                        <p:tgtEl>
                                          <p:spTgt spid="18"/>
                                        </p:tgtEl>
                                        <p:attrNameLst>
                                          <p:attrName>ppt_x</p:attrName>
                                        </p:attrNameLst>
                                      </p:cBhvr>
                                      <p:tavLst>
                                        <p:tav tm="0">
                                          <p:val>
                                            <p:strVal val="ppt_x"/>
                                          </p:val>
                                        </p:tav>
                                        <p:tav tm="100000">
                                          <p:val>
                                            <p:strVal val="0-ppt_w/2"/>
                                          </p:val>
                                        </p:tav>
                                      </p:tavLst>
                                    </p:anim>
                                    <p:anim calcmode="lin" valueType="num">
                                      <p:cBhvr additive="base">
                                        <p:cTn id="62" dur="1000"/>
                                        <p:tgtEl>
                                          <p:spTgt spid="18"/>
                                        </p:tgtEl>
                                        <p:attrNameLst>
                                          <p:attrName>ppt_y</p:attrName>
                                        </p:attrNameLst>
                                      </p:cBhvr>
                                      <p:tavLst>
                                        <p:tav tm="0">
                                          <p:val>
                                            <p:strVal val="ppt_y"/>
                                          </p:val>
                                        </p:tav>
                                        <p:tav tm="100000">
                                          <p:val>
                                            <p:strVal val="ppt_y"/>
                                          </p:val>
                                        </p:tav>
                                      </p:tavLst>
                                    </p:anim>
                                    <p:set>
                                      <p:cBhvr>
                                        <p:cTn id="63" dur="1" fill="hold">
                                          <p:stCondLst>
                                            <p:cond delay="999"/>
                                          </p:stCondLst>
                                        </p:cTn>
                                        <p:tgtEl>
                                          <p:spTgt spid="18"/>
                                        </p:tgtEl>
                                        <p:attrNameLst>
                                          <p:attrName>style.visibility</p:attrName>
                                        </p:attrNameLst>
                                      </p:cBhvr>
                                      <p:to>
                                        <p:strVal val="hidden"/>
                                      </p:to>
                                    </p:set>
                                  </p:childTnLst>
                                </p:cTn>
                              </p:par>
                              <p:par>
                                <p:cTn id="64" presetID="2" presetClass="exit" presetSubtype="2" fill="hold" grpId="1" nodeType="withEffect">
                                  <p:stCondLst>
                                    <p:cond delay="0"/>
                                  </p:stCondLst>
                                  <p:childTnLst>
                                    <p:anim calcmode="lin" valueType="num">
                                      <p:cBhvr additive="base">
                                        <p:cTn id="65" dur="1000"/>
                                        <p:tgtEl>
                                          <p:spTgt spid="19"/>
                                        </p:tgtEl>
                                        <p:attrNameLst>
                                          <p:attrName>ppt_x</p:attrName>
                                        </p:attrNameLst>
                                      </p:cBhvr>
                                      <p:tavLst>
                                        <p:tav tm="0">
                                          <p:val>
                                            <p:strVal val="ppt_x"/>
                                          </p:val>
                                        </p:tav>
                                        <p:tav tm="100000">
                                          <p:val>
                                            <p:strVal val="1+ppt_w/2"/>
                                          </p:val>
                                        </p:tav>
                                      </p:tavLst>
                                    </p:anim>
                                    <p:anim calcmode="lin" valueType="num">
                                      <p:cBhvr additive="base">
                                        <p:cTn id="66" dur="1000"/>
                                        <p:tgtEl>
                                          <p:spTgt spid="19"/>
                                        </p:tgtEl>
                                        <p:attrNameLst>
                                          <p:attrName>ppt_y</p:attrName>
                                        </p:attrNameLst>
                                      </p:cBhvr>
                                      <p:tavLst>
                                        <p:tav tm="0">
                                          <p:val>
                                            <p:strVal val="ppt_y"/>
                                          </p:val>
                                        </p:tav>
                                        <p:tav tm="100000">
                                          <p:val>
                                            <p:strVal val="ppt_y"/>
                                          </p:val>
                                        </p:tav>
                                      </p:tavLst>
                                    </p:anim>
                                    <p:set>
                                      <p:cBhvr>
                                        <p:cTn id="67" dur="1" fill="hold">
                                          <p:stCondLst>
                                            <p:cond delay="999"/>
                                          </p:stCondLst>
                                        </p:cTn>
                                        <p:tgtEl>
                                          <p:spTgt spid="19"/>
                                        </p:tgtEl>
                                        <p:attrNameLst>
                                          <p:attrName>style.visibility</p:attrName>
                                        </p:attrNameLst>
                                      </p:cBhvr>
                                      <p:to>
                                        <p:strVal val="hidden"/>
                                      </p:to>
                                    </p:set>
                                  </p:childTnLst>
                                </p:cTn>
                              </p:par>
                              <p:par>
                                <p:cTn id="68" presetID="2" presetClass="exit" presetSubtype="1" fill="hold" nodeType="withEffect">
                                  <p:stCondLst>
                                    <p:cond delay="0"/>
                                  </p:stCondLst>
                                  <p:childTnLst>
                                    <p:anim calcmode="lin" valueType="num">
                                      <p:cBhvr additive="base">
                                        <p:cTn id="69" dur="1000"/>
                                        <p:tgtEl>
                                          <p:spTgt spid="12290"/>
                                        </p:tgtEl>
                                        <p:attrNameLst>
                                          <p:attrName>ppt_x</p:attrName>
                                        </p:attrNameLst>
                                      </p:cBhvr>
                                      <p:tavLst>
                                        <p:tav tm="0">
                                          <p:val>
                                            <p:strVal val="ppt_x"/>
                                          </p:val>
                                        </p:tav>
                                        <p:tav tm="100000">
                                          <p:val>
                                            <p:strVal val="ppt_x"/>
                                          </p:val>
                                        </p:tav>
                                      </p:tavLst>
                                    </p:anim>
                                    <p:anim calcmode="lin" valueType="num">
                                      <p:cBhvr additive="base">
                                        <p:cTn id="70" dur="1000"/>
                                        <p:tgtEl>
                                          <p:spTgt spid="12290"/>
                                        </p:tgtEl>
                                        <p:attrNameLst>
                                          <p:attrName>ppt_y</p:attrName>
                                        </p:attrNameLst>
                                      </p:cBhvr>
                                      <p:tavLst>
                                        <p:tav tm="0">
                                          <p:val>
                                            <p:strVal val="ppt_y"/>
                                          </p:val>
                                        </p:tav>
                                        <p:tav tm="100000">
                                          <p:val>
                                            <p:strVal val="0-ppt_h/2"/>
                                          </p:val>
                                        </p:tav>
                                      </p:tavLst>
                                    </p:anim>
                                    <p:set>
                                      <p:cBhvr>
                                        <p:cTn id="71" dur="1" fill="hold">
                                          <p:stCondLst>
                                            <p:cond delay="999"/>
                                          </p:stCondLst>
                                        </p:cTn>
                                        <p:tgtEl>
                                          <p:spTgt spid="12290"/>
                                        </p:tgtEl>
                                        <p:attrNameLst>
                                          <p:attrName>style.visibility</p:attrName>
                                        </p:attrNameLst>
                                      </p:cBhvr>
                                      <p:to>
                                        <p:strVal val="hidden"/>
                                      </p:to>
                                    </p:set>
                                  </p:childTnLst>
                                </p:cTn>
                              </p:par>
                              <p:par>
                                <p:cTn id="72" presetID="2" presetClass="exit" presetSubtype="2" fill="hold" grpId="1" nodeType="withEffect">
                                  <p:stCondLst>
                                    <p:cond delay="0"/>
                                  </p:stCondLst>
                                  <p:childTnLst>
                                    <p:anim calcmode="lin" valueType="num">
                                      <p:cBhvr additive="base">
                                        <p:cTn id="73" dur="1000"/>
                                        <p:tgtEl>
                                          <p:spTgt spid="10"/>
                                        </p:tgtEl>
                                        <p:attrNameLst>
                                          <p:attrName>ppt_x</p:attrName>
                                        </p:attrNameLst>
                                      </p:cBhvr>
                                      <p:tavLst>
                                        <p:tav tm="0">
                                          <p:val>
                                            <p:strVal val="ppt_x"/>
                                          </p:val>
                                        </p:tav>
                                        <p:tav tm="100000">
                                          <p:val>
                                            <p:strVal val="1+ppt_w/2"/>
                                          </p:val>
                                        </p:tav>
                                      </p:tavLst>
                                    </p:anim>
                                    <p:anim calcmode="lin" valueType="num">
                                      <p:cBhvr additive="base">
                                        <p:cTn id="74" dur="1000"/>
                                        <p:tgtEl>
                                          <p:spTgt spid="10"/>
                                        </p:tgtEl>
                                        <p:attrNameLst>
                                          <p:attrName>ppt_y</p:attrName>
                                        </p:attrNameLst>
                                      </p:cBhvr>
                                      <p:tavLst>
                                        <p:tav tm="0">
                                          <p:val>
                                            <p:strVal val="ppt_y"/>
                                          </p:val>
                                        </p:tav>
                                        <p:tav tm="100000">
                                          <p:val>
                                            <p:strVal val="ppt_y"/>
                                          </p:val>
                                        </p:tav>
                                      </p:tavLst>
                                    </p:anim>
                                    <p:set>
                                      <p:cBhvr>
                                        <p:cTn id="75" dur="1" fill="hold">
                                          <p:stCondLst>
                                            <p:cond delay="999"/>
                                          </p:stCondLst>
                                        </p:cTn>
                                        <p:tgtEl>
                                          <p:spTgt spid="10"/>
                                        </p:tgtEl>
                                        <p:attrNameLst>
                                          <p:attrName>style.visibility</p:attrName>
                                        </p:attrNameLst>
                                      </p:cBhvr>
                                      <p:to>
                                        <p:strVal val="hidden"/>
                                      </p:to>
                                    </p:set>
                                  </p:childTnLst>
                                </p:cTn>
                              </p:par>
                              <p:par>
                                <p:cTn id="76" presetID="2" presetClass="exit" presetSubtype="8" fill="hold" grpId="1" nodeType="withEffect">
                                  <p:stCondLst>
                                    <p:cond delay="0"/>
                                  </p:stCondLst>
                                  <p:childTnLst>
                                    <p:anim calcmode="lin" valueType="num">
                                      <p:cBhvr additive="base">
                                        <p:cTn id="77" dur="1000"/>
                                        <p:tgtEl>
                                          <p:spTgt spid="12"/>
                                        </p:tgtEl>
                                        <p:attrNameLst>
                                          <p:attrName>ppt_x</p:attrName>
                                        </p:attrNameLst>
                                      </p:cBhvr>
                                      <p:tavLst>
                                        <p:tav tm="0">
                                          <p:val>
                                            <p:strVal val="ppt_x"/>
                                          </p:val>
                                        </p:tav>
                                        <p:tav tm="100000">
                                          <p:val>
                                            <p:strVal val="0-ppt_w/2"/>
                                          </p:val>
                                        </p:tav>
                                      </p:tavLst>
                                    </p:anim>
                                    <p:anim calcmode="lin" valueType="num">
                                      <p:cBhvr additive="base">
                                        <p:cTn id="78" dur="1000"/>
                                        <p:tgtEl>
                                          <p:spTgt spid="12"/>
                                        </p:tgtEl>
                                        <p:attrNameLst>
                                          <p:attrName>ppt_y</p:attrName>
                                        </p:attrNameLst>
                                      </p:cBhvr>
                                      <p:tavLst>
                                        <p:tav tm="0">
                                          <p:val>
                                            <p:strVal val="ppt_y"/>
                                          </p:val>
                                        </p:tav>
                                        <p:tav tm="100000">
                                          <p:val>
                                            <p:strVal val="ppt_y"/>
                                          </p:val>
                                        </p:tav>
                                      </p:tavLst>
                                    </p:anim>
                                    <p:set>
                                      <p:cBhvr>
                                        <p:cTn id="79" dur="1" fill="hold">
                                          <p:stCondLst>
                                            <p:cond delay="999"/>
                                          </p:stCondLst>
                                        </p:cTn>
                                        <p:tgtEl>
                                          <p:spTgt spid="12"/>
                                        </p:tgtEl>
                                        <p:attrNameLst>
                                          <p:attrName>style.visibility</p:attrName>
                                        </p:attrNameLst>
                                      </p:cBhvr>
                                      <p:to>
                                        <p:strVal val="hidden"/>
                                      </p:to>
                                    </p:set>
                                  </p:childTnLst>
                                </p:cTn>
                              </p:par>
                              <p:par>
                                <p:cTn id="80" presetID="2" presetClass="exit" presetSubtype="2" fill="hold" grpId="1" nodeType="withEffect">
                                  <p:stCondLst>
                                    <p:cond delay="0"/>
                                  </p:stCondLst>
                                  <p:childTnLst>
                                    <p:anim calcmode="lin" valueType="num">
                                      <p:cBhvr additive="base">
                                        <p:cTn id="81" dur="1000"/>
                                        <p:tgtEl>
                                          <p:spTgt spid="13"/>
                                        </p:tgtEl>
                                        <p:attrNameLst>
                                          <p:attrName>ppt_x</p:attrName>
                                        </p:attrNameLst>
                                      </p:cBhvr>
                                      <p:tavLst>
                                        <p:tav tm="0">
                                          <p:val>
                                            <p:strVal val="ppt_x"/>
                                          </p:val>
                                        </p:tav>
                                        <p:tav tm="100000">
                                          <p:val>
                                            <p:strVal val="1+ppt_w/2"/>
                                          </p:val>
                                        </p:tav>
                                      </p:tavLst>
                                    </p:anim>
                                    <p:anim calcmode="lin" valueType="num">
                                      <p:cBhvr additive="base">
                                        <p:cTn id="82" dur="1000"/>
                                        <p:tgtEl>
                                          <p:spTgt spid="13"/>
                                        </p:tgtEl>
                                        <p:attrNameLst>
                                          <p:attrName>ppt_y</p:attrName>
                                        </p:attrNameLst>
                                      </p:cBhvr>
                                      <p:tavLst>
                                        <p:tav tm="0">
                                          <p:val>
                                            <p:strVal val="ppt_y"/>
                                          </p:val>
                                        </p:tav>
                                        <p:tav tm="100000">
                                          <p:val>
                                            <p:strVal val="ppt_y"/>
                                          </p:val>
                                        </p:tav>
                                      </p:tavLst>
                                    </p:anim>
                                    <p:set>
                                      <p:cBhvr>
                                        <p:cTn id="83" dur="1" fill="hold">
                                          <p:stCondLst>
                                            <p:cond delay="999"/>
                                          </p:stCondLst>
                                        </p:cTn>
                                        <p:tgtEl>
                                          <p:spTgt spid="13"/>
                                        </p:tgtEl>
                                        <p:attrNameLst>
                                          <p:attrName>style.visibility</p:attrName>
                                        </p:attrNameLst>
                                      </p:cBhvr>
                                      <p:to>
                                        <p:strVal val="hidden"/>
                                      </p:to>
                                    </p:set>
                                  </p:childTnLst>
                                </p:cTn>
                              </p:par>
                              <p:par>
                                <p:cTn id="84" presetID="2" presetClass="exit" presetSubtype="8" fill="hold" grpId="1" nodeType="withEffect">
                                  <p:stCondLst>
                                    <p:cond delay="0"/>
                                  </p:stCondLst>
                                  <p:childTnLst>
                                    <p:anim calcmode="lin" valueType="num">
                                      <p:cBhvr additive="base">
                                        <p:cTn id="85" dur="1000"/>
                                        <p:tgtEl>
                                          <p:spTgt spid="14"/>
                                        </p:tgtEl>
                                        <p:attrNameLst>
                                          <p:attrName>ppt_x</p:attrName>
                                        </p:attrNameLst>
                                      </p:cBhvr>
                                      <p:tavLst>
                                        <p:tav tm="0">
                                          <p:val>
                                            <p:strVal val="ppt_x"/>
                                          </p:val>
                                        </p:tav>
                                        <p:tav tm="100000">
                                          <p:val>
                                            <p:strVal val="0-ppt_w/2"/>
                                          </p:val>
                                        </p:tav>
                                      </p:tavLst>
                                    </p:anim>
                                    <p:anim calcmode="lin" valueType="num">
                                      <p:cBhvr additive="base">
                                        <p:cTn id="86" dur="1000"/>
                                        <p:tgtEl>
                                          <p:spTgt spid="14"/>
                                        </p:tgtEl>
                                        <p:attrNameLst>
                                          <p:attrName>ppt_y</p:attrName>
                                        </p:attrNameLst>
                                      </p:cBhvr>
                                      <p:tavLst>
                                        <p:tav tm="0">
                                          <p:val>
                                            <p:strVal val="ppt_y"/>
                                          </p:val>
                                        </p:tav>
                                        <p:tav tm="100000">
                                          <p:val>
                                            <p:strVal val="ppt_y"/>
                                          </p:val>
                                        </p:tav>
                                      </p:tavLst>
                                    </p:anim>
                                    <p:set>
                                      <p:cBhvr>
                                        <p:cTn id="87" dur="1" fill="hold">
                                          <p:stCondLst>
                                            <p:cond delay="999"/>
                                          </p:stCondLst>
                                        </p:cTn>
                                        <p:tgtEl>
                                          <p:spTgt spid="14"/>
                                        </p:tgtEl>
                                        <p:attrNameLst>
                                          <p:attrName>style.visibility</p:attrName>
                                        </p:attrNameLst>
                                      </p:cBhvr>
                                      <p:to>
                                        <p:strVal val="hidden"/>
                                      </p:to>
                                    </p:set>
                                  </p:childTnLst>
                                </p:cTn>
                              </p:par>
                              <p:par>
                                <p:cTn id="88" presetID="2" presetClass="exit" presetSubtype="4" fill="hold" nodeType="withEffect">
                                  <p:stCondLst>
                                    <p:cond delay="0"/>
                                  </p:stCondLst>
                                  <p:childTnLst>
                                    <p:anim calcmode="lin" valueType="num">
                                      <p:cBhvr additive="base">
                                        <p:cTn id="89" dur="1000"/>
                                        <p:tgtEl>
                                          <p:spTgt spid="3"/>
                                        </p:tgtEl>
                                        <p:attrNameLst>
                                          <p:attrName>ppt_x</p:attrName>
                                        </p:attrNameLst>
                                      </p:cBhvr>
                                      <p:tavLst>
                                        <p:tav tm="0">
                                          <p:val>
                                            <p:strVal val="ppt_x"/>
                                          </p:val>
                                        </p:tav>
                                        <p:tav tm="100000">
                                          <p:val>
                                            <p:strVal val="ppt_x"/>
                                          </p:val>
                                        </p:tav>
                                      </p:tavLst>
                                    </p:anim>
                                    <p:anim calcmode="lin" valueType="num">
                                      <p:cBhvr additive="base">
                                        <p:cTn id="90" dur="1000"/>
                                        <p:tgtEl>
                                          <p:spTgt spid="3"/>
                                        </p:tgtEl>
                                        <p:attrNameLst>
                                          <p:attrName>ppt_y</p:attrName>
                                        </p:attrNameLst>
                                      </p:cBhvr>
                                      <p:tavLst>
                                        <p:tav tm="0">
                                          <p:val>
                                            <p:strVal val="ppt_y"/>
                                          </p:val>
                                        </p:tav>
                                        <p:tav tm="100000">
                                          <p:val>
                                            <p:strVal val="1+ppt_h/2"/>
                                          </p:val>
                                        </p:tav>
                                      </p:tavLst>
                                    </p:anim>
                                    <p:set>
                                      <p:cBhvr>
                                        <p:cTn id="91"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0"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8" grpId="1" animBg="1"/>
      <p:bldP spid="19" grpId="0" animBg="1"/>
      <p:bldP spid="19"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4836" y="2101757"/>
            <a:ext cx="1901952" cy="685800"/>
          </a:xfrm>
          <a:prstGeom prst="rect">
            <a:avLst/>
          </a:prstGeom>
          <a:solidFill>
            <a:srgbClr val="FFFF00">
              <a:alpha val="65098"/>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Personal Care</a:t>
            </a:r>
          </a:p>
        </p:txBody>
      </p:sp>
      <p:sp>
        <p:nvSpPr>
          <p:cNvPr id="5" name="Title 1"/>
          <p:cNvSpPr txBox="1">
            <a:spLocks/>
          </p:cNvSpPr>
          <p:nvPr/>
        </p:nvSpPr>
        <p:spPr>
          <a:xfrm>
            <a:off x="34836" y="1420810"/>
            <a:ext cx="1901952" cy="685800"/>
          </a:xfrm>
          <a:prstGeom prst="rect">
            <a:avLst/>
          </a:prstGeom>
          <a:solidFill>
            <a:srgbClr val="FFC000">
              <a:alpha val="74902"/>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Obligations</a:t>
            </a:r>
          </a:p>
        </p:txBody>
      </p:sp>
      <p:sp>
        <p:nvSpPr>
          <p:cNvPr id="7" name="Title 1"/>
          <p:cNvSpPr txBox="1">
            <a:spLocks/>
          </p:cNvSpPr>
          <p:nvPr/>
        </p:nvSpPr>
        <p:spPr>
          <a:xfrm>
            <a:off x="34836" y="2782704"/>
            <a:ext cx="1902818" cy="685800"/>
          </a:xfrm>
          <a:prstGeom prst="rect">
            <a:avLst/>
          </a:prstGeom>
          <a:solidFill>
            <a:srgbClr val="339966">
              <a:alpha val="67059"/>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Children</a:t>
            </a:r>
          </a:p>
        </p:txBody>
      </p:sp>
      <p:pic>
        <p:nvPicPr>
          <p:cNvPr id="9" name="Picture 5" descr="M:\iStock Photos-Financial Education\BYFH Module III - SS Images\iStock Four Puppi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5131795"/>
            <a:ext cx="2089910" cy="12690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descr="http://www.sxc.hu/pic/l/l/lo/lotushead/213546_7600.jpg"/>
          <p:cNvPicPr/>
          <p:nvPr/>
        </p:nvPicPr>
        <p:blipFill>
          <a:blip r:embed="rId4" cstate="print"/>
          <a:srcRect/>
          <a:stretch>
            <a:fillRect/>
          </a:stretch>
        </p:blipFill>
        <p:spPr bwMode="auto">
          <a:xfrm>
            <a:off x="2410097" y="5123119"/>
            <a:ext cx="1066800" cy="1277681"/>
          </a:xfrm>
          <a:prstGeom prst="rect">
            <a:avLst/>
          </a:prstGeom>
          <a:noFill/>
          <a:ln w="12700">
            <a:solidFill>
              <a:schemeClr val="tx1">
                <a:lumMod val="65000"/>
              </a:schemeClr>
            </a:solidFill>
            <a:miter lim="800000"/>
            <a:headEnd/>
            <a:tailEnd/>
          </a:ln>
          <a:effectLst>
            <a:outerShdw blurRad="50800" dist="38100" dir="2700000" algn="tl" rotWithShape="0">
              <a:prstClr val="black">
                <a:alpha val="40000"/>
              </a:prstClr>
            </a:outerShdw>
          </a:effectLst>
        </p:spPr>
      </p:pic>
      <p:pic>
        <p:nvPicPr>
          <p:cNvPr id="11" name="Picture 10" descr="C:\Users\chase\AppData\Local\Microsoft\Windows\Temporary Internet Files\Content.IE5\91US10GA\iStock_000009442683Large.jpg"/>
          <p:cNvPicPr/>
          <p:nvPr/>
        </p:nvPicPr>
        <p:blipFill>
          <a:blip r:embed="rId5" cstate="print"/>
          <a:srcRect/>
          <a:stretch>
            <a:fillRect/>
          </a:stretch>
        </p:blipFill>
        <p:spPr bwMode="auto">
          <a:xfrm>
            <a:off x="304800" y="5123118"/>
            <a:ext cx="1828800" cy="1277681"/>
          </a:xfrm>
          <a:prstGeom prst="rect">
            <a:avLst/>
          </a:prstGeom>
          <a:noFill/>
          <a:ln w="9525">
            <a:noFill/>
            <a:miter lim="800000"/>
            <a:headEnd/>
            <a:tailEnd/>
          </a:ln>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0508" y="5123119"/>
            <a:ext cx="1027823" cy="1277681"/>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32953"/>
          <a:stretch/>
        </p:blipFill>
        <p:spPr>
          <a:xfrm>
            <a:off x="5076942" y="5123119"/>
            <a:ext cx="1311158" cy="1277681"/>
          </a:xfrm>
          <a:prstGeom prst="rect">
            <a:avLst/>
          </a:prstGeom>
        </p:spPr>
      </p:pic>
      <p:sp>
        <p:nvSpPr>
          <p:cNvPr id="14" name="Title 1"/>
          <p:cNvSpPr txBox="1">
            <a:spLocks/>
          </p:cNvSpPr>
          <p:nvPr/>
        </p:nvSpPr>
        <p:spPr>
          <a:xfrm>
            <a:off x="2812796" y="1802027"/>
            <a:ext cx="356616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Past Due Bills</a:t>
            </a:r>
          </a:p>
        </p:txBody>
      </p:sp>
      <p:sp>
        <p:nvSpPr>
          <p:cNvPr id="15" name="Title 1"/>
          <p:cNvSpPr txBox="1">
            <a:spLocks/>
          </p:cNvSpPr>
          <p:nvPr/>
        </p:nvSpPr>
        <p:spPr>
          <a:xfrm>
            <a:off x="2812796" y="4200804"/>
            <a:ext cx="356616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Pets</a:t>
            </a:r>
          </a:p>
        </p:txBody>
      </p:sp>
      <p:sp>
        <p:nvSpPr>
          <p:cNvPr id="16" name="Title 1"/>
          <p:cNvSpPr txBox="1">
            <a:spLocks/>
          </p:cNvSpPr>
          <p:nvPr/>
        </p:nvSpPr>
        <p:spPr>
          <a:xfrm>
            <a:off x="2812796" y="2372004"/>
            <a:ext cx="356616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Credit Cards</a:t>
            </a:r>
          </a:p>
        </p:txBody>
      </p:sp>
      <p:sp>
        <p:nvSpPr>
          <p:cNvPr id="17" name="Title 1"/>
          <p:cNvSpPr txBox="1">
            <a:spLocks/>
          </p:cNvSpPr>
          <p:nvPr/>
        </p:nvSpPr>
        <p:spPr>
          <a:xfrm>
            <a:off x="2812796" y="2981604"/>
            <a:ext cx="3575304"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Student Loans</a:t>
            </a:r>
          </a:p>
        </p:txBody>
      </p:sp>
      <p:sp>
        <p:nvSpPr>
          <p:cNvPr id="18" name="Title 1"/>
          <p:cNvSpPr txBox="1">
            <a:spLocks/>
          </p:cNvSpPr>
          <p:nvPr/>
        </p:nvSpPr>
        <p:spPr>
          <a:xfrm>
            <a:off x="2812796" y="3591204"/>
            <a:ext cx="356616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Donations/Gifts</a:t>
            </a:r>
          </a:p>
        </p:txBody>
      </p:sp>
      <p:sp>
        <p:nvSpPr>
          <p:cNvPr id="2" name="Title 1">
            <a:extLst>
              <a:ext uri="{FF2B5EF4-FFF2-40B4-BE49-F238E27FC236}">
                <a16:creationId xmlns:a16="http://schemas.microsoft.com/office/drawing/2014/main" id="{62913450-DF1E-4AE8-89FB-16A0DDE8C831}"/>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13105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childTnLst>
                          </p:cTn>
                        </p:par>
                        <p:par>
                          <p:cTn id="14" fill="hold">
                            <p:stCondLst>
                              <p:cond delay="1000"/>
                            </p:stCondLst>
                            <p:childTnLst>
                              <p:par>
                                <p:cTn id="15" presetID="2" presetClass="entr" presetSubtype="12"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250" fill="hold"/>
                                        <p:tgtEl>
                                          <p:spTgt spid="9"/>
                                        </p:tgtEl>
                                        <p:attrNameLst>
                                          <p:attrName>ppt_x</p:attrName>
                                        </p:attrNameLst>
                                      </p:cBhvr>
                                      <p:tavLst>
                                        <p:tav tm="0">
                                          <p:val>
                                            <p:strVal val="0-#ppt_w/2"/>
                                          </p:val>
                                        </p:tav>
                                        <p:tav tm="100000">
                                          <p:val>
                                            <p:strVal val="#ppt_x"/>
                                          </p:val>
                                        </p:tav>
                                      </p:tavLst>
                                    </p:anim>
                                    <p:anim calcmode="lin" valueType="num">
                                      <p:cBhvr additive="base">
                                        <p:cTn id="18" dur="125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1250" fill="hold"/>
                                        <p:tgtEl>
                                          <p:spTgt spid="10"/>
                                        </p:tgtEl>
                                        <p:attrNameLst>
                                          <p:attrName>ppt_x</p:attrName>
                                        </p:attrNameLst>
                                      </p:cBhvr>
                                      <p:tavLst>
                                        <p:tav tm="0">
                                          <p:val>
                                            <p:strVal val="#ppt_x"/>
                                          </p:val>
                                        </p:tav>
                                        <p:tav tm="100000">
                                          <p:val>
                                            <p:strVal val="#ppt_x"/>
                                          </p:val>
                                        </p:tav>
                                      </p:tavLst>
                                    </p:anim>
                                    <p:anim calcmode="lin" valueType="num">
                                      <p:cBhvr additive="base">
                                        <p:cTn id="22" dur="1250" fill="hold"/>
                                        <p:tgtEl>
                                          <p:spTgt spid="10"/>
                                        </p:tgtEl>
                                        <p:attrNameLst>
                                          <p:attrName>ppt_y</p:attrName>
                                        </p:attrNameLst>
                                      </p:cBhvr>
                                      <p:tavLst>
                                        <p:tav tm="0">
                                          <p:val>
                                            <p:strVal val="0-#ppt_h/2"/>
                                          </p:val>
                                        </p:tav>
                                        <p:tav tm="100000">
                                          <p:val>
                                            <p:strVal val="#ppt_y"/>
                                          </p:val>
                                        </p:tav>
                                      </p:tavLst>
                                    </p:anim>
                                  </p:childTnLst>
                                </p:cTn>
                              </p:par>
                              <p:par>
                                <p:cTn id="23" presetID="2" presetClass="entr" presetSubtype="9"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1250" fill="hold"/>
                                        <p:tgtEl>
                                          <p:spTgt spid="13"/>
                                        </p:tgtEl>
                                        <p:attrNameLst>
                                          <p:attrName>ppt_x</p:attrName>
                                        </p:attrNameLst>
                                      </p:cBhvr>
                                      <p:tavLst>
                                        <p:tav tm="0">
                                          <p:val>
                                            <p:strVal val="0-#ppt_w/2"/>
                                          </p:val>
                                        </p:tav>
                                        <p:tav tm="100000">
                                          <p:val>
                                            <p:strVal val="#ppt_x"/>
                                          </p:val>
                                        </p:tav>
                                      </p:tavLst>
                                    </p:anim>
                                    <p:anim calcmode="lin" valueType="num">
                                      <p:cBhvr additive="base">
                                        <p:cTn id="26" dur="12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3"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1250" fill="hold"/>
                                        <p:tgtEl>
                                          <p:spTgt spid="12"/>
                                        </p:tgtEl>
                                        <p:attrNameLst>
                                          <p:attrName>ppt_x</p:attrName>
                                        </p:attrNameLst>
                                      </p:cBhvr>
                                      <p:tavLst>
                                        <p:tav tm="0">
                                          <p:val>
                                            <p:strVal val="1+#ppt_w/2"/>
                                          </p:val>
                                        </p:tav>
                                        <p:tav tm="100000">
                                          <p:val>
                                            <p:strVal val="#ppt_x"/>
                                          </p:val>
                                        </p:tav>
                                      </p:tavLst>
                                    </p:anim>
                                    <p:anim calcmode="lin" valueType="num">
                                      <p:cBhvr additive="base">
                                        <p:cTn id="30" dur="1250" fill="hold"/>
                                        <p:tgtEl>
                                          <p:spTgt spid="12"/>
                                        </p:tgtEl>
                                        <p:attrNameLst>
                                          <p:attrName>ppt_y</p:attrName>
                                        </p:attrNameLst>
                                      </p:cBhvr>
                                      <p:tavLst>
                                        <p:tav tm="0">
                                          <p:val>
                                            <p:strVal val="0-#ppt_h/2"/>
                                          </p:val>
                                        </p:tav>
                                        <p:tav tm="100000">
                                          <p:val>
                                            <p:strVal val="#ppt_y"/>
                                          </p:val>
                                        </p:tav>
                                      </p:tavLst>
                                    </p:anim>
                                  </p:childTnLst>
                                </p:cTn>
                              </p:par>
                              <p:par>
                                <p:cTn id="31" presetID="2" presetClass="entr" presetSubtype="6"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1250" fill="hold"/>
                                        <p:tgtEl>
                                          <p:spTgt spid="11"/>
                                        </p:tgtEl>
                                        <p:attrNameLst>
                                          <p:attrName>ppt_x</p:attrName>
                                        </p:attrNameLst>
                                      </p:cBhvr>
                                      <p:tavLst>
                                        <p:tav tm="0">
                                          <p:val>
                                            <p:strVal val="1+#ppt_w/2"/>
                                          </p:val>
                                        </p:tav>
                                        <p:tav tm="100000">
                                          <p:val>
                                            <p:strVal val="#ppt_x"/>
                                          </p:val>
                                        </p:tav>
                                      </p:tavLst>
                                    </p:anim>
                                    <p:anim calcmode="lin" valueType="num">
                                      <p:cBhvr additive="base">
                                        <p:cTn id="34" dur="125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1250" fill="hold"/>
                                        <p:tgtEl>
                                          <p:spTgt spid="14"/>
                                        </p:tgtEl>
                                        <p:attrNameLst>
                                          <p:attrName>ppt_x</p:attrName>
                                        </p:attrNameLst>
                                      </p:cBhvr>
                                      <p:tavLst>
                                        <p:tav tm="0">
                                          <p:val>
                                            <p:strVal val="0-#ppt_w/2"/>
                                          </p:val>
                                        </p:tav>
                                        <p:tav tm="100000">
                                          <p:val>
                                            <p:strVal val="#ppt_x"/>
                                          </p:val>
                                        </p:tav>
                                      </p:tavLst>
                                    </p:anim>
                                    <p:anim calcmode="lin" valueType="num">
                                      <p:cBhvr additive="base">
                                        <p:cTn id="38" dur="1250" fill="hold"/>
                                        <p:tgtEl>
                                          <p:spTgt spid="14"/>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1250" fill="hold"/>
                                        <p:tgtEl>
                                          <p:spTgt spid="16"/>
                                        </p:tgtEl>
                                        <p:attrNameLst>
                                          <p:attrName>ppt_x</p:attrName>
                                        </p:attrNameLst>
                                      </p:cBhvr>
                                      <p:tavLst>
                                        <p:tav tm="0">
                                          <p:val>
                                            <p:strVal val="1+#ppt_w/2"/>
                                          </p:val>
                                        </p:tav>
                                        <p:tav tm="100000">
                                          <p:val>
                                            <p:strVal val="#ppt_x"/>
                                          </p:val>
                                        </p:tav>
                                      </p:tavLst>
                                    </p:anim>
                                    <p:anim calcmode="lin" valueType="num">
                                      <p:cBhvr additive="base">
                                        <p:cTn id="42" dur="1250" fill="hold"/>
                                        <p:tgtEl>
                                          <p:spTgt spid="1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1250" fill="hold"/>
                                        <p:tgtEl>
                                          <p:spTgt spid="17"/>
                                        </p:tgtEl>
                                        <p:attrNameLst>
                                          <p:attrName>ppt_x</p:attrName>
                                        </p:attrNameLst>
                                      </p:cBhvr>
                                      <p:tavLst>
                                        <p:tav tm="0">
                                          <p:val>
                                            <p:strVal val="0-#ppt_w/2"/>
                                          </p:val>
                                        </p:tav>
                                        <p:tav tm="100000">
                                          <p:val>
                                            <p:strVal val="#ppt_x"/>
                                          </p:val>
                                        </p:tav>
                                      </p:tavLst>
                                    </p:anim>
                                    <p:anim calcmode="lin" valueType="num">
                                      <p:cBhvr additive="base">
                                        <p:cTn id="46" dur="1250" fill="hold"/>
                                        <p:tgtEl>
                                          <p:spTgt spid="17"/>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1250" fill="hold"/>
                                        <p:tgtEl>
                                          <p:spTgt spid="18"/>
                                        </p:tgtEl>
                                        <p:attrNameLst>
                                          <p:attrName>ppt_x</p:attrName>
                                        </p:attrNameLst>
                                      </p:cBhvr>
                                      <p:tavLst>
                                        <p:tav tm="0">
                                          <p:val>
                                            <p:strVal val="1+#ppt_w/2"/>
                                          </p:val>
                                        </p:tav>
                                        <p:tav tm="100000">
                                          <p:val>
                                            <p:strVal val="#ppt_x"/>
                                          </p:val>
                                        </p:tav>
                                      </p:tavLst>
                                    </p:anim>
                                    <p:anim calcmode="lin" valueType="num">
                                      <p:cBhvr additive="base">
                                        <p:cTn id="50" dur="1250" fill="hold"/>
                                        <p:tgtEl>
                                          <p:spTgt spid="1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1250" fill="hold"/>
                                        <p:tgtEl>
                                          <p:spTgt spid="15"/>
                                        </p:tgtEl>
                                        <p:attrNameLst>
                                          <p:attrName>ppt_x</p:attrName>
                                        </p:attrNameLst>
                                      </p:cBhvr>
                                      <p:tavLst>
                                        <p:tav tm="0">
                                          <p:val>
                                            <p:strVal val="0-#ppt_w/2"/>
                                          </p:val>
                                        </p:tav>
                                        <p:tav tm="100000">
                                          <p:val>
                                            <p:strVal val="#ppt_x"/>
                                          </p:val>
                                        </p:tav>
                                      </p:tavLst>
                                    </p:anim>
                                    <p:anim calcmode="lin" valueType="num">
                                      <p:cBhvr additive="base">
                                        <p:cTn id="54" dur="12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xit" presetSubtype="2" fill="hold" grpId="1" nodeType="clickEffect">
                                  <p:stCondLst>
                                    <p:cond delay="0"/>
                                  </p:stCondLst>
                                  <p:childTnLst>
                                    <p:anim calcmode="lin" valueType="num">
                                      <p:cBhvr additive="base">
                                        <p:cTn id="58" dur="1000"/>
                                        <p:tgtEl>
                                          <p:spTgt spid="14"/>
                                        </p:tgtEl>
                                        <p:attrNameLst>
                                          <p:attrName>ppt_x</p:attrName>
                                        </p:attrNameLst>
                                      </p:cBhvr>
                                      <p:tavLst>
                                        <p:tav tm="0">
                                          <p:val>
                                            <p:strVal val="ppt_x"/>
                                          </p:val>
                                        </p:tav>
                                        <p:tav tm="100000">
                                          <p:val>
                                            <p:strVal val="1+ppt_w/2"/>
                                          </p:val>
                                        </p:tav>
                                      </p:tavLst>
                                    </p:anim>
                                    <p:anim calcmode="lin" valueType="num">
                                      <p:cBhvr additive="base">
                                        <p:cTn id="59" dur="1000"/>
                                        <p:tgtEl>
                                          <p:spTgt spid="14"/>
                                        </p:tgtEl>
                                        <p:attrNameLst>
                                          <p:attrName>ppt_y</p:attrName>
                                        </p:attrNameLst>
                                      </p:cBhvr>
                                      <p:tavLst>
                                        <p:tav tm="0">
                                          <p:val>
                                            <p:strVal val="ppt_y"/>
                                          </p:val>
                                        </p:tav>
                                        <p:tav tm="100000">
                                          <p:val>
                                            <p:strVal val="ppt_y"/>
                                          </p:val>
                                        </p:tav>
                                      </p:tavLst>
                                    </p:anim>
                                    <p:set>
                                      <p:cBhvr>
                                        <p:cTn id="60" dur="1" fill="hold">
                                          <p:stCondLst>
                                            <p:cond delay="999"/>
                                          </p:stCondLst>
                                        </p:cTn>
                                        <p:tgtEl>
                                          <p:spTgt spid="14"/>
                                        </p:tgtEl>
                                        <p:attrNameLst>
                                          <p:attrName>style.visibility</p:attrName>
                                        </p:attrNameLst>
                                      </p:cBhvr>
                                      <p:to>
                                        <p:strVal val="hidden"/>
                                      </p:to>
                                    </p:set>
                                  </p:childTnLst>
                                </p:cTn>
                              </p:par>
                              <p:par>
                                <p:cTn id="61" presetID="2" presetClass="exit" presetSubtype="8" fill="hold" grpId="1" nodeType="withEffect">
                                  <p:stCondLst>
                                    <p:cond delay="0"/>
                                  </p:stCondLst>
                                  <p:childTnLst>
                                    <p:anim calcmode="lin" valueType="num">
                                      <p:cBhvr additive="base">
                                        <p:cTn id="62" dur="1000"/>
                                        <p:tgtEl>
                                          <p:spTgt spid="16"/>
                                        </p:tgtEl>
                                        <p:attrNameLst>
                                          <p:attrName>ppt_x</p:attrName>
                                        </p:attrNameLst>
                                      </p:cBhvr>
                                      <p:tavLst>
                                        <p:tav tm="0">
                                          <p:val>
                                            <p:strVal val="ppt_x"/>
                                          </p:val>
                                        </p:tav>
                                        <p:tav tm="100000">
                                          <p:val>
                                            <p:strVal val="0-ppt_w/2"/>
                                          </p:val>
                                        </p:tav>
                                      </p:tavLst>
                                    </p:anim>
                                    <p:anim calcmode="lin" valueType="num">
                                      <p:cBhvr additive="base">
                                        <p:cTn id="63" dur="1000"/>
                                        <p:tgtEl>
                                          <p:spTgt spid="16"/>
                                        </p:tgtEl>
                                        <p:attrNameLst>
                                          <p:attrName>ppt_y</p:attrName>
                                        </p:attrNameLst>
                                      </p:cBhvr>
                                      <p:tavLst>
                                        <p:tav tm="0">
                                          <p:val>
                                            <p:strVal val="ppt_y"/>
                                          </p:val>
                                        </p:tav>
                                        <p:tav tm="100000">
                                          <p:val>
                                            <p:strVal val="ppt_y"/>
                                          </p:val>
                                        </p:tav>
                                      </p:tavLst>
                                    </p:anim>
                                    <p:set>
                                      <p:cBhvr>
                                        <p:cTn id="64" dur="1" fill="hold">
                                          <p:stCondLst>
                                            <p:cond delay="999"/>
                                          </p:stCondLst>
                                        </p:cTn>
                                        <p:tgtEl>
                                          <p:spTgt spid="16"/>
                                        </p:tgtEl>
                                        <p:attrNameLst>
                                          <p:attrName>style.visibility</p:attrName>
                                        </p:attrNameLst>
                                      </p:cBhvr>
                                      <p:to>
                                        <p:strVal val="hidden"/>
                                      </p:to>
                                    </p:set>
                                  </p:childTnLst>
                                </p:cTn>
                              </p:par>
                              <p:par>
                                <p:cTn id="65" presetID="2" presetClass="exit" presetSubtype="2" fill="hold" grpId="1" nodeType="withEffect">
                                  <p:stCondLst>
                                    <p:cond delay="0"/>
                                  </p:stCondLst>
                                  <p:childTnLst>
                                    <p:anim calcmode="lin" valueType="num">
                                      <p:cBhvr additive="base">
                                        <p:cTn id="66" dur="1000"/>
                                        <p:tgtEl>
                                          <p:spTgt spid="17"/>
                                        </p:tgtEl>
                                        <p:attrNameLst>
                                          <p:attrName>ppt_x</p:attrName>
                                        </p:attrNameLst>
                                      </p:cBhvr>
                                      <p:tavLst>
                                        <p:tav tm="0">
                                          <p:val>
                                            <p:strVal val="ppt_x"/>
                                          </p:val>
                                        </p:tav>
                                        <p:tav tm="100000">
                                          <p:val>
                                            <p:strVal val="1+ppt_w/2"/>
                                          </p:val>
                                        </p:tav>
                                      </p:tavLst>
                                    </p:anim>
                                    <p:anim calcmode="lin" valueType="num">
                                      <p:cBhvr additive="base">
                                        <p:cTn id="67" dur="1000"/>
                                        <p:tgtEl>
                                          <p:spTgt spid="17"/>
                                        </p:tgtEl>
                                        <p:attrNameLst>
                                          <p:attrName>ppt_y</p:attrName>
                                        </p:attrNameLst>
                                      </p:cBhvr>
                                      <p:tavLst>
                                        <p:tav tm="0">
                                          <p:val>
                                            <p:strVal val="ppt_y"/>
                                          </p:val>
                                        </p:tav>
                                        <p:tav tm="100000">
                                          <p:val>
                                            <p:strVal val="ppt_y"/>
                                          </p:val>
                                        </p:tav>
                                      </p:tavLst>
                                    </p:anim>
                                    <p:set>
                                      <p:cBhvr>
                                        <p:cTn id="68" dur="1" fill="hold">
                                          <p:stCondLst>
                                            <p:cond delay="999"/>
                                          </p:stCondLst>
                                        </p:cTn>
                                        <p:tgtEl>
                                          <p:spTgt spid="17"/>
                                        </p:tgtEl>
                                        <p:attrNameLst>
                                          <p:attrName>style.visibility</p:attrName>
                                        </p:attrNameLst>
                                      </p:cBhvr>
                                      <p:to>
                                        <p:strVal val="hidden"/>
                                      </p:to>
                                    </p:set>
                                  </p:childTnLst>
                                </p:cTn>
                              </p:par>
                              <p:par>
                                <p:cTn id="69" presetID="2" presetClass="exit" presetSubtype="8" fill="hold" grpId="1" nodeType="withEffect">
                                  <p:stCondLst>
                                    <p:cond delay="0"/>
                                  </p:stCondLst>
                                  <p:childTnLst>
                                    <p:anim calcmode="lin" valueType="num">
                                      <p:cBhvr additive="base">
                                        <p:cTn id="70" dur="1000"/>
                                        <p:tgtEl>
                                          <p:spTgt spid="18"/>
                                        </p:tgtEl>
                                        <p:attrNameLst>
                                          <p:attrName>ppt_x</p:attrName>
                                        </p:attrNameLst>
                                      </p:cBhvr>
                                      <p:tavLst>
                                        <p:tav tm="0">
                                          <p:val>
                                            <p:strVal val="ppt_x"/>
                                          </p:val>
                                        </p:tav>
                                        <p:tav tm="100000">
                                          <p:val>
                                            <p:strVal val="0-ppt_w/2"/>
                                          </p:val>
                                        </p:tav>
                                      </p:tavLst>
                                    </p:anim>
                                    <p:anim calcmode="lin" valueType="num">
                                      <p:cBhvr additive="base">
                                        <p:cTn id="71" dur="1000"/>
                                        <p:tgtEl>
                                          <p:spTgt spid="18"/>
                                        </p:tgtEl>
                                        <p:attrNameLst>
                                          <p:attrName>ppt_y</p:attrName>
                                        </p:attrNameLst>
                                      </p:cBhvr>
                                      <p:tavLst>
                                        <p:tav tm="0">
                                          <p:val>
                                            <p:strVal val="ppt_y"/>
                                          </p:val>
                                        </p:tav>
                                        <p:tav tm="100000">
                                          <p:val>
                                            <p:strVal val="ppt_y"/>
                                          </p:val>
                                        </p:tav>
                                      </p:tavLst>
                                    </p:anim>
                                    <p:set>
                                      <p:cBhvr>
                                        <p:cTn id="72" dur="1" fill="hold">
                                          <p:stCondLst>
                                            <p:cond delay="999"/>
                                          </p:stCondLst>
                                        </p:cTn>
                                        <p:tgtEl>
                                          <p:spTgt spid="18"/>
                                        </p:tgtEl>
                                        <p:attrNameLst>
                                          <p:attrName>style.visibility</p:attrName>
                                        </p:attrNameLst>
                                      </p:cBhvr>
                                      <p:to>
                                        <p:strVal val="hidden"/>
                                      </p:to>
                                    </p:set>
                                  </p:childTnLst>
                                </p:cTn>
                              </p:par>
                              <p:par>
                                <p:cTn id="73" presetID="2" presetClass="exit" presetSubtype="2" fill="hold" grpId="1" nodeType="withEffect">
                                  <p:stCondLst>
                                    <p:cond delay="0"/>
                                  </p:stCondLst>
                                  <p:childTnLst>
                                    <p:anim calcmode="lin" valueType="num">
                                      <p:cBhvr additive="base">
                                        <p:cTn id="74" dur="1000"/>
                                        <p:tgtEl>
                                          <p:spTgt spid="15"/>
                                        </p:tgtEl>
                                        <p:attrNameLst>
                                          <p:attrName>ppt_x</p:attrName>
                                        </p:attrNameLst>
                                      </p:cBhvr>
                                      <p:tavLst>
                                        <p:tav tm="0">
                                          <p:val>
                                            <p:strVal val="ppt_x"/>
                                          </p:val>
                                        </p:tav>
                                        <p:tav tm="100000">
                                          <p:val>
                                            <p:strVal val="1+ppt_w/2"/>
                                          </p:val>
                                        </p:tav>
                                      </p:tavLst>
                                    </p:anim>
                                    <p:anim calcmode="lin" valueType="num">
                                      <p:cBhvr additive="base">
                                        <p:cTn id="75" dur="1000"/>
                                        <p:tgtEl>
                                          <p:spTgt spid="15"/>
                                        </p:tgtEl>
                                        <p:attrNameLst>
                                          <p:attrName>ppt_y</p:attrName>
                                        </p:attrNameLst>
                                      </p:cBhvr>
                                      <p:tavLst>
                                        <p:tav tm="0">
                                          <p:val>
                                            <p:strVal val="ppt_y"/>
                                          </p:val>
                                        </p:tav>
                                        <p:tav tm="100000">
                                          <p:val>
                                            <p:strVal val="ppt_y"/>
                                          </p:val>
                                        </p:tav>
                                      </p:tavLst>
                                    </p:anim>
                                    <p:set>
                                      <p:cBhvr>
                                        <p:cTn id="76" dur="1" fill="hold">
                                          <p:stCondLst>
                                            <p:cond delay="999"/>
                                          </p:stCondLst>
                                        </p:cTn>
                                        <p:tgtEl>
                                          <p:spTgt spid="15"/>
                                        </p:tgtEl>
                                        <p:attrNameLst>
                                          <p:attrName>style.visibility</p:attrName>
                                        </p:attrNameLst>
                                      </p:cBhvr>
                                      <p:to>
                                        <p:strVal val="hidden"/>
                                      </p:to>
                                    </p:set>
                                  </p:childTnLst>
                                </p:cTn>
                              </p:par>
                              <p:par>
                                <p:cTn id="77" presetID="2" presetClass="exit" presetSubtype="3" fill="hold" nodeType="withEffect">
                                  <p:stCondLst>
                                    <p:cond delay="0"/>
                                  </p:stCondLst>
                                  <p:childTnLst>
                                    <p:anim calcmode="lin" valueType="num">
                                      <p:cBhvr additive="base">
                                        <p:cTn id="78" dur="1000"/>
                                        <p:tgtEl>
                                          <p:spTgt spid="9"/>
                                        </p:tgtEl>
                                        <p:attrNameLst>
                                          <p:attrName>ppt_x</p:attrName>
                                        </p:attrNameLst>
                                      </p:cBhvr>
                                      <p:tavLst>
                                        <p:tav tm="0">
                                          <p:val>
                                            <p:strVal val="ppt_x"/>
                                          </p:val>
                                        </p:tav>
                                        <p:tav tm="100000">
                                          <p:val>
                                            <p:strVal val="1+ppt_w/2"/>
                                          </p:val>
                                        </p:tav>
                                      </p:tavLst>
                                    </p:anim>
                                    <p:anim calcmode="lin" valueType="num">
                                      <p:cBhvr additive="base">
                                        <p:cTn id="79" dur="1000"/>
                                        <p:tgtEl>
                                          <p:spTgt spid="9"/>
                                        </p:tgtEl>
                                        <p:attrNameLst>
                                          <p:attrName>ppt_y</p:attrName>
                                        </p:attrNameLst>
                                      </p:cBhvr>
                                      <p:tavLst>
                                        <p:tav tm="0">
                                          <p:val>
                                            <p:strVal val="ppt_y"/>
                                          </p:val>
                                        </p:tav>
                                        <p:tav tm="100000">
                                          <p:val>
                                            <p:strVal val="0-ppt_h/2"/>
                                          </p:val>
                                        </p:tav>
                                      </p:tavLst>
                                    </p:anim>
                                    <p:set>
                                      <p:cBhvr>
                                        <p:cTn id="80" dur="1" fill="hold">
                                          <p:stCondLst>
                                            <p:cond delay="999"/>
                                          </p:stCondLst>
                                        </p:cTn>
                                        <p:tgtEl>
                                          <p:spTgt spid="9"/>
                                        </p:tgtEl>
                                        <p:attrNameLst>
                                          <p:attrName>style.visibility</p:attrName>
                                        </p:attrNameLst>
                                      </p:cBhvr>
                                      <p:to>
                                        <p:strVal val="hidden"/>
                                      </p:to>
                                    </p:set>
                                  </p:childTnLst>
                                </p:cTn>
                              </p:par>
                              <p:par>
                                <p:cTn id="81" presetID="2" presetClass="exit" presetSubtype="4" fill="hold" nodeType="withEffect">
                                  <p:stCondLst>
                                    <p:cond delay="0"/>
                                  </p:stCondLst>
                                  <p:childTnLst>
                                    <p:anim calcmode="lin" valueType="num">
                                      <p:cBhvr additive="base">
                                        <p:cTn id="82" dur="1000"/>
                                        <p:tgtEl>
                                          <p:spTgt spid="10"/>
                                        </p:tgtEl>
                                        <p:attrNameLst>
                                          <p:attrName>ppt_x</p:attrName>
                                        </p:attrNameLst>
                                      </p:cBhvr>
                                      <p:tavLst>
                                        <p:tav tm="0">
                                          <p:val>
                                            <p:strVal val="ppt_x"/>
                                          </p:val>
                                        </p:tav>
                                        <p:tav tm="100000">
                                          <p:val>
                                            <p:strVal val="ppt_x"/>
                                          </p:val>
                                        </p:tav>
                                      </p:tavLst>
                                    </p:anim>
                                    <p:anim calcmode="lin" valueType="num">
                                      <p:cBhvr additive="base">
                                        <p:cTn id="83" dur="1000"/>
                                        <p:tgtEl>
                                          <p:spTgt spid="10"/>
                                        </p:tgtEl>
                                        <p:attrNameLst>
                                          <p:attrName>ppt_y</p:attrName>
                                        </p:attrNameLst>
                                      </p:cBhvr>
                                      <p:tavLst>
                                        <p:tav tm="0">
                                          <p:val>
                                            <p:strVal val="ppt_y"/>
                                          </p:val>
                                        </p:tav>
                                        <p:tav tm="100000">
                                          <p:val>
                                            <p:strVal val="1+ppt_h/2"/>
                                          </p:val>
                                        </p:tav>
                                      </p:tavLst>
                                    </p:anim>
                                    <p:set>
                                      <p:cBhvr>
                                        <p:cTn id="84" dur="1" fill="hold">
                                          <p:stCondLst>
                                            <p:cond delay="999"/>
                                          </p:stCondLst>
                                        </p:cTn>
                                        <p:tgtEl>
                                          <p:spTgt spid="10"/>
                                        </p:tgtEl>
                                        <p:attrNameLst>
                                          <p:attrName>style.visibility</p:attrName>
                                        </p:attrNameLst>
                                      </p:cBhvr>
                                      <p:to>
                                        <p:strVal val="hidden"/>
                                      </p:to>
                                    </p:set>
                                  </p:childTnLst>
                                </p:cTn>
                              </p:par>
                              <p:par>
                                <p:cTn id="85" presetID="2" presetClass="exit" presetSubtype="6" fill="hold" nodeType="withEffect">
                                  <p:stCondLst>
                                    <p:cond delay="0"/>
                                  </p:stCondLst>
                                  <p:childTnLst>
                                    <p:anim calcmode="lin" valueType="num">
                                      <p:cBhvr additive="base">
                                        <p:cTn id="86" dur="1000"/>
                                        <p:tgtEl>
                                          <p:spTgt spid="13"/>
                                        </p:tgtEl>
                                        <p:attrNameLst>
                                          <p:attrName>ppt_x</p:attrName>
                                        </p:attrNameLst>
                                      </p:cBhvr>
                                      <p:tavLst>
                                        <p:tav tm="0">
                                          <p:val>
                                            <p:strVal val="ppt_x"/>
                                          </p:val>
                                        </p:tav>
                                        <p:tav tm="100000">
                                          <p:val>
                                            <p:strVal val="1+ppt_w/2"/>
                                          </p:val>
                                        </p:tav>
                                      </p:tavLst>
                                    </p:anim>
                                    <p:anim calcmode="lin" valueType="num">
                                      <p:cBhvr additive="base">
                                        <p:cTn id="87" dur="1000"/>
                                        <p:tgtEl>
                                          <p:spTgt spid="13"/>
                                        </p:tgtEl>
                                        <p:attrNameLst>
                                          <p:attrName>ppt_y</p:attrName>
                                        </p:attrNameLst>
                                      </p:cBhvr>
                                      <p:tavLst>
                                        <p:tav tm="0">
                                          <p:val>
                                            <p:strVal val="ppt_y"/>
                                          </p:val>
                                        </p:tav>
                                        <p:tav tm="100000">
                                          <p:val>
                                            <p:strVal val="1+ppt_h/2"/>
                                          </p:val>
                                        </p:tav>
                                      </p:tavLst>
                                    </p:anim>
                                    <p:set>
                                      <p:cBhvr>
                                        <p:cTn id="88" dur="1" fill="hold">
                                          <p:stCondLst>
                                            <p:cond delay="999"/>
                                          </p:stCondLst>
                                        </p:cTn>
                                        <p:tgtEl>
                                          <p:spTgt spid="13"/>
                                        </p:tgtEl>
                                        <p:attrNameLst>
                                          <p:attrName>style.visibility</p:attrName>
                                        </p:attrNameLst>
                                      </p:cBhvr>
                                      <p:to>
                                        <p:strVal val="hidden"/>
                                      </p:to>
                                    </p:set>
                                  </p:childTnLst>
                                </p:cTn>
                              </p:par>
                              <p:par>
                                <p:cTn id="89" presetID="2" presetClass="exit" presetSubtype="12" fill="hold" nodeType="withEffect">
                                  <p:stCondLst>
                                    <p:cond delay="0"/>
                                  </p:stCondLst>
                                  <p:childTnLst>
                                    <p:anim calcmode="lin" valueType="num">
                                      <p:cBhvr additive="base">
                                        <p:cTn id="90" dur="1000"/>
                                        <p:tgtEl>
                                          <p:spTgt spid="12"/>
                                        </p:tgtEl>
                                        <p:attrNameLst>
                                          <p:attrName>ppt_x</p:attrName>
                                        </p:attrNameLst>
                                      </p:cBhvr>
                                      <p:tavLst>
                                        <p:tav tm="0">
                                          <p:val>
                                            <p:strVal val="ppt_x"/>
                                          </p:val>
                                        </p:tav>
                                        <p:tav tm="100000">
                                          <p:val>
                                            <p:strVal val="0-ppt_w/2"/>
                                          </p:val>
                                        </p:tav>
                                      </p:tavLst>
                                    </p:anim>
                                    <p:anim calcmode="lin" valueType="num">
                                      <p:cBhvr additive="base">
                                        <p:cTn id="91" dur="1000"/>
                                        <p:tgtEl>
                                          <p:spTgt spid="12"/>
                                        </p:tgtEl>
                                        <p:attrNameLst>
                                          <p:attrName>ppt_y</p:attrName>
                                        </p:attrNameLst>
                                      </p:cBhvr>
                                      <p:tavLst>
                                        <p:tav tm="0">
                                          <p:val>
                                            <p:strVal val="ppt_y"/>
                                          </p:val>
                                        </p:tav>
                                        <p:tav tm="100000">
                                          <p:val>
                                            <p:strVal val="1+ppt_h/2"/>
                                          </p:val>
                                        </p:tav>
                                      </p:tavLst>
                                    </p:anim>
                                    <p:set>
                                      <p:cBhvr>
                                        <p:cTn id="92" dur="1" fill="hold">
                                          <p:stCondLst>
                                            <p:cond delay="999"/>
                                          </p:stCondLst>
                                        </p:cTn>
                                        <p:tgtEl>
                                          <p:spTgt spid="12"/>
                                        </p:tgtEl>
                                        <p:attrNameLst>
                                          <p:attrName>style.visibility</p:attrName>
                                        </p:attrNameLst>
                                      </p:cBhvr>
                                      <p:to>
                                        <p:strVal val="hidden"/>
                                      </p:to>
                                    </p:set>
                                  </p:childTnLst>
                                </p:cTn>
                              </p:par>
                              <p:par>
                                <p:cTn id="93" presetID="2" presetClass="exit" presetSubtype="9" fill="hold" nodeType="withEffect">
                                  <p:stCondLst>
                                    <p:cond delay="0"/>
                                  </p:stCondLst>
                                  <p:childTnLst>
                                    <p:anim calcmode="lin" valueType="num">
                                      <p:cBhvr additive="base">
                                        <p:cTn id="94" dur="1000"/>
                                        <p:tgtEl>
                                          <p:spTgt spid="11"/>
                                        </p:tgtEl>
                                        <p:attrNameLst>
                                          <p:attrName>ppt_x</p:attrName>
                                        </p:attrNameLst>
                                      </p:cBhvr>
                                      <p:tavLst>
                                        <p:tav tm="0">
                                          <p:val>
                                            <p:strVal val="ppt_x"/>
                                          </p:val>
                                        </p:tav>
                                        <p:tav tm="100000">
                                          <p:val>
                                            <p:strVal val="0-ppt_w/2"/>
                                          </p:val>
                                        </p:tav>
                                      </p:tavLst>
                                    </p:anim>
                                    <p:anim calcmode="lin" valueType="num">
                                      <p:cBhvr additive="base">
                                        <p:cTn id="95" dur="1000"/>
                                        <p:tgtEl>
                                          <p:spTgt spid="11"/>
                                        </p:tgtEl>
                                        <p:attrNameLst>
                                          <p:attrName>ppt_y</p:attrName>
                                        </p:attrNameLst>
                                      </p:cBhvr>
                                      <p:tavLst>
                                        <p:tav tm="0">
                                          <p:val>
                                            <p:strVal val="ppt_y"/>
                                          </p:val>
                                        </p:tav>
                                        <p:tav tm="100000">
                                          <p:val>
                                            <p:strVal val="0-ppt_h/2"/>
                                          </p:val>
                                        </p:tav>
                                      </p:tavLst>
                                    </p:anim>
                                    <p:set>
                                      <p:cBhvr>
                                        <p:cTn id="96"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4836" y="1420810"/>
            <a:ext cx="1901952" cy="685800"/>
          </a:xfrm>
          <a:prstGeom prst="rect">
            <a:avLst/>
          </a:prstGeom>
          <a:solidFill>
            <a:srgbClr val="FFC000">
              <a:alpha val="74902"/>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Obligations</a:t>
            </a:r>
          </a:p>
        </p:txBody>
      </p:sp>
      <p:sp>
        <p:nvSpPr>
          <p:cNvPr id="6" name="Title 1"/>
          <p:cNvSpPr txBox="1">
            <a:spLocks/>
          </p:cNvSpPr>
          <p:nvPr/>
        </p:nvSpPr>
        <p:spPr>
          <a:xfrm>
            <a:off x="34836" y="739863"/>
            <a:ext cx="1901952" cy="685800"/>
          </a:xfrm>
          <a:prstGeom prst="rect">
            <a:avLst/>
          </a:prstGeom>
          <a:solidFill>
            <a:srgbClr val="FF0000">
              <a:alpha val="61961"/>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Entertainment</a:t>
            </a:r>
          </a:p>
        </p:txBody>
      </p:sp>
      <p:pic>
        <p:nvPicPr>
          <p:cNvPr id="1026" name="Picture 2" descr="black framed Ray-Ban Wayfarer sunglasses on top of 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082763"/>
            <a:ext cx="4762500" cy="31765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1528265" y="4575762"/>
            <a:ext cx="3130804"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spcAft>
                <a:spcPts val="1200"/>
              </a:spcAft>
              <a:defRPr/>
            </a:pPr>
            <a:r>
              <a:rPr lang="en-US" sz="2400" dirty="0">
                <a:solidFill>
                  <a:schemeClr val="tx2">
                    <a:lumMod val="75000"/>
                  </a:schemeClr>
                </a:solidFill>
              </a:rPr>
              <a:t>Books/Movies/Music</a:t>
            </a:r>
          </a:p>
        </p:txBody>
      </p:sp>
      <p:sp>
        <p:nvSpPr>
          <p:cNvPr id="10" name="Title 1"/>
          <p:cNvSpPr txBox="1">
            <a:spLocks/>
          </p:cNvSpPr>
          <p:nvPr/>
        </p:nvSpPr>
        <p:spPr>
          <a:xfrm>
            <a:off x="5665247" y="5963091"/>
            <a:ext cx="3130804"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spcAft>
                <a:spcPts val="1200"/>
              </a:spcAft>
              <a:defRPr/>
            </a:pPr>
            <a:r>
              <a:rPr lang="en-US" sz="2400" dirty="0">
                <a:solidFill>
                  <a:schemeClr val="tx2">
                    <a:lumMod val="75000"/>
                  </a:schemeClr>
                </a:solidFill>
              </a:rPr>
              <a:t>Vices</a:t>
            </a:r>
          </a:p>
        </p:txBody>
      </p:sp>
      <p:sp>
        <p:nvSpPr>
          <p:cNvPr id="11" name="Title 1"/>
          <p:cNvSpPr txBox="1">
            <a:spLocks/>
          </p:cNvSpPr>
          <p:nvPr/>
        </p:nvSpPr>
        <p:spPr>
          <a:xfrm>
            <a:off x="1528265" y="5963091"/>
            <a:ext cx="3130804"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spcAft>
                <a:spcPts val="1200"/>
              </a:spcAft>
              <a:defRPr/>
            </a:pPr>
            <a:r>
              <a:rPr lang="en-US" sz="2400" dirty="0">
                <a:solidFill>
                  <a:schemeClr val="tx2">
                    <a:lumMod val="75000"/>
                  </a:schemeClr>
                </a:solidFill>
              </a:rPr>
              <a:t>Clubs/Memberships</a:t>
            </a:r>
          </a:p>
        </p:txBody>
      </p:sp>
      <p:sp>
        <p:nvSpPr>
          <p:cNvPr id="12" name="Title 1"/>
          <p:cNvSpPr txBox="1">
            <a:spLocks/>
          </p:cNvSpPr>
          <p:nvPr/>
        </p:nvSpPr>
        <p:spPr>
          <a:xfrm>
            <a:off x="3605580" y="5257800"/>
            <a:ext cx="3138832"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spcAft>
                <a:spcPts val="1200"/>
              </a:spcAft>
              <a:defRPr/>
            </a:pPr>
            <a:r>
              <a:rPr lang="en-US" sz="2400" dirty="0">
                <a:solidFill>
                  <a:schemeClr val="tx2">
                    <a:lumMod val="75000"/>
                  </a:schemeClr>
                </a:solidFill>
              </a:rPr>
              <a:t>Vacation</a:t>
            </a:r>
          </a:p>
        </p:txBody>
      </p:sp>
      <p:sp>
        <p:nvSpPr>
          <p:cNvPr id="13" name="Title 1"/>
          <p:cNvSpPr txBox="1">
            <a:spLocks/>
          </p:cNvSpPr>
          <p:nvPr/>
        </p:nvSpPr>
        <p:spPr>
          <a:xfrm>
            <a:off x="5708396" y="4575762"/>
            <a:ext cx="3130804"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spcAft>
                <a:spcPts val="1200"/>
              </a:spcAft>
              <a:defRPr/>
            </a:pPr>
            <a:r>
              <a:rPr lang="en-US" sz="2400" dirty="0">
                <a:solidFill>
                  <a:schemeClr val="tx2">
                    <a:lumMod val="75000"/>
                  </a:schemeClr>
                </a:solidFill>
              </a:rPr>
              <a:t>Hobbies</a:t>
            </a:r>
          </a:p>
        </p:txBody>
      </p:sp>
      <p:sp>
        <p:nvSpPr>
          <p:cNvPr id="2" name="Title 1">
            <a:extLst>
              <a:ext uri="{FF2B5EF4-FFF2-40B4-BE49-F238E27FC236}">
                <a16:creationId xmlns:a16="http://schemas.microsoft.com/office/drawing/2014/main" id="{08A4F08D-5B9C-4AFA-9545-29738D3E368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98884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additive="base">
                                        <p:cTn id="14" dur="1000" fill="hold"/>
                                        <p:tgtEl>
                                          <p:spTgt spid="1026"/>
                                        </p:tgtEl>
                                        <p:attrNameLst>
                                          <p:attrName>ppt_x</p:attrName>
                                        </p:attrNameLst>
                                      </p:cBhvr>
                                      <p:tavLst>
                                        <p:tav tm="0">
                                          <p:val>
                                            <p:strVal val="#ppt_x"/>
                                          </p:val>
                                        </p:tav>
                                        <p:tav tm="100000">
                                          <p:val>
                                            <p:strVal val="#ppt_x"/>
                                          </p:val>
                                        </p:tav>
                                      </p:tavLst>
                                    </p:anim>
                                    <p:anim calcmode="lin" valueType="num">
                                      <p:cBhvr additive="base">
                                        <p:cTn id="15" dur="1000" fill="hold"/>
                                        <p:tgtEl>
                                          <p:spTgt spid="1026"/>
                                        </p:tgtEl>
                                        <p:attrNameLst>
                                          <p:attrName>ppt_y</p:attrName>
                                        </p:attrNameLst>
                                      </p:cBhvr>
                                      <p:tavLst>
                                        <p:tav tm="0">
                                          <p:val>
                                            <p:strVal val="1+#ppt_h/2"/>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250" fill="hold"/>
                                        <p:tgtEl>
                                          <p:spTgt spid="9"/>
                                        </p:tgtEl>
                                        <p:attrNameLst>
                                          <p:attrName>ppt_x</p:attrName>
                                        </p:attrNameLst>
                                      </p:cBhvr>
                                      <p:tavLst>
                                        <p:tav tm="0">
                                          <p:val>
                                            <p:strVal val="0-#ppt_w/2"/>
                                          </p:val>
                                        </p:tav>
                                        <p:tav tm="100000">
                                          <p:val>
                                            <p:strVal val="#ppt_x"/>
                                          </p:val>
                                        </p:tav>
                                      </p:tavLst>
                                    </p:anim>
                                    <p:anim calcmode="lin" valueType="num">
                                      <p:cBhvr additive="base">
                                        <p:cTn id="19" dur="125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1250" fill="hold"/>
                                        <p:tgtEl>
                                          <p:spTgt spid="11"/>
                                        </p:tgtEl>
                                        <p:attrNameLst>
                                          <p:attrName>ppt_x</p:attrName>
                                        </p:attrNameLst>
                                      </p:cBhvr>
                                      <p:tavLst>
                                        <p:tav tm="0">
                                          <p:val>
                                            <p:strVal val="1+#ppt_w/2"/>
                                          </p:val>
                                        </p:tav>
                                        <p:tav tm="100000">
                                          <p:val>
                                            <p:strVal val="#ppt_x"/>
                                          </p:val>
                                        </p:tav>
                                      </p:tavLst>
                                    </p:anim>
                                    <p:anim calcmode="lin" valueType="num">
                                      <p:cBhvr additive="base">
                                        <p:cTn id="23" dur="1250" fill="hold"/>
                                        <p:tgtEl>
                                          <p:spTgt spid="11"/>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1250" fill="hold"/>
                                        <p:tgtEl>
                                          <p:spTgt spid="12"/>
                                        </p:tgtEl>
                                        <p:attrNameLst>
                                          <p:attrName>ppt_x</p:attrName>
                                        </p:attrNameLst>
                                      </p:cBhvr>
                                      <p:tavLst>
                                        <p:tav tm="0">
                                          <p:val>
                                            <p:strVal val="0-#ppt_w/2"/>
                                          </p:val>
                                        </p:tav>
                                        <p:tav tm="100000">
                                          <p:val>
                                            <p:strVal val="#ppt_x"/>
                                          </p:val>
                                        </p:tav>
                                      </p:tavLst>
                                    </p:anim>
                                    <p:anim calcmode="lin" valueType="num">
                                      <p:cBhvr additive="base">
                                        <p:cTn id="27" dur="1250" fill="hold"/>
                                        <p:tgtEl>
                                          <p:spTgt spid="12"/>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1250" fill="hold"/>
                                        <p:tgtEl>
                                          <p:spTgt spid="13"/>
                                        </p:tgtEl>
                                        <p:attrNameLst>
                                          <p:attrName>ppt_x</p:attrName>
                                        </p:attrNameLst>
                                      </p:cBhvr>
                                      <p:tavLst>
                                        <p:tav tm="0">
                                          <p:val>
                                            <p:strVal val="1+#ppt_w/2"/>
                                          </p:val>
                                        </p:tav>
                                        <p:tav tm="100000">
                                          <p:val>
                                            <p:strVal val="#ppt_x"/>
                                          </p:val>
                                        </p:tav>
                                      </p:tavLst>
                                    </p:anim>
                                    <p:anim calcmode="lin" valueType="num">
                                      <p:cBhvr additive="base">
                                        <p:cTn id="31" dur="1250" fill="hold"/>
                                        <p:tgtEl>
                                          <p:spTgt spid="13"/>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1250" fill="hold"/>
                                        <p:tgtEl>
                                          <p:spTgt spid="10"/>
                                        </p:tgtEl>
                                        <p:attrNameLst>
                                          <p:attrName>ppt_x</p:attrName>
                                        </p:attrNameLst>
                                      </p:cBhvr>
                                      <p:tavLst>
                                        <p:tav tm="0">
                                          <p:val>
                                            <p:strVal val="0-#ppt_w/2"/>
                                          </p:val>
                                        </p:tav>
                                        <p:tav tm="100000">
                                          <p:val>
                                            <p:strVal val="#ppt_x"/>
                                          </p:val>
                                        </p:tav>
                                      </p:tavLst>
                                    </p:anim>
                                    <p:anim calcmode="lin" valueType="num">
                                      <p:cBhvr additive="base">
                                        <p:cTn id="35" dur="125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xit" presetSubtype="2" fill="hold" grpId="1" nodeType="clickEffect">
                                  <p:stCondLst>
                                    <p:cond delay="0"/>
                                  </p:stCondLst>
                                  <p:childTnLst>
                                    <p:anim calcmode="lin" valueType="num">
                                      <p:cBhvr additive="base">
                                        <p:cTn id="39" dur="1000"/>
                                        <p:tgtEl>
                                          <p:spTgt spid="9"/>
                                        </p:tgtEl>
                                        <p:attrNameLst>
                                          <p:attrName>ppt_x</p:attrName>
                                        </p:attrNameLst>
                                      </p:cBhvr>
                                      <p:tavLst>
                                        <p:tav tm="0">
                                          <p:val>
                                            <p:strVal val="ppt_x"/>
                                          </p:val>
                                        </p:tav>
                                        <p:tav tm="100000">
                                          <p:val>
                                            <p:strVal val="1+ppt_w/2"/>
                                          </p:val>
                                        </p:tav>
                                      </p:tavLst>
                                    </p:anim>
                                    <p:anim calcmode="lin" valueType="num">
                                      <p:cBhvr additive="base">
                                        <p:cTn id="40" dur="1000"/>
                                        <p:tgtEl>
                                          <p:spTgt spid="9"/>
                                        </p:tgtEl>
                                        <p:attrNameLst>
                                          <p:attrName>ppt_y</p:attrName>
                                        </p:attrNameLst>
                                      </p:cBhvr>
                                      <p:tavLst>
                                        <p:tav tm="0">
                                          <p:val>
                                            <p:strVal val="ppt_y"/>
                                          </p:val>
                                        </p:tav>
                                        <p:tav tm="100000">
                                          <p:val>
                                            <p:strVal val="ppt_y"/>
                                          </p:val>
                                        </p:tav>
                                      </p:tavLst>
                                    </p:anim>
                                    <p:set>
                                      <p:cBhvr>
                                        <p:cTn id="41" dur="1" fill="hold">
                                          <p:stCondLst>
                                            <p:cond delay="999"/>
                                          </p:stCondLst>
                                        </p:cTn>
                                        <p:tgtEl>
                                          <p:spTgt spid="9"/>
                                        </p:tgtEl>
                                        <p:attrNameLst>
                                          <p:attrName>style.visibility</p:attrName>
                                        </p:attrNameLst>
                                      </p:cBhvr>
                                      <p:to>
                                        <p:strVal val="hidden"/>
                                      </p:to>
                                    </p:set>
                                  </p:childTnLst>
                                </p:cTn>
                              </p:par>
                              <p:par>
                                <p:cTn id="42" presetID="2" presetClass="exit" presetSubtype="8" fill="hold" grpId="1" nodeType="withEffect">
                                  <p:stCondLst>
                                    <p:cond delay="0"/>
                                  </p:stCondLst>
                                  <p:childTnLst>
                                    <p:anim calcmode="lin" valueType="num">
                                      <p:cBhvr additive="base">
                                        <p:cTn id="43" dur="1000"/>
                                        <p:tgtEl>
                                          <p:spTgt spid="11"/>
                                        </p:tgtEl>
                                        <p:attrNameLst>
                                          <p:attrName>ppt_x</p:attrName>
                                        </p:attrNameLst>
                                      </p:cBhvr>
                                      <p:tavLst>
                                        <p:tav tm="0">
                                          <p:val>
                                            <p:strVal val="ppt_x"/>
                                          </p:val>
                                        </p:tav>
                                        <p:tav tm="100000">
                                          <p:val>
                                            <p:strVal val="0-ppt_w/2"/>
                                          </p:val>
                                        </p:tav>
                                      </p:tavLst>
                                    </p:anim>
                                    <p:anim calcmode="lin" valueType="num">
                                      <p:cBhvr additive="base">
                                        <p:cTn id="44" dur="1000"/>
                                        <p:tgtEl>
                                          <p:spTgt spid="11"/>
                                        </p:tgtEl>
                                        <p:attrNameLst>
                                          <p:attrName>ppt_y</p:attrName>
                                        </p:attrNameLst>
                                      </p:cBhvr>
                                      <p:tavLst>
                                        <p:tav tm="0">
                                          <p:val>
                                            <p:strVal val="ppt_y"/>
                                          </p:val>
                                        </p:tav>
                                        <p:tav tm="100000">
                                          <p:val>
                                            <p:strVal val="ppt_y"/>
                                          </p:val>
                                        </p:tav>
                                      </p:tavLst>
                                    </p:anim>
                                    <p:set>
                                      <p:cBhvr>
                                        <p:cTn id="45" dur="1" fill="hold">
                                          <p:stCondLst>
                                            <p:cond delay="999"/>
                                          </p:stCondLst>
                                        </p:cTn>
                                        <p:tgtEl>
                                          <p:spTgt spid="11"/>
                                        </p:tgtEl>
                                        <p:attrNameLst>
                                          <p:attrName>style.visibility</p:attrName>
                                        </p:attrNameLst>
                                      </p:cBhvr>
                                      <p:to>
                                        <p:strVal val="hidden"/>
                                      </p:to>
                                    </p:set>
                                  </p:childTnLst>
                                </p:cTn>
                              </p:par>
                              <p:par>
                                <p:cTn id="46" presetID="2" presetClass="exit" presetSubtype="2" fill="hold" grpId="1" nodeType="withEffect">
                                  <p:stCondLst>
                                    <p:cond delay="0"/>
                                  </p:stCondLst>
                                  <p:childTnLst>
                                    <p:anim calcmode="lin" valueType="num">
                                      <p:cBhvr additive="base">
                                        <p:cTn id="47" dur="1000"/>
                                        <p:tgtEl>
                                          <p:spTgt spid="12"/>
                                        </p:tgtEl>
                                        <p:attrNameLst>
                                          <p:attrName>ppt_x</p:attrName>
                                        </p:attrNameLst>
                                      </p:cBhvr>
                                      <p:tavLst>
                                        <p:tav tm="0">
                                          <p:val>
                                            <p:strVal val="ppt_x"/>
                                          </p:val>
                                        </p:tav>
                                        <p:tav tm="100000">
                                          <p:val>
                                            <p:strVal val="1+ppt_w/2"/>
                                          </p:val>
                                        </p:tav>
                                      </p:tavLst>
                                    </p:anim>
                                    <p:anim calcmode="lin" valueType="num">
                                      <p:cBhvr additive="base">
                                        <p:cTn id="48" dur="1000"/>
                                        <p:tgtEl>
                                          <p:spTgt spid="12"/>
                                        </p:tgtEl>
                                        <p:attrNameLst>
                                          <p:attrName>ppt_y</p:attrName>
                                        </p:attrNameLst>
                                      </p:cBhvr>
                                      <p:tavLst>
                                        <p:tav tm="0">
                                          <p:val>
                                            <p:strVal val="ppt_y"/>
                                          </p:val>
                                        </p:tav>
                                        <p:tav tm="100000">
                                          <p:val>
                                            <p:strVal val="ppt_y"/>
                                          </p:val>
                                        </p:tav>
                                      </p:tavLst>
                                    </p:anim>
                                    <p:set>
                                      <p:cBhvr>
                                        <p:cTn id="49" dur="1" fill="hold">
                                          <p:stCondLst>
                                            <p:cond delay="999"/>
                                          </p:stCondLst>
                                        </p:cTn>
                                        <p:tgtEl>
                                          <p:spTgt spid="12"/>
                                        </p:tgtEl>
                                        <p:attrNameLst>
                                          <p:attrName>style.visibility</p:attrName>
                                        </p:attrNameLst>
                                      </p:cBhvr>
                                      <p:to>
                                        <p:strVal val="hidden"/>
                                      </p:to>
                                    </p:set>
                                  </p:childTnLst>
                                </p:cTn>
                              </p:par>
                              <p:par>
                                <p:cTn id="50" presetID="2" presetClass="exit" presetSubtype="8" fill="hold" grpId="1" nodeType="withEffect">
                                  <p:stCondLst>
                                    <p:cond delay="0"/>
                                  </p:stCondLst>
                                  <p:childTnLst>
                                    <p:anim calcmode="lin" valueType="num">
                                      <p:cBhvr additive="base">
                                        <p:cTn id="51" dur="1000"/>
                                        <p:tgtEl>
                                          <p:spTgt spid="13"/>
                                        </p:tgtEl>
                                        <p:attrNameLst>
                                          <p:attrName>ppt_x</p:attrName>
                                        </p:attrNameLst>
                                      </p:cBhvr>
                                      <p:tavLst>
                                        <p:tav tm="0">
                                          <p:val>
                                            <p:strVal val="ppt_x"/>
                                          </p:val>
                                        </p:tav>
                                        <p:tav tm="100000">
                                          <p:val>
                                            <p:strVal val="0-ppt_w/2"/>
                                          </p:val>
                                        </p:tav>
                                      </p:tavLst>
                                    </p:anim>
                                    <p:anim calcmode="lin" valueType="num">
                                      <p:cBhvr additive="base">
                                        <p:cTn id="52" dur="1000"/>
                                        <p:tgtEl>
                                          <p:spTgt spid="13"/>
                                        </p:tgtEl>
                                        <p:attrNameLst>
                                          <p:attrName>ppt_y</p:attrName>
                                        </p:attrNameLst>
                                      </p:cBhvr>
                                      <p:tavLst>
                                        <p:tav tm="0">
                                          <p:val>
                                            <p:strVal val="ppt_y"/>
                                          </p:val>
                                        </p:tav>
                                        <p:tav tm="100000">
                                          <p:val>
                                            <p:strVal val="ppt_y"/>
                                          </p:val>
                                        </p:tav>
                                      </p:tavLst>
                                    </p:anim>
                                    <p:set>
                                      <p:cBhvr>
                                        <p:cTn id="53" dur="1" fill="hold">
                                          <p:stCondLst>
                                            <p:cond delay="999"/>
                                          </p:stCondLst>
                                        </p:cTn>
                                        <p:tgtEl>
                                          <p:spTgt spid="13"/>
                                        </p:tgtEl>
                                        <p:attrNameLst>
                                          <p:attrName>style.visibility</p:attrName>
                                        </p:attrNameLst>
                                      </p:cBhvr>
                                      <p:to>
                                        <p:strVal val="hidden"/>
                                      </p:to>
                                    </p:set>
                                  </p:childTnLst>
                                </p:cTn>
                              </p:par>
                              <p:par>
                                <p:cTn id="54" presetID="2" presetClass="exit" presetSubtype="2" fill="hold" grpId="1" nodeType="withEffect">
                                  <p:stCondLst>
                                    <p:cond delay="0"/>
                                  </p:stCondLst>
                                  <p:childTnLst>
                                    <p:anim calcmode="lin" valueType="num">
                                      <p:cBhvr additive="base">
                                        <p:cTn id="55" dur="1000"/>
                                        <p:tgtEl>
                                          <p:spTgt spid="10"/>
                                        </p:tgtEl>
                                        <p:attrNameLst>
                                          <p:attrName>ppt_x</p:attrName>
                                        </p:attrNameLst>
                                      </p:cBhvr>
                                      <p:tavLst>
                                        <p:tav tm="0">
                                          <p:val>
                                            <p:strVal val="ppt_x"/>
                                          </p:val>
                                        </p:tav>
                                        <p:tav tm="100000">
                                          <p:val>
                                            <p:strVal val="1+ppt_w/2"/>
                                          </p:val>
                                        </p:tav>
                                      </p:tavLst>
                                    </p:anim>
                                    <p:anim calcmode="lin" valueType="num">
                                      <p:cBhvr additive="base">
                                        <p:cTn id="56" dur="1000"/>
                                        <p:tgtEl>
                                          <p:spTgt spid="10"/>
                                        </p:tgtEl>
                                        <p:attrNameLst>
                                          <p:attrName>ppt_y</p:attrName>
                                        </p:attrNameLst>
                                      </p:cBhvr>
                                      <p:tavLst>
                                        <p:tav tm="0">
                                          <p:val>
                                            <p:strVal val="ppt_y"/>
                                          </p:val>
                                        </p:tav>
                                        <p:tav tm="100000">
                                          <p:val>
                                            <p:strVal val="ppt_y"/>
                                          </p:val>
                                        </p:tav>
                                      </p:tavLst>
                                    </p:anim>
                                    <p:set>
                                      <p:cBhvr>
                                        <p:cTn id="57" dur="1" fill="hold">
                                          <p:stCondLst>
                                            <p:cond delay="999"/>
                                          </p:stCondLst>
                                        </p:cTn>
                                        <p:tgtEl>
                                          <p:spTgt spid="10"/>
                                        </p:tgtEl>
                                        <p:attrNameLst>
                                          <p:attrName>style.visibility</p:attrName>
                                        </p:attrNameLst>
                                      </p:cBhvr>
                                      <p:to>
                                        <p:strVal val="hidden"/>
                                      </p:to>
                                    </p:set>
                                  </p:childTnLst>
                                </p:cTn>
                              </p:par>
                              <p:par>
                                <p:cTn id="58" presetID="2" presetClass="exit" presetSubtype="1" fill="hold" nodeType="withEffect">
                                  <p:stCondLst>
                                    <p:cond delay="0"/>
                                  </p:stCondLst>
                                  <p:childTnLst>
                                    <p:anim calcmode="lin" valueType="num">
                                      <p:cBhvr additive="base">
                                        <p:cTn id="59" dur="1000"/>
                                        <p:tgtEl>
                                          <p:spTgt spid="1026"/>
                                        </p:tgtEl>
                                        <p:attrNameLst>
                                          <p:attrName>ppt_x</p:attrName>
                                        </p:attrNameLst>
                                      </p:cBhvr>
                                      <p:tavLst>
                                        <p:tav tm="0">
                                          <p:val>
                                            <p:strVal val="ppt_x"/>
                                          </p:val>
                                        </p:tav>
                                        <p:tav tm="100000">
                                          <p:val>
                                            <p:strVal val="ppt_x"/>
                                          </p:val>
                                        </p:tav>
                                      </p:tavLst>
                                    </p:anim>
                                    <p:anim calcmode="lin" valueType="num">
                                      <p:cBhvr additive="base">
                                        <p:cTn id="60" dur="1000"/>
                                        <p:tgtEl>
                                          <p:spTgt spid="1026"/>
                                        </p:tgtEl>
                                        <p:attrNameLst>
                                          <p:attrName>ppt_y</p:attrName>
                                        </p:attrNameLst>
                                      </p:cBhvr>
                                      <p:tavLst>
                                        <p:tav tm="0">
                                          <p:val>
                                            <p:strVal val="ppt_y"/>
                                          </p:val>
                                        </p:tav>
                                        <p:tav tm="100000">
                                          <p:val>
                                            <p:strVal val="0-ppt_h/2"/>
                                          </p:val>
                                        </p:tav>
                                      </p:tavLst>
                                    </p:anim>
                                    <p:set>
                                      <p:cBhvr>
                                        <p:cTn id="61" dur="1" fill="hold">
                                          <p:stCondLst>
                                            <p:cond delay="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FF8E68-29B3-48B5-BED3-79C00945357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45" b="99448" l="5383" r="97930">
                        <a14:foregroundMark x1="21118" y1="23066" x2="33954" y2="51657"/>
                        <a14:foregroundMark x1="46170" y1="20442" x2="44720" y2="33702"/>
                        <a14:foregroundMark x1="44720" y1="33702" x2="47826" y2="42541"/>
                        <a14:foregroundMark x1="47826" y1="42541" x2="50518" y2="44199"/>
                        <a14:foregroundMark x1="74327" y1="30801" x2="69358" y2="55939"/>
                        <a14:foregroundMark x1="54037" y1="49171" x2="82195" y2="58978"/>
                        <a14:foregroundMark x1="81366" y1="46823" x2="91304" y2="75276"/>
                        <a14:foregroundMark x1="91304" y1="75276" x2="91304" y2="77624"/>
                        <a14:foregroundMark x1="83437" y1="49171" x2="94203" y2="54282"/>
                        <a14:foregroundMark x1="94203" y1="54282" x2="91925" y2="82320"/>
                        <a14:foregroundMark x1="91925" y1="82320" x2="86128" y2="88812"/>
                        <a14:foregroundMark x1="97930" y1="54144" x2="97930" y2="54144"/>
                        <a14:foregroundMark x1="63354" y1="56630" x2="63354" y2="56630"/>
                        <a14:foregroundMark x1="68116" y1="63536" x2="68116" y2="63536"/>
                        <a14:foregroundMark x1="47206" y1="95856" x2="48861" y2="98757"/>
                        <a14:foregroundMark x1="46916" y1="95348" x2="47206" y2="95856"/>
                        <a14:foregroundMark x1="38302" y1="80249" x2="41862" y2="86490"/>
                        <a14:foregroundMark x1="44100" y1="95822" x2="45342" y2="99448"/>
                        <a14:foregroundMark x1="40373" y1="84945" x2="40955" y2="86643"/>
                        <a14:foregroundMark x1="55280" y1="96685" x2="55280" y2="96685"/>
                        <a14:foregroundMark x1="11801" y1="43370" x2="5383" y2="52072"/>
                        <a14:foregroundMark x1="5383" y1="52072" x2="5383" y2="72099"/>
                        <a14:foregroundMark x1="14079" y1="94613" x2="12836" y2="95856"/>
                        <a14:backgroundMark x1="40373" y1="90055" x2="40373" y2="90055"/>
                        <a14:backgroundMark x1="41201" y1="88260" x2="41201" y2="88260"/>
                        <a14:backgroundMark x1="40373" y1="86740" x2="43892" y2="95856"/>
                        <a14:backgroundMark x1="43892" y1="95856" x2="43892" y2="95856"/>
                      </a14:backgroundRemoval>
                    </a14:imgEffect>
                  </a14:imgLayer>
                </a14:imgProps>
              </a:ext>
              <a:ext uri="{28A0092B-C50C-407E-A947-70E740481C1C}">
                <a14:useLocalDpi xmlns:a14="http://schemas.microsoft.com/office/drawing/2010/main" val="0"/>
              </a:ext>
            </a:extLst>
          </a:blip>
          <a:stretch>
            <a:fillRect/>
          </a:stretch>
        </p:blipFill>
        <p:spPr>
          <a:xfrm>
            <a:off x="123645" y="1300000"/>
            <a:ext cx="3707892" cy="5558000"/>
          </a:xfrm>
          <a:prstGeom prst="rect">
            <a:avLst/>
          </a:prstGeom>
        </p:spPr>
      </p:pic>
      <p:sp>
        <p:nvSpPr>
          <p:cNvPr id="4" name="Title 1">
            <a:extLst>
              <a:ext uri="{FF2B5EF4-FFF2-40B4-BE49-F238E27FC236}">
                <a16:creationId xmlns:a16="http://schemas.microsoft.com/office/drawing/2014/main" id="{1326D254-47EE-4CA7-940E-6089A0B17F98}"/>
              </a:ext>
            </a:extLst>
          </p:cNvPr>
          <p:cNvSpPr txBox="1">
            <a:spLocks/>
          </p:cNvSpPr>
          <p:nvPr/>
        </p:nvSpPr>
        <p:spPr>
          <a:xfrm>
            <a:off x="4572000" y="1679562"/>
            <a:ext cx="3707892" cy="2660324"/>
          </a:xfrm>
          <a:prstGeom prst="rect">
            <a:avLst/>
          </a:prstGeom>
          <a:solidFill>
            <a:schemeClr val="bg1"/>
          </a:solid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4000" dirty="0">
                <a:solidFill>
                  <a:schemeClr val="tx2">
                    <a:lumMod val="75000"/>
                  </a:schemeClr>
                </a:solidFill>
              </a:rPr>
              <a:t>Anna’s Expenses</a:t>
            </a:r>
          </a:p>
        </p:txBody>
      </p:sp>
    </p:spTree>
    <p:extLst>
      <p:ext uri="{BB962C8B-B14F-4D97-AF65-F5344CB8AC3E}">
        <p14:creationId xmlns:p14="http://schemas.microsoft.com/office/powerpoint/2010/main" val="1836956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txBox="1">
            <a:spLocks/>
          </p:cNvSpPr>
          <p:nvPr/>
        </p:nvSpPr>
        <p:spPr>
          <a:xfrm>
            <a:off x="0" y="12700"/>
            <a:ext cx="9121588" cy="762000"/>
          </a:xfrm>
          <a:prstGeom prst="rect">
            <a:avLst/>
          </a:prstGeom>
          <a:solidFill>
            <a:srgbClr val="DCE6F2">
              <a:alpha val="50196"/>
            </a:srgbClr>
          </a:solidFill>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a:solidFill>
                  <a:schemeClr val="tx2">
                    <a:lumMod val="75000"/>
                  </a:schemeClr>
                </a:solidFill>
                <a:latin typeface="Gadugi" panose="020B0502040204020203" pitchFamily="34" charset="0"/>
                <a:ea typeface="Gadugi" panose="020B0502040204020203" pitchFamily="34" charset="0"/>
              </a:rPr>
              <a:t>Housekeeping</a:t>
            </a:r>
          </a:p>
        </p:txBody>
      </p:sp>
      <p:cxnSp>
        <p:nvCxnSpPr>
          <p:cNvPr id="10" name="Straight Connector 9"/>
          <p:cNvCxnSpPr/>
          <p:nvPr/>
        </p:nvCxnSpPr>
        <p:spPr>
          <a:xfrm flipH="1">
            <a:off x="1" y="647698"/>
            <a:ext cx="9121587"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157F57B-ADD7-4BD2-B22E-64045A4B6B19}"/>
              </a:ext>
            </a:extLst>
          </p:cNvPr>
          <p:cNvSpPr txBox="1"/>
          <p:nvPr/>
        </p:nvSpPr>
        <p:spPr>
          <a:xfrm>
            <a:off x="714375" y="1583473"/>
            <a:ext cx="7715250" cy="3724096"/>
          </a:xfrm>
          <a:prstGeom prst="rect">
            <a:avLst/>
          </a:prstGeom>
          <a:noFill/>
        </p:spPr>
        <p:txBody>
          <a:bodyPr wrap="square" rtlCol="0">
            <a:spAutoFit/>
          </a:bodyPr>
          <a:lstStyle/>
          <a:p>
            <a:pPr marL="457200" indent="-457200">
              <a:spcBef>
                <a:spcPts val="600"/>
              </a:spcBef>
              <a:buFont typeface="Arial" panose="020B0604020202020204" pitchFamily="34" charset="0"/>
              <a:buChar char="•"/>
            </a:pPr>
            <a:r>
              <a:rPr lang="en-US" sz="3200" dirty="0">
                <a:solidFill>
                  <a:srgbClr val="073E87">
                    <a:lumMod val="75000"/>
                  </a:srgbClr>
                </a:solidFill>
                <a:latin typeface="Gadugi" panose="020B0502040204020203" pitchFamily="34" charset="0"/>
                <a:ea typeface="Gadugi" panose="020B0502040204020203" pitchFamily="34" charset="0"/>
              </a:rPr>
              <a:t>Please mute your phone or computer to eliminate background noise.</a:t>
            </a:r>
          </a:p>
          <a:p>
            <a:pPr marL="457200" indent="-457200">
              <a:spcBef>
                <a:spcPts val="600"/>
              </a:spcBef>
              <a:buFont typeface="Arial" panose="020B0604020202020204" pitchFamily="34" charset="0"/>
              <a:buChar char="•"/>
            </a:pPr>
            <a:r>
              <a:rPr lang="en-US" sz="3200" dirty="0">
                <a:solidFill>
                  <a:srgbClr val="073E87">
                    <a:lumMod val="75000"/>
                  </a:srgbClr>
                </a:solidFill>
                <a:latin typeface="Gadugi" panose="020B0502040204020203" pitchFamily="34" charset="0"/>
                <a:ea typeface="Gadugi" panose="020B0502040204020203" pitchFamily="34" charset="0"/>
              </a:rPr>
              <a:t>To maximize bandwidth:</a:t>
            </a:r>
          </a:p>
          <a:p>
            <a:pPr marL="914400" lvl="1" indent="-457200">
              <a:spcBef>
                <a:spcPts val="600"/>
              </a:spcBef>
              <a:buFont typeface="Courier New" panose="02070309020205020404" pitchFamily="49" charset="0"/>
              <a:buChar char="o"/>
            </a:pPr>
            <a:r>
              <a:rPr lang="en-US" sz="2800" dirty="0">
                <a:solidFill>
                  <a:srgbClr val="073E87">
                    <a:lumMod val="75000"/>
                  </a:srgbClr>
                </a:solidFill>
                <a:latin typeface="Gadugi" panose="020B0502040204020203" pitchFamily="34" charset="0"/>
                <a:ea typeface="Gadugi" panose="020B0502040204020203" pitchFamily="34" charset="0"/>
              </a:rPr>
              <a:t>(Turn camera off)</a:t>
            </a:r>
          </a:p>
          <a:p>
            <a:pPr marL="914400" lvl="1" indent="-457200">
              <a:spcBef>
                <a:spcPts val="600"/>
              </a:spcBef>
              <a:buFont typeface="Courier New" panose="02070309020205020404" pitchFamily="49" charset="0"/>
              <a:buChar char="o"/>
            </a:pPr>
            <a:r>
              <a:rPr lang="en-US" sz="2800" dirty="0">
                <a:solidFill>
                  <a:srgbClr val="073E87">
                    <a:lumMod val="75000"/>
                  </a:srgbClr>
                </a:solidFill>
                <a:latin typeface="Gadugi" panose="020B0502040204020203" pitchFamily="34" charset="0"/>
                <a:ea typeface="Gadugi" panose="020B0502040204020203" pitchFamily="34" charset="0"/>
              </a:rPr>
              <a:t>Close unused apps or webpages</a:t>
            </a:r>
          </a:p>
          <a:p>
            <a:pPr marL="457200" indent="-457200">
              <a:spcBef>
                <a:spcPts val="600"/>
              </a:spcBef>
              <a:buFont typeface="Arial" panose="020B0604020202020204" pitchFamily="34" charset="0"/>
              <a:buChar char="•"/>
            </a:pPr>
            <a:r>
              <a:rPr lang="en-US" sz="3200" dirty="0">
                <a:solidFill>
                  <a:srgbClr val="073E87">
                    <a:lumMod val="75000"/>
                  </a:srgbClr>
                </a:solidFill>
                <a:latin typeface="Gadugi" panose="020B0502040204020203" pitchFamily="34" charset="0"/>
                <a:ea typeface="Gadugi" panose="020B0502040204020203" pitchFamily="34" charset="0"/>
              </a:rPr>
              <a:t>Please raise hand or use chat feature for questions.</a:t>
            </a:r>
          </a:p>
        </p:txBody>
      </p:sp>
    </p:spTree>
    <p:extLst>
      <p:ext uri="{BB962C8B-B14F-4D97-AF65-F5344CB8AC3E}">
        <p14:creationId xmlns:p14="http://schemas.microsoft.com/office/powerpoint/2010/main" val="429298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25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125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125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2" dur="1250" fill="hold"/>
                                        <p:tgtEl>
                                          <p:spTgt spid="5">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125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6" dur="1250" fill="hold"/>
                                        <p:tgtEl>
                                          <p:spTgt spid="5">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125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0" dur="1250" fill="hold"/>
                                        <p:tgtEl>
                                          <p:spTgt spid="5">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125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4" dur="125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23284"/>
          <a:stretch/>
        </p:blipFill>
        <p:spPr bwMode="auto">
          <a:xfrm>
            <a:off x="5980176" y="1143000"/>
            <a:ext cx="2935224" cy="4623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3048" y="1143000"/>
            <a:ext cx="2931952" cy="532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143" r="1313"/>
          <a:stretch/>
        </p:blipFill>
        <p:spPr bwMode="auto">
          <a:xfrm>
            <a:off x="2783048" y="941029"/>
            <a:ext cx="2931952" cy="201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60640"/>
          <a:stretch/>
        </p:blipFill>
        <p:spPr bwMode="auto">
          <a:xfrm>
            <a:off x="5980175" y="5723784"/>
            <a:ext cx="2935224" cy="743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143" r="1313"/>
          <a:stretch/>
        </p:blipFill>
        <p:spPr bwMode="auto">
          <a:xfrm>
            <a:off x="5980175" y="941029"/>
            <a:ext cx="2931952" cy="201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362778" y="1226820"/>
            <a:ext cx="1298881" cy="5324535"/>
          </a:xfrm>
          <a:prstGeom prst="rect">
            <a:avLst/>
          </a:prstGeom>
          <a:noFill/>
        </p:spPr>
        <p:txBody>
          <a:bodyPr wrap="square" rtlCol="0">
            <a:spAutoFit/>
          </a:bodyPr>
          <a:lstStyle/>
          <a:p>
            <a:r>
              <a:rPr lang="en-US" sz="1000" b="1" dirty="0">
                <a:solidFill>
                  <a:schemeClr val="tx2">
                    <a:lumMod val="75000"/>
                  </a:schemeClr>
                </a:solidFill>
                <a:latin typeface="Ink Free" panose="03080402000500000000" pitchFamily="66" charset="0"/>
              </a:rPr>
              <a:t>F         $1,480</a:t>
            </a:r>
          </a:p>
          <a:p>
            <a:endParaRPr lang="en-US" sz="1000" b="1" dirty="0">
              <a:solidFill>
                <a:schemeClr val="tx2">
                  <a:lumMod val="75000"/>
                </a:schemeClr>
              </a:solidFill>
              <a:latin typeface="Ink Free" panose="03080402000500000000" pitchFamily="66" charset="0"/>
            </a:endParaRPr>
          </a:p>
          <a:p>
            <a:r>
              <a:rPr lang="en-US" sz="1000" b="1" dirty="0">
                <a:solidFill>
                  <a:schemeClr val="tx2">
                    <a:lumMod val="75000"/>
                  </a:schemeClr>
                </a:solidFill>
                <a:latin typeface="Ink Free" panose="03080402000500000000" pitchFamily="66" charset="0"/>
              </a:rPr>
              <a:t>          </a:t>
            </a:r>
          </a:p>
          <a:p>
            <a:endParaRPr lang="en-US" sz="1000" b="1" dirty="0">
              <a:solidFill>
                <a:schemeClr val="tx2">
                  <a:lumMod val="75000"/>
                </a:schemeClr>
              </a:solidFill>
              <a:latin typeface="Ink Free" panose="03080402000500000000" pitchFamily="66" charset="0"/>
            </a:endParaRPr>
          </a:p>
          <a:p>
            <a:r>
              <a:rPr lang="en-US" sz="1000" b="1" dirty="0">
                <a:solidFill>
                  <a:schemeClr val="tx2">
                    <a:lumMod val="75000"/>
                  </a:schemeClr>
                </a:solidFill>
                <a:latin typeface="Ink Free" panose="03080402000500000000" pitchFamily="66" charset="0"/>
              </a:rPr>
              <a:t>V          $  240</a:t>
            </a:r>
          </a:p>
          <a:p>
            <a:r>
              <a:rPr lang="en-US" sz="1000" b="1" dirty="0">
                <a:solidFill>
                  <a:schemeClr val="tx2">
                    <a:lumMod val="75000"/>
                  </a:schemeClr>
                </a:solidFill>
                <a:latin typeface="Ink Free" panose="03080402000500000000" pitchFamily="66" charset="0"/>
              </a:rPr>
              <a:t>V          $  230</a:t>
            </a:r>
          </a:p>
          <a:p>
            <a:endParaRPr lang="en-US" sz="1000" b="1" dirty="0">
              <a:solidFill>
                <a:schemeClr val="tx2">
                  <a:lumMod val="75000"/>
                </a:schemeClr>
              </a:solidFill>
              <a:latin typeface="Ink Free" panose="03080402000500000000" pitchFamily="66" charset="0"/>
            </a:endParaRPr>
          </a:p>
          <a:p>
            <a:r>
              <a:rPr lang="en-US" sz="1000" b="1" dirty="0">
                <a:solidFill>
                  <a:schemeClr val="tx2">
                    <a:lumMod val="75000"/>
                  </a:schemeClr>
                </a:solidFill>
                <a:latin typeface="Ink Free" panose="03080402000500000000" pitchFamily="66" charset="0"/>
              </a:rPr>
              <a:t>              1,950</a:t>
            </a:r>
          </a:p>
          <a:p>
            <a:endParaRPr lang="en-US" sz="1000" b="1" dirty="0">
              <a:solidFill>
                <a:schemeClr val="tx2">
                  <a:lumMod val="75000"/>
                </a:schemeClr>
              </a:solidFill>
              <a:latin typeface="Ink Free" panose="03080402000500000000" pitchFamily="66" charset="0"/>
            </a:endParaRPr>
          </a:p>
          <a:p>
            <a:endParaRPr lang="en-US" sz="1000" b="1" dirty="0">
              <a:solidFill>
                <a:schemeClr val="tx2">
                  <a:lumMod val="75000"/>
                </a:schemeClr>
              </a:solidFill>
              <a:latin typeface="Ink Free" panose="03080402000500000000" pitchFamily="66" charset="0"/>
            </a:endParaRPr>
          </a:p>
          <a:p>
            <a:endParaRPr lang="en-US" sz="1000" b="1" dirty="0">
              <a:solidFill>
                <a:schemeClr val="tx2">
                  <a:lumMod val="75000"/>
                </a:schemeClr>
              </a:solidFill>
              <a:latin typeface="Ink Free" panose="03080402000500000000" pitchFamily="66" charset="0"/>
            </a:endParaRPr>
          </a:p>
          <a:p>
            <a:r>
              <a:rPr lang="en-US" sz="1000" b="1" dirty="0">
                <a:solidFill>
                  <a:schemeClr val="tx2">
                    <a:lumMod val="75000"/>
                  </a:schemeClr>
                </a:solidFill>
                <a:latin typeface="Ink Free" panose="03080402000500000000" pitchFamily="66" charset="0"/>
              </a:rPr>
              <a:t>F          $       0</a:t>
            </a:r>
          </a:p>
          <a:p>
            <a:r>
              <a:rPr lang="en-US" sz="1000" b="1" dirty="0">
                <a:solidFill>
                  <a:schemeClr val="tx2">
                    <a:lumMod val="75000"/>
                  </a:schemeClr>
                </a:solidFill>
                <a:latin typeface="Ink Free" panose="03080402000500000000" pitchFamily="66" charset="0"/>
              </a:rPr>
              <a:t>V          $     60</a:t>
            </a:r>
          </a:p>
          <a:p>
            <a:r>
              <a:rPr lang="en-US" sz="1000" b="1" dirty="0">
                <a:solidFill>
                  <a:schemeClr val="tx2">
                    <a:lumMod val="75000"/>
                  </a:schemeClr>
                </a:solidFill>
                <a:latin typeface="Ink Free" panose="03080402000500000000" pitchFamily="66" charset="0"/>
              </a:rPr>
              <a:t>F          $   130</a:t>
            </a:r>
          </a:p>
          <a:p>
            <a:endParaRPr lang="en-US" sz="1000" b="1" dirty="0">
              <a:solidFill>
                <a:schemeClr val="tx2">
                  <a:lumMod val="75000"/>
                </a:schemeClr>
              </a:solidFill>
              <a:latin typeface="Ink Free" panose="03080402000500000000" pitchFamily="66" charset="0"/>
            </a:endParaRPr>
          </a:p>
          <a:p>
            <a:pPr>
              <a:spcBef>
                <a:spcPts val="600"/>
              </a:spcBef>
            </a:pPr>
            <a:r>
              <a:rPr lang="en-US" sz="1000" b="1" dirty="0">
                <a:solidFill>
                  <a:schemeClr val="tx2">
                    <a:lumMod val="75000"/>
                  </a:schemeClr>
                </a:solidFill>
                <a:latin typeface="Ink Free" panose="03080402000500000000" pitchFamily="66" charset="0"/>
              </a:rPr>
              <a:t>                190</a:t>
            </a:r>
          </a:p>
          <a:p>
            <a:endParaRPr lang="en-US" sz="1000" b="1" dirty="0">
              <a:solidFill>
                <a:schemeClr val="tx2">
                  <a:lumMod val="75000"/>
                </a:schemeClr>
              </a:solidFill>
              <a:latin typeface="Ink Free" panose="03080402000500000000" pitchFamily="66" charset="0"/>
            </a:endParaRPr>
          </a:p>
          <a:p>
            <a:pPr>
              <a:spcBef>
                <a:spcPts val="600"/>
              </a:spcBef>
            </a:pPr>
            <a:r>
              <a:rPr lang="en-US" sz="1000" b="1" dirty="0">
                <a:solidFill>
                  <a:schemeClr val="tx2">
                    <a:lumMod val="75000"/>
                  </a:schemeClr>
                </a:solidFill>
                <a:latin typeface="Ink Free" panose="03080402000500000000" pitchFamily="66" charset="0"/>
              </a:rPr>
              <a:t>V          $  600</a:t>
            </a:r>
          </a:p>
          <a:p>
            <a:r>
              <a:rPr lang="en-US" sz="1000" b="1" dirty="0">
                <a:solidFill>
                  <a:schemeClr val="tx2">
                    <a:lumMod val="75000"/>
                  </a:schemeClr>
                </a:solidFill>
                <a:latin typeface="Ink Free" panose="03080402000500000000" pitchFamily="66" charset="0"/>
              </a:rPr>
              <a:t>V          $  100</a:t>
            </a:r>
          </a:p>
          <a:p>
            <a:pPr>
              <a:spcBef>
                <a:spcPts val="300"/>
              </a:spcBef>
            </a:pPr>
            <a:r>
              <a:rPr lang="en-US" sz="1000" b="1" dirty="0">
                <a:solidFill>
                  <a:schemeClr val="tx2">
                    <a:lumMod val="75000"/>
                  </a:schemeClr>
                </a:solidFill>
                <a:latin typeface="Ink Free" panose="03080402000500000000" pitchFamily="66" charset="0"/>
              </a:rPr>
              <a:t>F          $  115</a:t>
            </a:r>
          </a:p>
          <a:p>
            <a:endParaRPr lang="en-US" sz="1000" b="1" dirty="0">
              <a:solidFill>
                <a:schemeClr val="tx2">
                  <a:lumMod val="75000"/>
                </a:schemeClr>
              </a:solidFill>
              <a:latin typeface="Ink Free" panose="03080402000500000000" pitchFamily="66" charset="0"/>
            </a:endParaRPr>
          </a:p>
          <a:p>
            <a:endParaRPr lang="en-US" sz="1000" b="1" dirty="0">
              <a:solidFill>
                <a:schemeClr val="tx2">
                  <a:lumMod val="75000"/>
                </a:schemeClr>
              </a:solidFill>
              <a:latin typeface="Ink Free" panose="03080402000500000000" pitchFamily="66" charset="0"/>
            </a:endParaRPr>
          </a:p>
          <a:p>
            <a:pPr>
              <a:spcBef>
                <a:spcPts val="600"/>
              </a:spcBef>
            </a:pPr>
            <a:r>
              <a:rPr lang="en-US" sz="1000" b="1" dirty="0">
                <a:solidFill>
                  <a:schemeClr val="tx2">
                    <a:lumMod val="75000"/>
                  </a:schemeClr>
                </a:solidFill>
                <a:latin typeface="Ink Free" panose="03080402000500000000" pitchFamily="66" charset="0"/>
              </a:rPr>
              <a:t>               815</a:t>
            </a:r>
          </a:p>
          <a:p>
            <a:endParaRPr lang="en-US" sz="1000" b="1" dirty="0">
              <a:solidFill>
                <a:schemeClr val="tx2">
                  <a:lumMod val="75000"/>
                </a:schemeClr>
              </a:solidFill>
              <a:latin typeface="Ink Free" panose="03080402000500000000" pitchFamily="66" charset="0"/>
            </a:endParaRPr>
          </a:p>
          <a:p>
            <a:r>
              <a:rPr lang="en-US" sz="1000" b="1" dirty="0">
                <a:solidFill>
                  <a:schemeClr val="tx2">
                    <a:lumMod val="75000"/>
                  </a:schemeClr>
                </a:solidFill>
                <a:latin typeface="Ink Free" panose="03080402000500000000" pitchFamily="66" charset="0"/>
              </a:rPr>
              <a:t>V         $   25</a:t>
            </a:r>
          </a:p>
          <a:p>
            <a:endParaRPr lang="en-US" sz="1000" b="1" dirty="0">
              <a:solidFill>
                <a:schemeClr val="tx2">
                  <a:lumMod val="75000"/>
                </a:schemeClr>
              </a:solidFill>
              <a:latin typeface="Ink Free" panose="03080402000500000000" pitchFamily="66" charset="0"/>
            </a:endParaRPr>
          </a:p>
          <a:p>
            <a:endParaRPr lang="en-US" sz="1000" b="1" dirty="0">
              <a:solidFill>
                <a:schemeClr val="tx2">
                  <a:lumMod val="75000"/>
                </a:schemeClr>
              </a:solidFill>
              <a:latin typeface="Ink Free" panose="03080402000500000000" pitchFamily="66" charset="0"/>
            </a:endParaRPr>
          </a:p>
          <a:p>
            <a:endParaRPr lang="en-US" sz="1000" b="1" dirty="0">
              <a:solidFill>
                <a:schemeClr val="tx2">
                  <a:lumMod val="75000"/>
                </a:schemeClr>
              </a:solidFill>
              <a:latin typeface="Ink Free" panose="03080402000500000000" pitchFamily="66" charset="0"/>
            </a:endParaRPr>
          </a:p>
          <a:p>
            <a:endParaRPr lang="en-US" sz="1000" b="1" dirty="0">
              <a:solidFill>
                <a:schemeClr val="tx2">
                  <a:lumMod val="75000"/>
                </a:schemeClr>
              </a:solidFill>
              <a:latin typeface="Ink Free" panose="03080402000500000000" pitchFamily="66" charset="0"/>
            </a:endParaRPr>
          </a:p>
          <a:p>
            <a:endParaRPr lang="en-US" sz="1000" b="1" dirty="0">
              <a:solidFill>
                <a:schemeClr val="tx2">
                  <a:lumMod val="75000"/>
                </a:schemeClr>
              </a:solidFill>
              <a:latin typeface="Ink Free" panose="03080402000500000000" pitchFamily="66" charset="0"/>
            </a:endParaRPr>
          </a:p>
          <a:p>
            <a:r>
              <a:rPr lang="en-US" sz="1000" b="1" dirty="0">
                <a:solidFill>
                  <a:schemeClr val="tx2">
                    <a:lumMod val="75000"/>
                  </a:schemeClr>
                </a:solidFill>
                <a:latin typeface="Ink Free" panose="03080402000500000000" pitchFamily="66" charset="0"/>
              </a:rPr>
              <a:t>                 </a:t>
            </a:r>
          </a:p>
          <a:p>
            <a:pPr>
              <a:spcBef>
                <a:spcPts val="300"/>
              </a:spcBef>
            </a:pPr>
            <a:r>
              <a:rPr lang="en-US" sz="1000" b="1" dirty="0">
                <a:solidFill>
                  <a:schemeClr val="tx2">
                    <a:lumMod val="75000"/>
                  </a:schemeClr>
                </a:solidFill>
                <a:latin typeface="Ink Free" panose="03080402000500000000" pitchFamily="66" charset="0"/>
              </a:rPr>
              <a:t>                 25</a:t>
            </a:r>
          </a:p>
        </p:txBody>
      </p:sp>
      <p:sp>
        <p:nvSpPr>
          <p:cNvPr id="11" name="TextBox 10"/>
          <p:cNvSpPr txBox="1"/>
          <p:nvPr/>
        </p:nvSpPr>
        <p:spPr>
          <a:xfrm>
            <a:off x="7504175" y="1600200"/>
            <a:ext cx="1298881" cy="4939814"/>
          </a:xfrm>
          <a:prstGeom prst="rect">
            <a:avLst/>
          </a:prstGeom>
          <a:noFill/>
        </p:spPr>
        <p:txBody>
          <a:bodyPr wrap="square" rtlCol="0">
            <a:spAutoFit/>
          </a:bodyPr>
          <a:lstStyle/>
          <a:p>
            <a:endParaRPr lang="en-US" sz="1000" b="1" dirty="0">
              <a:solidFill>
                <a:schemeClr val="tx2">
                  <a:lumMod val="75000"/>
                </a:schemeClr>
              </a:solidFill>
              <a:latin typeface="Ink Free" panose="03080402000500000000" pitchFamily="66" charset="0"/>
            </a:endParaRPr>
          </a:p>
          <a:p>
            <a:r>
              <a:rPr lang="en-US" sz="1000" b="1" dirty="0">
                <a:solidFill>
                  <a:schemeClr val="tx2">
                    <a:lumMod val="75000"/>
                  </a:schemeClr>
                </a:solidFill>
                <a:latin typeface="Ink Free" panose="03080402000500000000" pitchFamily="66" charset="0"/>
              </a:rPr>
              <a:t>V         $   80</a:t>
            </a:r>
          </a:p>
          <a:p>
            <a:endParaRPr lang="en-US" sz="1000" b="1" dirty="0">
              <a:solidFill>
                <a:schemeClr val="tx2">
                  <a:lumMod val="75000"/>
                </a:schemeClr>
              </a:solidFill>
              <a:latin typeface="Ink Free" panose="03080402000500000000" pitchFamily="66" charset="0"/>
            </a:endParaRPr>
          </a:p>
          <a:p>
            <a:pPr>
              <a:spcBef>
                <a:spcPts val="600"/>
              </a:spcBef>
            </a:pPr>
            <a:r>
              <a:rPr lang="en-US" sz="1000" b="1" dirty="0">
                <a:solidFill>
                  <a:schemeClr val="tx2">
                    <a:lumMod val="75000"/>
                  </a:schemeClr>
                </a:solidFill>
                <a:latin typeface="Ink Free" panose="03080402000500000000" pitchFamily="66" charset="0"/>
              </a:rPr>
              <a:t>                 80</a:t>
            </a:r>
          </a:p>
          <a:p>
            <a:pPr>
              <a:spcBef>
                <a:spcPts val="1200"/>
              </a:spcBef>
            </a:pPr>
            <a:r>
              <a:rPr lang="en-US" sz="1000" b="1" dirty="0">
                <a:solidFill>
                  <a:schemeClr val="tx2">
                    <a:lumMod val="75000"/>
                  </a:schemeClr>
                </a:solidFill>
                <a:latin typeface="Ink Free" panose="03080402000500000000" pitchFamily="66" charset="0"/>
              </a:rPr>
              <a:t>V          $   40</a:t>
            </a:r>
          </a:p>
          <a:p>
            <a:pPr>
              <a:spcBef>
                <a:spcPts val="300"/>
              </a:spcBef>
            </a:pPr>
            <a:r>
              <a:rPr lang="en-US" sz="1000" b="1" dirty="0">
                <a:solidFill>
                  <a:schemeClr val="tx2">
                    <a:lumMod val="75000"/>
                  </a:schemeClr>
                </a:solidFill>
                <a:latin typeface="Ink Free" panose="03080402000500000000" pitchFamily="66" charset="0"/>
              </a:rPr>
              <a:t>V          $   55</a:t>
            </a:r>
          </a:p>
          <a:p>
            <a:endParaRPr lang="en-US" sz="1000" b="1" dirty="0">
              <a:solidFill>
                <a:schemeClr val="tx2">
                  <a:lumMod val="75000"/>
                </a:schemeClr>
              </a:solidFill>
              <a:latin typeface="Ink Free" panose="03080402000500000000" pitchFamily="66" charset="0"/>
            </a:endParaRPr>
          </a:p>
          <a:p>
            <a:endParaRPr lang="en-US" sz="1000" b="1" dirty="0">
              <a:solidFill>
                <a:schemeClr val="tx2">
                  <a:lumMod val="75000"/>
                </a:schemeClr>
              </a:solidFill>
              <a:latin typeface="Ink Free" panose="03080402000500000000" pitchFamily="66" charset="0"/>
            </a:endParaRPr>
          </a:p>
          <a:p>
            <a:endParaRPr lang="en-US" sz="1000" b="1" dirty="0">
              <a:solidFill>
                <a:schemeClr val="tx2">
                  <a:lumMod val="75000"/>
                </a:schemeClr>
              </a:solidFill>
              <a:latin typeface="Ink Free" panose="03080402000500000000" pitchFamily="66" charset="0"/>
            </a:endParaRPr>
          </a:p>
          <a:p>
            <a:pPr>
              <a:spcBef>
                <a:spcPts val="600"/>
              </a:spcBef>
            </a:pPr>
            <a:r>
              <a:rPr lang="en-US" sz="1000" b="1" dirty="0">
                <a:solidFill>
                  <a:schemeClr val="tx2">
                    <a:lumMod val="75000"/>
                  </a:schemeClr>
                </a:solidFill>
                <a:latin typeface="Ink Free" panose="03080402000500000000" pitchFamily="66" charset="0"/>
              </a:rPr>
              <a:t>F          $ 278</a:t>
            </a:r>
          </a:p>
          <a:p>
            <a:endParaRPr lang="en-US" sz="1000" b="1" dirty="0">
              <a:solidFill>
                <a:schemeClr val="tx2">
                  <a:lumMod val="75000"/>
                </a:schemeClr>
              </a:solidFill>
              <a:latin typeface="Ink Free" panose="03080402000500000000" pitchFamily="66" charset="0"/>
            </a:endParaRPr>
          </a:p>
          <a:p>
            <a:pPr>
              <a:spcBef>
                <a:spcPts val="600"/>
              </a:spcBef>
            </a:pPr>
            <a:r>
              <a:rPr lang="en-US" sz="1000" b="1" dirty="0">
                <a:solidFill>
                  <a:schemeClr val="tx2">
                    <a:lumMod val="75000"/>
                  </a:schemeClr>
                </a:solidFill>
                <a:latin typeface="Ink Free" panose="03080402000500000000" pitchFamily="66" charset="0"/>
              </a:rPr>
              <a:t>V          $  108</a:t>
            </a:r>
          </a:p>
          <a:p>
            <a:pPr>
              <a:spcBef>
                <a:spcPts val="300"/>
              </a:spcBef>
            </a:pPr>
            <a:r>
              <a:rPr lang="en-US" sz="1000" b="1" dirty="0">
                <a:solidFill>
                  <a:schemeClr val="tx2">
                    <a:lumMod val="75000"/>
                  </a:schemeClr>
                </a:solidFill>
                <a:latin typeface="Ink Free" panose="03080402000500000000" pitchFamily="66" charset="0"/>
              </a:rPr>
              <a:t>                481</a:t>
            </a:r>
          </a:p>
          <a:p>
            <a:endParaRPr lang="en-US" sz="1000" b="1" dirty="0">
              <a:solidFill>
                <a:schemeClr val="tx2">
                  <a:lumMod val="75000"/>
                </a:schemeClr>
              </a:solidFill>
              <a:latin typeface="Ink Free" panose="03080402000500000000" pitchFamily="66" charset="0"/>
            </a:endParaRPr>
          </a:p>
          <a:p>
            <a:pPr>
              <a:spcBef>
                <a:spcPts val="900"/>
              </a:spcBef>
            </a:pPr>
            <a:r>
              <a:rPr lang="en-US" sz="1000" b="1" dirty="0">
                <a:solidFill>
                  <a:schemeClr val="tx2">
                    <a:lumMod val="75000"/>
                  </a:schemeClr>
                </a:solidFill>
                <a:latin typeface="Ink Free" panose="03080402000500000000" pitchFamily="66" charset="0"/>
              </a:rPr>
              <a:t>V          $  230</a:t>
            </a:r>
          </a:p>
          <a:p>
            <a:endParaRPr lang="en-US" sz="1000" b="1" dirty="0">
              <a:solidFill>
                <a:schemeClr val="tx2">
                  <a:lumMod val="75000"/>
                </a:schemeClr>
              </a:solidFill>
              <a:latin typeface="Ink Free" panose="03080402000500000000" pitchFamily="66" charset="0"/>
            </a:endParaRPr>
          </a:p>
          <a:p>
            <a:pPr>
              <a:spcBef>
                <a:spcPts val="600"/>
              </a:spcBef>
            </a:pPr>
            <a:r>
              <a:rPr lang="en-US" sz="1000" b="1" dirty="0">
                <a:solidFill>
                  <a:schemeClr val="tx2">
                    <a:lumMod val="75000"/>
                  </a:schemeClr>
                </a:solidFill>
                <a:latin typeface="Ink Free" panose="03080402000500000000" pitchFamily="66" charset="0"/>
              </a:rPr>
              <a:t>V          $    80</a:t>
            </a:r>
          </a:p>
          <a:p>
            <a:endParaRPr lang="en-US" sz="1000" b="1" dirty="0">
              <a:solidFill>
                <a:schemeClr val="tx2">
                  <a:lumMod val="75000"/>
                </a:schemeClr>
              </a:solidFill>
              <a:latin typeface="Ink Free" panose="03080402000500000000" pitchFamily="66" charset="0"/>
            </a:endParaRPr>
          </a:p>
          <a:p>
            <a:pPr>
              <a:spcBef>
                <a:spcPts val="600"/>
              </a:spcBef>
            </a:pPr>
            <a:r>
              <a:rPr lang="en-US" sz="1000" b="1" dirty="0">
                <a:solidFill>
                  <a:schemeClr val="tx2">
                    <a:lumMod val="75000"/>
                  </a:schemeClr>
                </a:solidFill>
                <a:latin typeface="Ink Free" panose="03080402000500000000" pitchFamily="66" charset="0"/>
              </a:rPr>
              <a:t>                310</a:t>
            </a:r>
          </a:p>
          <a:p>
            <a:endParaRPr lang="en-US" sz="1000" b="1" dirty="0">
              <a:solidFill>
                <a:schemeClr val="tx2">
                  <a:lumMod val="75000"/>
                </a:schemeClr>
              </a:solidFill>
              <a:latin typeface="Ink Free" panose="03080402000500000000" pitchFamily="66" charset="0"/>
            </a:endParaRPr>
          </a:p>
          <a:p>
            <a:pPr>
              <a:spcBef>
                <a:spcPts val="1200"/>
              </a:spcBef>
            </a:pPr>
            <a:r>
              <a:rPr lang="en-US" sz="1000" b="1" dirty="0">
                <a:solidFill>
                  <a:schemeClr val="tx2">
                    <a:lumMod val="75000"/>
                  </a:schemeClr>
                </a:solidFill>
                <a:latin typeface="Ink Free" panose="03080402000500000000" pitchFamily="66" charset="0"/>
              </a:rPr>
              <a:t> V          $   90</a:t>
            </a:r>
          </a:p>
          <a:p>
            <a:r>
              <a:rPr lang="en-US" sz="1000" b="1" dirty="0">
                <a:solidFill>
                  <a:schemeClr val="tx2">
                    <a:lumMod val="75000"/>
                  </a:schemeClr>
                </a:solidFill>
                <a:latin typeface="Ink Free" panose="03080402000500000000" pitchFamily="66" charset="0"/>
              </a:rPr>
              <a:t> V          $  100</a:t>
            </a:r>
          </a:p>
          <a:p>
            <a:pPr>
              <a:spcBef>
                <a:spcPts val="300"/>
              </a:spcBef>
            </a:pPr>
            <a:r>
              <a:rPr lang="en-US" sz="1000" b="1" dirty="0">
                <a:solidFill>
                  <a:schemeClr val="tx2">
                    <a:lumMod val="75000"/>
                  </a:schemeClr>
                </a:solidFill>
                <a:latin typeface="Ink Free" panose="03080402000500000000" pitchFamily="66" charset="0"/>
              </a:rPr>
              <a:t> V          $   43</a:t>
            </a:r>
          </a:p>
          <a:p>
            <a:pPr>
              <a:spcBef>
                <a:spcPts val="300"/>
              </a:spcBef>
            </a:pPr>
            <a:r>
              <a:rPr lang="en-US" sz="1000" b="1" dirty="0">
                <a:solidFill>
                  <a:schemeClr val="tx2">
                    <a:lumMod val="75000"/>
                  </a:schemeClr>
                </a:solidFill>
                <a:latin typeface="Ink Free" panose="03080402000500000000" pitchFamily="66" charset="0"/>
              </a:rPr>
              <a:t>               </a:t>
            </a:r>
          </a:p>
          <a:p>
            <a:pPr>
              <a:spcBef>
                <a:spcPts val="300"/>
              </a:spcBef>
            </a:pPr>
            <a:r>
              <a:rPr lang="en-US" sz="1000" b="1" dirty="0">
                <a:solidFill>
                  <a:schemeClr val="tx2">
                    <a:lumMod val="75000"/>
                  </a:schemeClr>
                </a:solidFill>
                <a:latin typeface="Ink Free" panose="03080402000500000000" pitchFamily="66" charset="0"/>
              </a:rPr>
              <a:t>                 233</a:t>
            </a:r>
          </a:p>
        </p:txBody>
      </p:sp>
      <p:sp>
        <p:nvSpPr>
          <p:cNvPr id="2" name="Title 1">
            <a:extLst>
              <a:ext uri="{FF2B5EF4-FFF2-40B4-BE49-F238E27FC236}">
                <a16:creationId xmlns:a16="http://schemas.microsoft.com/office/drawing/2014/main" id="{6C040F49-FAFD-4AB9-B772-3B0F4F17555A}"/>
              </a:ext>
            </a:extLst>
          </p:cNvPr>
          <p:cNvSpPr>
            <a:spLocks noGrp="1"/>
          </p:cNvSpPr>
          <p:nvPr>
            <p:ph type="title"/>
          </p:nvPr>
        </p:nvSpPr>
        <p:spPr/>
        <p:txBody>
          <a:bodyPr/>
          <a:lstStyle/>
          <a:p>
            <a:r>
              <a:rPr lang="en-US" dirty="0"/>
              <a:t>Total Expenses</a:t>
            </a:r>
          </a:p>
        </p:txBody>
      </p:sp>
      <p:sp>
        <p:nvSpPr>
          <p:cNvPr id="13" name="Title 1">
            <a:extLst>
              <a:ext uri="{FF2B5EF4-FFF2-40B4-BE49-F238E27FC236}">
                <a16:creationId xmlns:a16="http://schemas.microsoft.com/office/drawing/2014/main" id="{50A42454-7472-4B4C-A856-36E8EBD030EC}"/>
              </a:ext>
            </a:extLst>
          </p:cNvPr>
          <p:cNvSpPr txBox="1">
            <a:spLocks/>
          </p:cNvSpPr>
          <p:nvPr/>
        </p:nvSpPr>
        <p:spPr>
          <a:xfrm>
            <a:off x="34836" y="5506492"/>
            <a:ext cx="1902818" cy="685800"/>
          </a:xfrm>
          <a:prstGeom prst="rect">
            <a:avLst/>
          </a:prstGeom>
          <a:solidFill>
            <a:schemeClr val="tx2">
              <a:lumMod val="50000"/>
              <a:alpha val="45098"/>
            </a:scheme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bg1"/>
                </a:solidFill>
              </a:rPr>
              <a:t>Housing</a:t>
            </a:r>
          </a:p>
        </p:txBody>
      </p:sp>
      <p:sp>
        <p:nvSpPr>
          <p:cNvPr id="14" name="Title 1">
            <a:extLst>
              <a:ext uri="{FF2B5EF4-FFF2-40B4-BE49-F238E27FC236}">
                <a16:creationId xmlns:a16="http://schemas.microsoft.com/office/drawing/2014/main" id="{146D44CB-29A2-41D6-81D0-9AEAE71EDEA8}"/>
              </a:ext>
            </a:extLst>
          </p:cNvPr>
          <p:cNvSpPr txBox="1">
            <a:spLocks/>
          </p:cNvSpPr>
          <p:nvPr/>
        </p:nvSpPr>
        <p:spPr>
          <a:xfrm>
            <a:off x="34836" y="4825545"/>
            <a:ext cx="1902818" cy="685800"/>
          </a:xfrm>
          <a:prstGeom prst="rect">
            <a:avLst/>
          </a:prstGeom>
          <a:solidFill>
            <a:schemeClr val="tx2">
              <a:lumMod val="50000"/>
              <a:alpha val="45098"/>
            </a:scheme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bg1"/>
                </a:solidFill>
              </a:rPr>
              <a:t>Food</a:t>
            </a:r>
          </a:p>
        </p:txBody>
      </p:sp>
      <p:sp>
        <p:nvSpPr>
          <p:cNvPr id="15" name="Title 1">
            <a:extLst>
              <a:ext uri="{FF2B5EF4-FFF2-40B4-BE49-F238E27FC236}">
                <a16:creationId xmlns:a16="http://schemas.microsoft.com/office/drawing/2014/main" id="{205F3D0F-604A-4DA8-ACF7-1D1DB67C02CE}"/>
              </a:ext>
            </a:extLst>
          </p:cNvPr>
          <p:cNvSpPr txBox="1">
            <a:spLocks/>
          </p:cNvSpPr>
          <p:nvPr/>
        </p:nvSpPr>
        <p:spPr>
          <a:xfrm>
            <a:off x="34836" y="4144598"/>
            <a:ext cx="1902818" cy="685800"/>
          </a:xfrm>
          <a:prstGeom prst="rect">
            <a:avLst/>
          </a:prstGeom>
          <a:solidFill>
            <a:srgbClr val="339966">
              <a:alpha val="67059"/>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Transportation</a:t>
            </a:r>
          </a:p>
        </p:txBody>
      </p:sp>
      <p:sp>
        <p:nvSpPr>
          <p:cNvPr id="17" name="Title 1">
            <a:extLst>
              <a:ext uri="{FF2B5EF4-FFF2-40B4-BE49-F238E27FC236}">
                <a16:creationId xmlns:a16="http://schemas.microsoft.com/office/drawing/2014/main" id="{9F685401-0316-47AE-9FA8-070091FB1E39}"/>
              </a:ext>
            </a:extLst>
          </p:cNvPr>
          <p:cNvSpPr txBox="1">
            <a:spLocks/>
          </p:cNvSpPr>
          <p:nvPr/>
        </p:nvSpPr>
        <p:spPr>
          <a:xfrm>
            <a:off x="34836" y="2101757"/>
            <a:ext cx="1901952" cy="685800"/>
          </a:xfrm>
          <a:prstGeom prst="rect">
            <a:avLst/>
          </a:prstGeom>
          <a:solidFill>
            <a:srgbClr val="FFFF00">
              <a:alpha val="65098"/>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Personal Care</a:t>
            </a:r>
          </a:p>
        </p:txBody>
      </p:sp>
      <p:sp>
        <p:nvSpPr>
          <p:cNvPr id="18" name="Title 1">
            <a:extLst>
              <a:ext uri="{FF2B5EF4-FFF2-40B4-BE49-F238E27FC236}">
                <a16:creationId xmlns:a16="http://schemas.microsoft.com/office/drawing/2014/main" id="{BE5751C9-DF06-433A-874D-367CB9C2E342}"/>
              </a:ext>
            </a:extLst>
          </p:cNvPr>
          <p:cNvSpPr txBox="1">
            <a:spLocks/>
          </p:cNvSpPr>
          <p:nvPr/>
        </p:nvSpPr>
        <p:spPr>
          <a:xfrm>
            <a:off x="34836" y="1420810"/>
            <a:ext cx="1901952" cy="685800"/>
          </a:xfrm>
          <a:prstGeom prst="rect">
            <a:avLst/>
          </a:prstGeom>
          <a:solidFill>
            <a:srgbClr val="FFC000">
              <a:alpha val="74902"/>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Obligations</a:t>
            </a:r>
          </a:p>
        </p:txBody>
      </p:sp>
      <p:sp>
        <p:nvSpPr>
          <p:cNvPr id="19" name="Title 1">
            <a:extLst>
              <a:ext uri="{FF2B5EF4-FFF2-40B4-BE49-F238E27FC236}">
                <a16:creationId xmlns:a16="http://schemas.microsoft.com/office/drawing/2014/main" id="{5CFAA5B5-3FE1-40B5-B0B9-911391BFCE24}"/>
              </a:ext>
            </a:extLst>
          </p:cNvPr>
          <p:cNvSpPr txBox="1">
            <a:spLocks/>
          </p:cNvSpPr>
          <p:nvPr/>
        </p:nvSpPr>
        <p:spPr>
          <a:xfrm>
            <a:off x="34836" y="739863"/>
            <a:ext cx="1901952" cy="685800"/>
          </a:xfrm>
          <a:prstGeom prst="rect">
            <a:avLst/>
          </a:prstGeom>
          <a:solidFill>
            <a:srgbClr val="FF0000">
              <a:alpha val="61961"/>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Entertainment</a:t>
            </a:r>
          </a:p>
        </p:txBody>
      </p:sp>
      <p:sp>
        <p:nvSpPr>
          <p:cNvPr id="20" name="Title 1">
            <a:extLst>
              <a:ext uri="{FF2B5EF4-FFF2-40B4-BE49-F238E27FC236}">
                <a16:creationId xmlns:a16="http://schemas.microsoft.com/office/drawing/2014/main" id="{AA4F7C46-96B9-4458-A395-DA85B9ED588E}"/>
              </a:ext>
            </a:extLst>
          </p:cNvPr>
          <p:cNvSpPr txBox="1">
            <a:spLocks/>
          </p:cNvSpPr>
          <p:nvPr/>
        </p:nvSpPr>
        <p:spPr>
          <a:xfrm>
            <a:off x="34836" y="3463651"/>
            <a:ext cx="1902818" cy="685800"/>
          </a:xfrm>
          <a:prstGeom prst="rect">
            <a:avLst/>
          </a:prstGeom>
          <a:solidFill>
            <a:srgbClr val="339966">
              <a:alpha val="67059"/>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Health</a:t>
            </a:r>
          </a:p>
        </p:txBody>
      </p:sp>
      <p:sp>
        <p:nvSpPr>
          <p:cNvPr id="21" name="Title 1">
            <a:extLst>
              <a:ext uri="{FF2B5EF4-FFF2-40B4-BE49-F238E27FC236}">
                <a16:creationId xmlns:a16="http://schemas.microsoft.com/office/drawing/2014/main" id="{D45A4B47-909D-40FD-80F3-A9C1490E1788}"/>
              </a:ext>
            </a:extLst>
          </p:cNvPr>
          <p:cNvSpPr txBox="1">
            <a:spLocks/>
          </p:cNvSpPr>
          <p:nvPr/>
        </p:nvSpPr>
        <p:spPr>
          <a:xfrm>
            <a:off x="34836" y="2782704"/>
            <a:ext cx="1902818" cy="685800"/>
          </a:xfrm>
          <a:prstGeom prst="rect">
            <a:avLst/>
          </a:prstGeom>
          <a:solidFill>
            <a:srgbClr val="339966">
              <a:alpha val="67059"/>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Children</a:t>
            </a:r>
          </a:p>
        </p:txBody>
      </p:sp>
    </p:spTree>
    <p:extLst>
      <p:ext uri="{BB962C8B-B14F-4D97-AF65-F5344CB8AC3E}">
        <p14:creationId xmlns:p14="http://schemas.microsoft.com/office/powerpoint/2010/main" val="250989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1000"/>
                                        <p:tgtEl>
                                          <p:spTgt spid="10">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wipe(left)">
                                      <p:cBhvr>
                                        <p:cTn id="10" dur="1000"/>
                                        <p:tgtEl>
                                          <p:spTgt spid="10">
                                            <p:txEl>
                                              <p:pRg st="2" end="2"/>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xEl>
                                              <p:pRg st="4" end="4"/>
                                            </p:txEl>
                                          </p:spTgt>
                                        </p:tgtEl>
                                        <p:attrNameLst>
                                          <p:attrName>style.visibility</p:attrName>
                                        </p:attrNameLst>
                                      </p:cBhvr>
                                      <p:to>
                                        <p:strVal val="visible"/>
                                      </p:to>
                                    </p:set>
                                    <p:animEffect transition="in" filter="wipe(left)">
                                      <p:cBhvr>
                                        <p:cTn id="13" dur="1000"/>
                                        <p:tgtEl>
                                          <p:spTgt spid="10">
                                            <p:txEl>
                                              <p:pRg st="4" end="4"/>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xEl>
                                              <p:pRg st="5" end="5"/>
                                            </p:txEl>
                                          </p:spTgt>
                                        </p:tgtEl>
                                        <p:attrNameLst>
                                          <p:attrName>style.visibility</p:attrName>
                                        </p:attrNameLst>
                                      </p:cBhvr>
                                      <p:to>
                                        <p:strVal val="visible"/>
                                      </p:to>
                                    </p:set>
                                    <p:animEffect transition="in" filter="wipe(left)">
                                      <p:cBhvr>
                                        <p:cTn id="16" dur="1000"/>
                                        <p:tgtEl>
                                          <p:spTgt spid="10">
                                            <p:txEl>
                                              <p:pRg st="5" end="5"/>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0">
                                            <p:txEl>
                                              <p:pRg st="7" end="7"/>
                                            </p:txEl>
                                          </p:spTgt>
                                        </p:tgtEl>
                                        <p:attrNameLst>
                                          <p:attrName>style.visibility</p:attrName>
                                        </p:attrNameLst>
                                      </p:cBhvr>
                                      <p:to>
                                        <p:strVal val="visible"/>
                                      </p:to>
                                    </p:set>
                                    <p:animEffect transition="in" filter="wipe(left)">
                                      <p:cBhvr>
                                        <p:cTn id="19" dur="1000"/>
                                        <p:tgtEl>
                                          <p:spTgt spid="10">
                                            <p:txEl>
                                              <p:pRg st="7" end="7"/>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xEl>
                                              <p:pRg st="11" end="11"/>
                                            </p:txEl>
                                          </p:spTgt>
                                        </p:tgtEl>
                                        <p:attrNameLst>
                                          <p:attrName>style.visibility</p:attrName>
                                        </p:attrNameLst>
                                      </p:cBhvr>
                                      <p:to>
                                        <p:strVal val="visible"/>
                                      </p:to>
                                    </p:set>
                                    <p:animEffect transition="in" filter="wipe(left)">
                                      <p:cBhvr>
                                        <p:cTn id="24" dur="1000"/>
                                        <p:tgtEl>
                                          <p:spTgt spid="10">
                                            <p:txEl>
                                              <p:pRg st="11" end="11"/>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0">
                                            <p:txEl>
                                              <p:pRg st="12" end="12"/>
                                            </p:txEl>
                                          </p:spTgt>
                                        </p:tgtEl>
                                        <p:attrNameLst>
                                          <p:attrName>style.visibility</p:attrName>
                                        </p:attrNameLst>
                                      </p:cBhvr>
                                      <p:to>
                                        <p:strVal val="visible"/>
                                      </p:to>
                                    </p:set>
                                    <p:animEffect transition="in" filter="wipe(left)">
                                      <p:cBhvr>
                                        <p:cTn id="27" dur="1000"/>
                                        <p:tgtEl>
                                          <p:spTgt spid="10">
                                            <p:txEl>
                                              <p:pRg st="12" end="12"/>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0">
                                            <p:txEl>
                                              <p:pRg st="13" end="13"/>
                                            </p:txEl>
                                          </p:spTgt>
                                        </p:tgtEl>
                                        <p:attrNameLst>
                                          <p:attrName>style.visibility</p:attrName>
                                        </p:attrNameLst>
                                      </p:cBhvr>
                                      <p:to>
                                        <p:strVal val="visible"/>
                                      </p:to>
                                    </p:set>
                                    <p:animEffect transition="in" filter="wipe(left)">
                                      <p:cBhvr>
                                        <p:cTn id="30" dur="1000"/>
                                        <p:tgtEl>
                                          <p:spTgt spid="10">
                                            <p:txEl>
                                              <p:pRg st="13" end="13"/>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0">
                                            <p:txEl>
                                              <p:pRg st="15" end="15"/>
                                            </p:txEl>
                                          </p:spTgt>
                                        </p:tgtEl>
                                        <p:attrNameLst>
                                          <p:attrName>style.visibility</p:attrName>
                                        </p:attrNameLst>
                                      </p:cBhvr>
                                      <p:to>
                                        <p:strVal val="visible"/>
                                      </p:to>
                                    </p:set>
                                    <p:animEffect transition="in" filter="wipe(left)">
                                      <p:cBhvr>
                                        <p:cTn id="33" dur="1000"/>
                                        <p:tgtEl>
                                          <p:spTgt spid="10">
                                            <p:txEl>
                                              <p:pRg st="15" end="1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xEl>
                                              <p:pRg st="17" end="17"/>
                                            </p:txEl>
                                          </p:spTgt>
                                        </p:tgtEl>
                                        <p:attrNameLst>
                                          <p:attrName>style.visibility</p:attrName>
                                        </p:attrNameLst>
                                      </p:cBhvr>
                                      <p:to>
                                        <p:strVal val="visible"/>
                                      </p:to>
                                    </p:set>
                                    <p:animEffect transition="in" filter="wipe(left)">
                                      <p:cBhvr>
                                        <p:cTn id="38" dur="1000"/>
                                        <p:tgtEl>
                                          <p:spTgt spid="10">
                                            <p:txEl>
                                              <p:pRg st="17" end="17"/>
                                            </p:txEl>
                                          </p:spTgt>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0">
                                            <p:txEl>
                                              <p:pRg st="18" end="18"/>
                                            </p:txEl>
                                          </p:spTgt>
                                        </p:tgtEl>
                                        <p:attrNameLst>
                                          <p:attrName>style.visibility</p:attrName>
                                        </p:attrNameLst>
                                      </p:cBhvr>
                                      <p:to>
                                        <p:strVal val="visible"/>
                                      </p:to>
                                    </p:set>
                                    <p:animEffect transition="in" filter="wipe(left)">
                                      <p:cBhvr>
                                        <p:cTn id="41" dur="1000"/>
                                        <p:tgtEl>
                                          <p:spTgt spid="10">
                                            <p:txEl>
                                              <p:pRg st="18" end="18"/>
                                            </p:txEl>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0">
                                            <p:txEl>
                                              <p:pRg st="19" end="19"/>
                                            </p:txEl>
                                          </p:spTgt>
                                        </p:tgtEl>
                                        <p:attrNameLst>
                                          <p:attrName>style.visibility</p:attrName>
                                        </p:attrNameLst>
                                      </p:cBhvr>
                                      <p:to>
                                        <p:strVal val="visible"/>
                                      </p:to>
                                    </p:set>
                                    <p:animEffect transition="in" filter="wipe(left)">
                                      <p:cBhvr>
                                        <p:cTn id="44" dur="1000"/>
                                        <p:tgtEl>
                                          <p:spTgt spid="10">
                                            <p:txEl>
                                              <p:pRg st="19" end="19"/>
                                            </p:txEl>
                                          </p:spTgt>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0">
                                            <p:txEl>
                                              <p:pRg st="22" end="22"/>
                                            </p:txEl>
                                          </p:spTgt>
                                        </p:tgtEl>
                                        <p:attrNameLst>
                                          <p:attrName>style.visibility</p:attrName>
                                        </p:attrNameLst>
                                      </p:cBhvr>
                                      <p:to>
                                        <p:strVal val="visible"/>
                                      </p:to>
                                    </p:set>
                                    <p:animEffect transition="in" filter="wipe(left)">
                                      <p:cBhvr>
                                        <p:cTn id="47" dur="1000"/>
                                        <p:tgtEl>
                                          <p:spTgt spid="10">
                                            <p:txEl>
                                              <p:pRg st="22" end="2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0">
                                            <p:txEl>
                                              <p:pRg st="24" end="24"/>
                                            </p:txEl>
                                          </p:spTgt>
                                        </p:tgtEl>
                                        <p:attrNameLst>
                                          <p:attrName>style.visibility</p:attrName>
                                        </p:attrNameLst>
                                      </p:cBhvr>
                                      <p:to>
                                        <p:strVal val="visible"/>
                                      </p:to>
                                    </p:set>
                                    <p:animEffect transition="in" filter="wipe(left)">
                                      <p:cBhvr>
                                        <p:cTn id="52" dur="1000"/>
                                        <p:tgtEl>
                                          <p:spTgt spid="10">
                                            <p:txEl>
                                              <p:pRg st="24" end="24"/>
                                            </p:txEl>
                                          </p:spTgt>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0">
                                            <p:txEl>
                                              <p:pRg st="31" end="31"/>
                                            </p:txEl>
                                          </p:spTgt>
                                        </p:tgtEl>
                                        <p:attrNameLst>
                                          <p:attrName>style.visibility</p:attrName>
                                        </p:attrNameLst>
                                      </p:cBhvr>
                                      <p:to>
                                        <p:strVal val="visible"/>
                                      </p:to>
                                    </p:set>
                                    <p:animEffect transition="in" filter="wipe(left)">
                                      <p:cBhvr>
                                        <p:cTn id="55" dur="1000"/>
                                        <p:tgtEl>
                                          <p:spTgt spid="10">
                                            <p:txEl>
                                              <p:pRg st="31" end="3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1">
                                            <p:txEl>
                                              <p:pRg st="1" end="1"/>
                                            </p:txEl>
                                          </p:spTgt>
                                        </p:tgtEl>
                                        <p:attrNameLst>
                                          <p:attrName>style.visibility</p:attrName>
                                        </p:attrNameLst>
                                      </p:cBhvr>
                                      <p:to>
                                        <p:strVal val="visible"/>
                                      </p:to>
                                    </p:set>
                                    <p:animEffect transition="in" filter="wipe(left)">
                                      <p:cBhvr>
                                        <p:cTn id="60" dur="1000"/>
                                        <p:tgtEl>
                                          <p:spTgt spid="11">
                                            <p:txEl>
                                              <p:pRg st="1" end="1"/>
                                            </p:txEl>
                                          </p:spTgt>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11">
                                            <p:txEl>
                                              <p:pRg st="3" end="3"/>
                                            </p:txEl>
                                          </p:spTgt>
                                        </p:tgtEl>
                                        <p:attrNameLst>
                                          <p:attrName>style.visibility</p:attrName>
                                        </p:attrNameLst>
                                      </p:cBhvr>
                                      <p:to>
                                        <p:strVal val="visible"/>
                                      </p:to>
                                    </p:set>
                                    <p:animEffect transition="in" filter="wipe(left)">
                                      <p:cBhvr>
                                        <p:cTn id="63" dur="1000"/>
                                        <p:tgtEl>
                                          <p:spTgt spid="11">
                                            <p:txEl>
                                              <p:pRg st="3" end="3"/>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1">
                                            <p:txEl>
                                              <p:pRg st="4" end="4"/>
                                            </p:txEl>
                                          </p:spTgt>
                                        </p:tgtEl>
                                        <p:attrNameLst>
                                          <p:attrName>style.visibility</p:attrName>
                                        </p:attrNameLst>
                                      </p:cBhvr>
                                      <p:to>
                                        <p:strVal val="visible"/>
                                      </p:to>
                                    </p:set>
                                    <p:animEffect transition="in" filter="wipe(left)">
                                      <p:cBhvr>
                                        <p:cTn id="68" dur="1000"/>
                                        <p:tgtEl>
                                          <p:spTgt spid="11">
                                            <p:txEl>
                                              <p:pRg st="4" end="4"/>
                                            </p:txEl>
                                          </p:spTgt>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11">
                                            <p:txEl>
                                              <p:pRg st="5" end="5"/>
                                            </p:txEl>
                                          </p:spTgt>
                                        </p:tgtEl>
                                        <p:attrNameLst>
                                          <p:attrName>style.visibility</p:attrName>
                                        </p:attrNameLst>
                                      </p:cBhvr>
                                      <p:to>
                                        <p:strVal val="visible"/>
                                      </p:to>
                                    </p:set>
                                    <p:animEffect transition="in" filter="wipe(left)">
                                      <p:cBhvr>
                                        <p:cTn id="71" dur="1000"/>
                                        <p:tgtEl>
                                          <p:spTgt spid="11">
                                            <p:txEl>
                                              <p:pRg st="5" end="5"/>
                                            </p:txEl>
                                          </p:spTgt>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11">
                                            <p:txEl>
                                              <p:pRg st="9" end="9"/>
                                            </p:txEl>
                                          </p:spTgt>
                                        </p:tgtEl>
                                        <p:attrNameLst>
                                          <p:attrName>style.visibility</p:attrName>
                                        </p:attrNameLst>
                                      </p:cBhvr>
                                      <p:to>
                                        <p:strVal val="visible"/>
                                      </p:to>
                                    </p:set>
                                    <p:animEffect transition="in" filter="wipe(left)">
                                      <p:cBhvr>
                                        <p:cTn id="74" dur="1000"/>
                                        <p:tgtEl>
                                          <p:spTgt spid="11">
                                            <p:txEl>
                                              <p:pRg st="9" end="9"/>
                                            </p:txEl>
                                          </p:spTgt>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11">
                                            <p:txEl>
                                              <p:pRg st="11" end="11"/>
                                            </p:txEl>
                                          </p:spTgt>
                                        </p:tgtEl>
                                        <p:attrNameLst>
                                          <p:attrName>style.visibility</p:attrName>
                                        </p:attrNameLst>
                                      </p:cBhvr>
                                      <p:to>
                                        <p:strVal val="visible"/>
                                      </p:to>
                                    </p:set>
                                    <p:animEffect transition="in" filter="wipe(left)">
                                      <p:cBhvr>
                                        <p:cTn id="77" dur="1000"/>
                                        <p:tgtEl>
                                          <p:spTgt spid="11">
                                            <p:txEl>
                                              <p:pRg st="11" end="11"/>
                                            </p:txEl>
                                          </p:spTgt>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11">
                                            <p:txEl>
                                              <p:pRg st="12" end="12"/>
                                            </p:txEl>
                                          </p:spTgt>
                                        </p:tgtEl>
                                        <p:attrNameLst>
                                          <p:attrName>style.visibility</p:attrName>
                                        </p:attrNameLst>
                                      </p:cBhvr>
                                      <p:to>
                                        <p:strVal val="visible"/>
                                      </p:to>
                                    </p:set>
                                    <p:animEffect transition="in" filter="wipe(left)">
                                      <p:cBhvr>
                                        <p:cTn id="80" dur="1000"/>
                                        <p:tgtEl>
                                          <p:spTgt spid="11">
                                            <p:txEl>
                                              <p:pRg st="12" end="12"/>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1">
                                            <p:txEl>
                                              <p:pRg st="14" end="14"/>
                                            </p:txEl>
                                          </p:spTgt>
                                        </p:tgtEl>
                                        <p:attrNameLst>
                                          <p:attrName>style.visibility</p:attrName>
                                        </p:attrNameLst>
                                      </p:cBhvr>
                                      <p:to>
                                        <p:strVal val="visible"/>
                                      </p:to>
                                    </p:set>
                                    <p:animEffect transition="in" filter="wipe(left)">
                                      <p:cBhvr>
                                        <p:cTn id="85" dur="1000"/>
                                        <p:tgtEl>
                                          <p:spTgt spid="11">
                                            <p:txEl>
                                              <p:pRg st="14" end="14"/>
                                            </p:txEl>
                                          </p:spTgt>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11">
                                            <p:txEl>
                                              <p:pRg st="16" end="16"/>
                                            </p:txEl>
                                          </p:spTgt>
                                        </p:tgtEl>
                                        <p:attrNameLst>
                                          <p:attrName>style.visibility</p:attrName>
                                        </p:attrNameLst>
                                      </p:cBhvr>
                                      <p:to>
                                        <p:strVal val="visible"/>
                                      </p:to>
                                    </p:set>
                                    <p:animEffect transition="in" filter="wipe(left)">
                                      <p:cBhvr>
                                        <p:cTn id="88" dur="1000"/>
                                        <p:tgtEl>
                                          <p:spTgt spid="11">
                                            <p:txEl>
                                              <p:pRg st="16" end="16"/>
                                            </p:txEl>
                                          </p:spTgt>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11">
                                            <p:txEl>
                                              <p:pRg st="18" end="18"/>
                                            </p:txEl>
                                          </p:spTgt>
                                        </p:tgtEl>
                                        <p:attrNameLst>
                                          <p:attrName>style.visibility</p:attrName>
                                        </p:attrNameLst>
                                      </p:cBhvr>
                                      <p:to>
                                        <p:strVal val="visible"/>
                                      </p:to>
                                    </p:set>
                                    <p:animEffect transition="in" filter="wipe(left)">
                                      <p:cBhvr>
                                        <p:cTn id="91" dur="1000"/>
                                        <p:tgtEl>
                                          <p:spTgt spid="11">
                                            <p:txEl>
                                              <p:pRg st="18" end="18"/>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11">
                                            <p:txEl>
                                              <p:pRg st="20" end="20"/>
                                            </p:txEl>
                                          </p:spTgt>
                                        </p:tgtEl>
                                        <p:attrNameLst>
                                          <p:attrName>style.visibility</p:attrName>
                                        </p:attrNameLst>
                                      </p:cBhvr>
                                      <p:to>
                                        <p:strVal val="visible"/>
                                      </p:to>
                                    </p:set>
                                    <p:animEffect transition="in" filter="wipe(left)">
                                      <p:cBhvr>
                                        <p:cTn id="96" dur="1000"/>
                                        <p:tgtEl>
                                          <p:spTgt spid="11">
                                            <p:txEl>
                                              <p:pRg st="20" end="20"/>
                                            </p:txEl>
                                          </p:spTgt>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11">
                                            <p:txEl>
                                              <p:pRg st="21" end="21"/>
                                            </p:txEl>
                                          </p:spTgt>
                                        </p:tgtEl>
                                        <p:attrNameLst>
                                          <p:attrName>style.visibility</p:attrName>
                                        </p:attrNameLst>
                                      </p:cBhvr>
                                      <p:to>
                                        <p:strVal val="visible"/>
                                      </p:to>
                                    </p:set>
                                    <p:animEffect transition="in" filter="wipe(left)">
                                      <p:cBhvr>
                                        <p:cTn id="99" dur="1000"/>
                                        <p:tgtEl>
                                          <p:spTgt spid="11">
                                            <p:txEl>
                                              <p:pRg st="21" end="21"/>
                                            </p:txEl>
                                          </p:spTgt>
                                        </p:tgtEl>
                                      </p:cBhvr>
                                    </p:animEffect>
                                  </p:childTnLst>
                                </p:cTn>
                              </p:par>
                              <p:par>
                                <p:cTn id="100" presetID="22" presetClass="entr" presetSubtype="8" fill="hold" grpId="0" nodeType="withEffect">
                                  <p:stCondLst>
                                    <p:cond delay="0"/>
                                  </p:stCondLst>
                                  <p:childTnLst>
                                    <p:set>
                                      <p:cBhvr>
                                        <p:cTn id="101" dur="1" fill="hold">
                                          <p:stCondLst>
                                            <p:cond delay="0"/>
                                          </p:stCondLst>
                                        </p:cTn>
                                        <p:tgtEl>
                                          <p:spTgt spid="11">
                                            <p:txEl>
                                              <p:pRg st="22" end="22"/>
                                            </p:txEl>
                                          </p:spTgt>
                                        </p:tgtEl>
                                        <p:attrNameLst>
                                          <p:attrName>style.visibility</p:attrName>
                                        </p:attrNameLst>
                                      </p:cBhvr>
                                      <p:to>
                                        <p:strVal val="visible"/>
                                      </p:to>
                                    </p:set>
                                    <p:animEffect transition="in" filter="wipe(left)">
                                      <p:cBhvr>
                                        <p:cTn id="102" dur="1000"/>
                                        <p:tgtEl>
                                          <p:spTgt spid="11">
                                            <p:txEl>
                                              <p:pRg st="22" end="22"/>
                                            </p:txEl>
                                          </p:spTgt>
                                        </p:tgtEl>
                                      </p:cBhvr>
                                    </p:animEffect>
                                  </p:childTnLst>
                                </p:cTn>
                              </p:par>
                              <p:par>
                                <p:cTn id="103" presetID="22" presetClass="entr" presetSubtype="8" fill="hold" grpId="0" nodeType="withEffect">
                                  <p:stCondLst>
                                    <p:cond delay="0"/>
                                  </p:stCondLst>
                                  <p:childTnLst>
                                    <p:set>
                                      <p:cBhvr>
                                        <p:cTn id="104" dur="1" fill="hold">
                                          <p:stCondLst>
                                            <p:cond delay="0"/>
                                          </p:stCondLst>
                                        </p:cTn>
                                        <p:tgtEl>
                                          <p:spTgt spid="11">
                                            <p:txEl>
                                              <p:pRg st="24" end="24"/>
                                            </p:txEl>
                                          </p:spTgt>
                                        </p:tgtEl>
                                        <p:attrNameLst>
                                          <p:attrName>style.visibility</p:attrName>
                                        </p:attrNameLst>
                                      </p:cBhvr>
                                      <p:to>
                                        <p:strVal val="visible"/>
                                      </p:to>
                                    </p:set>
                                    <p:animEffect transition="in" filter="wipe(left)">
                                      <p:cBhvr>
                                        <p:cTn id="105" dur="1000"/>
                                        <p:tgtEl>
                                          <p:spTgt spid="11">
                                            <p:txEl>
                                              <p:pRg st="24" end="2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allAtOnce"/>
      <p:bldP spid="11" grpId="0" uiExpand="1"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23284"/>
          <a:stretch/>
        </p:blipFill>
        <p:spPr bwMode="auto">
          <a:xfrm>
            <a:off x="5980176" y="1143000"/>
            <a:ext cx="2935224" cy="4623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3048" y="1143000"/>
            <a:ext cx="2931952" cy="532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143" r="1313"/>
          <a:stretch/>
        </p:blipFill>
        <p:spPr bwMode="auto">
          <a:xfrm>
            <a:off x="2783048" y="941029"/>
            <a:ext cx="2931952" cy="201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60640"/>
          <a:stretch/>
        </p:blipFill>
        <p:spPr bwMode="auto">
          <a:xfrm>
            <a:off x="5980175" y="5723784"/>
            <a:ext cx="2935224" cy="743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143" r="1313"/>
          <a:stretch/>
        </p:blipFill>
        <p:spPr bwMode="auto">
          <a:xfrm>
            <a:off x="5980175" y="941029"/>
            <a:ext cx="2931952" cy="201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362778" y="1226820"/>
            <a:ext cx="1298881" cy="5324535"/>
          </a:xfrm>
          <a:prstGeom prst="rect">
            <a:avLst/>
          </a:prstGeom>
          <a:noFill/>
        </p:spPr>
        <p:txBody>
          <a:bodyPr wrap="square" rtlCol="0">
            <a:spAutoFit/>
          </a:bodyPr>
          <a:lstStyle/>
          <a:p>
            <a:r>
              <a:rPr lang="en-US" sz="1000" b="1" dirty="0">
                <a:solidFill>
                  <a:schemeClr val="tx2">
                    <a:lumMod val="75000"/>
                  </a:schemeClr>
                </a:solidFill>
                <a:latin typeface="Ink Free" panose="03080402000500000000" pitchFamily="66" charset="0"/>
              </a:rPr>
              <a:t>F         $1,480</a:t>
            </a:r>
          </a:p>
          <a:p>
            <a:endParaRPr lang="en-US" sz="1000" b="1" dirty="0">
              <a:solidFill>
                <a:schemeClr val="tx2">
                  <a:lumMod val="75000"/>
                </a:schemeClr>
              </a:solidFill>
              <a:latin typeface="Ink Free" panose="03080402000500000000" pitchFamily="66" charset="0"/>
            </a:endParaRPr>
          </a:p>
          <a:p>
            <a:r>
              <a:rPr lang="en-US" sz="1000" b="1" dirty="0">
                <a:solidFill>
                  <a:schemeClr val="tx2">
                    <a:lumMod val="75000"/>
                  </a:schemeClr>
                </a:solidFill>
                <a:latin typeface="Ink Free" panose="03080402000500000000" pitchFamily="66" charset="0"/>
              </a:rPr>
              <a:t>          </a:t>
            </a:r>
          </a:p>
          <a:p>
            <a:endParaRPr lang="en-US" sz="1000" b="1" dirty="0">
              <a:solidFill>
                <a:schemeClr val="tx2">
                  <a:lumMod val="75000"/>
                </a:schemeClr>
              </a:solidFill>
              <a:latin typeface="Ink Free" panose="03080402000500000000" pitchFamily="66" charset="0"/>
            </a:endParaRPr>
          </a:p>
          <a:p>
            <a:r>
              <a:rPr lang="en-US" sz="1000" b="1" dirty="0">
                <a:solidFill>
                  <a:schemeClr val="tx2">
                    <a:lumMod val="75000"/>
                  </a:schemeClr>
                </a:solidFill>
                <a:latin typeface="Ink Free" panose="03080402000500000000" pitchFamily="66" charset="0"/>
              </a:rPr>
              <a:t>V          $  240</a:t>
            </a:r>
          </a:p>
          <a:p>
            <a:r>
              <a:rPr lang="en-US" sz="1000" b="1" dirty="0">
                <a:solidFill>
                  <a:schemeClr val="tx2">
                    <a:lumMod val="75000"/>
                  </a:schemeClr>
                </a:solidFill>
                <a:latin typeface="Ink Free" panose="03080402000500000000" pitchFamily="66" charset="0"/>
              </a:rPr>
              <a:t>V          $  230</a:t>
            </a:r>
          </a:p>
          <a:p>
            <a:endParaRPr lang="en-US" sz="1000" b="1" dirty="0">
              <a:solidFill>
                <a:schemeClr val="tx2">
                  <a:lumMod val="75000"/>
                </a:schemeClr>
              </a:solidFill>
              <a:latin typeface="Ink Free" panose="03080402000500000000" pitchFamily="66" charset="0"/>
            </a:endParaRPr>
          </a:p>
          <a:p>
            <a:r>
              <a:rPr lang="en-US" sz="1000" b="1" dirty="0">
                <a:solidFill>
                  <a:schemeClr val="tx2">
                    <a:lumMod val="75000"/>
                  </a:schemeClr>
                </a:solidFill>
                <a:latin typeface="Ink Free" panose="03080402000500000000" pitchFamily="66" charset="0"/>
              </a:rPr>
              <a:t>              1,950</a:t>
            </a:r>
          </a:p>
          <a:p>
            <a:endParaRPr lang="en-US" sz="1000" b="1" dirty="0">
              <a:solidFill>
                <a:schemeClr val="tx2">
                  <a:lumMod val="75000"/>
                </a:schemeClr>
              </a:solidFill>
              <a:latin typeface="Ink Free" panose="03080402000500000000" pitchFamily="66" charset="0"/>
            </a:endParaRPr>
          </a:p>
          <a:p>
            <a:endParaRPr lang="en-US" sz="1000" b="1" dirty="0">
              <a:solidFill>
                <a:schemeClr val="tx2">
                  <a:lumMod val="75000"/>
                </a:schemeClr>
              </a:solidFill>
              <a:latin typeface="Ink Free" panose="03080402000500000000" pitchFamily="66" charset="0"/>
            </a:endParaRPr>
          </a:p>
          <a:p>
            <a:endParaRPr lang="en-US" sz="1000" b="1" dirty="0">
              <a:solidFill>
                <a:schemeClr val="tx2">
                  <a:lumMod val="75000"/>
                </a:schemeClr>
              </a:solidFill>
              <a:latin typeface="Ink Free" panose="03080402000500000000" pitchFamily="66" charset="0"/>
            </a:endParaRPr>
          </a:p>
          <a:p>
            <a:r>
              <a:rPr lang="en-US" sz="1000" b="1" dirty="0">
                <a:solidFill>
                  <a:schemeClr val="tx2">
                    <a:lumMod val="75000"/>
                  </a:schemeClr>
                </a:solidFill>
                <a:latin typeface="Ink Free" panose="03080402000500000000" pitchFamily="66" charset="0"/>
              </a:rPr>
              <a:t>F          $       0</a:t>
            </a:r>
          </a:p>
          <a:p>
            <a:r>
              <a:rPr lang="en-US" sz="1000" b="1" dirty="0">
                <a:solidFill>
                  <a:schemeClr val="tx2">
                    <a:lumMod val="75000"/>
                  </a:schemeClr>
                </a:solidFill>
                <a:latin typeface="Ink Free" panose="03080402000500000000" pitchFamily="66" charset="0"/>
              </a:rPr>
              <a:t>V          $     60</a:t>
            </a:r>
          </a:p>
          <a:p>
            <a:r>
              <a:rPr lang="en-US" sz="1000" b="1" dirty="0">
                <a:solidFill>
                  <a:schemeClr val="tx2">
                    <a:lumMod val="75000"/>
                  </a:schemeClr>
                </a:solidFill>
                <a:latin typeface="Ink Free" panose="03080402000500000000" pitchFamily="66" charset="0"/>
              </a:rPr>
              <a:t>F          $   130</a:t>
            </a:r>
          </a:p>
          <a:p>
            <a:endParaRPr lang="en-US" sz="1000" b="1" dirty="0">
              <a:solidFill>
                <a:schemeClr val="tx2">
                  <a:lumMod val="75000"/>
                </a:schemeClr>
              </a:solidFill>
              <a:latin typeface="Ink Free" panose="03080402000500000000" pitchFamily="66" charset="0"/>
            </a:endParaRPr>
          </a:p>
          <a:p>
            <a:pPr>
              <a:spcBef>
                <a:spcPts val="600"/>
              </a:spcBef>
            </a:pPr>
            <a:r>
              <a:rPr lang="en-US" sz="1000" b="1" dirty="0">
                <a:solidFill>
                  <a:schemeClr val="tx2">
                    <a:lumMod val="75000"/>
                  </a:schemeClr>
                </a:solidFill>
                <a:latin typeface="Ink Free" panose="03080402000500000000" pitchFamily="66" charset="0"/>
              </a:rPr>
              <a:t>                190</a:t>
            </a:r>
          </a:p>
          <a:p>
            <a:endParaRPr lang="en-US" sz="1000" b="1" dirty="0">
              <a:solidFill>
                <a:schemeClr val="tx2">
                  <a:lumMod val="75000"/>
                </a:schemeClr>
              </a:solidFill>
              <a:latin typeface="Ink Free" panose="03080402000500000000" pitchFamily="66" charset="0"/>
            </a:endParaRPr>
          </a:p>
          <a:p>
            <a:pPr>
              <a:spcBef>
                <a:spcPts val="600"/>
              </a:spcBef>
            </a:pPr>
            <a:r>
              <a:rPr lang="en-US" sz="1000" b="1" dirty="0">
                <a:solidFill>
                  <a:schemeClr val="tx2">
                    <a:lumMod val="75000"/>
                  </a:schemeClr>
                </a:solidFill>
                <a:latin typeface="Ink Free" panose="03080402000500000000" pitchFamily="66" charset="0"/>
              </a:rPr>
              <a:t>V          $  600</a:t>
            </a:r>
          </a:p>
          <a:p>
            <a:r>
              <a:rPr lang="en-US" sz="1000" b="1" dirty="0">
                <a:solidFill>
                  <a:schemeClr val="tx2">
                    <a:lumMod val="75000"/>
                  </a:schemeClr>
                </a:solidFill>
                <a:latin typeface="Ink Free" panose="03080402000500000000" pitchFamily="66" charset="0"/>
              </a:rPr>
              <a:t>V          $  100</a:t>
            </a:r>
          </a:p>
          <a:p>
            <a:pPr>
              <a:spcBef>
                <a:spcPts val="300"/>
              </a:spcBef>
            </a:pPr>
            <a:r>
              <a:rPr lang="en-US" sz="1000" b="1" dirty="0">
                <a:solidFill>
                  <a:schemeClr val="tx2">
                    <a:lumMod val="75000"/>
                  </a:schemeClr>
                </a:solidFill>
                <a:latin typeface="Ink Free" panose="03080402000500000000" pitchFamily="66" charset="0"/>
              </a:rPr>
              <a:t>F          $  115</a:t>
            </a:r>
          </a:p>
          <a:p>
            <a:endParaRPr lang="en-US" sz="1000" b="1" dirty="0">
              <a:solidFill>
                <a:schemeClr val="tx2">
                  <a:lumMod val="75000"/>
                </a:schemeClr>
              </a:solidFill>
              <a:latin typeface="Ink Free" panose="03080402000500000000" pitchFamily="66" charset="0"/>
            </a:endParaRPr>
          </a:p>
          <a:p>
            <a:endParaRPr lang="en-US" sz="1000" b="1" dirty="0">
              <a:solidFill>
                <a:schemeClr val="tx2">
                  <a:lumMod val="75000"/>
                </a:schemeClr>
              </a:solidFill>
              <a:latin typeface="Ink Free" panose="03080402000500000000" pitchFamily="66" charset="0"/>
            </a:endParaRPr>
          </a:p>
          <a:p>
            <a:pPr>
              <a:spcBef>
                <a:spcPts val="600"/>
              </a:spcBef>
            </a:pPr>
            <a:r>
              <a:rPr lang="en-US" sz="1000" b="1" dirty="0">
                <a:solidFill>
                  <a:schemeClr val="tx2">
                    <a:lumMod val="75000"/>
                  </a:schemeClr>
                </a:solidFill>
                <a:latin typeface="Ink Free" panose="03080402000500000000" pitchFamily="66" charset="0"/>
              </a:rPr>
              <a:t>               815</a:t>
            </a:r>
          </a:p>
          <a:p>
            <a:endParaRPr lang="en-US" sz="1000" b="1" dirty="0">
              <a:solidFill>
                <a:schemeClr val="tx2">
                  <a:lumMod val="75000"/>
                </a:schemeClr>
              </a:solidFill>
              <a:latin typeface="Ink Free" panose="03080402000500000000" pitchFamily="66" charset="0"/>
            </a:endParaRPr>
          </a:p>
          <a:p>
            <a:r>
              <a:rPr lang="en-US" sz="1000" b="1" dirty="0">
                <a:solidFill>
                  <a:schemeClr val="tx2">
                    <a:lumMod val="75000"/>
                  </a:schemeClr>
                </a:solidFill>
                <a:latin typeface="Ink Free" panose="03080402000500000000" pitchFamily="66" charset="0"/>
              </a:rPr>
              <a:t>V         $   25</a:t>
            </a:r>
          </a:p>
          <a:p>
            <a:endParaRPr lang="en-US" sz="1000" b="1" dirty="0">
              <a:solidFill>
                <a:schemeClr val="tx2">
                  <a:lumMod val="75000"/>
                </a:schemeClr>
              </a:solidFill>
              <a:latin typeface="Ink Free" panose="03080402000500000000" pitchFamily="66" charset="0"/>
            </a:endParaRPr>
          </a:p>
          <a:p>
            <a:endParaRPr lang="en-US" sz="1000" b="1" dirty="0">
              <a:solidFill>
                <a:schemeClr val="tx2">
                  <a:lumMod val="75000"/>
                </a:schemeClr>
              </a:solidFill>
              <a:latin typeface="Ink Free" panose="03080402000500000000" pitchFamily="66" charset="0"/>
            </a:endParaRPr>
          </a:p>
          <a:p>
            <a:endParaRPr lang="en-US" sz="1000" b="1" dirty="0">
              <a:solidFill>
                <a:schemeClr val="tx2">
                  <a:lumMod val="75000"/>
                </a:schemeClr>
              </a:solidFill>
              <a:latin typeface="Ink Free" panose="03080402000500000000" pitchFamily="66" charset="0"/>
            </a:endParaRPr>
          </a:p>
          <a:p>
            <a:endParaRPr lang="en-US" sz="1000" b="1" dirty="0">
              <a:solidFill>
                <a:schemeClr val="tx2">
                  <a:lumMod val="75000"/>
                </a:schemeClr>
              </a:solidFill>
              <a:latin typeface="Ink Free" panose="03080402000500000000" pitchFamily="66" charset="0"/>
            </a:endParaRPr>
          </a:p>
          <a:p>
            <a:endParaRPr lang="en-US" sz="1000" b="1" dirty="0">
              <a:solidFill>
                <a:schemeClr val="tx2">
                  <a:lumMod val="75000"/>
                </a:schemeClr>
              </a:solidFill>
              <a:latin typeface="Ink Free" panose="03080402000500000000" pitchFamily="66" charset="0"/>
            </a:endParaRPr>
          </a:p>
          <a:p>
            <a:r>
              <a:rPr lang="en-US" sz="1000" b="1" dirty="0">
                <a:solidFill>
                  <a:schemeClr val="tx2">
                    <a:lumMod val="75000"/>
                  </a:schemeClr>
                </a:solidFill>
                <a:latin typeface="Ink Free" panose="03080402000500000000" pitchFamily="66" charset="0"/>
              </a:rPr>
              <a:t>                 </a:t>
            </a:r>
          </a:p>
          <a:p>
            <a:pPr>
              <a:spcBef>
                <a:spcPts val="300"/>
              </a:spcBef>
            </a:pPr>
            <a:r>
              <a:rPr lang="en-US" sz="1000" b="1" dirty="0">
                <a:solidFill>
                  <a:schemeClr val="tx2">
                    <a:lumMod val="75000"/>
                  </a:schemeClr>
                </a:solidFill>
                <a:latin typeface="Ink Free" panose="03080402000500000000" pitchFamily="66" charset="0"/>
              </a:rPr>
              <a:t>                 25</a:t>
            </a:r>
          </a:p>
        </p:txBody>
      </p:sp>
      <p:sp>
        <p:nvSpPr>
          <p:cNvPr id="11" name="TextBox 10"/>
          <p:cNvSpPr txBox="1"/>
          <p:nvPr/>
        </p:nvSpPr>
        <p:spPr>
          <a:xfrm>
            <a:off x="7504175" y="1600200"/>
            <a:ext cx="1298881" cy="4939814"/>
          </a:xfrm>
          <a:prstGeom prst="rect">
            <a:avLst/>
          </a:prstGeom>
          <a:noFill/>
        </p:spPr>
        <p:txBody>
          <a:bodyPr wrap="square" rtlCol="0">
            <a:spAutoFit/>
          </a:bodyPr>
          <a:lstStyle/>
          <a:p>
            <a:endParaRPr lang="en-US" sz="1000" b="1" dirty="0">
              <a:solidFill>
                <a:schemeClr val="tx2">
                  <a:lumMod val="75000"/>
                </a:schemeClr>
              </a:solidFill>
              <a:latin typeface="Ink Free" panose="03080402000500000000" pitchFamily="66" charset="0"/>
            </a:endParaRPr>
          </a:p>
          <a:p>
            <a:r>
              <a:rPr lang="en-US" sz="1000" b="1" dirty="0">
                <a:solidFill>
                  <a:schemeClr val="tx2">
                    <a:lumMod val="75000"/>
                  </a:schemeClr>
                </a:solidFill>
                <a:latin typeface="Ink Free" panose="03080402000500000000" pitchFamily="66" charset="0"/>
              </a:rPr>
              <a:t>V         $   80</a:t>
            </a:r>
          </a:p>
          <a:p>
            <a:endParaRPr lang="en-US" sz="1000" b="1" dirty="0">
              <a:solidFill>
                <a:schemeClr val="tx2">
                  <a:lumMod val="75000"/>
                </a:schemeClr>
              </a:solidFill>
              <a:latin typeface="Ink Free" panose="03080402000500000000" pitchFamily="66" charset="0"/>
            </a:endParaRPr>
          </a:p>
          <a:p>
            <a:pPr>
              <a:spcBef>
                <a:spcPts val="600"/>
              </a:spcBef>
            </a:pPr>
            <a:r>
              <a:rPr lang="en-US" sz="1000" b="1" dirty="0">
                <a:solidFill>
                  <a:schemeClr val="tx2">
                    <a:lumMod val="75000"/>
                  </a:schemeClr>
                </a:solidFill>
                <a:latin typeface="Ink Free" panose="03080402000500000000" pitchFamily="66" charset="0"/>
              </a:rPr>
              <a:t>                 80</a:t>
            </a:r>
          </a:p>
          <a:p>
            <a:pPr>
              <a:spcBef>
                <a:spcPts val="1200"/>
              </a:spcBef>
            </a:pPr>
            <a:r>
              <a:rPr lang="en-US" sz="1000" b="1" dirty="0">
                <a:solidFill>
                  <a:schemeClr val="tx2">
                    <a:lumMod val="75000"/>
                  </a:schemeClr>
                </a:solidFill>
                <a:latin typeface="Ink Free" panose="03080402000500000000" pitchFamily="66" charset="0"/>
              </a:rPr>
              <a:t>V          $   40</a:t>
            </a:r>
          </a:p>
          <a:p>
            <a:pPr>
              <a:spcBef>
                <a:spcPts val="300"/>
              </a:spcBef>
            </a:pPr>
            <a:r>
              <a:rPr lang="en-US" sz="1000" b="1" dirty="0">
                <a:solidFill>
                  <a:schemeClr val="tx2">
                    <a:lumMod val="75000"/>
                  </a:schemeClr>
                </a:solidFill>
                <a:latin typeface="Ink Free" panose="03080402000500000000" pitchFamily="66" charset="0"/>
              </a:rPr>
              <a:t>V          $   55</a:t>
            </a:r>
          </a:p>
          <a:p>
            <a:endParaRPr lang="en-US" sz="1000" b="1" dirty="0">
              <a:solidFill>
                <a:schemeClr val="tx2">
                  <a:lumMod val="75000"/>
                </a:schemeClr>
              </a:solidFill>
              <a:latin typeface="Ink Free" panose="03080402000500000000" pitchFamily="66" charset="0"/>
            </a:endParaRPr>
          </a:p>
          <a:p>
            <a:endParaRPr lang="en-US" sz="1000" b="1" dirty="0">
              <a:solidFill>
                <a:schemeClr val="tx2">
                  <a:lumMod val="75000"/>
                </a:schemeClr>
              </a:solidFill>
              <a:latin typeface="Ink Free" panose="03080402000500000000" pitchFamily="66" charset="0"/>
            </a:endParaRPr>
          </a:p>
          <a:p>
            <a:endParaRPr lang="en-US" sz="1000" b="1" dirty="0">
              <a:solidFill>
                <a:schemeClr val="tx2">
                  <a:lumMod val="75000"/>
                </a:schemeClr>
              </a:solidFill>
              <a:latin typeface="Ink Free" panose="03080402000500000000" pitchFamily="66" charset="0"/>
            </a:endParaRPr>
          </a:p>
          <a:p>
            <a:pPr>
              <a:spcBef>
                <a:spcPts val="600"/>
              </a:spcBef>
            </a:pPr>
            <a:r>
              <a:rPr lang="en-US" sz="1000" b="1" dirty="0">
                <a:solidFill>
                  <a:schemeClr val="tx2">
                    <a:lumMod val="75000"/>
                  </a:schemeClr>
                </a:solidFill>
                <a:latin typeface="Ink Free" panose="03080402000500000000" pitchFamily="66" charset="0"/>
              </a:rPr>
              <a:t>F          $ 278</a:t>
            </a:r>
          </a:p>
          <a:p>
            <a:endParaRPr lang="en-US" sz="1000" b="1" dirty="0">
              <a:solidFill>
                <a:schemeClr val="tx2">
                  <a:lumMod val="75000"/>
                </a:schemeClr>
              </a:solidFill>
              <a:latin typeface="Ink Free" panose="03080402000500000000" pitchFamily="66" charset="0"/>
            </a:endParaRPr>
          </a:p>
          <a:p>
            <a:pPr>
              <a:spcBef>
                <a:spcPts val="600"/>
              </a:spcBef>
            </a:pPr>
            <a:r>
              <a:rPr lang="en-US" sz="1000" b="1" dirty="0">
                <a:solidFill>
                  <a:schemeClr val="tx2">
                    <a:lumMod val="75000"/>
                  </a:schemeClr>
                </a:solidFill>
                <a:latin typeface="Ink Free" panose="03080402000500000000" pitchFamily="66" charset="0"/>
              </a:rPr>
              <a:t>V          $  108</a:t>
            </a:r>
          </a:p>
          <a:p>
            <a:pPr>
              <a:spcBef>
                <a:spcPts val="300"/>
              </a:spcBef>
            </a:pPr>
            <a:r>
              <a:rPr lang="en-US" sz="1000" b="1" dirty="0">
                <a:solidFill>
                  <a:schemeClr val="tx2">
                    <a:lumMod val="75000"/>
                  </a:schemeClr>
                </a:solidFill>
                <a:latin typeface="Ink Free" panose="03080402000500000000" pitchFamily="66" charset="0"/>
              </a:rPr>
              <a:t>                481</a:t>
            </a:r>
          </a:p>
          <a:p>
            <a:endParaRPr lang="en-US" sz="1000" b="1" dirty="0">
              <a:solidFill>
                <a:schemeClr val="tx2">
                  <a:lumMod val="75000"/>
                </a:schemeClr>
              </a:solidFill>
              <a:latin typeface="Ink Free" panose="03080402000500000000" pitchFamily="66" charset="0"/>
            </a:endParaRPr>
          </a:p>
          <a:p>
            <a:pPr>
              <a:spcBef>
                <a:spcPts val="900"/>
              </a:spcBef>
            </a:pPr>
            <a:r>
              <a:rPr lang="en-US" sz="1000" b="1" dirty="0">
                <a:solidFill>
                  <a:schemeClr val="tx2">
                    <a:lumMod val="75000"/>
                  </a:schemeClr>
                </a:solidFill>
                <a:latin typeface="Ink Free" panose="03080402000500000000" pitchFamily="66" charset="0"/>
              </a:rPr>
              <a:t>V          $  230</a:t>
            </a:r>
          </a:p>
          <a:p>
            <a:endParaRPr lang="en-US" sz="1000" b="1" dirty="0">
              <a:solidFill>
                <a:schemeClr val="tx2">
                  <a:lumMod val="75000"/>
                </a:schemeClr>
              </a:solidFill>
              <a:latin typeface="Ink Free" panose="03080402000500000000" pitchFamily="66" charset="0"/>
            </a:endParaRPr>
          </a:p>
          <a:p>
            <a:pPr>
              <a:spcBef>
                <a:spcPts val="600"/>
              </a:spcBef>
            </a:pPr>
            <a:r>
              <a:rPr lang="en-US" sz="1000" b="1" dirty="0">
                <a:solidFill>
                  <a:schemeClr val="tx2">
                    <a:lumMod val="75000"/>
                  </a:schemeClr>
                </a:solidFill>
                <a:latin typeface="Ink Free" panose="03080402000500000000" pitchFamily="66" charset="0"/>
              </a:rPr>
              <a:t>V          $    80</a:t>
            </a:r>
          </a:p>
          <a:p>
            <a:endParaRPr lang="en-US" sz="1000" b="1" dirty="0">
              <a:solidFill>
                <a:schemeClr val="tx2">
                  <a:lumMod val="75000"/>
                </a:schemeClr>
              </a:solidFill>
              <a:latin typeface="Ink Free" panose="03080402000500000000" pitchFamily="66" charset="0"/>
            </a:endParaRPr>
          </a:p>
          <a:p>
            <a:pPr>
              <a:spcBef>
                <a:spcPts val="600"/>
              </a:spcBef>
            </a:pPr>
            <a:r>
              <a:rPr lang="en-US" sz="1000" b="1" dirty="0">
                <a:solidFill>
                  <a:schemeClr val="tx2">
                    <a:lumMod val="75000"/>
                  </a:schemeClr>
                </a:solidFill>
                <a:latin typeface="Ink Free" panose="03080402000500000000" pitchFamily="66" charset="0"/>
              </a:rPr>
              <a:t>                310</a:t>
            </a:r>
          </a:p>
          <a:p>
            <a:endParaRPr lang="en-US" sz="1000" b="1" dirty="0">
              <a:solidFill>
                <a:schemeClr val="tx2">
                  <a:lumMod val="75000"/>
                </a:schemeClr>
              </a:solidFill>
              <a:latin typeface="Ink Free" panose="03080402000500000000" pitchFamily="66" charset="0"/>
            </a:endParaRPr>
          </a:p>
          <a:p>
            <a:pPr>
              <a:spcBef>
                <a:spcPts val="1200"/>
              </a:spcBef>
            </a:pPr>
            <a:r>
              <a:rPr lang="en-US" sz="1000" b="1" dirty="0">
                <a:solidFill>
                  <a:schemeClr val="tx2">
                    <a:lumMod val="75000"/>
                  </a:schemeClr>
                </a:solidFill>
                <a:latin typeface="Ink Free" panose="03080402000500000000" pitchFamily="66" charset="0"/>
              </a:rPr>
              <a:t> V          $   90</a:t>
            </a:r>
          </a:p>
          <a:p>
            <a:r>
              <a:rPr lang="en-US" sz="1000" b="1" dirty="0">
                <a:solidFill>
                  <a:schemeClr val="tx2">
                    <a:lumMod val="75000"/>
                  </a:schemeClr>
                </a:solidFill>
                <a:latin typeface="Ink Free" panose="03080402000500000000" pitchFamily="66" charset="0"/>
              </a:rPr>
              <a:t> V          $  100</a:t>
            </a:r>
          </a:p>
          <a:p>
            <a:pPr>
              <a:spcBef>
                <a:spcPts val="300"/>
              </a:spcBef>
            </a:pPr>
            <a:r>
              <a:rPr lang="en-US" sz="1000" b="1" dirty="0">
                <a:solidFill>
                  <a:schemeClr val="tx2">
                    <a:lumMod val="75000"/>
                  </a:schemeClr>
                </a:solidFill>
                <a:latin typeface="Ink Free" panose="03080402000500000000" pitchFamily="66" charset="0"/>
              </a:rPr>
              <a:t> V          $   43</a:t>
            </a:r>
          </a:p>
          <a:p>
            <a:pPr>
              <a:spcBef>
                <a:spcPts val="300"/>
              </a:spcBef>
            </a:pPr>
            <a:r>
              <a:rPr lang="en-US" sz="1000" b="1" dirty="0">
                <a:solidFill>
                  <a:schemeClr val="tx2">
                    <a:lumMod val="75000"/>
                  </a:schemeClr>
                </a:solidFill>
                <a:latin typeface="Ink Free" panose="03080402000500000000" pitchFamily="66" charset="0"/>
              </a:rPr>
              <a:t>               </a:t>
            </a:r>
          </a:p>
          <a:p>
            <a:pPr>
              <a:spcBef>
                <a:spcPts val="300"/>
              </a:spcBef>
            </a:pPr>
            <a:r>
              <a:rPr lang="en-US" sz="1000" b="1" dirty="0">
                <a:solidFill>
                  <a:schemeClr val="tx2">
                    <a:lumMod val="75000"/>
                  </a:schemeClr>
                </a:solidFill>
                <a:latin typeface="Ink Free" panose="03080402000500000000" pitchFamily="66" charset="0"/>
              </a:rPr>
              <a:t>                 233</a:t>
            </a:r>
          </a:p>
        </p:txBody>
      </p:sp>
      <p:sp>
        <p:nvSpPr>
          <p:cNvPr id="2" name="Title 1">
            <a:extLst>
              <a:ext uri="{FF2B5EF4-FFF2-40B4-BE49-F238E27FC236}">
                <a16:creationId xmlns:a16="http://schemas.microsoft.com/office/drawing/2014/main" id="{6C040F49-FAFD-4AB9-B772-3B0F4F17555A}"/>
              </a:ext>
            </a:extLst>
          </p:cNvPr>
          <p:cNvSpPr>
            <a:spLocks noGrp="1"/>
          </p:cNvSpPr>
          <p:nvPr>
            <p:ph type="title"/>
          </p:nvPr>
        </p:nvSpPr>
        <p:spPr/>
        <p:txBody>
          <a:bodyPr/>
          <a:lstStyle/>
          <a:p>
            <a:r>
              <a:rPr lang="en-US" dirty="0"/>
              <a:t>One More Way to Classify Expenses</a:t>
            </a:r>
          </a:p>
        </p:txBody>
      </p:sp>
      <p:sp>
        <p:nvSpPr>
          <p:cNvPr id="13" name="Title 1">
            <a:extLst>
              <a:ext uri="{FF2B5EF4-FFF2-40B4-BE49-F238E27FC236}">
                <a16:creationId xmlns:a16="http://schemas.microsoft.com/office/drawing/2014/main" id="{50A42454-7472-4B4C-A856-36E8EBD030EC}"/>
              </a:ext>
            </a:extLst>
          </p:cNvPr>
          <p:cNvSpPr txBox="1">
            <a:spLocks/>
          </p:cNvSpPr>
          <p:nvPr/>
        </p:nvSpPr>
        <p:spPr>
          <a:xfrm>
            <a:off x="34836" y="5506492"/>
            <a:ext cx="1902818" cy="685800"/>
          </a:xfrm>
          <a:prstGeom prst="rect">
            <a:avLst/>
          </a:prstGeom>
          <a:solidFill>
            <a:schemeClr val="tx2">
              <a:lumMod val="50000"/>
              <a:alpha val="45098"/>
            </a:scheme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bg1"/>
                </a:solidFill>
              </a:rPr>
              <a:t>Housing</a:t>
            </a:r>
          </a:p>
        </p:txBody>
      </p:sp>
      <p:sp>
        <p:nvSpPr>
          <p:cNvPr id="14" name="Title 1">
            <a:extLst>
              <a:ext uri="{FF2B5EF4-FFF2-40B4-BE49-F238E27FC236}">
                <a16:creationId xmlns:a16="http://schemas.microsoft.com/office/drawing/2014/main" id="{146D44CB-29A2-41D6-81D0-9AEAE71EDEA8}"/>
              </a:ext>
            </a:extLst>
          </p:cNvPr>
          <p:cNvSpPr txBox="1">
            <a:spLocks/>
          </p:cNvSpPr>
          <p:nvPr/>
        </p:nvSpPr>
        <p:spPr>
          <a:xfrm>
            <a:off x="34836" y="4825545"/>
            <a:ext cx="1902818" cy="685800"/>
          </a:xfrm>
          <a:prstGeom prst="rect">
            <a:avLst/>
          </a:prstGeom>
          <a:solidFill>
            <a:schemeClr val="tx2">
              <a:lumMod val="50000"/>
              <a:alpha val="45098"/>
            </a:scheme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bg1"/>
                </a:solidFill>
              </a:rPr>
              <a:t>Food</a:t>
            </a:r>
          </a:p>
        </p:txBody>
      </p:sp>
      <p:sp>
        <p:nvSpPr>
          <p:cNvPr id="15" name="Title 1">
            <a:extLst>
              <a:ext uri="{FF2B5EF4-FFF2-40B4-BE49-F238E27FC236}">
                <a16:creationId xmlns:a16="http://schemas.microsoft.com/office/drawing/2014/main" id="{205F3D0F-604A-4DA8-ACF7-1D1DB67C02CE}"/>
              </a:ext>
            </a:extLst>
          </p:cNvPr>
          <p:cNvSpPr txBox="1">
            <a:spLocks/>
          </p:cNvSpPr>
          <p:nvPr/>
        </p:nvSpPr>
        <p:spPr>
          <a:xfrm>
            <a:off x="34836" y="4144598"/>
            <a:ext cx="1902818" cy="685800"/>
          </a:xfrm>
          <a:prstGeom prst="rect">
            <a:avLst/>
          </a:prstGeom>
          <a:solidFill>
            <a:srgbClr val="339966">
              <a:alpha val="67059"/>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Transportation</a:t>
            </a:r>
          </a:p>
        </p:txBody>
      </p:sp>
      <p:sp>
        <p:nvSpPr>
          <p:cNvPr id="17" name="Title 1">
            <a:extLst>
              <a:ext uri="{FF2B5EF4-FFF2-40B4-BE49-F238E27FC236}">
                <a16:creationId xmlns:a16="http://schemas.microsoft.com/office/drawing/2014/main" id="{9F685401-0316-47AE-9FA8-070091FB1E39}"/>
              </a:ext>
            </a:extLst>
          </p:cNvPr>
          <p:cNvSpPr txBox="1">
            <a:spLocks/>
          </p:cNvSpPr>
          <p:nvPr/>
        </p:nvSpPr>
        <p:spPr>
          <a:xfrm>
            <a:off x="34836" y="2101757"/>
            <a:ext cx="1901952" cy="685800"/>
          </a:xfrm>
          <a:prstGeom prst="rect">
            <a:avLst/>
          </a:prstGeom>
          <a:solidFill>
            <a:srgbClr val="FFFF00">
              <a:alpha val="65098"/>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Personal Care</a:t>
            </a:r>
          </a:p>
        </p:txBody>
      </p:sp>
      <p:sp>
        <p:nvSpPr>
          <p:cNvPr id="18" name="Title 1">
            <a:extLst>
              <a:ext uri="{FF2B5EF4-FFF2-40B4-BE49-F238E27FC236}">
                <a16:creationId xmlns:a16="http://schemas.microsoft.com/office/drawing/2014/main" id="{BE5751C9-DF06-433A-874D-367CB9C2E342}"/>
              </a:ext>
            </a:extLst>
          </p:cNvPr>
          <p:cNvSpPr txBox="1">
            <a:spLocks/>
          </p:cNvSpPr>
          <p:nvPr/>
        </p:nvSpPr>
        <p:spPr>
          <a:xfrm>
            <a:off x="34836" y="1420810"/>
            <a:ext cx="1901952" cy="685800"/>
          </a:xfrm>
          <a:prstGeom prst="rect">
            <a:avLst/>
          </a:prstGeom>
          <a:solidFill>
            <a:srgbClr val="FFC000">
              <a:alpha val="74902"/>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Obligations</a:t>
            </a:r>
          </a:p>
        </p:txBody>
      </p:sp>
      <p:sp>
        <p:nvSpPr>
          <p:cNvPr id="19" name="Title 1">
            <a:extLst>
              <a:ext uri="{FF2B5EF4-FFF2-40B4-BE49-F238E27FC236}">
                <a16:creationId xmlns:a16="http://schemas.microsoft.com/office/drawing/2014/main" id="{5CFAA5B5-3FE1-40B5-B0B9-911391BFCE24}"/>
              </a:ext>
            </a:extLst>
          </p:cNvPr>
          <p:cNvSpPr txBox="1">
            <a:spLocks/>
          </p:cNvSpPr>
          <p:nvPr/>
        </p:nvSpPr>
        <p:spPr>
          <a:xfrm>
            <a:off x="34836" y="739863"/>
            <a:ext cx="1901952" cy="685800"/>
          </a:xfrm>
          <a:prstGeom prst="rect">
            <a:avLst/>
          </a:prstGeom>
          <a:solidFill>
            <a:srgbClr val="FF0000">
              <a:alpha val="61961"/>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Entertainment</a:t>
            </a:r>
          </a:p>
        </p:txBody>
      </p:sp>
      <p:sp>
        <p:nvSpPr>
          <p:cNvPr id="20" name="Title 1">
            <a:extLst>
              <a:ext uri="{FF2B5EF4-FFF2-40B4-BE49-F238E27FC236}">
                <a16:creationId xmlns:a16="http://schemas.microsoft.com/office/drawing/2014/main" id="{AA4F7C46-96B9-4458-A395-DA85B9ED588E}"/>
              </a:ext>
            </a:extLst>
          </p:cNvPr>
          <p:cNvSpPr txBox="1">
            <a:spLocks/>
          </p:cNvSpPr>
          <p:nvPr/>
        </p:nvSpPr>
        <p:spPr>
          <a:xfrm>
            <a:off x="34836" y="3463651"/>
            <a:ext cx="1902818" cy="685800"/>
          </a:xfrm>
          <a:prstGeom prst="rect">
            <a:avLst/>
          </a:prstGeom>
          <a:solidFill>
            <a:srgbClr val="339966">
              <a:alpha val="67059"/>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Health</a:t>
            </a:r>
          </a:p>
        </p:txBody>
      </p:sp>
      <p:sp>
        <p:nvSpPr>
          <p:cNvPr id="21" name="Title 1">
            <a:extLst>
              <a:ext uri="{FF2B5EF4-FFF2-40B4-BE49-F238E27FC236}">
                <a16:creationId xmlns:a16="http://schemas.microsoft.com/office/drawing/2014/main" id="{D45A4B47-909D-40FD-80F3-A9C1490E1788}"/>
              </a:ext>
            </a:extLst>
          </p:cNvPr>
          <p:cNvSpPr txBox="1">
            <a:spLocks/>
          </p:cNvSpPr>
          <p:nvPr/>
        </p:nvSpPr>
        <p:spPr>
          <a:xfrm>
            <a:off x="34836" y="2782704"/>
            <a:ext cx="1902818" cy="685800"/>
          </a:xfrm>
          <a:prstGeom prst="rect">
            <a:avLst/>
          </a:prstGeom>
          <a:solidFill>
            <a:srgbClr val="339966">
              <a:alpha val="67059"/>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Children</a:t>
            </a:r>
          </a:p>
        </p:txBody>
      </p:sp>
      <p:sp>
        <p:nvSpPr>
          <p:cNvPr id="22" name="Rectangle 21">
            <a:extLst>
              <a:ext uri="{FF2B5EF4-FFF2-40B4-BE49-F238E27FC236}">
                <a16:creationId xmlns:a16="http://schemas.microsoft.com/office/drawing/2014/main" id="{15A6EFAC-8DA6-4A64-B3D2-2FB9E8090B8E}"/>
              </a:ext>
            </a:extLst>
          </p:cNvPr>
          <p:cNvSpPr/>
          <p:nvPr/>
        </p:nvSpPr>
        <p:spPr>
          <a:xfrm>
            <a:off x="5980176" y="2129469"/>
            <a:ext cx="2946400" cy="368115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Fixed  (predictable, consistent, less flexibility)</a:t>
            </a:r>
          </a:p>
          <a:p>
            <a:pPr lvl="1" indent="-228600">
              <a:buFont typeface="Arial" pitchFamily="34" charset="0"/>
              <a:buChar char="•"/>
            </a:pPr>
            <a:r>
              <a:rPr lang="en-US" b="1" dirty="0"/>
              <a:t>Mortgage</a:t>
            </a:r>
          </a:p>
          <a:p>
            <a:pPr lvl="1" indent="-228600">
              <a:buFont typeface="Arial" pitchFamily="34" charset="0"/>
              <a:buChar char="•"/>
            </a:pPr>
            <a:r>
              <a:rPr lang="en-US" b="1" dirty="0"/>
              <a:t>Loan payments</a:t>
            </a:r>
          </a:p>
          <a:p>
            <a:pPr lvl="1" indent="-228600">
              <a:buFont typeface="Arial" pitchFamily="34" charset="0"/>
              <a:buChar char="•"/>
            </a:pPr>
            <a:r>
              <a:rPr lang="en-US" b="1" dirty="0"/>
              <a:t>Childcare</a:t>
            </a:r>
          </a:p>
          <a:p>
            <a:endParaRPr lang="en-US" dirty="0"/>
          </a:p>
          <a:p>
            <a:r>
              <a:rPr lang="en-US" b="1" dirty="0"/>
              <a:t>Variable (less predictable, flexibility, choice)</a:t>
            </a:r>
          </a:p>
          <a:p>
            <a:pPr lvl="1" indent="-228600">
              <a:buFont typeface="Arial" pitchFamily="34" charset="0"/>
              <a:buChar char="•"/>
            </a:pPr>
            <a:r>
              <a:rPr lang="en-US" b="1" dirty="0"/>
              <a:t>Food</a:t>
            </a:r>
          </a:p>
          <a:p>
            <a:pPr lvl="1" indent="-228600">
              <a:buFont typeface="Arial" pitchFamily="34" charset="0"/>
              <a:buChar char="•"/>
            </a:pPr>
            <a:r>
              <a:rPr lang="en-US" b="1" dirty="0"/>
              <a:t>Credit card payments</a:t>
            </a:r>
          </a:p>
          <a:p>
            <a:pPr lvl="1" indent="-228600">
              <a:buFont typeface="Arial" pitchFamily="34" charset="0"/>
              <a:buChar char="•"/>
            </a:pPr>
            <a:r>
              <a:rPr lang="en-US" b="1" dirty="0"/>
              <a:t>Entertainment</a:t>
            </a:r>
          </a:p>
        </p:txBody>
      </p:sp>
      <p:cxnSp>
        <p:nvCxnSpPr>
          <p:cNvPr id="23" name="Straight Arrow Connector 22">
            <a:extLst>
              <a:ext uri="{FF2B5EF4-FFF2-40B4-BE49-F238E27FC236}">
                <a16:creationId xmlns:a16="http://schemas.microsoft.com/office/drawing/2014/main" id="{869B3473-309A-4E02-9183-4CAB41ED4132}"/>
              </a:ext>
            </a:extLst>
          </p:cNvPr>
          <p:cNvCxnSpPr>
            <a:cxnSpLocks/>
            <a:stCxn id="24" idx="6"/>
          </p:cNvCxnSpPr>
          <p:nvPr/>
        </p:nvCxnSpPr>
        <p:spPr>
          <a:xfrm>
            <a:off x="4879212" y="1032510"/>
            <a:ext cx="1089788" cy="110109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4ED0439E-C908-4566-B9C5-7764E821EB37}"/>
              </a:ext>
            </a:extLst>
          </p:cNvPr>
          <p:cNvSpPr/>
          <p:nvPr/>
        </p:nvSpPr>
        <p:spPr>
          <a:xfrm>
            <a:off x="4149172" y="951611"/>
            <a:ext cx="730040" cy="161798"/>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Tree>
    <p:extLst>
      <p:ext uri="{BB962C8B-B14F-4D97-AF65-F5344CB8AC3E}">
        <p14:creationId xmlns:p14="http://schemas.microsoft.com/office/powerpoint/2010/main" val="1090453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1000"/>
                                        <p:tgtEl>
                                          <p:spTgt spid="2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72BC9B49-2257-4BB2-9A6A-6B52E7DD041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val="0"/>
              </a:ext>
            </a:extLst>
          </a:blip>
          <a:srcRect/>
          <a:stretch>
            <a:fillRect/>
          </a:stretch>
        </p:blipFill>
        <p:spPr bwMode="auto">
          <a:xfrm>
            <a:off x="253792" y="971550"/>
            <a:ext cx="8628358" cy="5748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Arrow: Right 46">
            <a:extLst>
              <a:ext uri="{FF2B5EF4-FFF2-40B4-BE49-F238E27FC236}">
                <a16:creationId xmlns:a16="http://schemas.microsoft.com/office/drawing/2014/main" id="{D7A484CA-36FC-4B49-8668-C52C9CAF8ED4}"/>
              </a:ext>
            </a:extLst>
          </p:cNvPr>
          <p:cNvSpPr/>
          <p:nvPr/>
        </p:nvSpPr>
        <p:spPr>
          <a:xfrm>
            <a:off x="1565651" y="5984099"/>
            <a:ext cx="3006347" cy="826642"/>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Income</a:t>
            </a:r>
          </a:p>
        </p:txBody>
      </p:sp>
      <p:sp>
        <p:nvSpPr>
          <p:cNvPr id="8" name="Title 6">
            <a:extLst>
              <a:ext uri="{FF2B5EF4-FFF2-40B4-BE49-F238E27FC236}">
                <a16:creationId xmlns:a16="http://schemas.microsoft.com/office/drawing/2014/main" id="{43E1F151-0F30-43F9-9D44-D00BC5FD1D32}"/>
              </a:ext>
            </a:extLst>
          </p:cNvPr>
          <p:cNvSpPr>
            <a:spLocks noGrp="1"/>
          </p:cNvSpPr>
          <p:nvPr>
            <p:ph type="title"/>
          </p:nvPr>
        </p:nvSpPr>
        <p:spPr/>
        <p:txBody>
          <a:bodyPr/>
          <a:lstStyle/>
          <a:p>
            <a:r>
              <a:rPr lang="en-US" dirty="0"/>
              <a:t>Compare Income and Expenses</a:t>
            </a:r>
          </a:p>
        </p:txBody>
      </p:sp>
      <p:sp>
        <p:nvSpPr>
          <p:cNvPr id="32" name="Freeform: Shape 31">
            <a:extLst>
              <a:ext uri="{FF2B5EF4-FFF2-40B4-BE49-F238E27FC236}">
                <a16:creationId xmlns:a16="http://schemas.microsoft.com/office/drawing/2014/main" id="{7EC91026-E5B5-42C6-A4DD-5F859D58086D}"/>
              </a:ext>
            </a:extLst>
          </p:cNvPr>
          <p:cNvSpPr/>
          <p:nvPr/>
        </p:nvSpPr>
        <p:spPr>
          <a:xfrm>
            <a:off x="-12810" y="6186767"/>
            <a:ext cx="1578462" cy="667677"/>
          </a:xfrm>
          <a:custGeom>
            <a:avLst/>
            <a:gdLst>
              <a:gd name="connsiteX0" fmla="*/ 1578462 w 1578462"/>
              <a:gd name="connsiteY0" fmla="*/ 0 h 964652"/>
              <a:gd name="connsiteX1" fmla="*/ 1578462 w 1578462"/>
              <a:gd name="connsiteY1" fmla="*/ 600647 h 964652"/>
              <a:gd name="connsiteX2" fmla="*/ 0 w 1578462"/>
              <a:gd name="connsiteY2" fmla="*/ 964652 h 964652"/>
              <a:gd name="connsiteX3" fmla="*/ 0 w 1578462"/>
              <a:gd name="connsiteY3" fmla="*/ 315269 h 964652"/>
              <a:gd name="connsiteX4" fmla="*/ 1578462 w 1578462"/>
              <a:gd name="connsiteY4" fmla="*/ 0 h 964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964652">
                <a:moveTo>
                  <a:pt x="1578462" y="0"/>
                </a:moveTo>
                <a:lnTo>
                  <a:pt x="1578462" y="600647"/>
                </a:lnTo>
                <a:lnTo>
                  <a:pt x="0" y="964652"/>
                </a:lnTo>
                <a:lnTo>
                  <a:pt x="0" y="315269"/>
                </a:lnTo>
                <a:lnTo>
                  <a:pt x="1578462"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Arrow: Right 29">
            <a:extLst>
              <a:ext uri="{FF2B5EF4-FFF2-40B4-BE49-F238E27FC236}">
                <a16:creationId xmlns:a16="http://schemas.microsoft.com/office/drawing/2014/main" id="{8797FA77-E802-4CA6-B673-276DC499C6D7}"/>
              </a:ext>
            </a:extLst>
          </p:cNvPr>
          <p:cNvSpPr/>
          <p:nvPr/>
        </p:nvSpPr>
        <p:spPr>
          <a:xfrm>
            <a:off x="1565649" y="5113934"/>
            <a:ext cx="3552451" cy="826643"/>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Expenses</a:t>
            </a:r>
          </a:p>
        </p:txBody>
      </p:sp>
      <p:sp>
        <p:nvSpPr>
          <p:cNvPr id="31" name="Freeform: Shape 30">
            <a:extLst>
              <a:ext uri="{FF2B5EF4-FFF2-40B4-BE49-F238E27FC236}">
                <a16:creationId xmlns:a16="http://schemas.microsoft.com/office/drawing/2014/main" id="{E6F0375A-1D01-4C5C-9C38-67C2E61FB4E3}"/>
              </a:ext>
            </a:extLst>
          </p:cNvPr>
          <p:cNvSpPr/>
          <p:nvPr/>
        </p:nvSpPr>
        <p:spPr>
          <a:xfrm>
            <a:off x="-12812" y="5321451"/>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754714F6-1F3F-4201-91F5-1153DB265641}"/>
              </a:ext>
            </a:extLst>
          </p:cNvPr>
          <p:cNvSpPr/>
          <p:nvPr/>
        </p:nvSpPr>
        <p:spPr>
          <a:xfrm>
            <a:off x="-12810" y="4459789"/>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itle 1">
            <a:extLst>
              <a:ext uri="{FF2B5EF4-FFF2-40B4-BE49-F238E27FC236}">
                <a16:creationId xmlns:a16="http://schemas.microsoft.com/office/drawing/2014/main" id="{053E8DDB-9D12-404C-992B-830E8BCF7B33}"/>
              </a:ext>
            </a:extLst>
          </p:cNvPr>
          <p:cNvSpPr txBox="1">
            <a:spLocks/>
          </p:cNvSpPr>
          <p:nvPr/>
        </p:nvSpPr>
        <p:spPr>
          <a:xfrm>
            <a:off x="5135649" y="1891350"/>
            <a:ext cx="3733800" cy="3819347"/>
          </a:xfrm>
          <a:prstGeom prst="rect">
            <a:avLst/>
          </a:prstGeom>
          <a:solidFill>
            <a:schemeClr val="bg1"/>
          </a:solid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3600" dirty="0">
                <a:solidFill>
                  <a:srgbClr val="1F497D"/>
                </a:solidFill>
              </a:rPr>
              <a:t>Cash Flow</a:t>
            </a:r>
          </a:p>
          <a:p>
            <a:pPr algn="ctr"/>
            <a:endParaRPr lang="en-US" sz="3600" dirty="0">
              <a:solidFill>
                <a:srgbClr val="1F497D"/>
              </a:solidFill>
            </a:endParaRPr>
          </a:p>
          <a:p>
            <a:pPr algn="ctr"/>
            <a:r>
              <a:rPr lang="en-US" sz="3600" dirty="0">
                <a:solidFill>
                  <a:srgbClr val="1F497D"/>
                </a:solidFill>
              </a:rPr>
              <a:t>What comes in less               where it goes!</a:t>
            </a:r>
          </a:p>
        </p:txBody>
      </p:sp>
      <p:sp>
        <p:nvSpPr>
          <p:cNvPr id="10" name="Arrow: Right 9">
            <a:extLst>
              <a:ext uri="{FF2B5EF4-FFF2-40B4-BE49-F238E27FC236}">
                <a16:creationId xmlns:a16="http://schemas.microsoft.com/office/drawing/2014/main" id="{9FA97DC4-4CFE-47D9-BE9F-B30E02879971}"/>
              </a:ext>
            </a:extLst>
          </p:cNvPr>
          <p:cNvSpPr/>
          <p:nvPr/>
        </p:nvSpPr>
        <p:spPr>
          <a:xfrm>
            <a:off x="1565651" y="4252272"/>
            <a:ext cx="3977899" cy="826643"/>
          </a:xfrm>
          <a:prstGeom prst="rightArrow">
            <a:avLst/>
          </a:prstGeom>
          <a:solidFill>
            <a:srgbClr val="FF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lumMod val="75000"/>
                  </a:schemeClr>
                </a:solidFill>
                <a:latin typeface="Gadugi" panose="020B0502040204020203" pitchFamily="34" charset="0"/>
                <a:ea typeface="Gadugi" panose="020B0502040204020203" pitchFamily="34" charset="0"/>
              </a:rPr>
              <a:t>Cash Flow</a:t>
            </a:r>
          </a:p>
        </p:txBody>
      </p:sp>
      <p:sp>
        <p:nvSpPr>
          <p:cNvPr id="12" name="Title 1">
            <a:extLst>
              <a:ext uri="{FF2B5EF4-FFF2-40B4-BE49-F238E27FC236}">
                <a16:creationId xmlns:a16="http://schemas.microsoft.com/office/drawing/2014/main" id="{46074F2F-E645-4B79-846E-F6B8317B0649}"/>
              </a:ext>
            </a:extLst>
          </p:cNvPr>
          <p:cNvSpPr txBox="1">
            <a:spLocks/>
          </p:cNvSpPr>
          <p:nvPr/>
        </p:nvSpPr>
        <p:spPr>
          <a:xfrm>
            <a:off x="-12812" y="2455807"/>
            <a:ext cx="9144000" cy="3124200"/>
          </a:xfrm>
          <a:prstGeom prst="rect">
            <a:avLst/>
          </a:prstGeom>
          <a:no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9600" dirty="0">
                <a:solidFill>
                  <a:srgbClr val="C00000"/>
                </a:solidFill>
                <a:effectLst>
                  <a:outerShdw blurRad="38100" dist="38100" dir="2700000" algn="tl">
                    <a:srgbClr val="000000">
                      <a:alpha val="43137"/>
                    </a:srgbClr>
                  </a:outerShdw>
                </a:effectLst>
                <a:latin typeface="Biome" panose="020B0503030204020804" pitchFamily="34" charset="0"/>
                <a:cs typeface="Biome" panose="020B0503030204020804" pitchFamily="34" charset="0"/>
              </a:rPr>
              <a:t>JARGON ALERT!</a:t>
            </a:r>
          </a:p>
        </p:txBody>
      </p:sp>
    </p:spTree>
    <p:extLst>
      <p:ext uri="{BB962C8B-B14F-4D97-AF65-F5344CB8AC3E}">
        <p14:creationId xmlns:p14="http://schemas.microsoft.com/office/powerpoint/2010/main" val="231264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32"/>
                                        </p:tgtEl>
                                        <p:attrNameLst>
                                          <p:attrName>style.opacity</p:attrName>
                                        </p:attrNameLst>
                                      </p:cBhvr>
                                      <p:to>
                                        <p:strVal val="0.5"/>
                                      </p:to>
                                    </p:set>
                                    <p:animEffect filter="image" prLst="opacity: 0.5">
                                      <p:cBhvr rctx="IE">
                                        <p:cTn id="7" dur="indefinite"/>
                                        <p:tgtEl>
                                          <p:spTgt spid="32"/>
                                        </p:tgtEl>
                                      </p:cBhvr>
                                    </p:animEffect>
                                  </p:childTnLst>
                                </p:cTn>
                              </p:par>
                              <p:par>
                                <p:cTn id="8" presetID="9" presetClass="emph" presetSubtype="0" grpId="0" nodeType="withEffect">
                                  <p:stCondLst>
                                    <p:cond delay="0"/>
                                  </p:stCondLst>
                                  <p:childTnLst>
                                    <p:set>
                                      <p:cBhvr>
                                        <p:cTn id="9" dur="indefinite"/>
                                        <p:tgtEl>
                                          <p:spTgt spid="47"/>
                                        </p:tgtEl>
                                        <p:attrNameLst>
                                          <p:attrName>style.opacity</p:attrName>
                                        </p:attrNameLst>
                                      </p:cBhvr>
                                      <p:to>
                                        <p:strVal val="0.5"/>
                                      </p:to>
                                    </p:set>
                                    <p:animEffect filter="image" prLst="opacity: 0.5">
                                      <p:cBhvr rctx="IE">
                                        <p:cTn id="10" dur="indefinite"/>
                                        <p:tgtEl>
                                          <p:spTgt spid="47"/>
                                        </p:tgtEl>
                                      </p:cBhvr>
                                    </p:animEffect>
                                  </p:childTnLst>
                                </p:cTn>
                              </p:par>
                            </p:childTnLst>
                          </p:cTn>
                        </p:par>
                        <p:par>
                          <p:cTn id="11" fill="hold">
                            <p:stCondLst>
                              <p:cond delay="0"/>
                            </p:stCondLst>
                            <p:childTnLst>
                              <p:par>
                                <p:cTn id="12" presetID="22" presetClass="entr" presetSubtype="8"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1000"/>
                                        <p:tgtEl>
                                          <p:spTgt spid="10"/>
                                        </p:tgtEl>
                                      </p:cBhvr>
                                    </p:animEffect>
                                  </p:childTnLst>
                                </p:cTn>
                              </p:par>
                            </p:childTnLst>
                          </p:cTn>
                        </p:par>
                        <p:par>
                          <p:cTn id="19" fill="hold">
                            <p:stCondLst>
                              <p:cond delay="1500"/>
                            </p:stCondLst>
                            <p:childTnLst>
                              <p:par>
                                <p:cTn id="20" presetID="9" presetClass="emph" presetSubtype="0" grpId="0" nodeType="afterEffect">
                                  <p:stCondLst>
                                    <p:cond delay="0"/>
                                  </p:stCondLst>
                                  <p:childTnLst>
                                    <p:set>
                                      <p:cBhvr>
                                        <p:cTn id="21" dur="indefinite"/>
                                        <p:tgtEl>
                                          <p:spTgt spid="31"/>
                                        </p:tgtEl>
                                        <p:attrNameLst>
                                          <p:attrName>style.opacity</p:attrName>
                                        </p:attrNameLst>
                                      </p:cBhvr>
                                      <p:to>
                                        <p:strVal val="0.5"/>
                                      </p:to>
                                    </p:set>
                                    <p:animEffect filter="image" prLst="opacity: 0.5">
                                      <p:cBhvr rctx="IE">
                                        <p:cTn id="22" dur="indefinite"/>
                                        <p:tgtEl>
                                          <p:spTgt spid="31"/>
                                        </p:tgtEl>
                                      </p:cBhvr>
                                    </p:animEffect>
                                  </p:childTnLst>
                                </p:cTn>
                              </p:par>
                            </p:childTnLst>
                          </p:cTn>
                        </p:par>
                        <p:par>
                          <p:cTn id="23" fill="hold">
                            <p:stCondLst>
                              <p:cond delay="1500"/>
                            </p:stCondLst>
                            <p:childTnLst>
                              <p:par>
                                <p:cTn id="24" presetID="9" presetClass="emph" presetSubtype="0" grpId="0" nodeType="afterEffect">
                                  <p:stCondLst>
                                    <p:cond delay="0"/>
                                  </p:stCondLst>
                                  <p:childTnLst>
                                    <p:set>
                                      <p:cBhvr>
                                        <p:cTn id="25" dur="indefinite"/>
                                        <p:tgtEl>
                                          <p:spTgt spid="30"/>
                                        </p:tgtEl>
                                        <p:attrNameLst>
                                          <p:attrName>style.opacity</p:attrName>
                                        </p:attrNameLst>
                                      </p:cBhvr>
                                      <p:to>
                                        <p:strVal val="0.5"/>
                                      </p:to>
                                    </p:set>
                                    <p:animEffect filter="image" prLst="opacity: 0.5">
                                      <p:cBhvr rctx="IE">
                                        <p:cTn id="26" dur="indefinite"/>
                                        <p:tgtEl>
                                          <p:spTgt spid="30"/>
                                        </p:tgtEl>
                                      </p:cBhvr>
                                    </p:animEffect>
                                  </p:childTnLst>
                                </p:cTn>
                              </p:par>
                            </p:childTnLst>
                          </p:cTn>
                        </p:par>
                        <p:par>
                          <p:cTn id="27" fill="hold">
                            <p:stCondLst>
                              <p:cond delay="1500"/>
                            </p:stCondLst>
                            <p:childTnLst>
                              <p:par>
                                <p:cTn id="28" presetID="2" presetClass="entr" presetSubtype="2"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1000" fill="hold"/>
                                        <p:tgtEl>
                                          <p:spTgt spid="23"/>
                                        </p:tgtEl>
                                        <p:attrNameLst>
                                          <p:attrName>ppt_x</p:attrName>
                                        </p:attrNameLst>
                                      </p:cBhvr>
                                      <p:tavLst>
                                        <p:tav tm="0">
                                          <p:val>
                                            <p:strVal val="1+#ppt_w/2"/>
                                          </p:val>
                                        </p:tav>
                                        <p:tav tm="100000">
                                          <p:val>
                                            <p:strVal val="#ppt_x"/>
                                          </p:val>
                                        </p:tav>
                                      </p:tavLst>
                                    </p:anim>
                                    <p:anim calcmode="lin" valueType="num">
                                      <p:cBhvr additive="base">
                                        <p:cTn id="31" dur="1000" fill="hold"/>
                                        <p:tgtEl>
                                          <p:spTgt spid="23"/>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0"/>
                                  </p:stCondLst>
                                  <p:childTnLst>
                                    <p:set>
                                      <p:cBhvr>
                                        <p:cTn id="33" dur="1" fill="hold">
                                          <p:stCondLst>
                                            <p:cond delay="0"/>
                                          </p:stCondLst>
                                        </p:cTn>
                                        <p:tgtEl>
                                          <p:spTgt spid="23">
                                            <p:txEl>
                                              <p:pRg st="0" end="0"/>
                                            </p:txEl>
                                          </p:spTgt>
                                        </p:tgtEl>
                                        <p:attrNameLst>
                                          <p:attrName>style.visibility</p:attrName>
                                        </p:attrNameLst>
                                      </p:cBhvr>
                                      <p:to>
                                        <p:strVal val="visible"/>
                                      </p:to>
                                    </p:set>
                                    <p:anim calcmode="lin" valueType="num">
                                      <p:cBhvr additive="base">
                                        <p:cTn id="34" dur="10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35" dur="10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par>
                          <p:cTn id="36" fill="hold">
                            <p:stCondLst>
                              <p:cond delay="2500"/>
                            </p:stCondLst>
                            <p:childTnLst>
                              <p:par>
                                <p:cTn id="37" presetID="1"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par>
                          <p:cTn id="39" fill="hold">
                            <p:stCondLst>
                              <p:cond delay="2500"/>
                            </p:stCondLst>
                            <p:childTnLst>
                              <p:par>
                                <p:cTn id="40" presetID="35" presetClass="emph" presetSubtype="0" repeatCount="3000" fill="hold" grpId="1" nodeType="afterEffect">
                                  <p:stCondLst>
                                    <p:cond delay="0"/>
                                  </p:stCondLst>
                                  <p:childTnLst>
                                    <p:anim calcmode="discrete" valueType="str">
                                      <p:cBhvr>
                                        <p:cTn id="41" dur="1000" fill="hold"/>
                                        <p:tgtEl>
                                          <p:spTgt spid="12"/>
                                        </p:tgtEl>
                                        <p:attrNameLst>
                                          <p:attrName>style.visibility</p:attrName>
                                        </p:attrNameLst>
                                      </p:cBhvr>
                                      <p:tavLst>
                                        <p:tav tm="0">
                                          <p:val>
                                            <p:strVal val="hidden"/>
                                          </p:val>
                                        </p:tav>
                                        <p:tav tm="50000">
                                          <p:val>
                                            <p:strVal val="visible"/>
                                          </p:val>
                                        </p:tav>
                                      </p:tavLst>
                                    </p:anim>
                                  </p:childTnLst>
                                </p:cTn>
                              </p:par>
                            </p:childTnLst>
                          </p:cTn>
                        </p:par>
                        <p:par>
                          <p:cTn id="42" fill="hold">
                            <p:stCondLst>
                              <p:cond delay="5500"/>
                            </p:stCondLst>
                            <p:childTnLst>
                              <p:par>
                                <p:cTn id="43" presetID="1" presetClass="exit" presetSubtype="0" fill="hold" grpId="2" nodeType="afterEffect">
                                  <p:stCondLst>
                                    <p:cond delay="0"/>
                                  </p:stCondLst>
                                  <p:childTnLst>
                                    <p:set>
                                      <p:cBhvr>
                                        <p:cTn id="44" dur="1" fill="hold">
                                          <p:stCondLst>
                                            <p:cond delay="0"/>
                                          </p:stCondLst>
                                        </p:cTn>
                                        <p:tgtEl>
                                          <p:spTgt spid="12"/>
                                        </p:tgtEl>
                                        <p:attrNameLst>
                                          <p:attrName>style.visibility</p:attrName>
                                        </p:attrNameLst>
                                      </p:cBhvr>
                                      <p:to>
                                        <p:strVal val="hidden"/>
                                      </p:to>
                                    </p:set>
                                  </p:childTnLst>
                                </p:cTn>
                              </p:par>
                            </p:childTnLst>
                          </p:cTn>
                        </p:par>
                        <p:par>
                          <p:cTn id="45" fill="hold">
                            <p:stCondLst>
                              <p:cond delay="5500"/>
                            </p:stCondLst>
                            <p:childTnLst>
                              <p:par>
                                <p:cTn id="46" presetID="2" presetClass="entr" presetSubtype="2" fill="hold" nodeType="afterEffect">
                                  <p:stCondLst>
                                    <p:cond delay="0"/>
                                  </p:stCondLst>
                                  <p:childTnLst>
                                    <p:set>
                                      <p:cBhvr>
                                        <p:cTn id="47" dur="1" fill="hold">
                                          <p:stCondLst>
                                            <p:cond delay="0"/>
                                          </p:stCondLst>
                                        </p:cTn>
                                        <p:tgtEl>
                                          <p:spTgt spid="23">
                                            <p:txEl>
                                              <p:pRg st="2" end="2"/>
                                            </p:txEl>
                                          </p:spTgt>
                                        </p:tgtEl>
                                        <p:attrNameLst>
                                          <p:attrName>style.visibility</p:attrName>
                                        </p:attrNameLst>
                                      </p:cBhvr>
                                      <p:to>
                                        <p:strVal val="visible"/>
                                      </p:to>
                                    </p:set>
                                    <p:anim calcmode="lin" valueType="num">
                                      <p:cBhvr additive="base">
                                        <p:cTn id="48" dur="1000" fill="hold"/>
                                        <p:tgtEl>
                                          <p:spTgt spid="23">
                                            <p:txEl>
                                              <p:pRg st="2" end="2"/>
                                            </p:txEl>
                                          </p:spTgt>
                                        </p:tgtEl>
                                        <p:attrNameLst>
                                          <p:attrName>ppt_x</p:attrName>
                                        </p:attrNameLst>
                                      </p:cBhvr>
                                      <p:tavLst>
                                        <p:tav tm="0">
                                          <p:val>
                                            <p:strVal val="1+#ppt_w/2"/>
                                          </p:val>
                                        </p:tav>
                                        <p:tav tm="100000">
                                          <p:val>
                                            <p:strVal val="#ppt_x"/>
                                          </p:val>
                                        </p:tav>
                                      </p:tavLst>
                                    </p:anim>
                                    <p:anim calcmode="lin" valueType="num">
                                      <p:cBhvr additive="base">
                                        <p:cTn id="49" dur="1000" fill="hold"/>
                                        <p:tgtEl>
                                          <p:spTgt spid="2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32" grpId="0" animBg="1"/>
      <p:bldP spid="30" grpId="0" animBg="1"/>
      <p:bldP spid="31" grpId="0" animBg="1"/>
      <p:bldP spid="11" grpId="0" animBg="1"/>
      <p:bldP spid="23" grpId="0" animBg="1"/>
      <p:bldP spid="10" grpId="0" animBg="1"/>
      <p:bldP spid="12" grpId="0"/>
      <p:bldP spid="12" grpId="1"/>
      <p:bldP spid="12" grpId="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EA883706-B13A-42F6-8A2B-FCFAC8E7AC0A}"/>
              </a:ext>
            </a:extLst>
          </p:cNvPr>
          <p:cNvSpPr txBox="1">
            <a:spLocks/>
          </p:cNvSpPr>
          <p:nvPr/>
        </p:nvSpPr>
        <p:spPr>
          <a:xfrm>
            <a:off x="-29548" y="1594814"/>
            <a:ext cx="9150269" cy="3664622"/>
          </a:xfrm>
          <a:prstGeom prst="rect">
            <a:avLst/>
          </a:prstGeom>
          <a:solidFill>
            <a:schemeClr val="bg1"/>
          </a:solid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endParaRPr lang="en-US" sz="3600" dirty="0">
              <a:solidFill>
                <a:srgbClr val="1F497D"/>
              </a:solidFill>
            </a:endParaRPr>
          </a:p>
        </p:txBody>
      </p:sp>
      <p:sp>
        <p:nvSpPr>
          <p:cNvPr id="24" name="Arrow: Right 23">
            <a:extLst>
              <a:ext uri="{FF2B5EF4-FFF2-40B4-BE49-F238E27FC236}">
                <a16:creationId xmlns:a16="http://schemas.microsoft.com/office/drawing/2014/main" id="{006DA6DD-A6AE-4478-9124-4904F17FA69A}"/>
              </a:ext>
            </a:extLst>
          </p:cNvPr>
          <p:cNvSpPr/>
          <p:nvPr/>
        </p:nvSpPr>
        <p:spPr>
          <a:xfrm>
            <a:off x="-31050" y="3062269"/>
            <a:ext cx="5087686" cy="83237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adugi" panose="020B0502040204020203" pitchFamily="34" charset="0"/>
                <a:ea typeface="Gadugi" panose="020B0502040204020203" pitchFamily="34" charset="0"/>
              </a:rPr>
              <a:t>Income</a:t>
            </a:r>
            <a:endParaRPr lang="en-US" dirty="0">
              <a:solidFill>
                <a:schemeClr val="bg1"/>
              </a:solidFill>
              <a:latin typeface="Gadugi" panose="020B0502040204020203" pitchFamily="34" charset="0"/>
              <a:ea typeface="Gadugi" panose="020B0502040204020203" pitchFamily="34" charset="0"/>
            </a:endParaRPr>
          </a:p>
        </p:txBody>
      </p:sp>
      <p:sp>
        <p:nvSpPr>
          <p:cNvPr id="30" name="Arrow: Right 29">
            <a:extLst>
              <a:ext uri="{FF2B5EF4-FFF2-40B4-BE49-F238E27FC236}">
                <a16:creationId xmlns:a16="http://schemas.microsoft.com/office/drawing/2014/main" id="{89986FEE-9489-429B-A55F-835F2887CB0C}"/>
              </a:ext>
            </a:extLst>
          </p:cNvPr>
          <p:cNvSpPr/>
          <p:nvPr/>
        </p:nvSpPr>
        <p:spPr>
          <a:xfrm>
            <a:off x="-47804" y="3476973"/>
            <a:ext cx="5087684" cy="826643"/>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Expenses</a:t>
            </a:r>
          </a:p>
        </p:txBody>
      </p:sp>
      <p:sp>
        <p:nvSpPr>
          <p:cNvPr id="21" name="Arrow: Right 20">
            <a:extLst>
              <a:ext uri="{FF2B5EF4-FFF2-40B4-BE49-F238E27FC236}">
                <a16:creationId xmlns:a16="http://schemas.microsoft.com/office/drawing/2014/main" id="{88AAEA30-6FD7-4CFE-A1AB-C9F70215D939}"/>
              </a:ext>
            </a:extLst>
          </p:cNvPr>
          <p:cNvSpPr/>
          <p:nvPr/>
        </p:nvSpPr>
        <p:spPr>
          <a:xfrm>
            <a:off x="-29547" y="2163549"/>
            <a:ext cx="6198854" cy="826642"/>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Gadugi" panose="020B0502040204020203" pitchFamily="34" charset="0"/>
                <a:ea typeface="Gadugi" panose="020B0502040204020203" pitchFamily="34" charset="0"/>
              </a:rPr>
              <a:t>Expenses</a:t>
            </a:r>
            <a:endParaRPr lang="en-US" sz="2000" dirty="0">
              <a:latin typeface="Gadugi" panose="020B0502040204020203" pitchFamily="34" charset="0"/>
              <a:ea typeface="Gadugi" panose="020B0502040204020203" pitchFamily="34" charset="0"/>
            </a:endParaRPr>
          </a:p>
        </p:txBody>
      </p:sp>
      <p:sp>
        <p:nvSpPr>
          <p:cNvPr id="35" name="Arrow: Right 34">
            <a:extLst>
              <a:ext uri="{FF2B5EF4-FFF2-40B4-BE49-F238E27FC236}">
                <a16:creationId xmlns:a16="http://schemas.microsoft.com/office/drawing/2014/main" id="{77408831-0116-42BA-B025-A01305437B5D}"/>
              </a:ext>
            </a:extLst>
          </p:cNvPr>
          <p:cNvSpPr/>
          <p:nvPr/>
        </p:nvSpPr>
        <p:spPr>
          <a:xfrm>
            <a:off x="2986268" y="3921181"/>
            <a:ext cx="2071869" cy="82839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 for Goals!</a:t>
            </a:r>
          </a:p>
        </p:txBody>
      </p:sp>
      <p:sp>
        <p:nvSpPr>
          <p:cNvPr id="31" name="Arrow: Right 30">
            <a:extLst>
              <a:ext uri="{FF2B5EF4-FFF2-40B4-BE49-F238E27FC236}">
                <a16:creationId xmlns:a16="http://schemas.microsoft.com/office/drawing/2014/main" id="{B6E8EB88-F75A-43D3-94B2-DA42966941D9}"/>
              </a:ext>
            </a:extLst>
          </p:cNvPr>
          <p:cNvSpPr/>
          <p:nvPr/>
        </p:nvSpPr>
        <p:spPr>
          <a:xfrm>
            <a:off x="-31050" y="3923773"/>
            <a:ext cx="3271973" cy="826643"/>
          </a:xfrm>
          <a:prstGeom prst="rightArrow">
            <a:avLst/>
          </a:prstGeom>
          <a:solidFill>
            <a:srgbClr val="FF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lumMod val="75000"/>
                  </a:schemeClr>
                </a:solidFill>
                <a:latin typeface="Gadugi" panose="020B0502040204020203" pitchFamily="34" charset="0"/>
                <a:ea typeface="Gadugi" panose="020B0502040204020203" pitchFamily="34" charset="0"/>
              </a:rPr>
              <a:t>Expenses</a:t>
            </a:r>
          </a:p>
        </p:txBody>
      </p:sp>
      <p:pic>
        <p:nvPicPr>
          <p:cNvPr id="14" name="Picture 13" descr="M:\iStock Photos-Financial Educattion\iStock_000016017479XSmall.jpg"/>
          <p:cNvPicPr/>
          <p:nvPr/>
        </p:nvPicPr>
        <p:blipFill rotWithShape="1">
          <a:blip r:embed="rId3" cstate="print"/>
          <a:srcRect r="4536"/>
          <a:stretch/>
        </p:blipFill>
        <p:spPr bwMode="auto">
          <a:xfrm>
            <a:off x="5940867" y="1667646"/>
            <a:ext cx="2386504" cy="3522707"/>
          </a:xfrm>
          <a:prstGeom prst="rect">
            <a:avLst/>
          </a:prstGeom>
          <a:noFill/>
          <a:ln w="9525">
            <a:noFill/>
            <a:miter lim="800000"/>
            <a:headEnd/>
            <a:tailEnd/>
          </a:ln>
          <a:effectLst/>
        </p:spPr>
      </p:pic>
      <p:pic>
        <p:nvPicPr>
          <p:cNvPr id="15" name="Picture 14" descr="M:\iStock Photos-Financial Educattion\iStock_000005655899XSmall.jpg"/>
          <p:cNvPicPr/>
          <p:nvPr/>
        </p:nvPicPr>
        <p:blipFill>
          <a:blip r:embed="rId4" cstate="print"/>
          <a:srcRect/>
          <a:stretch>
            <a:fillRect/>
          </a:stretch>
        </p:blipFill>
        <p:spPr bwMode="auto">
          <a:xfrm>
            <a:off x="6046918" y="1886988"/>
            <a:ext cx="2707646" cy="3364622"/>
          </a:xfrm>
          <a:prstGeom prst="rect">
            <a:avLst/>
          </a:prstGeom>
          <a:noFill/>
          <a:ln w="9525">
            <a:noFill/>
            <a:miter lim="800000"/>
            <a:headEnd/>
            <a:tailEnd/>
          </a:ln>
          <a:effectLst/>
        </p:spPr>
      </p:pic>
      <p:sp>
        <p:nvSpPr>
          <p:cNvPr id="37" name="Arrow: Right 36">
            <a:extLst>
              <a:ext uri="{FF2B5EF4-FFF2-40B4-BE49-F238E27FC236}">
                <a16:creationId xmlns:a16="http://schemas.microsoft.com/office/drawing/2014/main" id="{66D7FBA6-473E-4A62-ACF4-AAA38B3E88FF}"/>
              </a:ext>
            </a:extLst>
          </p:cNvPr>
          <p:cNvSpPr/>
          <p:nvPr/>
        </p:nvSpPr>
        <p:spPr>
          <a:xfrm>
            <a:off x="-47806" y="2643429"/>
            <a:ext cx="5087686" cy="83237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adugi" panose="020B0502040204020203" pitchFamily="34" charset="0"/>
                <a:ea typeface="Gadugi" panose="020B0502040204020203" pitchFamily="34" charset="0"/>
              </a:rPr>
              <a:t>Income</a:t>
            </a:r>
            <a:endParaRPr lang="en-US" dirty="0">
              <a:solidFill>
                <a:schemeClr val="bg1"/>
              </a:solidFill>
              <a:latin typeface="Gadugi" panose="020B0502040204020203" pitchFamily="34" charset="0"/>
              <a:ea typeface="Gadugi" panose="020B0502040204020203" pitchFamily="34" charset="0"/>
            </a:endParaRPr>
          </a:p>
        </p:txBody>
      </p:sp>
      <p:sp>
        <p:nvSpPr>
          <p:cNvPr id="38" name="Arrow: Right 37">
            <a:extLst>
              <a:ext uri="{FF2B5EF4-FFF2-40B4-BE49-F238E27FC236}">
                <a16:creationId xmlns:a16="http://schemas.microsoft.com/office/drawing/2014/main" id="{A137EE15-9073-478E-8F5B-0A43127EE5EF}"/>
              </a:ext>
            </a:extLst>
          </p:cNvPr>
          <p:cNvSpPr/>
          <p:nvPr/>
        </p:nvSpPr>
        <p:spPr>
          <a:xfrm>
            <a:off x="-47804" y="3035856"/>
            <a:ext cx="5087686" cy="83237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adugi" panose="020B0502040204020203" pitchFamily="34" charset="0"/>
                <a:ea typeface="Gadugi" panose="020B0502040204020203" pitchFamily="34" charset="0"/>
              </a:rPr>
              <a:t>Income</a:t>
            </a:r>
            <a:endParaRPr lang="en-US" dirty="0">
              <a:solidFill>
                <a:schemeClr val="bg1"/>
              </a:solidFill>
              <a:latin typeface="Gadugi" panose="020B0502040204020203" pitchFamily="34" charset="0"/>
              <a:ea typeface="Gadugi" panose="020B0502040204020203" pitchFamily="34" charset="0"/>
            </a:endParaRPr>
          </a:p>
        </p:txBody>
      </p:sp>
      <p:pic>
        <p:nvPicPr>
          <p:cNvPr id="16" name="Picture 15" descr="F:\ISP\IR iStock Housing Images\iStock Pix 2011\EHLP_TVspot\WhiteCoupleWithBills_iStock_000015169504Medium.jpg"/>
          <p:cNvPicPr/>
          <p:nvPr/>
        </p:nvPicPr>
        <p:blipFill>
          <a:blip r:embed="rId5" cstate="print"/>
          <a:srcRect t="18283"/>
          <a:stretch>
            <a:fillRect/>
          </a:stretch>
        </p:blipFill>
        <p:spPr bwMode="auto">
          <a:xfrm>
            <a:off x="6169306" y="1886988"/>
            <a:ext cx="2951415" cy="3384023"/>
          </a:xfrm>
          <a:prstGeom prst="rect">
            <a:avLst/>
          </a:prstGeom>
          <a:noFill/>
          <a:ln w="9525">
            <a:noFill/>
            <a:miter lim="800000"/>
            <a:headEnd/>
            <a:tailEnd/>
          </a:ln>
          <a:effectLst/>
        </p:spPr>
      </p:pic>
      <p:sp>
        <p:nvSpPr>
          <p:cNvPr id="36" name="Arrow: Right 35">
            <a:extLst>
              <a:ext uri="{FF2B5EF4-FFF2-40B4-BE49-F238E27FC236}">
                <a16:creationId xmlns:a16="http://schemas.microsoft.com/office/drawing/2014/main" id="{FEC49976-72C3-4DD7-A252-E2D311F93079}"/>
              </a:ext>
            </a:extLst>
          </p:cNvPr>
          <p:cNvSpPr/>
          <p:nvPr/>
        </p:nvSpPr>
        <p:spPr>
          <a:xfrm>
            <a:off x="4572001" y="2151142"/>
            <a:ext cx="1597306" cy="826643"/>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C00000"/>
                </a:solidFill>
                <a:latin typeface="Gadugi" panose="020B0502040204020203" pitchFamily="34" charset="0"/>
                <a:ea typeface="Gadugi" panose="020B0502040204020203" pitchFamily="34" charset="0"/>
              </a:rPr>
              <a:t>Choices</a:t>
            </a:r>
          </a:p>
        </p:txBody>
      </p:sp>
      <p:sp>
        <p:nvSpPr>
          <p:cNvPr id="4" name="Title 3">
            <a:extLst>
              <a:ext uri="{FF2B5EF4-FFF2-40B4-BE49-F238E27FC236}">
                <a16:creationId xmlns:a16="http://schemas.microsoft.com/office/drawing/2014/main" id="{D2BB8C1B-8FB5-4425-9FDC-DD98448F7111}"/>
              </a:ext>
            </a:extLst>
          </p:cNvPr>
          <p:cNvSpPr>
            <a:spLocks noGrp="1"/>
          </p:cNvSpPr>
          <p:nvPr>
            <p:ph type="title"/>
          </p:nvPr>
        </p:nvSpPr>
        <p:spPr/>
        <p:txBody>
          <a:bodyPr/>
          <a:lstStyle/>
          <a:p>
            <a:r>
              <a:rPr lang="en-US" dirty="0"/>
              <a:t>Cash Flow</a:t>
            </a:r>
          </a:p>
        </p:txBody>
      </p:sp>
    </p:spTree>
    <p:extLst>
      <p:ext uri="{BB962C8B-B14F-4D97-AF65-F5344CB8AC3E}">
        <p14:creationId xmlns:p14="http://schemas.microsoft.com/office/powerpoint/2010/main" val="233635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0-#ppt_w/2"/>
                                          </p:val>
                                        </p:tav>
                                        <p:tav tm="100000">
                                          <p:val>
                                            <p:strVal val="#ppt_x"/>
                                          </p:val>
                                        </p:tav>
                                      </p:tavLst>
                                    </p:anim>
                                    <p:anim calcmode="lin" valueType="num">
                                      <p:cBhvr additive="base">
                                        <p:cTn id="8" dur="10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000" fill="hold"/>
                                        <p:tgtEl>
                                          <p:spTgt spid="31"/>
                                        </p:tgtEl>
                                        <p:attrNameLst>
                                          <p:attrName>ppt_x</p:attrName>
                                        </p:attrNameLst>
                                      </p:cBhvr>
                                      <p:tavLst>
                                        <p:tav tm="0">
                                          <p:val>
                                            <p:strVal val="0-#ppt_w/2"/>
                                          </p:val>
                                        </p:tav>
                                        <p:tav tm="100000">
                                          <p:val>
                                            <p:strVal val="#ppt_x"/>
                                          </p:val>
                                        </p:tav>
                                      </p:tavLst>
                                    </p:anim>
                                    <p:anim calcmode="lin" valueType="num">
                                      <p:cBhvr additive="base">
                                        <p:cTn id="13" dur="1000" fill="hold"/>
                                        <p:tgtEl>
                                          <p:spTgt spid="31"/>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750" fill="hold"/>
                                        <p:tgtEl>
                                          <p:spTgt spid="14"/>
                                        </p:tgtEl>
                                        <p:attrNameLst>
                                          <p:attrName>ppt_x</p:attrName>
                                        </p:attrNameLst>
                                      </p:cBhvr>
                                      <p:tavLst>
                                        <p:tav tm="0">
                                          <p:val>
                                            <p:strVal val="1+#ppt_w/2"/>
                                          </p:val>
                                        </p:tav>
                                        <p:tav tm="100000">
                                          <p:val>
                                            <p:strVal val="#ppt_x"/>
                                          </p:val>
                                        </p:tav>
                                      </p:tavLst>
                                    </p:anim>
                                    <p:anim calcmode="lin" valueType="num">
                                      <p:cBhvr additive="base">
                                        <p:cTn id="18" dur="750" fill="hold"/>
                                        <p:tgtEl>
                                          <p:spTgt spid="14"/>
                                        </p:tgtEl>
                                        <p:attrNameLst>
                                          <p:attrName>ppt_y</p:attrName>
                                        </p:attrNameLst>
                                      </p:cBhvr>
                                      <p:tavLst>
                                        <p:tav tm="0">
                                          <p:val>
                                            <p:strVal val="#ppt_y"/>
                                          </p:val>
                                        </p:tav>
                                        <p:tav tm="100000">
                                          <p:val>
                                            <p:strVal val="#ppt_y"/>
                                          </p:val>
                                        </p:tav>
                                      </p:tavLst>
                                    </p:anim>
                                  </p:childTnLst>
                                </p:cTn>
                              </p:par>
                            </p:childTnLst>
                          </p:cTn>
                        </p:par>
                        <p:par>
                          <p:cTn id="19" fill="hold">
                            <p:stCondLst>
                              <p:cond delay="2750"/>
                            </p:stCondLst>
                            <p:childTnLst>
                              <p:par>
                                <p:cTn id="20" presetID="22" presetClass="entr" presetSubtype="8"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10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xit" presetSubtype="2" fill="hold" nodeType="clickEffect">
                                  <p:stCondLst>
                                    <p:cond delay="0"/>
                                  </p:stCondLst>
                                  <p:childTnLst>
                                    <p:anim calcmode="lin" valueType="num">
                                      <p:cBhvr additive="base">
                                        <p:cTn id="26" dur="500"/>
                                        <p:tgtEl>
                                          <p:spTgt spid="14"/>
                                        </p:tgtEl>
                                        <p:attrNameLst>
                                          <p:attrName>ppt_x</p:attrName>
                                        </p:attrNameLst>
                                      </p:cBhvr>
                                      <p:tavLst>
                                        <p:tav tm="0">
                                          <p:val>
                                            <p:strVal val="ppt_x"/>
                                          </p:val>
                                        </p:tav>
                                        <p:tav tm="100000">
                                          <p:val>
                                            <p:strVal val="1+ppt_w/2"/>
                                          </p:val>
                                        </p:tav>
                                      </p:tavLst>
                                    </p:anim>
                                    <p:anim calcmode="lin" valueType="num">
                                      <p:cBhvr additive="base">
                                        <p:cTn id="27" dur="500"/>
                                        <p:tgtEl>
                                          <p:spTgt spid="14"/>
                                        </p:tgtEl>
                                        <p:attrNameLst>
                                          <p:attrName>ppt_y</p:attrName>
                                        </p:attrNameLst>
                                      </p:cBhvr>
                                      <p:tavLst>
                                        <p:tav tm="0">
                                          <p:val>
                                            <p:strVal val="ppt_y"/>
                                          </p:val>
                                        </p:tav>
                                        <p:tav tm="100000">
                                          <p:val>
                                            <p:strVal val="ppt_y"/>
                                          </p:val>
                                        </p:tav>
                                      </p:tavLst>
                                    </p:anim>
                                    <p:set>
                                      <p:cBhvr>
                                        <p:cTn id="28" dur="1" fill="hold">
                                          <p:stCondLst>
                                            <p:cond delay="499"/>
                                          </p:stCondLst>
                                        </p:cTn>
                                        <p:tgtEl>
                                          <p:spTgt spid="14"/>
                                        </p:tgtEl>
                                        <p:attrNameLst>
                                          <p:attrName>style.visibility</p:attrName>
                                        </p:attrNameLst>
                                      </p:cBhvr>
                                      <p:to>
                                        <p:strVal val="hidden"/>
                                      </p:to>
                                    </p:set>
                                  </p:childTnLst>
                                </p:cTn>
                              </p:par>
                              <p:par>
                                <p:cTn id="29" presetID="2" presetClass="exit" presetSubtype="2" fill="hold" grpId="1" nodeType="withEffect">
                                  <p:stCondLst>
                                    <p:cond delay="0"/>
                                  </p:stCondLst>
                                  <p:childTnLst>
                                    <p:anim calcmode="lin" valueType="num">
                                      <p:cBhvr additive="base">
                                        <p:cTn id="30" dur="500"/>
                                        <p:tgtEl>
                                          <p:spTgt spid="31"/>
                                        </p:tgtEl>
                                        <p:attrNameLst>
                                          <p:attrName>ppt_x</p:attrName>
                                        </p:attrNameLst>
                                      </p:cBhvr>
                                      <p:tavLst>
                                        <p:tav tm="0">
                                          <p:val>
                                            <p:strVal val="ppt_x"/>
                                          </p:val>
                                        </p:tav>
                                        <p:tav tm="100000">
                                          <p:val>
                                            <p:strVal val="1+ppt_w/2"/>
                                          </p:val>
                                        </p:tav>
                                      </p:tavLst>
                                    </p:anim>
                                    <p:anim calcmode="lin" valueType="num">
                                      <p:cBhvr additive="base">
                                        <p:cTn id="31" dur="500"/>
                                        <p:tgtEl>
                                          <p:spTgt spid="31"/>
                                        </p:tgtEl>
                                        <p:attrNameLst>
                                          <p:attrName>ppt_y</p:attrName>
                                        </p:attrNameLst>
                                      </p:cBhvr>
                                      <p:tavLst>
                                        <p:tav tm="0">
                                          <p:val>
                                            <p:strVal val="ppt_y"/>
                                          </p:val>
                                        </p:tav>
                                        <p:tav tm="100000">
                                          <p:val>
                                            <p:strVal val="ppt_y"/>
                                          </p:val>
                                        </p:tav>
                                      </p:tavLst>
                                    </p:anim>
                                    <p:set>
                                      <p:cBhvr>
                                        <p:cTn id="32" dur="1" fill="hold">
                                          <p:stCondLst>
                                            <p:cond delay="499"/>
                                          </p:stCondLst>
                                        </p:cTn>
                                        <p:tgtEl>
                                          <p:spTgt spid="31"/>
                                        </p:tgtEl>
                                        <p:attrNameLst>
                                          <p:attrName>style.visibility</p:attrName>
                                        </p:attrNameLst>
                                      </p:cBhvr>
                                      <p:to>
                                        <p:strVal val="hidden"/>
                                      </p:to>
                                    </p:set>
                                  </p:childTnLst>
                                </p:cTn>
                              </p:par>
                              <p:par>
                                <p:cTn id="33" presetID="2" presetClass="exit" presetSubtype="2" fill="hold" grpId="1" nodeType="withEffect">
                                  <p:stCondLst>
                                    <p:cond delay="0"/>
                                  </p:stCondLst>
                                  <p:childTnLst>
                                    <p:anim calcmode="lin" valueType="num">
                                      <p:cBhvr additive="base">
                                        <p:cTn id="34" dur="500"/>
                                        <p:tgtEl>
                                          <p:spTgt spid="35"/>
                                        </p:tgtEl>
                                        <p:attrNameLst>
                                          <p:attrName>ppt_x</p:attrName>
                                        </p:attrNameLst>
                                      </p:cBhvr>
                                      <p:tavLst>
                                        <p:tav tm="0">
                                          <p:val>
                                            <p:strVal val="ppt_x"/>
                                          </p:val>
                                        </p:tav>
                                        <p:tav tm="100000">
                                          <p:val>
                                            <p:strVal val="1+ppt_w/2"/>
                                          </p:val>
                                        </p:tav>
                                      </p:tavLst>
                                    </p:anim>
                                    <p:anim calcmode="lin" valueType="num">
                                      <p:cBhvr additive="base">
                                        <p:cTn id="35" dur="500"/>
                                        <p:tgtEl>
                                          <p:spTgt spid="35"/>
                                        </p:tgtEl>
                                        <p:attrNameLst>
                                          <p:attrName>ppt_y</p:attrName>
                                        </p:attrNameLst>
                                      </p:cBhvr>
                                      <p:tavLst>
                                        <p:tav tm="0">
                                          <p:val>
                                            <p:strVal val="ppt_y"/>
                                          </p:val>
                                        </p:tav>
                                        <p:tav tm="100000">
                                          <p:val>
                                            <p:strVal val="ppt_y"/>
                                          </p:val>
                                        </p:tav>
                                      </p:tavLst>
                                    </p:anim>
                                    <p:set>
                                      <p:cBhvr>
                                        <p:cTn id="36" dur="1" fill="hold">
                                          <p:stCondLst>
                                            <p:cond delay="499"/>
                                          </p:stCondLst>
                                        </p:cTn>
                                        <p:tgtEl>
                                          <p:spTgt spid="35"/>
                                        </p:tgtEl>
                                        <p:attrNameLst>
                                          <p:attrName>style.visibility</p:attrName>
                                        </p:attrNameLst>
                                      </p:cBhvr>
                                      <p:to>
                                        <p:strVal val="hidden"/>
                                      </p:to>
                                    </p:set>
                                  </p:childTnLst>
                                </p:cTn>
                              </p:par>
                              <p:par>
                                <p:cTn id="37" presetID="2" presetClass="exit" presetSubtype="2" fill="hold" grpId="1" nodeType="withEffect">
                                  <p:stCondLst>
                                    <p:cond delay="0"/>
                                  </p:stCondLst>
                                  <p:childTnLst>
                                    <p:anim calcmode="lin" valueType="num">
                                      <p:cBhvr additive="base">
                                        <p:cTn id="38" dur="500"/>
                                        <p:tgtEl>
                                          <p:spTgt spid="24"/>
                                        </p:tgtEl>
                                        <p:attrNameLst>
                                          <p:attrName>ppt_x</p:attrName>
                                        </p:attrNameLst>
                                      </p:cBhvr>
                                      <p:tavLst>
                                        <p:tav tm="0">
                                          <p:val>
                                            <p:strVal val="ppt_x"/>
                                          </p:val>
                                        </p:tav>
                                        <p:tav tm="100000">
                                          <p:val>
                                            <p:strVal val="1+ppt_w/2"/>
                                          </p:val>
                                        </p:tav>
                                      </p:tavLst>
                                    </p:anim>
                                    <p:anim calcmode="lin" valueType="num">
                                      <p:cBhvr additive="base">
                                        <p:cTn id="39" dur="500"/>
                                        <p:tgtEl>
                                          <p:spTgt spid="24"/>
                                        </p:tgtEl>
                                        <p:attrNameLst>
                                          <p:attrName>ppt_y</p:attrName>
                                        </p:attrNameLst>
                                      </p:cBhvr>
                                      <p:tavLst>
                                        <p:tav tm="0">
                                          <p:val>
                                            <p:strVal val="ppt_y"/>
                                          </p:val>
                                        </p:tav>
                                        <p:tav tm="100000">
                                          <p:val>
                                            <p:strVal val="ppt_y"/>
                                          </p:val>
                                        </p:tav>
                                      </p:tavLst>
                                    </p:anim>
                                    <p:set>
                                      <p:cBhvr>
                                        <p:cTn id="40" dur="1" fill="hold">
                                          <p:stCondLst>
                                            <p:cond delay="499"/>
                                          </p:stCondLst>
                                        </p:cTn>
                                        <p:tgtEl>
                                          <p:spTgt spid="24"/>
                                        </p:tgtEl>
                                        <p:attrNameLst>
                                          <p:attrName>style.visibility</p:attrName>
                                        </p:attrNameLst>
                                      </p:cBhvr>
                                      <p:to>
                                        <p:strVal val="hidden"/>
                                      </p:to>
                                    </p:set>
                                  </p:childTnLst>
                                </p:cTn>
                              </p:par>
                            </p:childTnLst>
                          </p:cTn>
                        </p:par>
                        <p:par>
                          <p:cTn id="41" fill="hold">
                            <p:stCondLst>
                              <p:cond delay="500"/>
                            </p:stCondLst>
                            <p:childTnLst>
                              <p:par>
                                <p:cTn id="42" presetID="2" presetClass="entr" presetSubtype="8"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anim calcmode="lin" valueType="num">
                                      <p:cBhvr additive="base">
                                        <p:cTn id="44" dur="1000" fill="hold"/>
                                        <p:tgtEl>
                                          <p:spTgt spid="37"/>
                                        </p:tgtEl>
                                        <p:attrNameLst>
                                          <p:attrName>ppt_x</p:attrName>
                                        </p:attrNameLst>
                                      </p:cBhvr>
                                      <p:tavLst>
                                        <p:tav tm="0">
                                          <p:val>
                                            <p:strVal val="0-#ppt_w/2"/>
                                          </p:val>
                                        </p:tav>
                                        <p:tav tm="100000">
                                          <p:val>
                                            <p:strVal val="#ppt_x"/>
                                          </p:val>
                                        </p:tav>
                                      </p:tavLst>
                                    </p:anim>
                                    <p:anim calcmode="lin" valueType="num">
                                      <p:cBhvr additive="base">
                                        <p:cTn id="45" dur="1000" fill="hold"/>
                                        <p:tgtEl>
                                          <p:spTgt spid="37"/>
                                        </p:tgtEl>
                                        <p:attrNameLst>
                                          <p:attrName>ppt_y</p:attrName>
                                        </p:attrNameLst>
                                      </p:cBhvr>
                                      <p:tavLst>
                                        <p:tav tm="0">
                                          <p:val>
                                            <p:strVal val="#ppt_y"/>
                                          </p:val>
                                        </p:tav>
                                        <p:tav tm="100000">
                                          <p:val>
                                            <p:strVal val="#ppt_y"/>
                                          </p:val>
                                        </p:tav>
                                      </p:tavLst>
                                    </p:anim>
                                  </p:childTnLst>
                                </p:cTn>
                              </p:par>
                            </p:childTnLst>
                          </p:cTn>
                        </p:par>
                        <p:par>
                          <p:cTn id="46" fill="hold">
                            <p:stCondLst>
                              <p:cond delay="1500"/>
                            </p:stCondLst>
                            <p:childTnLst>
                              <p:par>
                                <p:cTn id="47" presetID="2" presetClass="entr" presetSubtype="8" fill="hold" grpId="0" nodeType="after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1000" fill="hold"/>
                                        <p:tgtEl>
                                          <p:spTgt spid="30"/>
                                        </p:tgtEl>
                                        <p:attrNameLst>
                                          <p:attrName>ppt_x</p:attrName>
                                        </p:attrNameLst>
                                      </p:cBhvr>
                                      <p:tavLst>
                                        <p:tav tm="0">
                                          <p:val>
                                            <p:strVal val="0-#ppt_w/2"/>
                                          </p:val>
                                        </p:tav>
                                        <p:tav tm="100000">
                                          <p:val>
                                            <p:strVal val="#ppt_x"/>
                                          </p:val>
                                        </p:tav>
                                      </p:tavLst>
                                    </p:anim>
                                    <p:anim calcmode="lin" valueType="num">
                                      <p:cBhvr additive="base">
                                        <p:cTn id="50" dur="1000" fill="hold"/>
                                        <p:tgtEl>
                                          <p:spTgt spid="30"/>
                                        </p:tgtEl>
                                        <p:attrNameLst>
                                          <p:attrName>ppt_y</p:attrName>
                                        </p:attrNameLst>
                                      </p:cBhvr>
                                      <p:tavLst>
                                        <p:tav tm="0">
                                          <p:val>
                                            <p:strVal val="#ppt_y"/>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xit" presetSubtype="2" fill="hold" nodeType="clickEffect">
                                  <p:stCondLst>
                                    <p:cond delay="0"/>
                                  </p:stCondLst>
                                  <p:childTnLst>
                                    <p:anim calcmode="lin" valueType="num">
                                      <p:cBhvr additive="base">
                                        <p:cTn id="58" dur="750"/>
                                        <p:tgtEl>
                                          <p:spTgt spid="15"/>
                                        </p:tgtEl>
                                        <p:attrNameLst>
                                          <p:attrName>ppt_x</p:attrName>
                                        </p:attrNameLst>
                                      </p:cBhvr>
                                      <p:tavLst>
                                        <p:tav tm="0">
                                          <p:val>
                                            <p:strVal val="ppt_x"/>
                                          </p:val>
                                        </p:tav>
                                        <p:tav tm="100000">
                                          <p:val>
                                            <p:strVal val="1+ppt_w/2"/>
                                          </p:val>
                                        </p:tav>
                                      </p:tavLst>
                                    </p:anim>
                                    <p:anim calcmode="lin" valueType="num">
                                      <p:cBhvr additive="base">
                                        <p:cTn id="59" dur="750"/>
                                        <p:tgtEl>
                                          <p:spTgt spid="15"/>
                                        </p:tgtEl>
                                        <p:attrNameLst>
                                          <p:attrName>ppt_y</p:attrName>
                                        </p:attrNameLst>
                                      </p:cBhvr>
                                      <p:tavLst>
                                        <p:tav tm="0">
                                          <p:val>
                                            <p:strVal val="ppt_y"/>
                                          </p:val>
                                        </p:tav>
                                        <p:tav tm="100000">
                                          <p:val>
                                            <p:strVal val="ppt_y"/>
                                          </p:val>
                                        </p:tav>
                                      </p:tavLst>
                                    </p:anim>
                                    <p:set>
                                      <p:cBhvr>
                                        <p:cTn id="60" dur="1" fill="hold">
                                          <p:stCondLst>
                                            <p:cond delay="749"/>
                                          </p:stCondLst>
                                        </p:cTn>
                                        <p:tgtEl>
                                          <p:spTgt spid="15"/>
                                        </p:tgtEl>
                                        <p:attrNameLst>
                                          <p:attrName>style.visibility</p:attrName>
                                        </p:attrNameLst>
                                      </p:cBhvr>
                                      <p:to>
                                        <p:strVal val="hidden"/>
                                      </p:to>
                                    </p:set>
                                  </p:childTnLst>
                                </p:cTn>
                              </p:par>
                              <p:par>
                                <p:cTn id="61" presetID="2" presetClass="exit" presetSubtype="2" fill="hold" grpId="1" nodeType="withEffect">
                                  <p:stCondLst>
                                    <p:cond delay="0"/>
                                  </p:stCondLst>
                                  <p:childTnLst>
                                    <p:anim calcmode="lin" valueType="num">
                                      <p:cBhvr additive="base">
                                        <p:cTn id="62" dur="750"/>
                                        <p:tgtEl>
                                          <p:spTgt spid="37"/>
                                        </p:tgtEl>
                                        <p:attrNameLst>
                                          <p:attrName>ppt_x</p:attrName>
                                        </p:attrNameLst>
                                      </p:cBhvr>
                                      <p:tavLst>
                                        <p:tav tm="0">
                                          <p:val>
                                            <p:strVal val="ppt_x"/>
                                          </p:val>
                                        </p:tav>
                                        <p:tav tm="100000">
                                          <p:val>
                                            <p:strVal val="1+ppt_w/2"/>
                                          </p:val>
                                        </p:tav>
                                      </p:tavLst>
                                    </p:anim>
                                    <p:anim calcmode="lin" valueType="num">
                                      <p:cBhvr additive="base">
                                        <p:cTn id="63" dur="750"/>
                                        <p:tgtEl>
                                          <p:spTgt spid="37"/>
                                        </p:tgtEl>
                                        <p:attrNameLst>
                                          <p:attrName>ppt_y</p:attrName>
                                        </p:attrNameLst>
                                      </p:cBhvr>
                                      <p:tavLst>
                                        <p:tav tm="0">
                                          <p:val>
                                            <p:strVal val="ppt_y"/>
                                          </p:val>
                                        </p:tav>
                                        <p:tav tm="100000">
                                          <p:val>
                                            <p:strVal val="ppt_y"/>
                                          </p:val>
                                        </p:tav>
                                      </p:tavLst>
                                    </p:anim>
                                    <p:set>
                                      <p:cBhvr>
                                        <p:cTn id="64" dur="1" fill="hold">
                                          <p:stCondLst>
                                            <p:cond delay="749"/>
                                          </p:stCondLst>
                                        </p:cTn>
                                        <p:tgtEl>
                                          <p:spTgt spid="37"/>
                                        </p:tgtEl>
                                        <p:attrNameLst>
                                          <p:attrName>style.visibility</p:attrName>
                                        </p:attrNameLst>
                                      </p:cBhvr>
                                      <p:to>
                                        <p:strVal val="hidden"/>
                                      </p:to>
                                    </p:set>
                                  </p:childTnLst>
                                </p:cTn>
                              </p:par>
                              <p:par>
                                <p:cTn id="65" presetID="2" presetClass="exit" presetSubtype="2" fill="hold" grpId="1" nodeType="withEffect">
                                  <p:stCondLst>
                                    <p:cond delay="0"/>
                                  </p:stCondLst>
                                  <p:childTnLst>
                                    <p:anim calcmode="lin" valueType="num">
                                      <p:cBhvr additive="base">
                                        <p:cTn id="66" dur="750"/>
                                        <p:tgtEl>
                                          <p:spTgt spid="30"/>
                                        </p:tgtEl>
                                        <p:attrNameLst>
                                          <p:attrName>ppt_x</p:attrName>
                                        </p:attrNameLst>
                                      </p:cBhvr>
                                      <p:tavLst>
                                        <p:tav tm="0">
                                          <p:val>
                                            <p:strVal val="ppt_x"/>
                                          </p:val>
                                        </p:tav>
                                        <p:tav tm="100000">
                                          <p:val>
                                            <p:strVal val="1+ppt_w/2"/>
                                          </p:val>
                                        </p:tav>
                                      </p:tavLst>
                                    </p:anim>
                                    <p:anim calcmode="lin" valueType="num">
                                      <p:cBhvr additive="base">
                                        <p:cTn id="67" dur="750"/>
                                        <p:tgtEl>
                                          <p:spTgt spid="30"/>
                                        </p:tgtEl>
                                        <p:attrNameLst>
                                          <p:attrName>ppt_y</p:attrName>
                                        </p:attrNameLst>
                                      </p:cBhvr>
                                      <p:tavLst>
                                        <p:tav tm="0">
                                          <p:val>
                                            <p:strVal val="ppt_y"/>
                                          </p:val>
                                        </p:tav>
                                        <p:tav tm="100000">
                                          <p:val>
                                            <p:strVal val="ppt_y"/>
                                          </p:val>
                                        </p:tav>
                                      </p:tavLst>
                                    </p:anim>
                                    <p:set>
                                      <p:cBhvr>
                                        <p:cTn id="68" dur="1" fill="hold">
                                          <p:stCondLst>
                                            <p:cond delay="749"/>
                                          </p:stCondLst>
                                        </p:cTn>
                                        <p:tgtEl>
                                          <p:spTgt spid="30"/>
                                        </p:tgtEl>
                                        <p:attrNameLst>
                                          <p:attrName>style.visibility</p:attrName>
                                        </p:attrNameLst>
                                      </p:cBhvr>
                                      <p:to>
                                        <p:strVal val="hidden"/>
                                      </p:to>
                                    </p:set>
                                  </p:childTnLst>
                                </p:cTn>
                              </p:par>
                            </p:childTnLst>
                          </p:cTn>
                        </p:par>
                        <p:par>
                          <p:cTn id="69" fill="hold">
                            <p:stCondLst>
                              <p:cond delay="750"/>
                            </p:stCondLst>
                            <p:childTnLst>
                              <p:par>
                                <p:cTn id="70" presetID="2" presetClass="entr" presetSubtype="8" fill="hold" grpId="0" nodeType="afterEffect">
                                  <p:stCondLst>
                                    <p:cond delay="0"/>
                                  </p:stCondLst>
                                  <p:childTnLst>
                                    <p:set>
                                      <p:cBhvr>
                                        <p:cTn id="71" dur="1" fill="hold">
                                          <p:stCondLst>
                                            <p:cond delay="0"/>
                                          </p:stCondLst>
                                        </p:cTn>
                                        <p:tgtEl>
                                          <p:spTgt spid="38"/>
                                        </p:tgtEl>
                                        <p:attrNameLst>
                                          <p:attrName>style.visibility</p:attrName>
                                        </p:attrNameLst>
                                      </p:cBhvr>
                                      <p:to>
                                        <p:strVal val="visible"/>
                                      </p:to>
                                    </p:set>
                                    <p:anim calcmode="lin" valueType="num">
                                      <p:cBhvr additive="base">
                                        <p:cTn id="72" dur="1000" fill="hold"/>
                                        <p:tgtEl>
                                          <p:spTgt spid="38"/>
                                        </p:tgtEl>
                                        <p:attrNameLst>
                                          <p:attrName>ppt_x</p:attrName>
                                        </p:attrNameLst>
                                      </p:cBhvr>
                                      <p:tavLst>
                                        <p:tav tm="0">
                                          <p:val>
                                            <p:strVal val="0-#ppt_w/2"/>
                                          </p:val>
                                        </p:tav>
                                        <p:tav tm="100000">
                                          <p:val>
                                            <p:strVal val="#ppt_x"/>
                                          </p:val>
                                        </p:tav>
                                      </p:tavLst>
                                    </p:anim>
                                    <p:anim calcmode="lin" valueType="num">
                                      <p:cBhvr additive="base">
                                        <p:cTn id="73" dur="1000" fill="hold"/>
                                        <p:tgtEl>
                                          <p:spTgt spid="38"/>
                                        </p:tgtEl>
                                        <p:attrNameLst>
                                          <p:attrName>ppt_y</p:attrName>
                                        </p:attrNameLst>
                                      </p:cBhvr>
                                      <p:tavLst>
                                        <p:tav tm="0">
                                          <p:val>
                                            <p:strVal val="#ppt_y"/>
                                          </p:val>
                                        </p:tav>
                                        <p:tav tm="100000">
                                          <p:val>
                                            <p:strVal val="#ppt_y"/>
                                          </p:val>
                                        </p:tav>
                                      </p:tavLst>
                                    </p:anim>
                                  </p:childTnLst>
                                </p:cTn>
                              </p:par>
                            </p:childTnLst>
                          </p:cTn>
                        </p:par>
                        <p:par>
                          <p:cTn id="74" fill="hold">
                            <p:stCondLst>
                              <p:cond delay="1750"/>
                            </p:stCondLst>
                            <p:childTnLst>
                              <p:par>
                                <p:cTn id="75" presetID="2" presetClass="entr" presetSubtype="8" fill="hold" grpId="0" nodeType="afterEffect">
                                  <p:stCondLst>
                                    <p:cond delay="0"/>
                                  </p:stCondLst>
                                  <p:childTnLst>
                                    <p:set>
                                      <p:cBhvr>
                                        <p:cTn id="76" dur="1" fill="hold">
                                          <p:stCondLst>
                                            <p:cond delay="0"/>
                                          </p:stCondLst>
                                        </p:cTn>
                                        <p:tgtEl>
                                          <p:spTgt spid="21"/>
                                        </p:tgtEl>
                                        <p:attrNameLst>
                                          <p:attrName>style.visibility</p:attrName>
                                        </p:attrNameLst>
                                      </p:cBhvr>
                                      <p:to>
                                        <p:strVal val="visible"/>
                                      </p:to>
                                    </p:set>
                                    <p:anim calcmode="lin" valueType="num">
                                      <p:cBhvr additive="base">
                                        <p:cTn id="77" dur="1000" fill="hold"/>
                                        <p:tgtEl>
                                          <p:spTgt spid="21"/>
                                        </p:tgtEl>
                                        <p:attrNameLst>
                                          <p:attrName>ppt_x</p:attrName>
                                        </p:attrNameLst>
                                      </p:cBhvr>
                                      <p:tavLst>
                                        <p:tav tm="0">
                                          <p:val>
                                            <p:strVal val="0-#ppt_w/2"/>
                                          </p:val>
                                        </p:tav>
                                        <p:tav tm="100000">
                                          <p:val>
                                            <p:strVal val="#ppt_x"/>
                                          </p:val>
                                        </p:tav>
                                      </p:tavLst>
                                    </p:anim>
                                    <p:anim calcmode="lin" valueType="num">
                                      <p:cBhvr additive="base">
                                        <p:cTn id="78" dur="1000" fill="hold"/>
                                        <p:tgtEl>
                                          <p:spTgt spid="21"/>
                                        </p:tgtEl>
                                        <p:attrNameLst>
                                          <p:attrName>ppt_y</p:attrName>
                                        </p:attrNameLst>
                                      </p:cBhvr>
                                      <p:tavLst>
                                        <p:tav tm="0">
                                          <p:val>
                                            <p:strVal val="#ppt_y"/>
                                          </p:val>
                                        </p:tav>
                                        <p:tav tm="100000">
                                          <p:val>
                                            <p:strVal val="#ppt_y"/>
                                          </p:val>
                                        </p:tav>
                                      </p:tavLst>
                                    </p:anim>
                                  </p:childTnLst>
                                </p:cTn>
                              </p:par>
                            </p:childTnLst>
                          </p:cTn>
                        </p:par>
                        <p:par>
                          <p:cTn id="79" fill="hold">
                            <p:stCondLst>
                              <p:cond delay="2750"/>
                            </p:stCondLst>
                            <p:childTnLst>
                              <p:par>
                                <p:cTn id="80" presetID="2" presetClass="entr" presetSubtype="2" fill="hold" nodeType="after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additive="base">
                                        <p:cTn id="82" dur="1000" fill="hold"/>
                                        <p:tgtEl>
                                          <p:spTgt spid="16"/>
                                        </p:tgtEl>
                                        <p:attrNameLst>
                                          <p:attrName>ppt_x</p:attrName>
                                        </p:attrNameLst>
                                      </p:cBhvr>
                                      <p:tavLst>
                                        <p:tav tm="0">
                                          <p:val>
                                            <p:strVal val="1+#ppt_w/2"/>
                                          </p:val>
                                        </p:tav>
                                        <p:tav tm="100000">
                                          <p:val>
                                            <p:strVal val="#ppt_x"/>
                                          </p:val>
                                        </p:tav>
                                      </p:tavLst>
                                    </p:anim>
                                    <p:anim calcmode="lin" valueType="num">
                                      <p:cBhvr additive="base">
                                        <p:cTn id="83" dur="1000" fill="hold"/>
                                        <p:tgtEl>
                                          <p:spTgt spid="16"/>
                                        </p:tgtEl>
                                        <p:attrNameLst>
                                          <p:attrName>ppt_y</p:attrName>
                                        </p:attrNameLst>
                                      </p:cBhvr>
                                      <p:tavLst>
                                        <p:tav tm="0">
                                          <p:val>
                                            <p:strVal val="#ppt_y"/>
                                          </p:val>
                                        </p:tav>
                                        <p:tav tm="100000">
                                          <p:val>
                                            <p:strVal val="#ppt_y"/>
                                          </p:val>
                                        </p:tav>
                                      </p:tavLst>
                                    </p:anim>
                                  </p:childTnLst>
                                </p:cTn>
                              </p:par>
                            </p:childTnLst>
                          </p:cTn>
                        </p:par>
                        <p:par>
                          <p:cTn id="84" fill="hold">
                            <p:stCondLst>
                              <p:cond delay="3750"/>
                            </p:stCondLst>
                            <p:childTnLst>
                              <p:par>
                                <p:cTn id="85" presetID="22" presetClass="entr" presetSubtype="2" fill="hold" grpId="0" nodeType="afterEffect">
                                  <p:stCondLst>
                                    <p:cond delay="500"/>
                                  </p:stCondLst>
                                  <p:childTnLst>
                                    <p:set>
                                      <p:cBhvr>
                                        <p:cTn id="86" dur="1" fill="hold">
                                          <p:stCondLst>
                                            <p:cond delay="0"/>
                                          </p:stCondLst>
                                        </p:cTn>
                                        <p:tgtEl>
                                          <p:spTgt spid="36"/>
                                        </p:tgtEl>
                                        <p:attrNameLst>
                                          <p:attrName>style.visibility</p:attrName>
                                        </p:attrNameLst>
                                      </p:cBhvr>
                                      <p:to>
                                        <p:strVal val="visible"/>
                                      </p:to>
                                    </p:set>
                                    <p:animEffect transition="in" filter="wipe(right)">
                                      <p:cBhvr>
                                        <p:cTn id="87"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30" grpId="0" animBg="1"/>
      <p:bldP spid="30" grpId="1" animBg="1"/>
      <p:bldP spid="21" grpId="0" animBg="1"/>
      <p:bldP spid="35" grpId="0" animBg="1"/>
      <p:bldP spid="35" grpId="1" animBg="1"/>
      <p:bldP spid="31" grpId="0" animBg="1"/>
      <p:bldP spid="31" grpId="1" animBg="1"/>
      <p:bldP spid="37" grpId="0" animBg="1"/>
      <p:bldP spid="37" grpId="1" animBg="1"/>
      <p:bldP spid="38" grpId="0" animBg="1"/>
      <p:bldP spid="3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FF8E68-29B3-48B5-BED3-79C00945357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45" b="99448" l="5383" r="97930">
                        <a14:foregroundMark x1="21118" y1="23066" x2="33954" y2="51657"/>
                        <a14:foregroundMark x1="46170" y1="20442" x2="44720" y2="33702"/>
                        <a14:foregroundMark x1="44720" y1="33702" x2="47826" y2="42541"/>
                        <a14:foregroundMark x1="47826" y1="42541" x2="50518" y2="44199"/>
                        <a14:foregroundMark x1="74327" y1="30801" x2="69358" y2="55939"/>
                        <a14:foregroundMark x1="54037" y1="49171" x2="82195" y2="58978"/>
                        <a14:foregroundMark x1="81366" y1="46823" x2="91304" y2="75276"/>
                        <a14:foregroundMark x1="91304" y1="75276" x2="91304" y2="77624"/>
                        <a14:foregroundMark x1="83437" y1="49171" x2="94203" y2="54282"/>
                        <a14:foregroundMark x1="94203" y1="54282" x2="91925" y2="82320"/>
                        <a14:foregroundMark x1="91925" y1="82320" x2="86128" y2="88812"/>
                        <a14:foregroundMark x1="97930" y1="54144" x2="97930" y2="54144"/>
                        <a14:foregroundMark x1="63354" y1="56630" x2="63354" y2="56630"/>
                        <a14:foregroundMark x1="68116" y1="63536" x2="68116" y2="63536"/>
                        <a14:foregroundMark x1="47206" y1="95856" x2="48861" y2="98757"/>
                        <a14:foregroundMark x1="46916" y1="95348" x2="47206" y2="95856"/>
                        <a14:foregroundMark x1="38302" y1="80249" x2="41862" y2="86490"/>
                        <a14:foregroundMark x1="44100" y1="95822" x2="45342" y2="99448"/>
                        <a14:foregroundMark x1="40373" y1="84945" x2="40955" y2="86643"/>
                        <a14:foregroundMark x1="55280" y1="96685" x2="55280" y2="96685"/>
                        <a14:foregroundMark x1="11801" y1="43370" x2="5383" y2="52072"/>
                        <a14:foregroundMark x1="5383" y1="52072" x2="5383" y2="72099"/>
                        <a14:foregroundMark x1="14079" y1="94613" x2="12836" y2="95856"/>
                        <a14:backgroundMark x1="40373" y1="90055" x2="40373" y2="90055"/>
                        <a14:backgroundMark x1="41201" y1="88260" x2="41201" y2="88260"/>
                        <a14:backgroundMark x1="40373" y1="86740" x2="43892" y2="95856"/>
                        <a14:backgroundMark x1="43892" y1="95856" x2="43892" y2="95856"/>
                      </a14:backgroundRemoval>
                    </a14:imgEffect>
                  </a14:imgLayer>
                </a14:imgProps>
              </a:ext>
              <a:ext uri="{28A0092B-C50C-407E-A947-70E740481C1C}">
                <a14:useLocalDpi xmlns:a14="http://schemas.microsoft.com/office/drawing/2010/main" val="0"/>
              </a:ext>
            </a:extLst>
          </a:blip>
          <a:stretch>
            <a:fillRect/>
          </a:stretch>
        </p:blipFill>
        <p:spPr>
          <a:xfrm>
            <a:off x="123645" y="1300000"/>
            <a:ext cx="3707892" cy="5558000"/>
          </a:xfrm>
          <a:prstGeom prst="rect">
            <a:avLst/>
          </a:prstGeom>
        </p:spPr>
      </p:pic>
      <p:sp>
        <p:nvSpPr>
          <p:cNvPr id="4" name="Title 1">
            <a:extLst>
              <a:ext uri="{FF2B5EF4-FFF2-40B4-BE49-F238E27FC236}">
                <a16:creationId xmlns:a16="http://schemas.microsoft.com/office/drawing/2014/main" id="{1326D254-47EE-4CA7-940E-6089A0B17F98}"/>
              </a:ext>
            </a:extLst>
          </p:cNvPr>
          <p:cNvSpPr txBox="1">
            <a:spLocks/>
          </p:cNvSpPr>
          <p:nvPr/>
        </p:nvSpPr>
        <p:spPr>
          <a:xfrm>
            <a:off x="4572000" y="1679562"/>
            <a:ext cx="3707892" cy="2660324"/>
          </a:xfrm>
          <a:prstGeom prst="rect">
            <a:avLst/>
          </a:prstGeom>
          <a:solidFill>
            <a:schemeClr val="bg1"/>
          </a:solid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4000" dirty="0">
                <a:solidFill>
                  <a:schemeClr val="tx2">
                    <a:lumMod val="75000"/>
                  </a:schemeClr>
                </a:solidFill>
              </a:rPr>
              <a:t>Anna’s Cash Flow</a:t>
            </a:r>
          </a:p>
        </p:txBody>
      </p:sp>
    </p:spTree>
    <p:extLst>
      <p:ext uri="{BB962C8B-B14F-4D97-AF65-F5344CB8AC3E}">
        <p14:creationId xmlns:p14="http://schemas.microsoft.com/office/powerpoint/2010/main" val="2285517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691464"/>
            <a:ext cx="4556607" cy="5475072"/>
          </a:xfrm>
          <a:prstGeom prst="rect">
            <a:avLst/>
          </a:prstGeom>
          <a:noFill/>
          <a:ln w="9525">
            <a:solidFill>
              <a:schemeClr val="bg2">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6898680" y="1198364"/>
            <a:ext cx="1047964" cy="2400657"/>
          </a:xfrm>
          <a:prstGeom prst="rect">
            <a:avLst/>
          </a:prstGeom>
          <a:noFill/>
        </p:spPr>
        <p:txBody>
          <a:bodyPr wrap="square" rtlCol="0">
            <a:spAutoFit/>
          </a:bodyPr>
          <a:lstStyle/>
          <a:p>
            <a:pPr>
              <a:spcBef>
                <a:spcPts val="300"/>
              </a:spcBef>
            </a:pPr>
            <a:r>
              <a:rPr lang="en-US" sz="1600" b="1" dirty="0">
                <a:solidFill>
                  <a:srgbClr val="006600"/>
                </a:solidFill>
                <a:latin typeface="Ink Free" panose="03080402000500000000" pitchFamily="66" charset="0"/>
              </a:rPr>
              <a:t> $ 4,402</a:t>
            </a:r>
          </a:p>
          <a:p>
            <a:pPr>
              <a:spcBef>
                <a:spcPts val="300"/>
              </a:spcBef>
            </a:pPr>
            <a:r>
              <a:rPr lang="en-US" sz="1600" b="1" dirty="0">
                <a:solidFill>
                  <a:srgbClr val="C00000"/>
                </a:solidFill>
                <a:latin typeface="Ink Free" panose="03080402000500000000" pitchFamily="66" charset="0"/>
              </a:rPr>
              <a:t>($   739)</a:t>
            </a:r>
          </a:p>
          <a:p>
            <a:pPr>
              <a:spcBef>
                <a:spcPts val="300"/>
              </a:spcBef>
            </a:pPr>
            <a:r>
              <a:rPr lang="en-US" sz="1600" b="1" dirty="0">
                <a:solidFill>
                  <a:schemeClr val="bg1"/>
                </a:solidFill>
                <a:latin typeface="Ink Free" panose="03080402000500000000" pitchFamily="66" charset="0"/>
              </a:rPr>
              <a:t>    </a:t>
            </a:r>
            <a:r>
              <a:rPr lang="en-US" sz="1600" b="1" dirty="0">
                <a:solidFill>
                  <a:srgbClr val="006600"/>
                </a:solidFill>
                <a:latin typeface="Ink Free" panose="03080402000500000000" pitchFamily="66" charset="0"/>
              </a:rPr>
              <a:t>3,663</a:t>
            </a:r>
          </a:p>
          <a:p>
            <a:pPr>
              <a:spcBef>
                <a:spcPts val="300"/>
              </a:spcBef>
            </a:pPr>
            <a:endParaRPr lang="en-US" sz="1200" b="1" dirty="0">
              <a:solidFill>
                <a:srgbClr val="C00000"/>
              </a:solidFill>
              <a:latin typeface="Ink Free" panose="03080402000500000000" pitchFamily="66" charset="0"/>
            </a:endParaRPr>
          </a:p>
          <a:p>
            <a:pPr>
              <a:spcBef>
                <a:spcPts val="300"/>
              </a:spcBef>
            </a:pPr>
            <a:r>
              <a:rPr lang="en-US" sz="1600" b="1" dirty="0">
                <a:solidFill>
                  <a:srgbClr val="C00000"/>
                </a:solidFill>
                <a:latin typeface="Ink Free" panose="03080402000500000000" pitchFamily="66" charset="0"/>
              </a:rPr>
              <a:t> $        0</a:t>
            </a:r>
          </a:p>
          <a:p>
            <a:r>
              <a:rPr lang="en-US" sz="1600" b="1" dirty="0">
                <a:solidFill>
                  <a:srgbClr val="C00000"/>
                </a:solidFill>
                <a:latin typeface="Ink Free" panose="03080402000500000000" pitchFamily="66" charset="0"/>
              </a:rPr>
              <a:t> $ 1,950</a:t>
            </a:r>
          </a:p>
          <a:p>
            <a:r>
              <a:rPr lang="en-US" sz="1600" b="1" dirty="0">
                <a:solidFill>
                  <a:srgbClr val="C00000"/>
                </a:solidFill>
                <a:latin typeface="Ink Free" panose="03080402000500000000" pitchFamily="66" charset="0"/>
              </a:rPr>
              <a:t> $    190</a:t>
            </a:r>
          </a:p>
          <a:p>
            <a:r>
              <a:rPr lang="en-US" sz="1600" b="1" dirty="0">
                <a:solidFill>
                  <a:srgbClr val="C00000"/>
                </a:solidFill>
                <a:latin typeface="Ink Free" panose="03080402000500000000" pitchFamily="66" charset="0"/>
              </a:rPr>
              <a:t> $    815</a:t>
            </a:r>
          </a:p>
          <a:p>
            <a:r>
              <a:rPr lang="en-US" sz="1600" b="1" dirty="0">
                <a:solidFill>
                  <a:srgbClr val="C00000"/>
                </a:solidFill>
                <a:latin typeface="Ink Free" panose="03080402000500000000" pitchFamily="66" charset="0"/>
              </a:rPr>
              <a:t> $      25</a:t>
            </a:r>
          </a:p>
        </p:txBody>
      </p:sp>
      <p:sp>
        <p:nvSpPr>
          <p:cNvPr id="11" name="TextBox 10"/>
          <p:cNvSpPr txBox="1"/>
          <p:nvPr/>
        </p:nvSpPr>
        <p:spPr>
          <a:xfrm>
            <a:off x="6898680" y="3426718"/>
            <a:ext cx="1047964" cy="1323439"/>
          </a:xfrm>
          <a:prstGeom prst="rect">
            <a:avLst/>
          </a:prstGeom>
          <a:noFill/>
        </p:spPr>
        <p:txBody>
          <a:bodyPr wrap="square" rtlCol="0">
            <a:spAutoFit/>
          </a:bodyPr>
          <a:lstStyle/>
          <a:p>
            <a:r>
              <a:rPr lang="en-US" sz="1600" b="1" dirty="0">
                <a:solidFill>
                  <a:srgbClr val="C00000"/>
                </a:solidFill>
                <a:latin typeface="Ink Free" panose="03080402000500000000" pitchFamily="66" charset="0"/>
              </a:rPr>
              <a:t> $      80</a:t>
            </a:r>
          </a:p>
          <a:p>
            <a:r>
              <a:rPr lang="en-US" sz="1600" b="1" dirty="0">
                <a:solidFill>
                  <a:srgbClr val="C00000"/>
                </a:solidFill>
                <a:latin typeface="Ink Free" panose="03080402000500000000" pitchFamily="66" charset="0"/>
              </a:rPr>
              <a:t> $    481</a:t>
            </a:r>
          </a:p>
          <a:p>
            <a:r>
              <a:rPr lang="en-US" sz="1600" b="1" dirty="0">
                <a:solidFill>
                  <a:srgbClr val="C00000"/>
                </a:solidFill>
                <a:latin typeface="Ink Free" panose="03080402000500000000" pitchFamily="66" charset="0"/>
              </a:rPr>
              <a:t> $    310</a:t>
            </a:r>
          </a:p>
          <a:p>
            <a:r>
              <a:rPr lang="en-US" sz="1600" b="1" dirty="0">
                <a:solidFill>
                  <a:srgbClr val="C00000"/>
                </a:solidFill>
                <a:latin typeface="Ink Free" panose="03080402000500000000" pitchFamily="66" charset="0"/>
              </a:rPr>
              <a:t> $    233</a:t>
            </a:r>
          </a:p>
          <a:p>
            <a:r>
              <a:rPr lang="en-US" sz="1600" b="1" dirty="0">
                <a:solidFill>
                  <a:srgbClr val="C00000"/>
                </a:solidFill>
                <a:latin typeface="Ink Free" panose="03080402000500000000" pitchFamily="66" charset="0"/>
              </a:rPr>
              <a:t>    4,084</a:t>
            </a:r>
          </a:p>
        </p:txBody>
      </p:sp>
      <p:sp>
        <p:nvSpPr>
          <p:cNvPr id="12" name="TextBox 11"/>
          <p:cNvSpPr txBox="1"/>
          <p:nvPr/>
        </p:nvSpPr>
        <p:spPr>
          <a:xfrm>
            <a:off x="6932816" y="4972461"/>
            <a:ext cx="1047964" cy="1205458"/>
          </a:xfrm>
          <a:prstGeom prst="rect">
            <a:avLst/>
          </a:prstGeom>
          <a:noFill/>
        </p:spPr>
        <p:txBody>
          <a:bodyPr wrap="square" rtlCol="0">
            <a:spAutoFit/>
          </a:bodyPr>
          <a:lstStyle/>
          <a:p>
            <a:pPr>
              <a:spcBef>
                <a:spcPts val="200"/>
              </a:spcBef>
            </a:pPr>
            <a:r>
              <a:rPr lang="en-US" sz="1600" b="1" dirty="0">
                <a:solidFill>
                  <a:schemeClr val="bg1"/>
                </a:solidFill>
                <a:latin typeface="Ink Free" panose="03080402000500000000" pitchFamily="66" charset="0"/>
              </a:rPr>
              <a:t>   </a:t>
            </a:r>
            <a:r>
              <a:rPr lang="en-US" sz="1600" b="1" dirty="0">
                <a:solidFill>
                  <a:srgbClr val="006600"/>
                </a:solidFill>
                <a:latin typeface="Ink Free" panose="03080402000500000000" pitchFamily="66" charset="0"/>
              </a:rPr>
              <a:t>3,663</a:t>
            </a:r>
          </a:p>
          <a:p>
            <a:pPr>
              <a:spcBef>
                <a:spcPts val="200"/>
              </a:spcBef>
            </a:pPr>
            <a:endParaRPr lang="en-US" sz="1600" b="1" dirty="0">
              <a:solidFill>
                <a:schemeClr val="bg1"/>
              </a:solidFill>
              <a:latin typeface="Ink Free" panose="03080402000500000000" pitchFamily="66" charset="0"/>
            </a:endParaRPr>
          </a:p>
          <a:p>
            <a:pPr>
              <a:spcBef>
                <a:spcPts val="200"/>
              </a:spcBef>
            </a:pPr>
            <a:r>
              <a:rPr lang="en-US" sz="1600" b="1" dirty="0">
                <a:solidFill>
                  <a:srgbClr val="C00000"/>
                </a:solidFill>
                <a:latin typeface="Ink Free" panose="03080402000500000000" pitchFamily="66" charset="0"/>
              </a:rPr>
              <a:t>   4,084</a:t>
            </a:r>
          </a:p>
          <a:p>
            <a:pPr>
              <a:spcBef>
                <a:spcPts val="600"/>
              </a:spcBef>
            </a:pPr>
            <a:r>
              <a:rPr lang="en-US" sz="1600" b="1" dirty="0">
                <a:solidFill>
                  <a:srgbClr val="C00000"/>
                </a:solidFill>
                <a:latin typeface="Ink Free" panose="03080402000500000000" pitchFamily="66" charset="0"/>
              </a:rPr>
              <a:t>    -421</a:t>
            </a:r>
          </a:p>
        </p:txBody>
      </p:sp>
      <p:pic>
        <p:nvPicPr>
          <p:cNvPr id="1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167" t="18385" r="59260" b="74839"/>
          <a:stretch/>
        </p:blipFill>
        <p:spPr bwMode="auto">
          <a:xfrm>
            <a:off x="4822076" y="4947520"/>
            <a:ext cx="2047876" cy="36760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pic>
      <p:sp>
        <p:nvSpPr>
          <p:cNvPr id="20" name="Title 1">
            <a:extLst>
              <a:ext uri="{FF2B5EF4-FFF2-40B4-BE49-F238E27FC236}">
                <a16:creationId xmlns:a16="http://schemas.microsoft.com/office/drawing/2014/main" id="{3C5DB7D8-8ED1-457E-9E0E-A82D2DD12D69}"/>
              </a:ext>
            </a:extLst>
          </p:cNvPr>
          <p:cNvSpPr txBox="1">
            <a:spLocks/>
          </p:cNvSpPr>
          <p:nvPr/>
        </p:nvSpPr>
        <p:spPr>
          <a:xfrm>
            <a:off x="0" y="1755843"/>
            <a:ext cx="3733800" cy="3819347"/>
          </a:xfrm>
          <a:prstGeom prst="rect">
            <a:avLst/>
          </a:prstGeom>
          <a:solidFill>
            <a:schemeClr val="bg1"/>
          </a:solid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3600" dirty="0">
                <a:solidFill>
                  <a:srgbClr val="1F497D"/>
                </a:solidFill>
              </a:rPr>
              <a:t>Cash Flow</a:t>
            </a:r>
          </a:p>
          <a:p>
            <a:pPr algn="ctr"/>
            <a:endParaRPr lang="en-US" sz="3600" dirty="0">
              <a:solidFill>
                <a:srgbClr val="1F497D"/>
              </a:solidFill>
            </a:endParaRPr>
          </a:p>
          <a:p>
            <a:pPr algn="ctr"/>
            <a:r>
              <a:rPr lang="en-US" sz="3600" dirty="0">
                <a:solidFill>
                  <a:srgbClr val="1F497D"/>
                </a:solidFill>
              </a:rPr>
              <a:t>What comes in less               where it goes!</a:t>
            </a:r>
          </a:p>
        </p:txBody>
      </p:sp>
    </p:spTree>
    <p:extLst>
      <p:ext uri="{BB962C8B-B14F-4D97-AF65-F5344CB8AC3E}">
        <p14:creationId xmlns:p14="http://schemas.microsoft.com/office/powerpoint/2010/main" val="190418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1+#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10"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50"/>
                                        <p:tgtEl>
                                          <p:spTgt spid="13"/>
                                        </p:tgtEl>
                                      </p:cBhvr>
                                    </p:animEffect>
                                  </p:childTnLst>
                                </p:cTn>
                              </p:par>
                            </p:childTnLst>
                          </p:cTn>
                        </p:par>
                        <p:par>
                          <p:cTn id="13" fill="hold">
                            <p:stCondLst>
                              <p:cond delay="1500"/>
                            </p:stCondLst>
                            <p:childTnLst>
                              <p:par>
                                <p:cTn id="14" presetID="22" presetClass="entr" presetSubtype="8" fill="hold" nodeType="after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wipe(left)">
                                      <p:cBhvr>
                                        <p:cTn id="16" dur="500"/>
                                        <p:tgtEl>
                                          <p:spTgt spid="10">
                                            <p:txEl>
                                              <p:pRg st="0" end="0"/>
                                            </p:txEl>
                                          </p:spTgt>
                                        </p:tgtEl>
                                      </p:cBhvr>
                                    </p:animEffect>
                                  </p:childTnLst>
                                </p:cTn>
                              </p:par>
                            </p:childTnLst>
                          </p:cTn>
                        </p:par>
                        <p:par>
                          <p:cTn id="17" fill="hold">
                            <p:stCondLst>
                              <p:cond delay="2000"/>
                            </p:stCondLst>
                            <p:childTnLst>
                              <p:par>
                                <p:cTn id="18" presetID="22" presetClass="entr" presetSubtype="8" fill="hold" nodeType="after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wipe(left)">
                                      <p:cBhvr>
                                        <p:cTn id="20" dur="500"/>
                                        <p:tgtEl>
                                          <p:spTgt spid="10">
                                            <p:txEl>
                                              <p:pRg st="1" end="1"/>
                                            </p:txEl>
                                          </p:spTgt>
                                        </p:tgtEl>
                                      </p:cBhvr>
                                    </p:animEffec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wipe(left)">
                                      <p:cBhvr>
                                        <p:cTn id="24" dur="500"/>
                                        <p:tgtEl>
                                          <p:spTgt spid="10">
                                            <p:txEl>
                                              <p:pRg st="2" end="2"/>
                                            </p:txEl>
                                          </p:spTgt>
                                        </p:tgtEl>
                                      </p:cBhvr>
                                    </p:animEffect>
                                  </p:childTnLst>
                                </p:cTn>
                              </p:par>
                            </p:childTnLst>
                          </p:cTn>
                        </p:par>
                        <p:par>
                          <p:cTn id="25" fill="hold">
                            <p:stCondLst>
                              <p:cond delay="3000"/>
                            </p:stCondLst>
                            <p:childTnLst>
                              <p:par>
                                <p:cTn id="26" presetID="22" presetClass="entr" presetSubtype="8" fill="hold" nodeType="afterEffect">
                                  <p:stCondLst>
                                    <p:cond delay="0"/>
                                  </p:stCondLst>
                                  <p:childTnLst>
                                    <p:set>
                                      <p:cBhvr>
                                        <p:cTn id="27" dur="1" fill="hold">
                                          <p:stCondLst>
                                            <p:cond delay="0"/>
                                          </p:stCondLst>
                                        </p:cTn>
                                        <p:tgtEl>
                                          <p:spTgt spid="10">
                                            <p:txEl>
                                              <p:pRg st="4" end="4"/>
                                            </p:txEl>
                                          </p:spTgt>
                                        </p:tgtEl>
                                        <p:attrNameLst>
                                          <p:attrName>style.visibility</p:attrName>
                                        </p:attrNameLst>
                                      </p:cBhvr>
                                      <p:to>
                                        <p:strVal val="visible"/>
                                      </p:to>
                                    </p:set>
                                    <p:animEffect transition="in" filter="wipe(left)">
                                      <p:cBhvr>
                                        <p:cTn id="28" dur="500"/>
                                        <p:tgtEl>
                                          <p:spTgt spid="10">
                                            <p:txEl>
                                              <p:pRg st="4" end="4"/>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10">
                                            <p:txEl>
                                              <p:pRg st="5" end="5"/>
                                            </p:txEl>
                                          </p:spTgt>
                                        </p:tgtEl>
                                        <p:attrNameLst>
                                          <p:attrName>style.visibility</p:attrName>
                                        </p:attrNameLst>
                                      </p:cBhvr>
                                      <p:to>
                                        <p:strVal val="visible"/>
                                      </p:to>
                                    </p:set>
                                    <p:animEffect transition="in" filter="wipe(left)">
                                      <p:cBhvr>
                                        <p:cTn id="31" dur="500"/>
                                        <p:tgtEl>
                                          <p:spTgt spid="10">
                                            <p:txEl>
                                              <p:pRg st="5" end="5"/>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10">
                                            <p:txEl>
                                              <p:pRg st="6" end="6"/>
                                            </p:txEl>
                                          </p:spTgt>
                                        </p:tgtEl>
                                        <p:attrNameLst>
                                          <p:attrName>style.visibility</p:attrName>
                                        </p:attrNameLst>
                                      </p:cBhvr>
                                      <p:to>
                                        <p:strVal val="visible"/>
                                      </p:to>
                                    </p:set>
                                    <p:animEffect transition="in" filter="wipe(left)">
                                      <p:cBhvr>
                                        <p:cTn id="34" dur="500"/>
                                        <p:tgtEl>
                                          <p:spTgt spid="10">
                                            <p:txEl>
                                              <p:pRg st="6" end="6"/>
                                            </p:txEl>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wipe(left)">
                                      <p:cBhvr>
                                        <p:cTn id="37" dur="500"/>
                                        <p:tgtEl>
                                          <p:spTgt spid="10">
                                            <p:txEl>
                                              <p:pRg st="7" end="7"/>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10">
                                            <p:txEl>
                                              <p:pRg st="8" end="8"/>
                                            </p:txEl>
                                          </p:spTgt>
                                        </p:tgtEl>
                                        <p:attrNameLst>
                                          <p:attrName>style.visibility</p:attrName>
                                        </p:attrNameLst>
                                      </p:cBhvr>
                                      <p:to>
                                        <p:strVal val="visible"/>
                                      </p:to>
                                    </p:set>
                                    <p:animEffect transition="in" filter="wipe(left)">
                                      <p:cBhvr>
                                        <p:cTn id="40" dur="500"/>
                                        <p:tgtEl>
                                          <p:spTgt spid="10">
                                            <p:txEl>
                                              <p:pRg st="8" end="8"/>
                                            </p:txEl>
                                          </p:spTgt>
                                        </p:tgtEl>
                                      </p:cBhvr>
                                    </p:animEffect>
                                  </p:childTnLst>
                                </p:cTn>
                              </p:par>
                              <p:par>
                                <p:cTn id="41" presetID="22" presetClass="entr" presetSubtype="8" fill="hold" nodeType="with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animEffect transition="in" filter="wipe(left)">
                                      <p:cBhvr>
                                        <p:cTn id="43" dur="500"/>
                                        <p:tgtEl>
                                          <p:spTgt spid="11">
                                            <p:txEl>
                                              <p:pRg st="0" end="0"/>
                                            </p:txEl>
                                          </p:spTgt>
                                        </p:tgtEl>
                                      </p:cBhvr>
                                    </p:animEffect>
                                  </p:childTnLst>
                                </p:cTn>
                              </p:par>
                              <p:par>
                                <p:cTn id="44" presetID="22" presetClass="entr" presetSubtype="8" fill="hold" nodeType="withEffect">
                                  <p:stCondLst>
                                    <p:cond delay="0"/>
                                  </p:stCondLst>
                                  <p:childTnLst>
                                    <p:set>
                                      <p:cBhvr>
                                        <p:cTn id="45" dur="1" fill="hold">
                                          <p:stCondLst>
                                            <p:cond delay="0"/>
                                          </p:stCondLst>
                                        </p:cTn>
                                        <p:tgtEl>
                                          <p:spTgt spid="11">
                                            <p:txEl>
                                              <p:pRg st="1" end="1"/>
                                            </p:txEl>
                                          </p:spTgt>
                                        </p:tgtEl>
                                        <p:attrNameLst>
                                          <p:attrName>style.visibility</p:attrName>
                                        </p:attrNameLst>
                                      </p:cBhvr>
                                      <p:to>
                                        <p:strVal val="visible"/>
                                      </p:to>
                                    </p:set>
                                    <p:animEffect transition="in" filter="wipe(left)">
                                      <p:cBhvr>
                                        <p:cTn id="46" dur="500"/>
                                        <p:tgtEl>
                                          <p:spTgt spid="11">
                                            <p:txEl>
                                              <p:pRg st="1" end="1"/>
                                            </p:txEl>
                                          </p:spTgt>
                                        </p:tgtEl>
                                      </p:cBhvr>
                                    </p:animEffect>
                                  </p:childTnLst>
                                </p:cTn>
                              </p:par>
                              <p:par>
                                <p:cTn id="47" presetID="22" presetClass="entr" presetSubtype="8" fill="hold" nodeType="withEffect">
                                  <p:stCondLst>
                                    <p:cond delay="0"/>
                                  </p:stCondLst>
                                  <p:childTnLst>
                                    <p:set>
                                      <p:cBhvr>
                                        <p:cTn id="48" dur="1" fill="hold">
                                          <p:stCondLst>
                                            <p:cond delay="0"/>
                                          </p:stCondLst>
                                        </p:cTn>
                                        <p:tgtEl>
                                          <p:spTgt spid="11">
                                            <p:txEl>
                                              <p:pRg st="2" end="2"/>
                                            </p:txEl>
                                          </p:spTgt>
                                        </p:tgtEl>
                                        <p:attrNameLst>
                                          <p:attrName>style.visibility</p:attrName>
                                        </p:attrNameLst>
                                      </p:cBhvr>
                                      <p:to>
                                        <p:strVal val="visible"/>
                                      </p:to>
                                    </p:set>
                                    <p:animEffect transition="in" filter="wipe(left)">
                                      <p:cBhvr>
                                        <p:cTn id="49" dur="500"/>
                                        <p:tgtEl>
                                          <p:spTgt spid="11">
                                            <p:txEl>
                                              <p:pRg st="2" end="2"/>
                                            </p:txEl>
                                          </p:spTgt>
                                        </p:tgtEl>
                                      </p:cBhvr>
                                    </p:animEffect>
                                  </p:childTnLst>
                                </p:cTn>
                              </p:par>
                              <p:par>
                                <p:cTn id="50" presetID="22" presetClass="entr" presetSubtype="8" fill="hold" nodeType="withEffect">
                                  <p:stCondLst>
                                    <p:cond delay="0"/>
                                  </p:stCondLst>
                                  <p:childTnLst>
                                    <p:set>
                                      <p:cBhvr>
                                        <p:cTn id="51" dur="1" fill="hold">
                                          <p:stCondLst>
                                            <p:cond delay="0"/>
                                          </p:stCondLst>
                                        </p:cTn>
                                        <p:tgtEl>
                                          <p:spTgt spid="11">
                                            <p:txEl>
                                              <p:pRg st="3" end="3"/>
                                            </p:txEl>
                                          </p:spTgt>
                                        </p:tgtEl>
                                        <p:attrNameLst>
                                          <p:attrName>style.visibility</p:attrName>
                                        </p:attrNameLst>
                                      </p:cBhvr>
                                      <p:to>
                                        <p:strVal val="visible"/>
                                      </p:to>
                                    </p:set>
                                    <p:animEffect transition="in" filter="wipe(left)">
                                      <p:cBhvr>
                                        <p:cTn id="52" dur="500"/>
                                        <p:tgtEl>
                                          <p:spTgt spid="11">
                                            <p:txEl>
                                              <p:pRg st="3" end="3"/>
                                            </p:txEl>
                                          </p:spTgt>
                                        </p:tgtEl>
                                      </p:cBhvr>
                                    </p:animEffect>
                                  </p:childTnLst>
                                </p:cTn>
                              </p:par>
                            </p:childTnLst>
                          </p:cTn>
                        </p:par>
                        <p:par>
                          <p:cTn id="53" fill="hold">
                            <p:stCondLst>
                              <p:cond delay="3500"/>
                            </p:stCondLst>
                            <p:childTnLst>
                              <p:par>
                                <p:cTn id="54" presetID="22" presetClass="entr" presetSubtype="8" fill="hold" nodeType="afterEffect">
                                  <p:stCondLst>
                                    <p:cond delay="0"/>
                                  </p:stCondLst>
                                  <p:childTnLst>
                                    <p:set>
                                      <p:cBhvr>
                                        <p:cTn id="55" dur="1" fill="hold">
                                          <p:stCondLst>
                                            <p:cond delay="0"/>
                                          </p:stCondLst>
                                        </p:cTn>
                                        <p:tgtEl>
                                          <p:spTgt spid="11">
                                            <p:txEl>
                                              <p:pRg st="4" end="4"/>
                                            </p:txEl>
                                          </p:spTgt>
                                        </p:tgtEl>
                                        <p:attrNameLst>
                                          <p:attrName>style.visibility</p:attrName>
                                        </p:attrNameLst>
                                      </p:cBhvr>
                                      <p:to>
                                        <p:strVal val="visible"/>
                                      </p:to>
                                    </p:set>
                                    <p:animEffect transition="in" filter="wipe(left)">
                                      <p:cBhvr>
                                        <p:cTn id="56" dur="500"/>
                                        <p:tgtEl>
                                          <p:spTgt spid="11">
                                            <p:txEl>
                                              <p:pRg st="4" end="4"/>
                                            </p:txEl>
                                          </p:spTgt>
                                        </p:tgtEl>
                                      </p:cBhvr>
                                    </p:animEffect>
                                  </p:childTnLst>
                                </p:cTn>
                              </p:par>
                            </p:childTnLst>
                          </p:cTn>
                        </p:par>
                        <p:par>
                          <p:cTn id="57" fill="hold">
                            <p:stCondLst>
                              <p:cond delay="4000"/>
                            </p:stCondLst>
                            <p:childTnLst>
                              <p:par>
                                <p:cTn id="58" presetID="22" presetClass="entr" presetSubtype="8" fill="hold" nodeType="afterEffect">
                                  <p:stCondLst>
                                    <p:cond delay="0"/>
                                  </p:stCondLst>
                                  <p:childTnLst>
                                    <p:set>
                                      <p:cBhvr>
                                        <p:cTn id="59" dur="1" fill="hold">
                                          <p:stCondLst>
                                            <p:cond delay="0"/>
                                          </p:stCondLst>
                                        </p:cTn>
                                        <p:tgtEl>
                                          <p:spTgt spid="12">
                                            <p:txEl>
                                              <p:pRg st="0" end="0"/>
                                            </p:txEl>
                                          </p:spTgt>
                                        </p:tgtEl>
                                        <p:attrNameLst>
                                          <p:attrName>style.visibility</p:attrName>
                                        </p:attrNameLst>
                                      </p:cBhvr>
                                      <p:to>
                                        <p:strVal val="visible"/>
                                      </p:to>
                                    </p:set>
                                    <p:animEffect transition="in" filter="wipe(left)">
                                      <p:cBhvr>
                                        <p:cTn id="60" dur="500"/>
                                        <p:tgtEl>
                                          <p:spTgt spid="12">
                                            <p:txEl>
                                              <p:pRg st="0" end="0"/>
                                            </p:txEl>
                                          </p:spTgt>
                                        </p:tgtEl>
                                      </p:cBhvr>
                                    </p:animEffect>
                                  </p:childTnLst>
                                </p:cTn>
                              </p:par>
                            </p:childTnLst>
                          </p:cTn>
                        </p:par>
                        <p:par>
                          <p:cTn id="61" fill="hold">
                            <p:stCondLst>
                              <p:cond delay="4500"/>
                            </p:stCondLst>
                            <p:childTnLst>
                              <p:par>
                                <p:cTn id="62" presetID="22" presetClass="entr" presetSubtype="8" fill="hold" nodeType="afterEffect">
                                  <p:stCondLst>
                                    <p:cond delay="0"/>
                                  </p:stCondLst>
                                  <p:childTnLst>
                                    <p:set>
                                      <p:cBhvr>
                                        <p:cTn id="63" dur="1" fill="hold">
                                          <p:stCondLst>
                                            <p:cond delay="0"/>
                                          </p:stCondLst>
                                        </p:cTn>
                                        <p:tgtEl>
                                          <p:spTgt spid="12">
                                            <p:txEl>
                                              <p:pRg st="2" end="2"/>
                                            </p:txEl>
                                          </p:spTgt>
                                        </p:tgtEl>
                                        <p:attrNameLst>
                                          <p:attrName>style.visibility</p:attrName>
                                        </p:attrNameLst>
                                      </p:cBhvr>
                                      <p:to>
                                        <p:strVal val="visible"/>
                                      </p:to>
                                    </p:set>
                                    <p:animEffect transition="in" filter="wipe(left)">
                                      <p:cBhvr>
                                        <p:cTn id="64" dur="500"/>
                                        <p:tgtEl>
                                          <p:spTgt spid="12">
                                            <p:txEl>
                                              <p:pRg st="2" end="2"/>
                                            </p:txEl>
                                          </p:spTgt>
                                        </p:tgtEl>
                                      </p:cBhvr>
                                    </p:animEffect>
                                  </p:childTnLst>
                                </p:cTn>
                              </p:par>
                            </p:childTnLst>
                          </p:cTn>
                        </p:par>
                        <p:par>
                          <p:cTn id="65" fill="hold">
                            <p:stCondLst>
                              <p:cond delay="5000"/>
                            </p:stCondLst>
                            <p:childTnLst>
                              <p:par>
                                <p:cTn id="66" presetID="22" presetClass="entr" presetSubtype="8" fill="hold" nodeType="afterEffect">
                                  <p:stCondLst>
                                    <p:cond delay="0"/>
                                  </p:stCondLst>
                                  <p:iterate type="lt">
                                    <p:tmPct val="0"/>
                                  </p:iterate>
                                  <p:childTnLst>
                                    <p:set>
                                      <p:cBhvr>
                                        <p:cTn id="67" dur="1" fill="hold">
                                          <p:stCondLst>
                                            <p:cond delay="0"/>
                                          </p:stCondLst>
                                        </p:cTn>
                                        <p:tgtEl>
                                          <p:spTgt spid="12">
                                            <p:txEl>
                                              <p:pRg st="3" end="3"/>
                                            </p:txEl>
                                          </p:spTgt>
                                        </p:tgtEl>
                                        <p:attrNameLst>
                                          <p:attrName>style.visibility</p:attrName>
                                        </p:attrNameLst>
                                      </p:cBhvr>
                                      <p:to>
                                        <p:strVal val="visible"/>
                                      </p:to>
                                    </p:set>
                                    <p:animEffect transition="in" filter="wipe(left)">
                                      <p:cBhvr>
                                        <p:cTn id="68"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roken mesh fence"/>
          <p:cNvPicPr>
            <a:picLocks noChangeAspect="1" noChangeArrowheads="1"/>
          </p:cNvPicPr>
          <p:nvPr/>
        </p:nvPicPr>
        <p:blipFill>
          <a:blip r:embed="rId3">
            <a:duotone>
              <a:schemeClr val="accent1">
                <a:shade val="45000"/>
                <a:satMod val="135000"/>
              </a:schemeClr>
              <a:prstClr val="white"/>
            </a:duotone>
            <a:alphaModFix amt="35000"/>
            <a:extLst>
              <a:ext uri="{28A0092B-C50C-407E-A947-70E740481C1C}">
                <a14:useLocalDpi xmlns:a14="http://schemas.microsoft.com/office/drawing/2010/main" val="0"/>
              </a:ext>
            </a:extLst>
          </a:blip>
          <a:srcRect/>
          <a:stretch>
            <a:fillRect/>
          </a:stretch>
        </p:blipFill>
        <p:spPr bwMode="auto">
          <a:xfrm rot="16200000">
            <a:off x="474748" y="1243988"/>
            <a:ext cx="3143956" cy="390717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4662989" y="1617132"/>
            <a:ext cx="4343400" cy="3429000"/>
          </a:xfrm>
          <a:prstGeom prst="rect">
            <a:avLst/>
          </a:prstGeom>
          <a:solidFill>
            <a:srgbClr val="F2F2F2">
              <a:alpha val="92157"/>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1" indent="-457200">
              <a:lnSpc>
                <a:spcPct val="150000"/>
              </a:lnSpc>
              <a:buFont typeface="Wingdings" panose="05000000000000000000" pitchFamily="2" charset="2"/>
              <a:buChar char="§"/>
            </a:pPr>
            <a:r>
              <a:rPr lang="en-US" sz="3200" dirty="0">
                <a:solidFill>
                  <a:schemeClr val="tx2">
                    <a:lumMod val="75000"/>
                  </a:schemeClr>
                </a:solidFill>
                <a:latin typeface="Gadugi" panose="020B0502040204020203" pitchFamily="34" charset="0"/>
                <a:ea typeface="Gadugi" panose="020B0502040204020203" pitchFamily="34" charset="0"/>
              </a:rPr>
              <a:t>Transfer errors</a:t>
            </a:r>
          </a:p>
          <a:p>
            <a:pPr marL="571500" lvl="1" indent="-457200">
              <a:lnSpc>
                <a:spcPct val="150000"/>
              </a:lnSpc>
              <a:buFont typeface="Wingdings" panose="05000000000000000000" pitchFamily="2" charset="2"/>
              <a:buChar char="§"/>
            </a:pPr>
            <a:r>
              <a:rPr lang="en-US" sz="3200" dirty="0">
                <a:solidFill>
                  <a:schemeClr val="tx2">
                    <a:lumMod val="75000"/>
                  </a:schemeClr>
                </a:solidFill>
                <a:latin typeface="Gadugi" panose="020B0502040204020203" pitchFamily="34" charset="0"/>
                <a:ea typeface="Gadugi" panose="020B0502040204020203" pitchFamily="34" charset="0"/>
              </a:rPr>
              <a:t>Missing entries</a:t>
            </a:r>
          </a:p>
          <a:p>
            <a:pPr marL="571500" lvl="1" indent="-457200">
              <a:lnSpc>
                <a:spcPct val="150000"/>
              </a:lnSpc>
              <a:buFont typeface="Wingdings" panose="05000000000000000000" pitchFamily="2" charset="2"/>
              <a:buChar char="§"/>
            </a:pPr>
            <a:r>
              <a:rPr lang="en-US" sz="3200" dirty="0">
                <a:solidFill>
                  <a:schemeClr val="tx2">
                    <a:lumMod val="75000"/>
                  </a:schemeClr>
                </a:solidFill>
                <a:latin typeface="Gadugi" panose="020B0502040204020203" pitchFamily="34" charset="0"/>
                <a:ea typeface="Gadugi" panose="020B0502040204020203" pitchFamily="34" charset="0"/>
              </a:rPr>
              <a:t>Periodic expenses</a:t>
            </a:r>
          </a:p>
          <a:p>
            <a:pPr marL="571500" lvl="1" indent="-457200">
              <a:lnSpc>
                <a:spcPct val="150000"/>
              </a:lnSpc>
              <a:buFont typeface="Wingdings" panose="05000000000000000000" pitchFamily="2" charset="2"/>
              <a:buChar char="§"/>
            </a:pPr>
            <a:r>
              <a:rPr lang="en-US" sz="3200" dirty="0">
                <a:solidFill>
                  <a:schemeClr val="tx2">
                    <a:lumMod val="75000"/>
                  </a:schemeClr>
                </a:solidFill>
                <a:latin typeface="Gadugi" panose="020B0502040204020203" pitchFamily="34" charset="0"/>
                <a:ea typeface="Gadugi" panose="020B0502040204020203" pitchFamily="34" charset="0"/>
              </a:rPr>
              <a:t>Spending leaks</a:t>
            </a:r>
          </a:p>
        </p:txBody>
      </p:sp>
      <p:sp>
        <p:nvSpPr>
          <p:cNvPr id="4" name="Title 4">
            <a:extLst>
              <a:ext uri="{FF2B5EF4-FFF2-40B4-BE49-F238E27FC236}">
                <a16:creationId xmlns:a16="http://schemas.microsoft.com/office/drawing/2014/main" id="{F1AC3102-4510-4C3A-A3C8-2F9B470ED903}"/>
              </a:ext>
            </a:extLst>
          </p:cNvPr>
          <p:cNvSpPr txBox="1">
            <a:spLocks/>
          </p:cNvSpPr>
          <p:nvPr/>
        </p:nvSpPr>
        <p:spPr>
          <a:xfrm>
            <a:off x="755809" y="2251975"/>
            <a:ext cx="2581834" cy="1891203"/>
          </a:xfrm>
          <a:prstGeom prst="rect">
            <a:avLst/>
          </a:prstGeom>
          <a:solidFill>
            <a:schemeClr val="accent1">
              <a:lumMod val="20000"/>
              <a:lumOff val="80000"/>
              <a:alpha val="57000"/>
            </a:schemeClr>
          </a:solidFill>
        </p:spPr>
        <p:txBody>
          <a:bodyPr vert="horz" lIns="91440" tIns="45720" rIns="91440" bIns="45720" rtlCol="0" anchor="ctr">
            <a:normAutofit fontScale="92500" lnSpcReduction="10000"/>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4400" dirty="0"/>
              <a:t>Numbers don’t mesh?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1+#ppt_w/2"/>
                                          </p:val>
                                        </p:tav>
                                        <p:tav tm="100000">
                                          <p:val>
                                            <p:strVal val="#ppt_x"/>
                                          </p:val>
                                        </p:tav>
                                      </p:tavLst>
                                    </p:anim>
                                    <p:anim calcmode="lin" valueType="num">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red ceramic cup with saucer">
            <a:extLst>
              <a:ext uri="{FF2B5EF4-FFF2-40B4-BE49-F238E27FC236}">
                <a16:creationId xmlns:a16="http://schemas.microsoft.com/office/drawing/2014/main" id="{0BD0455A-9546-4353-9D85-9C64E7EE6B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6163" y="1899750"/>
            <a:ext cx="4729316" cy="319701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5" name="Picture 2" descr="water dropping from faucet">
            <a:extLst>
              <a:ext uri="{FF2B5EF4-FFF2-40B4-BE49-F238E27FC236}">
                <a16:creationId xmlns:a16="http://schemas.microsoft.com/office/drawing/2014/main" id="{1FAB82CA-3FDA-4092-A5F5-9A326FC716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77" b="18346"/>
          <a:stretch/>
        </p:blipFill>
        <p:spPr bwMode="auto">
          <a:xfrm flipH="1">
            <a:off x="325502" y="1074289"/>
            <a:ext cx="3442447" cy="451468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4314928" y="1783759"/>
            <a:ext cx="4651785" cy="3429000"/>
          </a:xfrm>
          <a:prstGeom prst="rect">
            <a:avLst/>
          </a:prstGeom>
          <a:solidFill>
            <a:srgbClr val="FFFFFF">
              <a:alpha val="8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1"/>
            <a:r>
              <a:rPr lang="en-US" sz="2800" dirty="0">
                <a:solidFill>
                  <a:schemeClr val="tx2">
                    <a:lumMod val="75000"/>
                  </a:schemeClr>
                </a:solidFill>
                <a:latin typeface="Gadugi" panose="020B0502040204020203" pitchFamily="34" charset="0"/>
                <a:ea typeface="Gadugi" panose="020B0502040204020203" pitchFamily="34" charset="0"/>
              </a:rPr>
              <a:t>It’s only a $2 cup of coffee!</a:t>
            </a:r>
          </a:p>
          <a:p>
            <a:pPr marL="114300" lvl="1">
              <a:lnSpc>
                <a:spcPct val="150000"/>
              </a:lnSpc>
              <a:spcBef>
                <a:spcPts val="1200"/>
              </a:spcBef>
            </a:pPr>
            <a:r>
              <a:rPr lang="en-US" sz="2800" dirty="0">
                <a:solidFill>
                  <a:schemeClr val="tx2">
                    <a:lumMod val="75000"/>
                  </a:schemeClr>
                </a:solidFill>
                <a:latin typeface="Gadugi" panose="020B0502040204020203" pitchFamily="34" charset="0"/>
                <a:ea typeface="Gadugi" panose="020B0502040204020203" pitchFamily="34" charset="0"/>
              </a:rPr>
              <a:t>1 week		$10</a:t>
            </a:r>
          </a:p>
          <a:p>
            <a:pPr marL="114300" lvl="1">
              <a:lnSpc>
                <a:spcPct val="150000"/>
              </a:lnSpc>
            </a:pPr>
            <a:r>
              <a:rPr lang="en-US" sz="2800" dirty="0">
                <a:solidFill>
                  <a:schemeClr val="tx2">
                    <a:lumMod val="75000"/>
                  </a:schemeClr>
                </a:solidFill>
                <a:latin typeface="Gadugi" panose="020B0502040204020203" pitchFamily="34" charset="0"/>
                <a:ea typeface="Gadugi" panose="020B0502040204020203" pitchFamily="34" charset="0"/>
              </a:rPr>
              <a:t>1 year	     $520</a:t>
            </a:r>
          </a:p>
          <a:p>
            <a:pPr marL="114300" lvl="1">
              <a:lnSpc>
                <a:spcPct val="150000"/>
              </a:lnSpc>
            </a:pPr>
            <a:r>
              <a:rPr lang="en-US" sz="2800" dirty="0">
                <a:solidFill>
                  <a:schemeClr val="tx2">
                    <a:lumMod val="75000"/>
                  </a:schemeClr>
                </a:solidFill>
                <a:latin typeface="Gadugi" panose="020B0502040204020203" pitchFamily="34" charset="0"/>
                <a:ea typeface="Gadugi" panose="020B0502040204020203" pitchFamily="34" charset="0"/>
              </a:rPr>
              <a:t>10 years	$5,200</a:t>
            </a:r>
          </a:p>
          <a:p>
            <a:pPr marL="114300" lvl="1">
              <a:lnSpc>
                <a:spcPct val="150000"/>
              </a:lnSpc>
            </a:pPr>
            <a:r>
              <a:rPr lang="en-US" sz="2800" dirty="0">
                <a:solidFill>
                  <a:schemeClr val="tx2">
                    <a:lumMod val="75000"/>
                  </a:schemeClr>
                </a:solidFill>
                <a:latin typeface="Gadugi" panose="020B0502040204020203" pitchFamily="34" charset="0"/>
                <a:ea typeface="Gadugi" panose="020B0502040204020203" pitchFamily="34" charset="0"/>
              </a:rPr>
              <a:t>20 years	$10,400</a:t>
            </a:r>
          </a:p>
        </p:txBody>
      </p:sp>
      <p:pic>
        <p:nvPicPr>
          <p:cNvPr id="7" name="Picture 4" descr="silver round coins on white surface">
            <a:extLst>
              <a:ext uri="{FF2B5EF4-FFF2-40B4-BE49-F238E27FC236}">
                <a16:creationId xmlns:a16="http://schemas.microsoft.com/office/drawing/2014/main" id="{2674C22E-77DE-419B-99CF-3B853E2DD3C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8429" b="58564" l="23100" r="39900"/>
                    </a14:imgEffect>
                  </a14:imgLayer>
                </a14:imgProps>
              </a:ext>
              <a:ext uri="{28A0092B-C50C-407E-A947-70E740481C1C}">
                <a14:useLocalDpi xmlns:a14="http://schemas.microsoft.com/office/drawing/2010/main" val="0"/>
              </a:ext>
            </a:extLst>
          </a:blip>
          <a:srcRect l="21000" t="24662" r="58000" b="37669"/>
          <a:stretch/>
        </p:blipFill>
        <p:spPr bwMode="auto">
          <a:xfrm>
            <a:off x="1772770" y="3673070"/>
            <a:ext cx="1000125" cy="119300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4">
            <a:extLst>
              <a:ext uri="{FF2B5EF4-FFF2-40B4-BE49-F238E27FC236}">
                <a16:creationId xmlns:a16="http://schemas.microsoft.com/office/drawing/2014/main" id="{F1AC3102-4510-4C3A-A3C8-2F9B470ED903}"/>
              </a:ext>
            </a:extLst>
          </p:cNvPr>
          <p:cNvSpPr txBox="1">
            <a:spLocks/>
          </p:cNvSpPr>
          <p:nvPr/>
        </p:nvSpPr>
        <p:spPr>
          <a:xfrm>
            <a:off x="755808" y="2390721"/>
            <a:ext cx="2581834" cy="1891203"/>
          </a:xfrm>
          <a:prstGeom prst="rect">
            <a:avLst/>
          </a:prstGeom>
          <a:solidFill>
            <a:schemeClr val="accent1">
              <a:lumMod val="20000"/>
              <a:lumOff val="80000"/>
              <a:alpha val="57000"/>
            </a:scheme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4400" dirty="0">
                <a:solidFill>
                  <a:schemeClr val="bg1"/>
                </a:solidFill>
              </a:rPr>
              <a:t>Spending leaks!</a:t>
            </a:r>
          </a:p>
        </p:txBody>
      </p:sp>
    </p:spTree>
    <p:extLst>
      <p:ext uri="{BB962C8B-B14F-4D97-AF65-F5344CB8AC3E}">
        <p14:creationId xmlns:p14="http://schemas.microsoft.com/office/powerpoint/2010/main" val="204097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1+#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10" presetClass="entr" presetSubtype="0" fill="hold" grpId="0" nodeType="afterEffect">
                                  <p:stCondLst>
                                    <p:cond delay="7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2981341" y="990595"/>
            <a:ext cx="4957973" cy="3915229"/>
          </a:xfrm>
          <a:prstGeom prst="cloud">
            <a:avLst/>
          </a:prstGeom>
          <a:solidFill>
            <a:schemeClr val="bg1"/>
          </a:solidFill>
          <a:ln>
            <a:noFill/>
          </a:ln>
          <a:effectLst>
            <a:softEdge rad="635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dugi" panose="020B0502040204020203" pitchFamily="34" charset="0"/>
              <a:ea typeface="Gadugi" panose="020B0502040204020203" pitchFamily="34" charset="0"/>
            </a:endParaRPr>
          </a:p>
        </p:txBody>
      </p:sp>
      <p:pic>
        <p:nvPicPr>
          <p:cNvPr id="10" name="Content Placeholder 6"/>
          <p:cNvPicPr>
            <a:picLocks noChangeAspect="1"/>
          </p:cNvPicPr>
          <p:nvPr/>
        </p:nvPicPr>
        <p:blipFill>
          <a:blip r:embed="rId3">
            <a:extLst>
              <a:ext uri="{BEBA8EAE-BF5A-486C-A8C5-ECC9F3942E4B}">
                <a14:imgProps xmlns:a14="http://schemas.microsoft.com/office/drawing/2010/main">
                  <a14:imgLayer r:embed="rId4">
                    <a14:imgEffect>
                      <a14:backgroundRemoval t="289" b="97977" l="9510" r="89914">
                        <a14:foregroundMark x1="38617" y1="76301" x2="38617" y2="76301"/>
                      </a14:backgroundRemoval>
                    </a14:imgEffect>
                  </a14:imgLayer>
                </a14:imgProps>
              </a:ext>
              <a:ext uri="{28A0092B-C50C-407E-A947-70E740481C1C}">
                <a14:useLocalDpi xmlns:a14="http://schemas.microsoft.com/office/drawing/2010/main" val="0"/>
              </a:ext>
            </a:extLst>
          </a:blip>
          <a:stretch>
            <a:fillRect/>
          </a:stretch>
        </p:blipFill>
        <p:spPr>
          <a:xfrm>
            <a:off x="0" y="4139021"/>
            <a:ext cx="2613871" cy="2606338"/>
          </a:xfrm>
          <a:prstGeom prst="rect">
            <a:avLst/>
          </a:prstGeom>
          <a:noFill/>
          <a:ln>
            <a:noFill/>
          </a:ln>
        </p:spPr>
      </p:pic>
      <p:sp>
        <p:nvSpPr>
          <p:cNvPr id="16" name="Cloud 15"/>
          <p:cNvSpPr/>
          <p:nvPr/>
        </p:nvSpPr>
        <p:spPr>
          <a:xfrm>
            <a:off x="2128607" y="4445105"/>
            <a:ext cx="408979"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p:cNvSpPr/>
          <p:nvPr/>
        </p:nvSpPr>
        <p:spPr>
          <a:xfrm>
            <a:off x="2723473" y="4132122"/>
            <a:ext cx="515736"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p:cNvSpPr txBox="1">
            <a:spLocks/>
          </p:cNvSpPr>
          <p:nvPr/>
        </p:nvSpPr>
        <p:spPr>
          <a:xfrm>
            <a:off x="3404043" y="2013448"/>
            <a:ext cx="4112567" cy="1869521"/>
          </a:xfrm>
          <a:prstGeom prst="rect">
            <a:avLst/>
          </a:prstGeom>
          <a:noFill/>
          <a:effectLst>
            <a:softEdge rad="63500"/>
          </a:effectLst>
        </p:spPr>
        <p:txBody>
          <a:bodyPr anchor="ctr" anchorCtr="0">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073E87">
                    <a:lumMod val="75000"/>
                  </a:srgbClr>
                </a:solidFill>
                <a:latin typeface="Gadugi" panose="020B0502040204020203" pitchFamily="34" charset="0"/>
                <a:ea typeface="Gadugi" panose="020B0502040204020203" pitchFamily="34" charset="0"/>
              </a:rPr>
              <a:t>What are some expenses that don’t happen on a monthly basis?</a:t>
            </a:r>
          </a:p>
        </p:txBody>
      </p:sp>
      <p:sp>
        <p:nvSpPr>
          <p:cNvPr id="8" name="Title 6">
            <a:extLst>
              <a:ext uri="{FF2B5EF4-FFF2-40B4-BE49-F238E27FC236}">
                <a16:creationId xmlns:a16="http://schemas.microsoft.com/office/drawing/2014/main" id="{4DBF0F48-401A-4429-9551-2E390EB332BA}"/>
              </a:ext>
            </a:extLst>
          </p:cNvPr>
          <p:cNvSpPr>
            <a:spLocks noGrp="1"/>
          </p:cNvSpPr>
          <p:nvPr>
            <p:ph type="title"/>
          </p:nvPr>
        </p:nvSpPr>
        <p:spPr/>
        <p:txBody>
          <a:bodyPr/>
          <a:lstStyle/>
          <a:p>
            <a:r>
              <a:rPr lang="en-US" dirty="0"/>
              <a:t>Chat Box</a:t>
            </a:r>
          </a:p>
        </p:txBody>
      </p:sp>
    </p:spTree>
    <p:extLst>
      <p:ext uri="{BB962C8B-B14F-4D97-AF65-F5344CB8AC3E}">
        <p14:creationId xmlns:p14="http://schemas.microsoft.com/office/powerpoint/2010/main" val="417127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50"/>
                                        <p:tgtEl>
                                          <p:spTgt spid="18"/>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8" grpId="0" animBg="1"/>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FF8E68-29B3-48B5-BED3-79C00945357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45" b="99448" l="5383" r="97930">
                        <a14:foregroundMark x1="21118" y1="23066" x2="33954" y2="51657"/>
                        <a14:foregroundMark x1="46170" y1="20442" x2="44720" y2="33702"/>
                        <a14:foregroundMark x1="44720" y1="33702" x2="47826" y2="42541"/>
                        <a14:foregroundMark x1="47826" y1="42541" x2="50518" y2="44199"/>
                        <a14:foregroundMark x1="74327" y1="30801" x2="69358" y2="55939"/>
                        <a14:foregroundMark x1="54037" y1="49171" x2="82195" y2="58978"/>
                        <a14:foregroundMark x1="81366" y1="46823" x2="91304" y2="75276"/>
                        <a14:foregroundMark x1="91304" y1="75276" x2="91304" y2="77624"/>
                        <a14:foregroundMark x1="83437" y1="49171" x2="94203" y2="54282"/>
                        <a14:foregroundMark x1="94203" y1="54282" x2="91925" y2="82320"/>
                        <a14:foregroundMark x1="91925" y1="82320" x2="86128" y2="88812"/>
                        <a14:foregroundMark x1="97930" y1="54144" x2="97930" y2="54144"/>
                        <a14:foregroundMark x1="63354" y1="56630" x2="63354" y2="56630"/>
                        <a14:foregroundMark x1="68116" y1="63536" x2="68116" y2="63536"/>
                        <a14:foregroundMark x1="47206" y1="95856" x2="48861" y2="98757"/>
                        <a14:foregroundMark x1="46916" y1="95348" x2="47206" y2="95856"/>
                        <a14:foregroundMark x1="38302" y1="80249" x2="41862" y2="86490"/>
                        <a14:foregroundMark x1="44100" y1="95822" x2="45342" y2="99448"/>
                        <a14:foregroundMark x1="40373" y1="84945" x2="40955" y2="86643"/>
                        <a14:foregroundMark x1="55280" y1="96685" x2="55280" y2="96685"/>
                        <a14:foregroundMark x1="11801" y1="43370" x2="5383" y2="52072"/>
                        <a14:foregroundMark x1="5383" y1="52072" x2="5383" y2="72099"/>
                        <a14:foregroundMark x1="14079" y1="94613" x2="12836" y2="95856"/>
                        <a14:backgroundMark x1="40373" y1="90055" x2="40373" y2="90055"/>
                        <a14:backgroundMark x1="41201" y1="88260" x2="41201" y2="88260"/>
                        <a14:backgroundMark x1="40373" y1="86740" x2="43892" y2="95856"/>
                        <a14:backgroundMark x1="43892" y1="95856" x2="43892" y2="95856"/>
                      </a14:backgroundRemoval>
                    </a14:imgEffect>
                  </a14:imgLayer>
                </a14:imgProps>
              </a:ext>
              <a:ext uri="{28A0092B-C50C-407E-A947-70E740481C1C}">
                <a14:useLocalDpi xmlns:a14="http://schemas.microsoft.com/office/drawing/2010/main" val="0"/>
              </a:ext>
            </a:extLst>
          </a:blip>
          <a:stretch>
            <a:fillRect/>
          </a:stretch>
        </p:blipFill>
        <p:spPr>
          <a:xfrm>
            <a:off x="123645" y="1300000"/>
            <a:ext cx="3707892" cy="5558000"/>
          </a:xfrm>
          <a:prstGeom prst="rect">
            <a:avLst/>
          </a:prstGeom>
        </p:spPr>
      </p:pic>
      <p:sp>
        <p:nvSpPr>
          <p:cNvPr id="4" name="Title 1">
            <a:extLst>
              <a:ext uri="{FF2B5EF4-FFF2-40B4-BE49-F238E27FC236}">
                <a16:creationId xmlns:a16="http://schemas.microsoft.com/office/drawing/2014/main" id="{1326D254-47EE-4CA7-940E-6089A0B17F98}"/>
              </a:ext>
            </a:extLst>
          </p:cNvPr>
          <p:cNvSpPr txBox="1">
            <a:spLocks/>
          </p:cNvSpPr>
          <p:nvPr/>
        </p:nvSpPr>
        <p:spPr>
          <a:xfrm>
            <a:off x="4572000" y="1679562"/>
            <a:ext cx="3707892" cy="2660324"/>
          </a:xfrm>
          <a:prstGeom prst="rect">
            <a:avLst/>
          </a:prstGeom>
          <a:solidFill>
            <a:schemeClr val="bg1"/>
          </a:solid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4000" dirty="0">
                <a:solidFill>
                  <a:schemeClr val="tx2">
                    <a:lumMod val="75000"/>
                  </a:schemeClr>
                </a:solidFill>
              </a:rPr>
              <a:t>Anna’s  Periodic Expenses</a:t>
            </a:r>
          </a:p>
        </p:txBody>
      </p:sp>
    </p:spTree>
    <p:extLst>
      <p:ext uri="{BB962C8B-B14F-4D97-AF65-F5344CB8AC3E}">
        <p14:creationId xmlns:p14="http://schemas.microsoft.com/office/powerpoint/2010/main" val="127179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C3CCFC-B837-4B24-BCB0-8FE03BA8D1AA}"/>
              </a:ext>
            </a:extLst>
          </p:cNvPr>
          <p:cNvPicPr>
            <a:picLocks noChangeAspect="1"/>
          </p:cNvPicPr>
          <p:nvPr/>
        </p:nvPicPr>
        <p:blipFill>
          <a:blip r:embed="rId2"/>
          <a:stretch>
            <a:fillRect/>
          </a:stretch>
        </p:blipFill>
        <p:spPr>
          <a:xfrm>
            <a:off x="90610" y="788542"/>
            <a:ext cx="4007379" cy="5486400"/>
          </a:xfrm>
          <a:prstGeom prst="rect">
            <a:avLst/>
          </a:prstGeom>
          <a:ln>
            <a:solidFill>
              <a:schemeClr val="bg1">
                <a:lumMod val="65000"/>
              </a:schemeClr>
            </a:solidFill>
          </a:ln>
        </p:spPr>
      </p:pic>
      <p:sp>
        <p:nvSpPr>
          <p:cNvPr id="5" name="Title 4">
            <a:extLst>
              <a:ext uri="{FF2B5EF4-FFF2-40B4-BE49-F238E27FC236}">
                <a16:creationId xmlns:a16="http://schemas.microsoft.com/office/drawing/2014/main" id="{84D61807-4A1C-44AC-9B30-DFC2496CB8A6}"/>
              </a:ext>
            </a:extLst>
          </p:cNvPr>
          <p:cNvSpPr>
            <a:spLocks noGrp="1"/>
          </p:cNvSpPr>
          <p:nvPr>
            <p:ph type="title"/>
          </p:nvPr>
        </p:nvSpPr>
        <p:spPr/>
        <p:txBody>
          <a:bodyPr/>
          <a:lstStyle/>
          <a:p>
            <a:r>
              <a:rPr lang="en-US" dirty="0"/>
              <a:t>Prior to Today’s Session</a:t>
            </a:r>
          </a:p>
        </p:txBody>
      </p:sp>
      <p:pic>
        <p:nvPicPr>
          <p:cNvPr id="2" name="Picture 1">
            <a:extLst>
              <a:ext uri="{FF2B5EF4-FFF2-40B4-BE49-F238E27FC236}">
                <a16:creationId xmlns:a16="http://schemas.microsoft.com/office/drawing/2014/main" id="{44CA6DC0-E354-44FB-BC1E-8385C767FC5E}"/>
              </a:ext>
            </a:extLst>
          </p:cNvPr>
          <p:cNvPicPr>
            <a:picLocks noChangeAspect="1"/>
          </p:cNvPicPr>
          <p:nvPr/>
        </p:nvPicPr>
        <p:blipFill>
          <a:blip r:embed="rId3"/>
          <a:stretch>
            <a:fillRect/>
          </a:stretch>
        </p:blipFill>
        <p:spPr>
          <a:xfrm>
            <a:off x="2431884" y="1199508"/>
            <a:ext cx="3835154" cy="5486400"/>
          </a:xfrm>
          <a:prstGeom prst="rect">
            <a:avLst/>
          </a:prstGeom>
          <a:ln>
            <a:solidFill>
              <a:schemeClr val="bg1">
                <a:lumMod val="75000"/>
              </a:schemeClr>
            </a:solidFill>
          </a:ln>
        </p:spPr>
      </p:pic>
      <p:pic>
        <p:nvPicPr>
          <p:cNvPr id="3" name="Picture 2">
            <a:extLst>
              <a:ext uri="{FF2B5EF4-FFF2-40B4-BE49-F238E27FC236}">
                <a16:creationId xmlns:a16="http://schemas.microsoft.com/office/drawing/2014/main" id="{E74613B0-2C40-4F14-8568-7D7A4523A457}"/>
              </a:ext>
            </a:extLst>
          </p:cNvPr>
          <p:cNvPicPr>
            <a:picLocks noChangeAspect="1"/>
          </p:cNvPicPr>
          <p:nvPr/>
        </p:nvPicPr>
        <p:blipFill>
          <a:blip r:embed="rId4"/>
          <a:stretch>
            <a:fillRect/>
          </a:stretch>
        </p:blipFill>
        <p:spPr>
          <a:xfrm>
            <a:off x="5177715" y="1733856"/>
            <a:ext cx="3885751" cy="5486400"/>
          </a:xfrm>
          <a:prstGeom prst="rect">
            <a:avLst/>
          </a:prstGeom>
          <a:ln>
            <a:solidFill>
              <a:schemeClr val="bg1">
                <a:lumMod val="75000"/>
              </a:schemeClr>
            </a:solidFill>
          </a:ln>
        </p:spPr>
      </p:pic>
    </p:spTree>
    <p:extLst>
      <p:ext uri="{BB962C8B-B14F-4D97-AF65-F5344CB8AC3E}">
        <p14:creationId xmlns:p14="http://schemas.microsoft.com/office/powerpoint/2010/main" val="3150440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5679" y="1112345"/>
            <a:ext cx="5827832" cy="5541769"/>
          </a:xfrm>
          <a:prstGeom prst="rect">
            <a:avLst/>
          </a:prstGeom>
          <a:noFill/>
          <a:ln w="9525">
            <a:solidFill>
              <a:schemeClr val="bg2">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3602699" y="1362201"/>
            <a:ext cx="2141843" cy="1092607"/>
          </a:xfrm>
          <a:prstGeom prst="rect">
            <a:avLst/>
          </a:prstGeom>
          <a:noFill/>
        </p:spPr>
        <p:txBody>
          <a:bodyPr wrap="square" rtlCol="0">
            <a:spAutoFit/>
          </a:bodyPr>
          <a:lstStyle/>
          <a:p>
            <a:r>
              <a:rPr lang="en-US" sz="1200" b="1" dirty="0">
                <a:solidFill>
                  <a:srgbClr val="C00000"/>
                </a:solidFill>
                <a:latin typeface="Ink Free" panose="03080402000500000000" pitchFamily="66" charset="0"/>
              </a:rPr>
              <a:t>Car Insurance    $  870</a:t>
            </a:r>
          </a:p>
          <a:p>
            <a:endParaRPr lang="en-US" sz="1200" b="1" dirty="0">
              <a:solidFill>
                <a:srgbClr val="C00000"/>
              </a:solidFill>
              <a:latin typeface="Ink Free" panose="03080402000500000000" pitchFamily="66" charset="0"/>
            </a:endParaRPr>
          </a:p>
          <a:p>
            <a:endParaRPr lang="en-US" sz="1200" b="1" dirty="0">
              <a:solidFill>
                <a:srgbClr val="C00000"/>
              </a:solidFill>
              <a:latin typeface="Ink Free" panose="03080402000500000000" pitchFamily="66" charset="0"/>
            </a:endParaRPr>
          </a:p>
          <a:p>
            <a:endParaRPr lang="en-US" sz="1200" b="1" dirty="0">
              <a:solidFill>
                <a:srgbClr val="C00000"/>
              </a:solidFill>
              <a:latin typeface="Ink Free" panose="03080402000500000000" pitchFamily="66" charset="0"/>
            </a:endParaRPr>
          </a:p>
          <a:p>
            <a:pPr>
              <a:spcBef>
                <a:spcPts val="600"/>
              </a:spcBef>
            </a:pPr>
            <a:r>
              <a:rPr lang="en-US" sz="1200" b="1" dirty="0">
                <a:solidFill>
                  <a:srgbClr val="C00000"/>
                </a:solidFill>
                <a:latin typeface="Ink Free" panose="03080402000500000000" pitchFamily="66" charset="0"/>
              </a:rPr>
              <a:t>                          $  870</a:t>
            </a:r>
          </a:p>
        </p:txBody>
      </p:sp>
      <p:sp>
        <p:nvSpPr>
          <p:cNvPr id="9" name="TextBox 8"/>
          <p:cNvSpPr txBox="1"/>
          <p:nvPr/>
        </p:nvSpPr>
        <p:spPr>
          <a:xfrm>
            <a:off x="3694432" y="4358389"/>
            <a:ext cx="2200331" cy="907941"/>
          </a:xfrm>
          <a:prstGeom prst="rect">
            <a:avLst/>
          </a:prstGeom>
          <a:noFill/>
        </p:spPr>
        <p:txBody>
          <a:bodyPr wrap="square" rtlCol="0">
            <a:spAutoFit/>
          </a:bodyPr>
          <a:lstStyle/>
          <a:p>
            <a:r>
              <a:rPr lang="en-US" sz="1200" b="1" dirty="0">
                <a:solidFill>
                  <a:srgbClr val="C00000"/>
                </a:solidFill>
                <a:latin typeface="Ink Free" panose="03080402000500000000" pitchFamily="66" charset="0"/>
              </a:rPr>
              <a:t>Back-to-School  $  400</a:t>
            </a:r>
          </a:p>
          <a:p>
            <a:endParaRPr lang="en-US" sz="1200" b="1" dirty="0">
              <a:solidFill>
                <a:srgbClr val="C00000"/>
              </a:solidFill>
              <a:latin typeface="Ink Free" panose="03080402000500000000" pitchFamily="66" charset="0"/>
            </a:endParaRPr>
          </a:p>
          <a:p>
            <a:endParaRPr lang="en-US" sz="1200" b="1" dirty="0">
              <a:solidFill>
                <a:srgbClr val="C00000"/>
              </a:solidFill>
              <a:latin typeface="Ink Free" panose="03080402000500000000" pitchFamily="66" charset="0"/>
            </a:endParaRPr>
          </a:p>
          <a:p>
            <a:pPr>
              <a:spcBef>
                <a:spcPts val="600"/>
              </a:spcBef>
            </a:pPr>
            <a:r>
              <a:rPr lang="en-US" sz="1200" b="1" dirty="0">
                <a:solidFill>
                  <a:srgbClr val="C00000"/>
                </a:solidFill>
                <a:latin typeface="Ink Free" panose="03080402000500000000" pitchFamily="66" charset="0"/>
              </a:rPr>
              <a:t>                         $1,270</a:t>
            </a:r>
          </a:p>
        </p:txBody>
      </p:sp>
      <p:sp>
        <p:nvSpPr>
          <p:cNvPr id="14" name="TextBox 13"/>
          <p:cNvSpPr txBox="1"/>
          <p:nvPr/>
        </p:nvSpPr>
        <p:spPr>
          <a:xfrm>
            <a:off x="3642798" y="4137092"/>
            <a:ext cx="2672736" cy="276999"/>
          </a:xfrm>
          <a:prstGeom prst="rect">
            <a:avLst/>
          </a:prstGeom>
          <a:noFill/>
        </p:spPr>
        <p:txBody>
          <a:bodyPr wrap="square" rtlCol="0">
            <a:spAutoFit/>
          </a:bodyPr>
          <a:lstStyle/>
          <a:p>
            <a:r>
              <a:rPr lang="en-US" sz="1200" b="1" dirty="0">
                <a:solidFill>
                  <a:srgbClr val="C00000"/>
                </a:solidFill>
                <a:latin typeface="Ink Free" panose="03080402000500000000" pitchFamily="66" charset="0"/>
              </a:rPr>
              <a:t>Car Insurance    $  870</a:t>
            </a:r>
          </a:p>
        </p:txBody>
      </p:sp>
      <p:sp>
        <p:nvSpPr>
          <p:cNvPr id="8" name="TextBox 7"/>
          <p:cNvSpPr txBox="1"/>
          <p:nvPr/>
        </p:nvSpPr>
        <p:spPr>
          <a:xfrm>
            <a:off x="5477081" y="5542517"/>
            <a:ext cx="1931131" cy="1277273"/>
          </a:xfrm>
          <a:prstGeom prst="rect">
            <a:avLst/>
          </a:prstGeom>
          <a:noFill/>
        </p:spPr>
        <p:txBody>
          <a:bodyPr wrap="square" rtlCol="0">
            <a:spAutoFit/>
          </a:bodyPr>
          <a:lstStyle/>
          <a:p>
            <a:r>
              <a:rPr lang="en-US" sz="1200" b="1" dirty="0">
                <a:solidFill>
                  <a:srgbClr val="C00000"/>
                </a:solidFill>
                <a:latin typeface="Ink Free" panose="03080402000500000000" pitchFamily="66" charset="0"/>
              </a:rPr>
              <a:t>Gifts               $  500</a:t>
            </a:r>
          </a:p>
          <a:p>
            <a:endParaRPr lang="en-US" sz="1200" b="1" dirty="0">
              <a:solidFill>
                <a:srgbClr val="C00000"/>
              </a:solidFill>
              <a:latin typeface="Ink Free" panose="03080402000500000000" pitchFamily="66" charset="0"/>
            </a:endParaRPr>
          </a:p>
          <a:p>
            <a:endParaRPr lang="en-US" sz="1200" b="1" dirty="0">
              <a:solidFill>
                <a:srgbClr val="C00000"/>
              </a:solidFill>
              <a:latin typeface="Ink Free" panose="03080402000500000000" pitchFamily="66" charset="0"/>
            </a:endParaRPr>
          </a:p>
          <a:p>
            <a:r>
              <a:rPr lang="en-US" sz="1200" b="1" dirty="0">
                <a:solidFill>
                  <a:srgbClr val="C00000"/>
                </a:solidFill>
                <a:latin typeface="Ink Free" panose="03080402000500000000" pitchFamily="66" charset="0"/>
              </a:rPr>
              <a:t>                           </a:t>
            </a:r>
          </a:p>
          <a:p>
            <a:pPr>
              <a:spcBef>
                <a:spcPts val="600"/>
              </a:spcBef>
            </a:pPr>
            <a:r>
              <a:rPr lang="en-US" sz="1200" b="1" dirty="0">
                <a:solidFill>
                  <a:srgbClr val="C00000"/>
                </a:solidFill>
                <a:latin typeface="Ink Free" panose="03080402000500000000" pitchFamily="66" charset="0"/>
              </a:rPr>
              <a:t>                       $  500</a:t>
            </a:r>
          </a:p>
          <a:p>
            <a:endParaRPr lang="en-US" sz="1200" b="1" dirty="0">
              <a:solidFill>
                <a:srgbClr val="C00000"/>
              </a:solidFill>
              <a:latin typeface="Ink Free" panose="03080402000500000000" pitchFamily="66" charset="0"/>
            </a:endParaRPr>
          </a:p>
        </p:txBody>
      </p:sp>
      <p:sp>
        <p:nvSpPr>
          <p:cNvPr id="3" name="Title 2">
            <a:extLst>
              <a:ext uri="{FF2B5EF4-FFF2-40B4-BE49-F238E27FC236}">
                <a16:creationId xmlns:a16="http://schemas.microsoft.com/office/drawing/2014/main" id="{80BA10F2-45F8-40F2-9E9F-ABB0CE172281}"/>
              </a:ext>
            </a:extLst>
          </p:cNvPr>
          <p:cNvSpPr>
            <a:spLocks noGrp="1"/>
          </p:cNvSpPr>
          <p:nvPr>
            <p:ph type="title"/>
          </p:nvPr>
        </p:nvSpPr>
        <p:spPr/>
        <p:txBody>
          <a:bodyPr/>
          <a:lstStyle/>
          <a:p>
            <a:r>
              <a:rPr lang="en-US" dirty="0"/>
              <a:t>Periodic Expenses</a:t>
            </a:r>
          </a:p>
        </p:txBody>
      </p:sp>
      <p:pic>
        <p:nvPicPr>
          <p:cNvPr id="12" name="Picture 2">
            <a:extLst>
              <a:ext uri="{FF2B5EF4-FFF2-40B4-BE49-F238E27FC236}">
                <a16:creationId xmlns:a16="http://schemas.microsoft.com/office/drawing/2014/main" id="{187E925B-7D96-454C-A46F-84246193F6C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rcRect/>
          <a:stretch>
            <a:fillRect/>
          </a:stretch>
        </p:blipFill>
        <p:spPr bwMode="auto">
          <a:xfrm>
            <a:off x="1573030" y="1112345"/>
            <a:ext cx="5827832" cy="5541769"/>
          </a:xfrm>
          <a:prstGeom prst="rect">
            <a:avLst/>
          </a:prstGeom>
          <a:noFill/>
          <a:ln w="9525">
            <a:solidFill>
              <a:schemeClr val="bg2">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2366046" y="2134363"/>
            <a:ext cx="4241800" cy="3323987"/>
          </a:xfrm>
          <a:prstGeom prst="rect">
            <a:avLst/>
          </a:prstGeom>
          <a:solidFill>
            <a:schemeClr val="bg1"/>
          </a:solidFill>
          <a:ln>
            <a:solidFill>
              <a:schemeClr val="bg1">
                <a:lumMod val="75000"/>
              </a:schemeClr>
            </a:solidFill>
          </a:ln>
        </p:spPr>
        <p:txBody>
          <a:bodyPr wrap="square" rtlCol="0">
            <a:spAutoFit/>
          </a:bodyPr>
          <a:lstStyle/>
          <a:p>
            <a:r>
              <a:rPr lang="en-US" sz="2800" dirty="0">
                <a:solidFill>
                  <a:schemeClr val="tx2">
                    <a:lumMod val="75000"/>
                  </a:schemeClr>
                </a:solidFill>
                <a:latin typeface="Gadugi" panose="020B0502040204020203" pitchFamily="34" charset="0"/>
                <a:ea typeface="Gadugi" panose="020B0502040204020203" pitchFamily="34" charset="0"/>
              </a:rPr>
              <a:t>Add periodic expenses:</a:t>
            </a:r>
          </a:p>
          <a:p>
            <a:pPr>
              <a:spcBef>
                <a:spcPts val="1200"/>
              </a:spcBef>
            </a:pPr>
            <a:r>
              <a:rPr lang="en-US" sz="2400" dirty="0">
                <a:solidFill>
                  <a:schemeClr val="tx2">
                    <a:lumMod val="75000"/>
                  </a:schemeClr>
                </a:solidFill>
                <a:latin typeface="Gadugi" panose="020B0502040204020203" pitchFamily="34" charset="0"/>
                <a:ea typeface="Gadugi" panose="020B0502040204020203" pitchFamily="34" charset="0"/>
              </a:rPr>
              <a:t>	Feb:   $    870</a:t>
            </a:r>
          </a:p>
          <a:p>
            <a:r>
              <a:rPr lang="en-US" sz="2400" dirty="0">
                <a:solidFill>
                  <a:schemeClr val="tx2">
                    <a:lumMod val="75000"/>
                  </a:schemeClr>
                </a:solidFill>
                <a:latin typeface="Gadugi" panose="020B0502040204020203" pitchFamily="34" charset="0"/>
                <a:ea typeface="Gadugi" panose="020B0502040204020203" pitchFamily="34" charset="0"/>
              </a:rPr>
              <a:t>	Aug:  $ 1,270</a:t>
            </a:r>
          </a:p>
          <a:p>
            <a:r>
              <a:rPr lang="en-US" sz="2400" dirty="0">
                <a:solidFill>
                  <a:schemeClr val="tx2">
                    <a:lumMod val="75000"/>
                  </a:schemeClr>
                </a:solidFill>
                <a:latin typeface="Gadugi" panose="020B0502040204020203" pitchFamily="34" charset="0"/>
                <a:ea typeface="Gadugi" panose="020B0502040204020203" pitchFamily="34" charset="0"/>
              </a:rPr>
              <a:t>	Dec:   </a:t>
            </a:r>
            <a:r>
              <a:rPr lang="en-US" sz="2400" u="sng" dirty="0">
                <a:solidFill>
                  <a:schemeClr val="tx2">
                    <a:lumMod val="75000"/>
                  </a:schemeClr>
                </a:solidFill>
                <a:latin typeface="Gadugi" panose="020B0502040204020203" pitchFamily="34" charset="0"/>
                <a:ea typeface="Gadugi" panose="020B0502040204020203" pitchFamily="34" charset="0"/>
              </a:rPr>
              <a:t>$   500</a:t>
            </a:r>
          </a:p>
          <a:p>
            <a:r>
              <a:rPr lang="en-US" sz="2400" dirty="0">
                <a:solidFill>
                  <a:schemeClr val="tx2">
                    <a:lumMod val="75000"/>
                  </a:schemeClr>
                </a:solidFill>
                <a:latin typeface="Gadugi" panose="020B0502040204020203" pitchFamily="34" charset="0"/>
                <a:ea typeface="Gadugi" panose="020B0502040204020203" pitchFamily="34" charset="0"/>
              </a:rPr>
              <a:t>	Total: $2,640 ÷12 months</a:t>
            </a:r>
          </a:p>
          <a:p>
            <a:pPr>
              <a:spcBef>
                <a:spcPts val="1200"/>
              </a:spcBef>
            </a:pPr>
            <a:r>
              <a:rPr lang="en-US" sz="2800" dirty="0">
                <a:solidFill>
                  <a:schemeClr val="tx2">
                    <a:lumMod val="75000"/>
                  </a:schemeClr>
                </a:solidFill>
                <a:latin typeface="Gadugi" panose="020B0502040204020203" pitchFamily="34" charset="0"/>
                <a:ea typeface="Gadugi" panose="020B0502040204020203" pitchFamily="34" charset="0"/>
              </a:rPr>
              <a:t>Set-asides: $220/month</a:t>
            </a:r>
          </a:p>
          <a:p>
            <a:pPr>
              <a:spcBef>
                <a:spcPts val="1200"/>
              </a:spcBef>
            </a:pPr>
            <a:endParaRPr lang="en-US" sz="2800" dirty="0">
              <a:solidFill>
                <a:schemeClr val="tx2">
                  <a:lumMod val="75000"/>
                </a:schemeClr>
              </a:solidFill>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363254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wipe(left)">
                                      <p:cBhvr>
                                        <p:cTn id="10" dur="1000"/>
                                        <p:tgtEl>
                                          <p:spTgt spid="14">
                                            <p:txEl>
                                              <p:pRg st="0" end="0"/>
                                            </p:txEl>
                                          </p:spTgt>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6">
                                            <p:txEl>
                                              <p:pRg st="4" end="4"/>
                                            </p:txEl>
                                          </p:spTgt>
                                        </p:tgtEl>
                                        <p:attrNameLst>
                                          <p:attrName>style.visibility</p:attrName>
                                        </p:attrNameLst>
                                      </p:cBhvr>
                                      <p:to>
                                        <p:strVal val="visible"/>
                                      </p:to>
                                    </p:set>
                                    <p:animEffect transition="in" filter="wipe(left)">
                                      <p:cBhvr>
                                        <p:cTn id="14" dur="1000"/>
                                        <p:tgtEl>
                                          <p:spTgt spid="6">
                                            <p:txEl>
                                              <p:pRg st="4" end="4"/>
                                            </p:txEl>
                                          </p:spTgt>
                                        </p:tgtEl>
                                      </p:cBhvr>
                                    </p:animEffect>
                                  </p:childTnLst>
                                </p:cTn>
                              </p:par>
                            </p:childTnLst>
                          </p:cTn>
                        </p:par>
                        <p:par>
                          <p:cTn id="15" fill="hold">
                            <p:stCondLst>
                              <p:cond delay="2000"/>
                            </p:stCondLst>
                            <p:childTnLst>
                              <p:par>
                                <p:cTn id="16" presetID="22" presetClass="entr" presetSubtype="8" fill="hold" nodeType="after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wipe(left)">
                                      <p:cBhvr>
                                        <p:cTn id="18" dur="1000"/>
                                        <p:tgtEl>
                                          <p:spTgt spid="9">
                                            <p:txEl>
                                              <p:pRg st="0" end="0"/>
                                            </p:txEl>
                                          </p:spTgt>
                                        </p:tgtEl>
                                      </p:cBhvr>
                                    </p:animEffect>
                                  </p:childTnLst>
                                </p:cTn>
                              </p:par>
                            </p:childTnLst>
                          </p:cTn>
                        </p:par>
                        <p:par>
                          <p:cTn id="19" fill="hold">
                            <p:stCondLst>
                              <p:cond delay="3000"/>
                            </p:stCondLst>
                            <p:childTnLst>
                              <p:par>
                                <p:cTn id="20" presetID="22" presetClass="entr" presetSubtype="8" fill="hold" nodeType="after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1000"/>
                                        <p:tgtEl>
                                          <p:spTgt spid="9">
                                            <p:txEl>
                                              <p:pRg st="3" end="3"/>
                                            </p:txEl>
                                          </p:spTgt>
                                        </p:tgtEl>
                                      </p:cBhvr>
                                    </p:animEffect>
                                  </p:childTnLst>
                                </p:cTn>
                              </p:par>
                            </p:childTnLst>
                          </p:cTn>
                        </p:par>
                        <p:par>
                          <p:cTn id="23" fill="hold">
                            <p:stCondLst>
                              <p:cond delay="4000"/>
                            </p:stCondLst>
                            <p:childTnLst>
                              <p:par>
                                <p:cTn id="24" presetID="22" presetClass="entr" presetSubtype="8" fill="hold" nodeType="after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wipe(left)">
                                      <p:cBhvr>
                                        <p:cTn id="26" dur="1000"/>
                                        <p:tgtEl>
                                          <p:spTgt spid="8">
                                            <p:txEl>
                                              <p:pRg st="0" end="0"/>
                                            </p:txEl>
                                          </p:spTgt>
                                        </p:tgtEl>
                                      </p:cBhvr>
                                    </p:animEffect>
                                  </p:childTnLst>
                                </p:cTn>
                              </p:par>
                            </p:childTnLst>
                          </p:cTn>
                        </p:par>
                        <p:par>
                          <p:cTn id="27" fill="hold">
                            <p:stCondLst>
                              <p:cond delay="5000"/>
                            </p:stCondLst>
                            <p:childTnLst>
                              <p:par>
                                <p:cTn id="28" presetID="22" presetClass="entr" presetSubtype="8" fill="hold" nodeType="after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wipe(left)">
                                      <p:cBhvr>
                                        <p:cTn id="30" dur="1000"/>
                                        <p:tgtEl>
                                          <p:spTgt spid="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up)">
                                      <p:cBhvr>
                                        <p:cTn id="3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5260450" y="1592603"/>
            <a:ext cx="3578750" cy="483577"/>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1"/>
                </a:solidFill>
              </a:rPr>
              <a:t> Emergency Savings</a:t>
            </a:r>
          </a:p>
        </p:txBody>
      </p:sp>
      <p:pic>
        <p:nvPicPr>
          <p:cNvPr id="12" name="Picture 6" descr="emergency-fund"/>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4348" b="95652" l="9375" r="92708">
                        <a14:foregroundMark x1="46528" y1="96014" x2="46528" y2="96014"/>
                        <a14:foregroundMark x1="53819" y1="58333" x2="53819" y2="58333"/>
                        <a14:foregroundMark x1="51389" y1="26087" x2="51389" y2="70652"/>
                        <a14:foregroundMark x1="18750" y1="49638" x2="80903" y2="48551"/>
                        <a14:foregroundMark x1="57986" y1="32971" x2="41319" y2="43478"/>
                        <a14:foregroundMark x1="40625" y1="60870" x2="73264" y2="57609"/>
                        <a14:foregroundMark x1="55556" y1="22464" x2="56597" y2="52174"/>
                      </a14:backgroundRemoval>
                    </a14:imgEffect>
                  </a14:imgLayer>
                </a14:imgProps>
              </a:ext>
            </a:extLst>
          </a:blip>
          <a:srcRect/>
          <a:stretch>
            <a:fillRect/>
          </a:stretch>
        </p:blipFill>
        <p:spPr bwMode="auto">
          <a:xfrm>
            <a:off x="3655321" y="1129433"/>
            <a:ext cx="1471219" cy="1409918"/>
          </a:xfrm>
          <a:prstGeom prst="rect">
            <a:avLst/>
          </a:prstGeom>
          <a:noFill/>
        </p:spPr>
      </p:pic>
      <p:sp>
        <p:nvSpPr>
          <p:cNvPr id="13" name="AutoShape 2" descr="http://www.sxc.hu/pic/l/n/no/nosheep/1105757_46928318.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http://www.sxc.hu/pic/l/n/no/nosheep/1105757_46928318.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6" descr="http://www.sxc.hu/pic/l/n/no/nosheep/1105757_46928318.jpg"/>
          <p:cNvSpPr>
            <a:spLocks noChangeAspect="1" noChangeArrowheads="1"/>
          </p:cNvSpPr>
          <p:nvPr/>
        </p:nvSpPr>
        <p:spPr bwMode="auto">
          <a:xfrm>
            <a:off x="155575" y="-776288"/>
            <a:ext cx="2495550" cy="16287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Title 1"/>
          <p:cNvSpPr txBox="1">
            <a:spLocks/>
          </p:cNvSpPr>
          <p:nvPr/>
        </p:nvSpPr>
        <p:spPr>
          <a:xfrm>
            <a:off x="5260450" y="3313056"/>
            <a:ext cx="3578750" cy="483577"/>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1"/>
                </a:solidFill>
              </a:rPr>
              <a:t> Periodic Expenses</a:t>
            </a:r>
          </a:p>
        </p:txBody>
      </p:sp>
      <p:sp>
        <p:nvSpPr>
          <p:cNvPr id="19" name="Title 1"/>
          <p:cNvSpPr txBox="1">
            <a:spLocks/>
          </p:cNvSpPr>
          <p:nvPr/>
        </p:nvSpPr>
        <p:spPr>
          <a:xfrm>
            <a:off x="5260450" y="5193946"/>
            <a:ext cx="3578750" cy="483577"/>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1"/>
                </a:solidFill>
              </a:rPr>
              <a:t>Savings Goals</a:t>
            </a:r>
          </a:p>
        </p:txBody>
      </p:sp>
      <p:pic>
        <p:nvPicPr>
          <p:cNvPr id="16" name="Picture 15"/>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39658" r="93295"/>
                    </a14:imgEffect>
                  </a14:imgLayer>
                </a14:imgProps>
              </a:ext>
              <a:ext uri="{28A0092B-C50C-407E-A947-70E740481C1C}">
                <a14:useLocalDpi xmlns:a14="http://schemas.microsoft.com/office/drawing/2010/main" val="0"/>
              </a:ext>
            </a:extLst>
          </a:blip>
          <a:srcRect l="32953"/>
          <a:stretch/>
        </p:blipFill>
        <p:spPr>
          <a:xfrm>
            <a:off x="3623182" y="2806698"/>
            <a:ext cx="1535496" cy="1496291"/>
          </a:xfrm>
          <a:prstGeom prst="rect">
            <a:avLst/>
          </a:prstGeom>
        </p:spPr>
      </p:pic>
      <p:sp>
        <p:nvSpPr>
          <p:cNvPr id="17" name="Title 1">
            <a:extLst>
              <a:ext uri="{FF2B5EF4-FFF2-40B4-BE49-F238E27FC236}">
                <a16:creationId xmlns:a16="http://schemas.microsoft.com/office/drawing/2014/main" id="{065B3DCC-AB6A-4627-AFF2-D0662560FDE8}"/>
              </a:ext>
            </a:extLst>
          </p:cNvPr>
          <p:cNvSpPr txBox="1">
            <a:spLocks/>
          </p:cNvSpPr>
          <p:nvPr/>
        </p:nvSpPr>
        <p:spPr>
          <a:xfrm>
            <a:off x="34836" y="5506492"/>
            <a:ext cx="1902818" cy="685800"/>
          </a:xfrm>
          <a:prstGeom prst="rect">
            <a:avLst/>
          </a:prstGeom>
          <a:solidFill>
            <a:schemeClr val="bg1">
              <a:alpha val="45098"/>
            </a:scheme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Housing</a:t>
            </a:r>
          </a:p>
        </p:txBody>
      </p:sp>
      <p:sp>
        <p:nvSpPr>
          <p:cNvPr id="26" name="Title 1">
            <a:extLst>
              <a:ext uri="{FF2B5EF4-FFF2-40B4-BE49-F238E27FC236}">
                <a16:creationId xmlns:a16="http://schemas.microsoft.com/office/drawing/2014/main" id="{CF49DF9A-E5F0-44DE-BBAD-B57B006BE53A}"/>
              </a:ext>
            </a:extLst>
          </p:cNvPr>
          <p:cNvSpPr txBox="1">
            <a:spLocks/>
          </p:cNvSpPr>
          <p:nvPr/>
        </p:nvSpPr>
        <p:spPr>
          <a:xfrm>
            <a:off x="34836" y="4825545"/>
            <a:ext cx="1902818" cy="685800"/>
          </a:xfrm>
          <a:prstGeom prst="rect">
            <a:avLst/>
          </a:prstGeom>
          <a:solidFill>
            <a:schemeClr val="bg1">
              <a:alpha val="45098"/>
            </a:scheme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Food</a:t>
            </a:r>
          </a:p>
        </p:txBody>
      </p:sp>
      <p:sp>
        <p:nvSpPr>
          <p:cNvPr id="27" name="Title 1">
            <a:extLst>
              <a:ext uri="{FF2B5EF4-FFF2-40B4-BE49-F238E27FC236}">
                <a16:creationId xmlns:a16="http://schemas.microsoft.com/office/drawing/2014/main" id="{EEC3790E-4801-4A4A-B86C-BB958D55006F}"/>
              </a:ext>
            </a:extLst>
          </p:cNvPr>
          <p:cNvSpPr txBox="1">
            <a:spLocks/>
          </p:cNvSpPr>
          <p:nvPr/>
        </p:nvSpPr>
        <p:spPr>
          <a:xfrm>
            <a:off x="34836" y="4144598"/>
            <a:ext cx="1902818" cy="685800"/>
          </a:xfrm>
          <a:prstGeom prst="rect">
            <a:avLst/>
          </a:prstGeom>
          <a:solidFill>
            <a:srgbClr val="339966">
              <a:alpha val="67059"/>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Transportation</a:t>
            </a:r>
          </a:p>
        </p:txBody>
      </p:sp>
      <p:sp>
        <p:nvSpPr>
          <p:cNvPr id="28" name="Title 1">
            <a:extLst>
              <a:ext uri="{FF2B5EF4-FFF2-40B4-BE49-F238E27FC236}">
                <a16:creationId xmlns:a16="http://schemas.microsoft.com/office/drawing/2014/main" id="{4ECFFF50-3CF5-4B06-8F66-8797464917AA}"/>
              </a:ext>
            </a:extLst>
          </p:cNvPr>
          <p:cNvSpPr txBox="1">
            <a:spLocks/>
          </p:cNvSpPr>
          <p:nvPr/>
        </p:nvSpPr>
        <p:spPr>
          <a:xfrm>
            <a:off x="34836" y="2101757"/>
            <a:ext cx="1901952" cy="685800"/>
          </a:xfrm>
          <a:prstGeom prst="rect">
            <a:avLst/>
          </a:prstGeom>
          <a:solidFill>
            <a:srgbClr val="FFFF00">
              <a:alpha val="65098"/>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Personal Care</a:t>
            </a:r>
          </a:p>
        </p:txBody>
      </p:sp>
      <p:sp>
        <p:nvSpPr>
          <p:cNvPr id="29" name="Title 1">
            <a:extLst>
              <a:ext uri="{FF2B5EF4-FFF2-40B4-BE49-F238E27FC236}">
                <a16:creationId xmlns:a16="http://schemas.microsoft.com/office/drawing/2014/main" id="{2B879F70-8EE1-4044-9081-4C19BB09DF25}"/>
              </a:ext>
            </a:extLst>
          </p:cNvPr>
          <p:cNvSpPr txBox="1">
            <a:spLocks/>
          </p:cNvSpPr>
          <p:nvPr/>
        </p:nvSpPr>
        <p:spPr>
          <a:xfrm>
            <a:off x="34836" y="1420810"/>
            <a:ext cx="1901952" cy="685800"/>
          </a:xfrm>
          <a:prstGeom prst="rect">
            <a:avLst/>
          </a:prstGeom>
          <a:solidFill>
            <a:srgbClr val="FFC000">
              <a:alpha val="74902"/>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Obligations</a:t>
            </a:r>
          </a:p>
        </p:txBody>
      </p:sp>
      <p:sp>
        <p:nvSpPr>
          <p:cNvPr id="30" name="Title 1">
            <a:extLst>
              <a:ext uri="{FF2B5EF4-FFF2-40B4-BE49-F238E27FC236}">
                <a16:creationId xmlns:a16="http://schemas.microsoft.com/office/drawing/2014/main" id="{3E285D07-3185-4703-8F8B-985DA81E5462}"/>
              </a:ext>
            </a:extLst>
          </p:cNvPr>
          <p:cNvSpPr txBox="1">
            <a:spLocks/>
          </p:cNvSpPr>
          <p:nvPr/>
        </p:nvSpPr>
        <p:spPr>
          <a:xfrm>
            <a:off x="34836" y="739863"/>
            <a:ext cx="1901952" cy="685800"/>
          </a:xfrm>
          <a:prstGeom prst="rect">
            <a:avLst/>
          </a:prstGeom>
          <a:solidFill>
            <a:srgbClr val="FF0000">
              <a:alpha val="61961"/>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Entertainment</a:t>
            </a:r>
          </a:p>
        </p:txBody>
      </p:sp>
      <p:sp>
        <p:nvSpPr>
          <p:cNvPr id="31" name="Title 1">
            <a:extLst>
              <a:ext uri="{FF2B5EF4-FFF2-40B4-BE49-F238E27FC236}">
                <a16:creationId xmlns:a16="http://schemas.microsoft.com/office/drawing/2014/main" id="{D06688FA-8211-4C40-ACE3-8A77108DF20B}"/>
              </a:ext>
            </a:extLst>
          </p:cNvPr>
          <p:cNvSpPr txBox="1">
            <a:spLocks/>
          </p:cNvSpPr>
          <p:nvPr/>
        </p:nvSpPr>
        <p:spPr>
          <a:xfrm>
            <a:off x="34836" y="3463651"/>
            <a:ext cx="1902818" cy="685800"/>
          </a:xfrm>
          <a:prstGeom prst="rect">
            <a:avLst/>
          </a:prstGeom>
          <a:solidFill>
            <a:srgbClr val="339966">
              <a:alpha val="67059"/>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Health</a:t>
            </a:r>
          </a:p>
        </p:txBody>
      </p:sp>
      <p:sp>
        <p:nvSpPr>
          <p:cNvPr id="32" name="Title 1">
            <a:extLst>
              <a:ext uri="{FF2B5EF4-FFF2-40B4-BE49-F238E27FC236}">
                <a16:creationId xmlns:a16="http://schemas.microsoft.com/office/drawing/2014/main" id="{4FD68625-645D-4B50-AAA9-BAFE051B34C6}"/>
              </a:ext>
            </a:extLst>
          </p:cNvPr>
          <p:cNvSpPr txBox="1">
            <a:spLocks/>
          </p:cNvSpPr>
          <p:nvPr/>
        </p:nvSpPr>
        <p:spPr>
          <a:xfrm>
            <a:off x="34836" y="2782704"/>
            <a:ext cx="1902818" cy="685800"/>
          </a:xfrm>
          <a:prstGeom prst="rect">
            <a:avLst/>
          </a:prstGeom>
          <a:solidFill>
            <a:srgbClr val="339966">
              <a:alpha val="67059"/>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Children</a:t>
            </a:r>
          </a:p>
        </p:txBody>
      </p:sp>
      <p:sp>
        <p:nvSpPr>
          <p:cNvPr id="21" name="Title 1"/>
          <p:cNvSpPr txBox="1">
            <a:spLocks/>
          </p:cNvSpPr>
          <p:nvPr/>
        </p:nvSpPr>
        <p:spPr>
          <a:xfrm>
            <a:off x="34836" y="6187440"/>
            <a:ext cx="1902818" cy="685800"/>
          </a:xfrm>
          <a:prstGeom prst="rect">
            <a:avLst/>
          </a:prstGeom>
          <a:solidFill>
            <a:schemeClr val="bg1">
              <a:alpha val="99000"/>
            </a:scheme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Set-Asides</a:t>
            </a:r>
          </a:p>
        </p:txBody>
      </p:sp>
      <p:sp>
        <p:nvSpPr>
          <p:cNvPr id="23" name="Title 2">
            <a:extLst>
              <a:ext uri="{FF2B5EF4-FFF2-40B4-BE49-F238E27FC236}">
                <a16:creationId xmlns:a16="http://schemas.microsoft.com/office/drawing/2014/main" id="{1AD9DEDE-038A-45CA-8F78-20F67B22408F}"/>
              </a:ext>
            </a:extLst>
          </p:cNvPr>
          <p:cNvSpPr>
            <a:spLocks noGrp="1"/>
          </p:cNvSpPr>
          <p:nvPr>
            <p:ph type="title"/>
          </p:nvPr>
        </p:nvSpPr>
        <p:spPr>
          <a:xfrm>
            <a:off x="0" y="0"/>
            <a:ext cx="9144000" cy="665160"/>
          </a:xfrm>
        </p:spPr>
        <p:txBody>
          <a:bodyPr/>
          <a:lstStyle/>
          <a:p>
            <a:r>
              <a:rPr lang="en-US" dirty="0"/>
              <a:t>Set-Asides</a:t>
            </a:r>
          </a:p>
        </p:txBody>
      </p:sp>
      <p:pic>
        <p:nvPicPr>
          <p:cNvPr id="24" name="Picture 23" descr="A picture containing tree, outdoor, building, house&#10;&#10;Description automatically generated">
            <a:extLst>
              <a:ext uri="{FF2B5EF4-FFF2-40B4-BE49-F238E27FC236}">
                <a16:creationId xmlns:a16="http://schemas.microsoft.com/office/drawing/2014/main" id="{7D49D298-8769-429A-9EE5-57EFB528F410}"/>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3583132" y="4816569"/>
            <a:ext cx="1615597" cy="1211698"/>
          </a:xfrm>
          <a:prstGeom prst="rect">
            <a:avLst/>
          </a:prstGeom>
        </p:spPr>
      </p:pic>
      <p:sp>
        <p:nvSpPr>
          <p:cNvPr id="25" name="TextBox 24">
            <a:extLst>
              <a:ext uri="{FF2B5EF4-FFF2-40B4-BE49-F238E27FC236}">
                <a16:creationId xmlns:a16="http://schemas.microsoft.com/office/drawing/2014/main" id="{5ADFC6C7-CD5D-4A02-A910-F3E8C13715E0}"/>
              </a:ext>
            </a:extLst>
          </p:cNvPr>
          <p:cNvSpPr txBox="1"/>
          <p:nvPr/>
        </p:nvSpPr>
        <p:spPr>
          <a:xfrm>
            <a:off x="3559095" y="10096186"/>
            <a:ext cx="2385055" cy="369332"/>
          </a:xfrm>
          <a:prstGeom prst="rect">
            <a:avLst/>
          </a:prstGeom>
          <a:noFill/>
        </p:spPr>
        <p:txBody>
          <a:bodyPr wrap="square" rtlCol="0">
            <a:spAutoFit/>
          </a:bodyPr>
          <a:lstStyle/>
          <a:p>
            <a:r>
              <a:rPr lang="en-US" sz="900">
                <a:hlinkClick r:id="rId7" tooltip="http://www.ericrojasblog.com/2012/08/under-contract-mid-century-modern-house.html"/>
              </a:rPr>
              <a:t>This Photo</a:t>
            </a:r>
            <a:r>
              <a:rPr lang="en-US" sz="900"/>
              <a:t> by Unknown Author is licensed under </a:t>
            </a:r>
            <a:r>
              <a:rPr lang="en-US" sz="900">
                <a:hlinkClick r:id="rId8" tooltip="https://creativecommons.org/licenses/by/3.0/"/>
              </a:rPr>
              <a:t>CC BY</a:t>
            </a:r>
            <a:endParaRPr lang="en-US" sz="900"/>
          </a:p>
        </p:txBody>
      </p:sp>
    </p:spTree>
    <p:extLst>
      <p:ext uri="{BB962C8B-B14F-4D97-AF65-F5344CB8AC3E}">
        <p14:creationId xmlns:p14="http://schemas.microsoft.com/office/powerpoint/2010/main" val="1200503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afterEffect">
                                  <p:stCondLst>
                                    <p:cond delay="0"/>
                                  </p:stCondLst>
                                  <p:childTnLst>
                                    <p:anim calcmode="lin" valueType="num">
                                      <p:cBhvr additive="base">
                                        <p:cTn id="6" dur="1000"/>
                                        <p:tgtEl>
                                          <p:spTgt spid="30"/>
                                        </p:tgtEl>
                                        <p:attrNameLst>
                                          <p:attrName>ppt_x</p:attrName>
                                        </p:attrNameLst>
                                      </p:cBhvr>
                                      <p:tavLst>
                                        <p:tav tm="0">
                                          <p:val>
                                            <p:strVal val="ppt_x"/>
                                          </p:val>
                                        </p:tav>
                                        <p:tav tm="100000">
                                          <p:val>
                                            <p:strVal val="ppt_x"/>
                                          </p:val>
                                        </p:tav>
                                      </p:tavLst>
                                    </p:anim>
                                    <p:anim calcmode="lin" valueType="num">
                                      <p:cBhvr additive="base">
                                        <p:cTn id="7" dur="1000"/>
                                        <p:tgtEl>
                                          <p:spTgt spid="30"/>
                                        </p:tgtEl>
                                        <p:attrNameLst>
                                          <p:attrName>ppt_y</p:attrName>
                                        </p:attrNameLst>
                                      </p:cBhvr>
                                      <p:tavLst>
                                        <p:tav tm="0">
                                          <p:val>
                                            <p:strVal val="ppt_y"/>
                                          </p:val>
                                        </p:tav>
                                        <p:tav tm="100000">
                                          <p:val>
                                            <p:strVal val="1+ppt_h/2"/>
                                          </p:val>
                                        </p:tav>
                                      </p:tavLst>
                                    </p:anim>
                                    <p:set>
                                      <p:cBhvr>
                                        <p:cTn id="8" dur="1" fill="hold">
                                          <p:stCondLst>
                                            <p:cond delay="999"/>
                                          </p:stCondLst>
                                        </p:cTn>
                                        <p:tgtEl>
                                          <p:spTgt spid="30"/>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1000"/>
                                        <p:tgtEl>
                                          <p:spTgt spid="29"/>
                                        </p:tgtEl>
                                        <p:attrNameLst>
                                          <p:attrName>ppt_x</p:attrName>
                                        </p:attrNameLst>
                                      </p:cBhvr>
                                      <p:tavLst>
                                        <p:tav tm="0">
                                          <p:val>
                                            <p:strVal val="ppt_x"/>
                                          </p:val>
                                        </p:tav>
                                        <p:tav tm="100000">
                                          <p:val>
                                            <p:strVal val="ppt_x"/>
                                          </p:val>
                                        </p:tav>
                                      </p:tavLst>
                                    </p:anim>
                                    <p:anim calcmode="lin" valueType="num">
                                      <p:cBhvr additive="base">
                                        <p:cTn id="11" dur="1000"/>
                                        <p:tgtEl>
                                          <p:spTgt spid="29"/>
                                        </p:tgtEl>
                                        <p:attrNameLst>
                                          <p:attrName>ppt_y</p:attrName>
                                        </p:attrNameLst>
                                      </p:cBhvr>
                                      <p:tavLst>
                                        <p:tav tm="0">
                                          <p:val>
                                            <p:strVal val="ppt_y"/>
                                          </p:val>
                                        </p:tav>
                                        <p:tav tm="100000">
                                          <p:val>
                                            <p:strVal val="1+ppt_h/2"/>
                                          </p:val>
                                        </p:tav>
                                      </p:tavLst>
                                    </p:anim>
                                    <p:set>
                                      <p:cBhvr>
                                        <p:cTn id="12" dur="1" fill="hold">
                                          <p:stCondLst>
                                            <p:cond delay="999"/>
                                          </p:stCondLst>
                                        </p:cTn>
                                        <p:tgtEl>
                                          <p:spTgt spid="29"/>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1000"/>
                                        <p:tgtEl>
                                          <p:spTgt spid="28"/>
                                        </p:tgtEl>
                                        <p:attrNameLst>
                                          <p:attrName>ppt_x</p:attrName>
                                        </p:attrNameLst>
                                      </p:cBhvr>
                                      <p:tavLst>
                                        <p:tav tm="0">
                                          <p:val>
                                            <p:strVal val="ppt_x"/>
                                          </p:val>
                                        </p:tav>
                                        <p:tav tm="100000">
                                          <p:val>
                                            <p:strVal val="ppt_x"/>
                                          </p:val>
                                        </p:tav>
                                      </p:tavLst>
                                    </p:anim>
                                    <p:anim calcmode="lin" valueType="num">
                                      <p:cBhvr additive="base">
                                        <p:cTn id="15" dur="1000"/>
                                        <p:tgtEl>
                                          <p:spTgt spid="28"/>
                                        </p:tgtEl>
                                        <p:attrNameLst>
                                          <p:attrName>ppt_y</p:attrName>
                                        </p:attrNameLst>
                                      </p:cBhvr>
                                      <p:tavLst>
                                        <p:tav tm="0">
                                          <p:val>
                                            <p:strVal val="ppt_y"/>
                                          </p:val>
                                        </p:tav>
                                        <p:tav tm="100000">
                                          <p:val>
                                            <p:strVal val="1+ppt_h/2"/>
                                          </p:val>
                                        </p:tav>
                                      </p:tavLst>
                                    </p:anim>
                                    <p:set>
                                      <p:cBhvr>
                                        <p:cTn id="16" dur="1" fill="hold">
                                          <p:stCondLst>
                                            <p:cond delay="999"/>
                                          </p:stCondLst>
                                        </p:cTn>
                                        <p:tgtEl>
                                          <p:spTgt spid="28"/>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1000"/>
                                        <p:tgtEl>
                                          <p:spTgt spid="32"/>
                                        </p:tgtEl>
                                        <p:attrNameLst>
                                          <p:attrName>ppt_x</p:attrName>
                                        </p:attrNameLst>
                                      </p:cBhvr>
                                      <p:tavLst>
                                        <p:tav tm="0">
                                          <p:val>
                                            <p:strVal val="ppt_x"/>
                                          </p:val>
                                        </p:tav>
                                        <p:tav tm="100000">
                                          <p:val>
                                            <p:strVal val="ppt_x"/>
                                          </p:val>
                                        </p:tav>
                                      </p:tavLst>
                                    </p:anim>
                                    <p:anim calcmode="lin" valueType="num">
                                      <p:cBhvr additive="base">
                                        <p:cTn id="19" dur="1000"/>
                                        <p:tgtEl>
                                          <p:spTgt spid="32"/>
                                        </p:tgtEl>
                                        <p:attrNameLst>
                                          <p:attrName>ppt_y</p:attrName>
                                        </p:attrNameLst>
                                      </p:cBhvr>
                                      <p:tavLst>
                                        <p:tav tm="0">
                                          <p:val>
                                            <p:strVal val="ppt_y"/>
                                          </p:val>
                                        </p:tav>
                                        <p:tav tm="100000">
                                          <p:val>
                                            <p:strVal val="1+ppt_h/2"/>
                                          </p:val>
                                        </p:tav>
                                      </p:tavLst>
                                    </p:anim>
                                    <p:set>
                                      <p:cBhvr>
                                        <p:cTn id="20" dur="1" fill="hold">
                                          <p:stCondLst>
                                            <p:cond delay="999"/>
                                          </p:stCondLst>
                                        </p:cTn>
                                        <p:tgtEl>
                                          <p:spTgt spid="32"/>
                                        </p:tgtEl>
                                        <p:attrNameLst>
                                          <p:attrName>style.visibility</p:attrName>
                                        </p:attrNameLst>
                                      </p:cBhvr>
                                      <p:to>
                                        <p:strVal val="hidden"/>
                                      </p:to>
                                    </p:set>
                                  </p:childTnLst>
                                </p:cTn>
                              </p:par>
                              <p:par>
                                <p:cTn id="21" presetID="2" presetClass="exit" presetSubtype="4" fill="hold" grpId="0" nodeType="withEffect">
                                  <p:stCondLst>
                                    <p:cond delay="0"/>
                                  </p:stCondLst>
                                  <p:childTnLst>
                                    <p:anim calcmode="lin" valueType="num">
                                      <p:cBhvr additive="base">
                                        <p:cTn id="22" dur="1000"/>
                                        <p:tgtEl>
                                          <p:spTgt spid="31"/>
                                        </p:tgtEl>
                                        <p:attrNameLst>
                                          <p:attrName>ppt_x</p:attrName>
                                        </p:attrNameLst>
                                      </p:cBhvr>
                                      <p:tavLst>
                                        <p:tav tm="0">
                                          <p:val>
                                            <p:strVal val="ppt_x"/>
                                          </p:val>
                                        </p:tav>
                                        <p:tav tm="100000">
                                          <p:val>
                                            <p:strVal val="ppt_x"/>
                                          </p:val>
                                        </p:tav>
                                      </p:tavLst>
                                    </p:anim>
                                    <p:anim calcmode="lin" valueType="num">
                                      <p:cBhvr additive="base">
                                        <p:cTn id="23" dur="1000"/>
                                        <p:tgtEl>
                                          <p:spTgt spid="31"/>
                                        </p:tgtEl>
                                        <p:attrNameLst>
                                          <p:attrName>ppt_y</p:attrName>
                                        </p:attrNameLst>
                                      </p:cBhvr>
                                      <p:tavLst>
                                        <p:tav tm="0">
                                          <p:val>
                                            <p:strVal val="ppt_y"/>
                                          </p:val>
                                        </p:tav>
                                        <p:tav tm="100000">
                                          <p:val>
                                            <p:strVal val="1+ppt_h/2"/>
                                          </p:val>
                                        </p:tav>
                                      </p:tavLst>
                                    </p:anim>
                                    <p:set>
                                      <p:cBhvr>
                                        <p:cTn id="24" dur="1" fill="hold">
                                          <p:stCondLst>
                                            <p:cond delay="999"/>
                                          </p:stCondLst>
                                        </p:cTn>
                                        <p:tgtEl>
                                          <p:spTgt spid="31"/>
                                        </p:tgtEl>
                                        <p:attrNameLst>
                                          <p:attrName>style.visibility</p:attrName>
                                        </p:attrNameLst>
                                      </p:cBhvr>
                                      <p:to>
                                        <p:strVal val="hidden"/>
                                      </p:to>
                                    </p:set>
                                  </p:childTnLst>
                                </p:cTn>
                              </p:par>
                              <p:par>
                                <p:cTn id="25" presetID="2" presetClass="exit" presetSubtype="4" fill="hold" grpId="0" nodeType="withEffect">
                                  <p:stCondLst>
                                    <p:cond delay="0"/>
                                  </p:stCondLst>
                                  <p:childTnLst>
                                    <p:anim calcmode="lin" valueType="num">
                                      <p:cBhvr additive="base">
                                        <p:cTn id="26" dur="1000"/>
                                        <p:tgtEl>
                                          <p:spTgt spid="27"/>
                                        </p:tgtEl>
                                        <p:attrNameLst>
                                          <p:attrName>ppt_x</p:attrName>
                                        </p:attrNameLst>
                                      </p:cBhvr>
                                      <p:tavLst>
                                        <p:tav tm="0">
                                          <p:val>
                                            <p:strVal val="ppt_x"/>
                                          </p:val>
                                        </p:tav>
                                        <p:tav tm="100000">
                                          <p:val>
                                            <p:strVal val="ppt_x"/>
                                          </p:val>
                                        </p:tav>
                                      </p:tavLst>
                                    </p:anim>
                                    <p:anim calcmode="lin" valueType="num">
                                      <p:cBhvr additive="base">
                                        <p:cTn id="27" dur="1000"/>
                                        <p:tgtEl>
                                          <p:spTgt spid="27"/>
                                        </p:tgtEl>
                                        <p:attrNameLst>
                                          <p:attrName>ppt_y</p:attrName>
                                        </p:attrNameLst>
                                      </p:cBhvr>
                                      <p:tavLst>
                                        <p:tav tm="0">
                                          <p:val>
                                            <p:strVal val="ppt_y"/>
                                          </p:val>
                                        </p:tav>
                                        <p:tav tm="100000">
                                          <p:val>
                                            <p:strVal val="1+ppt_h/2"/>
                                          </p:val>
                                        </p:tav>
                                      </p:tavLst>
                                    </p:anim>
                                    <p:set>
                                      <p:cBhvr>
                                        <p:cTn id="28" dur="1" fill="hold">
                                          <p:stCondLst>
                                            <p:cond delay="999"/>
                                          </p:stCondLst>
                                        </p:cTn>
                                        <p:tgtEl>
                                          <p:spTgt spid="27"/>
                                        </p:tgtEl>
                                        <p:attrNameLst>
                                          <p:attrName>style.visibility</p:attrName>
                                        </p:attrNameLst>
                                      </p:cBhvr>
                                      <p:to>
                                        <p:strVal val="hidden"/>
                                      </p:to>
                                    </p:set>
                                  </p:childTnLst>
                                </p:cTn>
                              </p:par>
                              <p:par>
                                <p:cTn id="29" presetID="2" presetClass="exit" presetSubtype="4" fill="hold" grpId="0" nodeType="withEffect">
                                  <p:stCondLst>
                                    <p:cond delay="0"/>
                                  </p:stCondLst>
                                  <p:childTnLst>
                                    <p:anim calcmode="lin" valueType="num">
                                      <p:cBhvr additive="base">
                                        <p:cTn id="30" dur="1000"/>
                                        <p:tgtEl>
                                          <p:spTgt spid="26"/>
                                        </p:tgtEl>
                                        <p:attrNameLst>
                                          <p:attrName>ppt_x</p:attrName>
                                        </p:attrNameLst>
                                      </p:cBhvr>
                                      <p:tavLst>
                                        <p:tav tm="0">
                                          <p:val>
                                            <p:strVal val="ppt_x"/>
                                          </p:val>
                                        </p:tav>
                                        <p:tav tm="100000">
                                          <p:val>
                                            <p:strVal val="ppt_x"/>
                                          </p:val>
                                        </p:tav>
                                      </p:tavLst>
                                    </p:anim>
                                    <p:anim calcmode="lin" valueType="num">
                                      <p:cBhvr additive="base">
                                        <p:cTn id="31" dur="1000"/>
                                        <p:tgtEl>
                                          <p:spTgt spid="26"/>
                                        </p:tgtEl>
                                        <p:attrNameLst>
                                          <p:attrName>ppt_y</p:attrName>
                                        </p:attrNameLst>
                                      </p:cBhvr>
                                      <p:tavLst>
                                        <p:tav tm="0">
                                          <p:val>
                                            <p:strVal val="ppt_y"/>
                                          </p:val>
                                        </p:tav>
                                        <p:tav tm="100000">
                                          <p:val>
                                            <p:strVal val="1+ppt_h/2"/>
                                          </p:val>
                                        </p:tav>
                                      </p:tavLst>
                                    </p:anim>
                                    <p:set>
                                      <p:cBhvr>
                                        <p:cTn id="32" dur="1" fill="hold">
                                          <p:stCondLst>
                                            <p:cond delay="999"/>
                                          </p:stCondLst>
                                        </p:cTn>
                                        <p:tgtEl>
                                          <p:spTgt spid="26"/>
                                        </p:tgtEl>
                                        <p:attrNameLst>
                                          <p:attrName>style.visibility</p:attrName>
                                        </p:attrNameLst>
                                      </p:cBhvr>
                                      <p:to>
                                        <p:strVal val="hidden"/>
                                      </p:to>
                                    </p:set>
                                  </p:childTnLst>
                                </p:cTn>
                              </p:par>
                              <p:par>
                                <p:cTn id="33" presetID="2" presetClass="exit" presetSubtype="4" fill="hold" grpId="0" nodeType="withEffect">
                                  <p:stCondLst>
                                    <p:cond delay="0"/>
                                  </p:stCondLst>
                                  <p:childTnLst>
                                    <p:anim calcmode="lin" valueType="num">
                                      <p:cBhvr additive="base">
                                        <p:cTn id="34" dur="1000"/>
                                        <p:tgtEl>
                                          <p:spTgt spid="17"/>
                                        </p:tgtEl>
                                        <p:attrNameLst>
                                          <p:attrName>ppt_x</p:attrName>
                                        </p:attrNameLst>
                                      </p:cBhvr>
                                      <p:tavLst>
                                        <p:tav tm="0">
                                          <p:val>
                                            <p:strVal val="ppt_x"/>
                                          </p:val>
                                        </p:tav>
                                        <p:tav tm="100000">
                                          <p:val>
                                            <p:strVal val="ppt_x"/>
                                          </p:val>
                                        </p:tav>
                                      </p:tavLst>
                                    </p:anim>
                                    <p:anim calcmode="lin" valueType="num">
                                      <p:cBhvr additive="base">
                                        <p:cTn id="35" dur="1000"/>
                                        <p:tgtEl>
                                          <p:spTgt spid="17"/>
                                        </p:tgtEl>
                                        <p:attrNameLst>
                                          <p:attrName>ppt_y</p:attrName>
                                        </p:attrNameLst>
                                      </p:cBhvr>
                                      <p:tavLst>
                                        <p:tav tm="0">
                                          <p:val>
                                            <p:strVal val="ppt_y"/>
                                          </p:val>
                                        </p:tav>
                                        <p:tav tm="100000">
                                          <p:val>
                                            <p:strVal val="1+ppt_h/2"/>
                                          </p:val>
                                        </p:tav>
                                      </p:tavLst>
                                    </p:anim>
                                    <p:set>
                                      <p:cBhvr>
                                        <p:cTn id="36" dur="1" fill="hold">
                                          <p:stCondLst>
                                            <p:cond delay="999"/>
                                          </p:stCondLst>
                                        </p:cTn>
                                        <p:tgtEl>
                                          <p:spTgt spid="17"/>
                                        </p:tgtEl>
                                        <p:attrNameLst>
                                          <p:attrName>style.visibility</p:attrName>
                                        </p:attrNameLst>
                                      </p:cBhvr>
                                      <p:to>
                                        <p:strVal val="hidden"/>
                                      </p:to>
                                    </p:set>
                                  </p:childTnLst>
                                </p:cTn>
                              </p:par>
                            </p:childTnLst>
                          </p:cTn>
                        </p:par>
                        <p:par>
                          <p:cTn id="37" fill="hold">
                            <p:stCondLst>
                              <p:cond delay="1000"/>
                            </p:stCondLst>
                            <p:childTnLst>
                              <p:par>
                                <p:cTn id="38" presetID="2" presetClass="entr" presetSubtype="8"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1250" fill="hold"/>
                                        <p:tgtEl>
                                          <p:spTgt spid="12"/>
                                        </p:tgtEl>
                                        <p:attrNameLst>
                                          <p:attrName>ppt_x</p:attrName>
                                        </p:attrNameLst>
                                      </p:cBhvr>
                                      <p:tavLst>
                                        <p:tav tm="0">
                                          <p:val>
                                            <p:strVal val="0-#ppt_w/2"/>
                                          </p:val>
                                        </p:tav>
                                        <p:tav tm="100000">
                                          <p:val>
                                            <p:strVal val="#ppt_x"/>
                                          </p:val>
                                        </p:tav>
                                      </p:tavLst>
                                    </p:anim>
                                    <p:anim calcmode="lin" valueType="num">
                                      <p:cBhvr additive="base">
                                        <p:cTn id="41" dur="1250" fill="hold"/>
                                        <p:tgtEl>
                                          <p:spTgt spid="12"/>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1250" fill="hold"/>
                                        <p:tgtEl>
                                          <p:spTgt spid="11"/>
                                        </p:tgtEl>
                                        <p:attrNameLst>
                                          <p:attrName>ppt_x</p:attrName>
                                        </p:attrNameLst>
                                      </p:cBhvr>
                                      <p:tavLst>
                                        <p:tav tm="0">
                                          <p:val>
                                            <p:strVal val="0-#ppt_w/2"/>
                                          </p:val>
                                        </p:tav>
                                        <p:tav tm="100000">
                                          <p:val>
                                            <p:strVal val="#ppt_x"/>
                                          </p:val>
                                        </p:tav>
                                      </p:tavLst>
                                    </p:anim>
                                    <p:anim calcmode="lin" valueType="num">
                                      <p:cBhvr additive="base">
                                        <p:cTn id="45" dur="1250" fill="hold"/>
                                        <p:tgtEl>
                                          <p:spTgt spid="11"/>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1250" fill="hold"/>
                                        <p:tgtEl>
                                          <p:spTgt spid="16"/>
                                        </p:tgtEl>
                                        <p:attrNameLst>
                                          <p:attrName>ppt_x</p:attrName>
                                        </p:attrNameLst>
                                      </p:cBhvr>
                                      <p:tavLst>
                                        <p:tav tm="0">
                                          <p:val>
                                            <p:strVal val="1+#ppt_w/2"/>
                                          </p:val>
                                        </p:tav>
                                        <p:tav tm="100000">
                                          <p:val>
                                            <p:strVal val="#ppt_x"/>
                                          </p:val>
                                        </p:tav>
                                      </p:tavLst>
                                    </p:anim>
                                    <p:anim calcmode="lin" valueType="num">
                                      <p:cBhvr additive="base">
                                        <p:cTn id="49" dur="1250" fill="hold"/>
                                        <p:tgtEl>
                                          <p:spTgt spid="16"/>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1250" fill="hold"/>
                                        <p:tgtEl>
                                          <p:spTgt spid="18"/>
                                        </p:tgtEl>
                                        <p:attrNameLst>
                                          <p:attrName>ppt_x</p:attrName>
                                        </p:attrNameLst>
                                      </p:cBhvr>
                                      <p:tavLst>
                                        <p:tav tm="0">
                                          <p:val>
                                            <p:strVal val="1+#ppt_w/2"/>
                                          </p:val>
                                        </p:tav>
                                        <p:tav tm="100000">
                                          <p:val>
                                            <p:strVal val="#ppt_x"/>
                                          </p:val>
                                        </p:tav>
                                      </p:tavLst>
                                    </p:anim>
                                    <p:anim calcmode="lin" valueType="num">
                                      <p:cBhvr additive="base">
                                        <p:cTn id="53" dur="1250" fill="hold"/>
                                        <p:tgtEl>
                                          <p:spTgt spid="18"/>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additive="base">
                                        <p:cTn id="56" dur="1250" fill="hold"/>
                                        <p:tgtEl>
                                          <p:spTgt spid="19"/>
                                        </p:tgtEl>
                                        <p:attrNameLst>
                                          <p:attrName>ppt_x</p:attrName>
                                        </p:attrNameLst>
                                      </p:cBhvr>
                                      <p:tavLst>
                                        <p:tav tm="0">
                                          <p:val>
                                            <p:strVal val="0-#ppt_w/2"/>
                                          </p:val>
                                        </p:tav>
                                        <p:tav tm="100000">
                                          <p:val>
                                            <p:strVal val="#ppt_x"/>
                                          </p:val>
                                        </p:tav>
                                      </p:tavLst>
                                    </p:anim>
                                    <p:anim calcmode="lin" valueType="num">
                                      <p:cBhvr additive="base">
                                        <p:cTn id="57" dur="1250" fill="hold"/>
                                        <p:tgtEl>
                                          <p:spTgt spid="19"/>
                                        </p:tgtEl>
                                        <p:attrNameLst>
                                          <p:attrName>ppt_y</p:attrName>
                                        </p:attrNameLst>
                                      </p:cBhvr>
                                      <p:tavLst>
                                        <p:tav tm="0">
                                          <p:val>
                                            <p:strVal val="#ppt_y"/>
                                          </p:val>
                                        </p:tav>
                                        <p:tav tm="100000">
                                          <p:val>
                                            <p:strVal val="#ppt_y"/>
                                          </p:val>
                                        </p:tav>
                                      </p:tavLst>
                                    </p:anim>
                                  </p:childTnLst>
                                </p:cTn>
                              </p:par>
                              <p:par>
                                <p:cTn id="58" presetID="2" presetClass="entr" presetSubtype="8"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additive="base">
                                        <p:cTn id="60" dur="1250" fill="hold"/>
                                        <p:tgtEl>
                                          <p:spTgt spid="24"/>
                                        </p:tgtEl>
                                        <p:attrNameLst>
                                          <p:attrName>ppt_x</p:attrName>
                                        </p:attrNameLst>
                                      </p:cBhvr>
                                      <p:tavLst>
                                        <p:tav tm="0">
                                          <p:val>
                                            <p:strVal val="0-#ppt_w/2"/>
                                          </p:val>
                                        </p:tav>
                                        <p:tav tm="100000">
                                          <p:val>
                                            <p:strVal val="#ppt_x"/>
                                          </p:val>
                                        </p:tav>
                                      </p:tavLst>
                                    </p:anim>
                                    <p:anim calcmode="lin" valueType="num">
                                      <p:cBhvr additive="base">
                                        <p:cTn id="61" dur="12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P spid="19" grpId="0" animBg="1"/>
      <p:bldP spid="17" grpId="0" animBg="1"/>
      <p:bldP spid="26" grpId="0" animBg="1"/>
      <p:bldP spid="27" grpId="0" animBg="1"/>
      <p:bldP spid="28" grpId="0" animBg="1"/>
      <p:bldP spid="29" grpId="0" animBg="1"/>
      <p:bldP spid="30" grpId="0" animBg="1"/>
      <p:bldP spid="31" grpId="0" animBg="1"/>
      <p:bldP spid="3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72BC9B49-2257-4BB2-9A6A-6B52E7DD041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val="0"/>
              </a:ext>
            </a:extLst>
          </a:blip>
          <a:srcRect/>
          <a:stretch>
            <a:fillRect/>
          </a:stretch>
        </p:blipFill>
        <p:spPr bwMode="auto">
          <a:xfrm>
            <a:off x="253792" y="971550"/>
            <a:ext cx="8628358" cy="5748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a:extLst>
              <a:ext uri="{FF2B5EF4-FFF2-40B4-BE49-F238E27FC236}">
                <a16:creationId xmlns:a16="http://schemas.microsoft.com/office/drawing/2014/main" id="{6AB3B326-E58A-4CCF-9826-22AF826DEFA4}"/>
              </a:ext>
            </a:extLst>
          </p:cNvPr>
          <p:cNvSpPr/>
          <p:nvPr/>
        </p:nvSpPr>
        <p:spPr>
          <a:xfrm>
            <a:off x="5558201" y="1778000"/>
            <a:ext cx="3552451" cy="4942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Right 45">
            <a:extLst>
              <a:ext uri="{FF2B5EF4-FFF2-40B4-BE49-F238E27FC236}">
                <a16:creationId xmlns:a16="http://schemas.microsoft.com/office/drawing/2014/main" id="{50072D5C-BFAE-4C4E-8AE3-9E14B0D421F9}"/>
              </a:ext>
            </a:extLst>
          </p:cNvPr>
          <p:cNvSpPr/>
          <p:nvPr/>
        </p:nvSpPr>
        <p:spPr>
          <a:xfrm>
            <a:off x="1565651" y="4252272"/>
            <a:ext cx="3977899" cy="826643"/>
          </a:xfrm>
          <a:prstGeom prst="rightArrow">
            <a:avLst/>
          </a:prstGeom>
          <a:solidFill>
            <a:srgbClr val="FF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lumMod val="75000"/>
                  </a:schemeClr>
                </a:solidFill>
                <a:latin typeface="Gadugi" panose="020B0502040204020203" pitchFamily="34" charset="0"/>
                <a:ea typeface="Gadugi" panose="020B0502040204020203" pitchFamily="34" charset="0"/>
              </a:rPr>
              <a:t>Cash Flow</a:t>
            </a:r>
          </a:p>
        </p:txBody>
      </p:sp>
      <p:sp>
        <p:nvSpPr>
          <p:cNvPr id="47" name="Arrow: Right 46">
            <a:extLst>
              <a:ext uri="{FF2B5EF4-FFF2-40B4-BE49-F238E27FC236}">
                <a16:creationId xmlns:a16="http://schemas.microsoft.com/office/drawing/2014/main" id="{D7A484CA-36FC-4B49-8668-C52C9CAF8ED4}"/>
              </a:ext>
            </a:extLst>
          </p:cNvPr>
          <p:cNvSpPr/>
          <p:nvPr/>
        </p:nvSpPr>
        <p:spPr>
          <a:xfrm>
            <a:off x="1565651" y="5984099"/>
            <a:ext cx="3006347" cy="826642"/>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Income</a:t>
            </a:r>
          </a:p>
        </p:txBody>
      </p:sp>
      <p:sp>
        <p:nvSpPr>
          <p:cNvPr id="45" name="Arrow: Right 44">
            <a:extLst>
              <a:ext uri="{FF2B5EF4-FFF2-40B4-BE49-F238E27FC236}">
                <a16:creationId xmlns:a16="http://schemas.microsoft.com/office/drawing/2014/main" id="{A82CC681-7541-4B47-A977-13142E3324D2}"/>
              </a:ext>
            </a:extLst>
          </p:cNvPr>
          <p:cNvSpPr/>
          <p:nvPr/>
        </p:nvSpPr>
        <p:spPr>
          <a:xfrm>
            <a:off x="1565652" y="3374004"/>
            <a:ext cx="4403348" cy="83237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adugi" panose="020B0502040204020203" pitchFamily="34" charset="0"/>
                <a:ea typeface="Gadugi" panose="020B0502040204020203" pitchFamily="34" charset="0"/>
              </a:rPr>
              <a:t>Make Choices</a:t>
            </a:r>
            <a:endParaRPr lang="en-US" dirty="0">
              <a:solidFill>
                <a:schemeClr val="bg1"/>
              </a:solidFill>
              <a:latin typeface="Gadugi" panose="020B0502040204020203" pitchFamily="34" charset="0"/>
              <a:ea typeface="Gadugi" panose="020B0502040204020203" pitchFamily="34" charset="0"/>
            </a:endParaRPr>
          </a:p>
        </p:txBody>
      </p:sp>
      <p:sp>
        <p:nvSpPr>
          <p:cNvPr id="34" name="Freeform: Shape 33">
            <a:extLst>
              <a:ext uri="{FF2B5EF4-FFF2-40B4-BE49-F238E27FC236}">
                <a16:creationId xmlns:a16="http://schemas.microsoft.com/office/drawing/2014/main" id="{6CFA46FA-C460-4E85-9EA8-3F928E3FF4F1}"/>
              </a:ext>
            </a:extLst>
          </p:cNvPr>
          <p:cNvSpPr/>
          <p:nvPr/>
        </p:nvSpPr>
        <p:spPr>
          <a:xfrm flipV="1">
            <a:off x="-16709" y="3575547"/>
            <a:ext cx="1582361" cy="430688"/>
          </a:xfrm>
          <a:custGeom>
            <a:avLst/>
            <a:gdLst>
              <a:gd name="connsiteX0" fmla="*/ 0 w 1562697"/>
              <a:gd name="connsiteY0" fmla="*/ 0 h 778516"/>
              <a:gd name="connsiteX1" fmla="*/ 1562697 w 1562697"/>
              <a:gd name="connsiteY1" fmla="*/ 89167 h 778516"/>
              <a:gd name="connsiteX2" fmla="*/ 1562697 w 1562697"/>
              <a:gd name="connsiteY2" fmla="*/ 689814 h 778516"/>
              <a:gd name="connsiteX3" fmla="*/ 0 w 1562697"/>
              <a:gd name="connsiteY3" fmla="*/ 778516 h 778516"/>
              <a:gd name="connsiteX4" fmla="*/ 0 w 1562697"/>
              <a:gd name="connsiteY4" fmla="*/ 0 h 778516"/>
              <a:gd name="connsiteX0" fmla="*/ 0 w 1562697"/>
              <a:gd name="connsiteY0" fmla="*/ 0 h 920571"/>
              <a:gd name="connsiteX1" fmla="*/ 1562697 w 1562697"/>
              <a:gd name="connsiteY1" fmla="*/ 89167 h 920571"/>
              <a:gd name="connsiteX2" fmla="*/ 1562697 w 1562697"/>
              <a:gd name="connsiteY2" fmla="*/ 689814 h 920571"/>
              <a:gd name="connsiteX3" fmla="*/ 0 w 1562697"/>
              <a:gd name="connsiteY3" fmla="*/ 920571 h 920571"/>
              <a:gd name="connsiteX4" fmla="*/ 0 w 1562697"/>
              <a:gd name="connsiteY4" fmla="*/ 0 h 920571"/>
              <a:gd name="connsiteX0" fmla="*/ 0 w 1562697"/>
              <a:gd name="connsiteY0" fmla="*/ 123916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123916 h 831404"/>
              <a:gd name="connsiteX0" fmla="*/ 0 w 1562697"/>
              <a:gd name="connsiteY0" fmla="*/ 52889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52889 h 831404"/>
              <a:gd name="connsiteX0" fmla="*/ 0 w 1562697"/>
              <a:gd name="connsiteY0" fmla="*/ 52889 h 703555"/>
              <a:gd name="connsiteX1" fmla="*/ 1562697 w 1562697"/>
              <a:gd name="connsiteY1" fmla="*/ 0 h 703555"/>
              <a:gd name="connsiteX2" fmla="*/ 1562697 w 1562697"/>
              <a:gd name="connsiteY2" fmla="*/ 600647 h 703555"/>
              <a:gd name="connsiteX3" fmla="*/ 0 w 1562697"/>
              <a:gd name="connsiteY3" fmla="*/ 703555 h 703555"/>
              <a:gd name="connsiteX4" fmla="*/ 0 w 1562697"/>
              <a:gd name="connsiteY4" fmla="*/ 52889 h 703555"/>
              <a:gd name="connsiteX0" fmla="*/ 9832 w 1572529"/>
              <a:gd name="connsiteY0" fmla="*/ 52889 h 604116"/>
              <a:gd name="connsiteX1" fmla="*/ 1572529 w 1572529"/>
              <a:gd name="connsiteY1" fmla="*/ 0 h 604116"/>
              <a:gd name="connsiteX2" fmla="*/ 1572529 w 1572529"/>
              <a:gd name="connsiteY2" fmla="*/ 600647 h 604116"/>
              <a:gd name="connsiteX3" fmla="*/ 0 w 1572529"/>
              <a:gd name="connsiteY3" fmla="*/ 604116 h 604116"/>
              <a:gd name="connsiteX4" fmla="*/ 9832 w 1572529"/>
              <a:gd name="connsiteY4" fmla="*/ 52889 h 604116"/>
              <a:gd name="connsiteX0" fmla="*/ 0 w 1582361"/>
              <a:gd name="connsiteY0" fmla="*/ 0 h 622254"/>
              <a:gd name="connsiteX1" fmla="*/ 1582361 w 1582361"/>
              <a:gd name="connsiteY1" fmla="*/ 18138 h 622254"/>
              <a:gd name="connsiteX2" fmla="*/ 1582361 w 1582361"/>
              <a:gd name="connsiteY2" fmla="*/ 618785 h 622254"/>
              <a:gd name="connsiteX3" fmla="*/ 9832 w 1582361"/>
              <a:gd name="connsiteY3" fmla="*/ 622254 h 622254"/>
              <a:gd name="connsiteX4" fmla="*/ 0 w 1582361"/>
              <a:gd name="connsiteY4" fmla="*/ 0 h 62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2361" h="622254">
                <a:moveTo>
                  <a:pt x="0" y="0"/>
                </a:moveTo>
                <a:lnTo>
                  <a:pt x="1582361" y="18138"/>
                </a:lnTo>
                <a:lnTo>
                  <a:pt x="1582361" y="618785"/>
                </a:lnTo>
                <a:lnTo>
                  <a:pt x="9832" y="622254"/>
                </a:lnTo>
                <a:lnTo>
                  <a:pt x="0" y="0"/>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7FC02979-501E-443A-B6B6-E52411DE008C}"/>
              </a:ext>
            </a:extLst>
          </p:cNvPr>
          <p:cNvSpPr/>
          <p:nvPr/>
        </p:nvSpPr>
        <p:spPr>
          <a:xfrm>
            <a:off x="-12810" y="4459789"/>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7EC91026-E5B5-42C6-A4DD-5F859D58086D}"/>
              </a:ext>
            </a:extLst>
          </p:cNvPr>
          <p:cNvSpPr/>
          <p:nvPr/>
        </p:nvSpPr>
        <p:spPr>
          <a:xfrm>
            <a:off x="-12810" y="6186767"/>
            <a:ext cx="1578462" cy="667677"/>
          </a:xfrm>
          <a:custGeom>
            <a:avLst/>
            <a:gdLst>
              <a:gd name="connsiteX0" fmla="*/ 1578462 w 1578462"/>
              <a:gd name="connsiteY0" fmla="*/ 0 h 964652"/>
              <a:gd name="connsiteX1" fmla="*/ 1578462 w 1578462"/>
              <a:gd name="connsiteY1" fmla="*/ 600647 h 964652"/>
              <a:gd name="connsiteX2" fmla="*/ 0 w 1578462"/>
              <a:gd name="connsiteY2" fmla="*/ 964652 h 964652"/>
              <a:gd name="connsiteX3" fmla="*/ 0 w 1578462"/>
              <a:gd name="connsiteY3" fmla="*/ 315269 h 964652"/>
              <a:gd name="connsiteX4" fmla="*/ 1578462 w 1578462"/>
              <a:gd name="connsiteY4" fmla="*/ 0 h 964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964652">
                <a:moveTo>
                  <a:pt x="1578462" y="0"/>
                </a:moveTo>
                <a:lnTo>
                  <a:pt x="1578462" y="600647"/>
                </a:lnTo>
                <a:lnTo>
                  <a:pt x="0" y="964652"/>
                </a:lnTo>
                <a:lnTo>
                  <a:pt x="0" y="315269"/>
                </a:lnTo>
                <a:lnTo>
                  <a:pt x="1578462"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Arrow: Right 29">
            <a:extLst>
              <a:ext uri="{FF2B5EF4-FFF2-40B4-BE49-F238E27FC236}">
                <a16:creationId xmlns:a16="http://schemas.microsoft.com/office/drawing/2014/main" id="{8797FA77-E802-4CA6-B673-276DC499C6D7}"/>
              </a:ext>
            </a:extLst>
          </p:cNvPr>
          <p:cNvSpPr/>
          <p:nvPr/>
        </p:nvSpPr>
        <p:spPr>
          <a:xfrm>
            <a:off x="1565649" y="5113934"/>
            <a:ext cx="3552451" cy="826643"/>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Expenses</a:t>
            </a:r>
          </a:p>
        </p:txBody>
      </p:sp>
      <p:sp>
        <p:nvSpPr>
          <p:cNvPr id="31" name="Freeform: Shape 30">
            <a:extLst>
              <a:ext uri="{FF2B5EF4-FFF2-40B4-BE49-F238E27FC236}">
                <a16:creationId xmlns:a16="http://schemas.microsoft.com/office/drawing/2014/main" id="{E6F0375A-1D01-4C5C-9C38-67C2E61FB4E3}"/>
              </a:ext>
            </a:extLst>
          </p:cNvPr>
          <p:cNvSpPr/>
          <p:nvPr/>
        </p:nvSpPr>
        <p:spPr>
          <a:xfrm>
            <a:off x="-12812" y="5321451"/>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
            <a:extLst>
              <a:ext uri="{FF2B5EF4-FFF2-40B4-BE49-F238E27FC236}">
                <a16:creationId xmlns:a16="http://schemas.microsoft.com/office/drawing/2014/main" id="{0CE9A25D-BBB1-4E4C-B157-63F4B22C9D5B}"/>
              </a:ext>
            </a:extLst>
          </p:cNvPr>
          <p:cNvSpPr txBox="1">
            <a:spLocks/>
          </p:cNvSpPr>
          <p:nvPr/>
        </p:nvSpPr>
        <p:spPr>
          <a:xfrm>
            <a:off x="5530850" y="1669916"/>
            <a:ext cx="4730096" cy="2396767"/>
          </a:xfrm>
          <a:prstGeom prst="rect">
            <a:avLst/>
          </a:prstGeom>
          <a:no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spcAft>
                <a:spcPts val="600"/>
              </a:spcAft>
            </a:pPr>
            <a:r>
              <a:rPr lang="en-US" sz="2800" dirty="0">
                <a:solidFill>
                  <a:srgbClr val="1F497D"/>
                </a:solidFill>
              </a:rPr>
              <a:t>Increase Income</a:t>
            </a:r>
          </a:p>
          <a:p>
            <a:pPr marL="800100" indent="-292100">
              <a:spcBef>
                <a:spcPts val="600"/>
              </a:spcBef>
              <a:spcAft>
                <a:spcPts val="300"/>
              </a:spcAft>
              <a:buFont typeface="Arial" panose="020B0604020202020204" pitchFamily="34" charset="0"/>
              <a:buChar char="•"/>
            </a:pPr>
            <a:r>
              <a:rPr lang="en-US" sz="2400" dirty="0">
                <a:solidFill>
                  <a:srgbClr val="1F497D"/>
                </a:solidFill>
                <a:latin typeface="Gadugi" panose="020B0502040204020203" pitchFamily="34" charset="0"/>
                <a:ea typeface="Gadugi" panose="020B0502040204020203" pitchFamily="34" charset="0"/>
              </a:rPr>
              <a:t>More hours</a:t>
            </a:r>
          </a:p>
          <a:p>
            <a:pPr marL="800100" indent="-292100">
              <a:spcBef>
                <a:spcPts val="600"/>
              </a:spcBef>
              <a:spcAft>
                <a:spcPts val="300"/>
              </a:spcAft>
              <a:buFont typeface="Arial" panose="020B0604020202020204" pitchFamily="34" charset="0"/>
              <a:buChar char="•"/>
            </a:pPr>
            <a:r>
              <a:rPr lang="en-US" sz="2400" dirty="0">
                <a:solidFill>
                  <a:srgbClr val="1F497D"/>
                </a:solidFill>
              </a:rPr>
              <a:t>Part-time job</a:t>
            </a:r>
          </a:p>
          <a:p>
            <a:pPr marL="800100" indent="-292100">
              <a:spcBef>
                <a:spcPts val="600"/>
              </a:spcBef>
              <a:spcAft>
                <a:spcPts val="300"/>
              </a:spcAft>
              <a:buFont typeface="Arial" panose="020B0604020202020204" pitchFamily="34" charset="0"/>
              <a:buChar char="•"/>
            </a:pPr>
            <a:r>
              <a:rPr lang="en-US" sz="2400" dirty="0">
                <a:solidFill>
                  <a:srgbClr val="1F497D"/>
                </a:solidFill>
                <a:latin typeface="Gadugi" panose="020B0502040204020203" pitchFamily="34" charset="0"/>
                <a:ea typeface="Gadugi" panose="020B0502040204020203" pitchFamily="34" charset="0"/>
              </a:rPr>
              <a:t>Adjust withholding</a:t>
            </a:r>
          </a:p>
        </p:txBody>
      </p:sp>
      <p:sp>
        <p:nvSpPr>
          <p:cNvPr id="21" name="Title 2">
            <a:extLst>
              <a:ext uri="{FF2B5EF4-FFF2-40B4-BE49-F238E27FC236}">
                <a16:creationId xmlns:a16="http://schemas.microsoft.com/office/drawing/2014/main" id="{4CF03C7B-D6CB-41E5-8265-CB412DF6CE23}"/>
              </a:ext>
            </a:extLst>
          </p:cNvPr>
          <p:cNvSpPr>
            <a:spLocks noGrp="1"/>
          </p:cNvSpPr>
          <p:nvPr>
            <p:ph type="title"/>
          </p:nvPr>
        </p:nvSpPr>
        <p:spPr>
          <a:xfrm>
            <a:off x="0" y="0"/>
            <a:ext cx="9144000" cy="665160"/>
          </a:xfrm>
        </p:spPr>
        <p:txBody>
          <a:bodyPr/>
          <a:lstStyle/>
          <a:p>
            <a:r>
              <a:rPr lang="en-US" dirty="0"/>
              <a:t>Make Choices</a:t>
            </a:r>
          </a:p>
        </p:txBody>
      </p:sp>
      <p:sp>
        <p:nvSpPr>
          <p:cNvPr id="22" name="Title 1">
            <a:extLst>
              <a:ext uri="{FF2B5EF4-FFF2-40B4-BE49-F238E27FC236}">
                <a16:creationId xmlns:a16="http://schemas.microsoft.com/office/drawing/2014/main" id="{1E7D5D1E-023E-4307-8FD1-BCD85D298ACE}"/>
              </a:ext>
            </a:extLst>
          </p:cNvPr>
          <p:cNvSpPr txBox="1">
            <a:spLocks/>
          </p:cNvSpPr>
          <p:nvPr/>
        </p:nvSpPr>
        <p:spPr>
          <a:xfrm>
            <a:off x="5570529" y="3817031"/>
            <a:ext cx="4730096" cy="2396767"/>
          </a:xfrm>
          <a:prstGeom prst="rect">
            <a:avLst/>
          </a:prstGeom>
          <a:no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spcAft>
                <a:spcPts val="600"/>
              </a:spcAft>
            </a:pPr>
            <a:r>
              <a:rPr lang="en-US" sz="2800" dirty="0">
                <a:solidFill>
                  <a:srgbClr val="1F497D"/>
                </a:solidFill>
              </a:rPr>
              <a:t>Decrease Expenses</a:t>
            </a:r>
          </a:p>
          <a:p>
            <a:pPr marL="800100" indent="-292100">
              <a:spcBef>
                <a:spcPts val="600"/>
              </a:spcBef>
              <a:spcAft>
                <a:spcPts val="300"/>
              </a:spcAft>
              <a:buFont typeface="Arial" panose="020B0604020202020204" pitchFamily="34" charset="0"/>
              <a:buChar char="•"/>
            </a:pPr>
            <a:r>
              <a:rPr lang="en-US" sz="2400" dirty="0">
                <a:solidFill>
                  <a:srgbClr val="1F497D"/>
                </a:solidFill>
                <a:latin typeface="Gadugi" panose="020B0502040204020203" pitchFamily="34" charset="0"/>
                <a:ea typeface="Gadugi" panose="020B0502040204020203" pitchFamily="34" charset="0"/>
              </a:rPr>
              <a:t>Needs vs. wants</a:t>
            </a:r>
          </a:p>
          <a:p>
            <a:pPr marL="800100" indent="-292100">
              <a:spcBef>
                <a:spcPts val="600"/>
              </a:spcBef>
              <a:spcAft>
                <a:spcPts val="300"/>
              </a:spcAft>
              <a:buFont typeface="Arial" panose="020B0604020202020204" pitchFamily="34" charset="0"/>
              <a:buChar char="•"/>
            </a:pPr>
            <a:r>
              <a:rPr lang="en-US" sz="2400" dirty="0">
                <a:solidFill>
                  <a:srgbClr val="1F497D"/>
                </a:solidFill>
              </a:rPr>
              <a:t>Spending priorities</a:t>
            </a:r>
          </a:p>
          <a:p>
            <a:pPr marL="800100" indent="-292100">
              <a:spcBef>
                <a:spcPts val="600"/>
              </a:spcBef>
              <a:spcAft>
                <a:spcPts val="300"/>
              </a:spcAft>
              <a:buFont typeface="Arial" panose="020B0604020202020204" pitchFamily="34" charset="0"/>
              <a:buChar char="•"/>
            </a:pPr>
            <a:r>
              <a:rPr lang="en-US" sz="2400" dirty="0">
                <a:solidFill>
                  <a:srgbClr val="1F497D"/>
                </a:solidFill>
                <a:latin typeface="Gadugi" panose="020B0502040204020203" pitchFamily="34" charset="0"/>
                <a:ea typeface="Gadugi" panose="020B0502040204020203" pitchFamily="34" charset="0"/>
              </a:rPr>
              <a:t>Major decisions</a:t>
            </a:r>
          </a:p>
        </p:txBody>
      </p:sp>
      <p:sp>
        <p:nvSpPr>
          <p:cNvPr id="23" name="Title 1">
            <a:extLst>
              <a:ext uri="{FF2B5EF4-FFF2-40B4-BE49-F238E27FC236}">
                <a16:creationId xmlns:a16="http://schemas.microsoft.com/office/drawing/2014/main" id="{AF0EDD8C-31BC-4719-B3B7-C565111877F6}"/>
              </a:ext>
            </a:extLst>
          </p:cNvPr>
          <p:cNvSpPr txBox="1">
            <a:spLocks/>
          </p:cNvSpPr>
          <p:nvPr/>
        </p:nvSpPr>
        <p:spPr>
          <a:xfrm>
            <a:off x="5530850" y="6074152"/>
            <a:ext cx="3613150" cy="665161"/>
          </a:xfrm>
          <a:prstGeom prst="rect">
            <a:avLst/>
          </a:prstGeom>
          <a:no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spcAft>
                <a:spcPts val="600"/>
              </a:spcAft>
            </a:pPr>
            <a:r>
              <a:rPr lang="en-US" sz="2800" dirty="0">
                <a:solidFill>
                  <a:srgbClr val="1F497D"/>
                </a:solidFill>
              </a:rPr>
              <a:t>Combination</a:t>
            </a:r>
          </a:p>
        </p:txBody>
      </p:sp>
    </p:spTree>
    <p:extLst>
      <p:ext uri="{BB962C8B-B14F-4D97-AF65-F5344CB8AC3E}">
        <p14:creationId xmlns:p14="http://schemas.microsoft.com/office/powerpoint/2010/main" val="16668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31"/>
                                        </p:tgtEl>
                                        <p:attrNameLst>
                                          <p:attrName>style.opacity</p:attrName>
                                        </p:attrNameLst>
                                      </p:cBhvr>
                                      <p:to>
                                        <p:strVal val="0.5"/>
                                      </p:to>
                                    </p:set>
                                    <p:animEffect filter="image" prLst="opacity: 0.5">
                                      <p:cBhvr rctx="IE">
                                        <p:cTn id="7" dur="indefinite"/>
                                        <p:tgtEl>
                                          <p:spTgt spid="31"/>
                                        </p:tgtEl>
                                      </p:cBhvr>
                                    </p:animEffect>
                                  </p:childTnLst>
                                </p:cTn>
                              </p:par>
                              <p:par>
                                <p:cTn id="8" presetID="9" presetClass="emph" presetSubtype="0" grpId="0" nodeType="withEffect">
                                  <p:stCondLst>
                                    <p:cond delay="0"/>
                                  </p:stCondLst>
                                  <p:childTnLst>
                                    <p:set>
                                      <p:cBhvr>
                                        <p:cTn id="9" dur="indefinite"/>
                                        <p:tgtEl>
                                          <p:spTgt spid="30"/>
                                        </p:tgtEl>
                                        <p:attrNameLst>
                                          <p:attrName>style.opacity</p:attrName>
                                        </p:attrNameLst>
                                      </p:cBhvr>
                                      <p:to>
                                        <p:strVal val="0.5"/>
                                      </p:to>
                                    </p:set>
                                    <p:animEffect filter="image" prLst="opacity: 0.5">
                                      <p:cBhvr rctx="IE">
                                        <p:cTn id="10" dur="indefinite"/>
                                        <p:tgtEl>
                                          <p:spTgt spid="30"/>
                                        </p:tgtEl>
                                      </p:cBhvr>
                                    </p:animEffect>
                                  </p:childTnLst>
                                </p:cTn>
                              </p:par>
                              <p:par>
                                <p:cTn id="11" presetID="9" presetClass="emph" presetSubtype="0" grpId="0" nodeType="withEffect">
                                  <p:stCondLst>
                                    <p:cond delay="0"/>
                                  </p:stCondLst>
                                  <p:childTnLst>
                                    <p:set>
                                      <p:cBhvr>
                                        <p:cTn id="12" dur="indefinite"/>
                                        <p:tgtEl>
                                          <p:spTgt spid="32"/>
                                        </p:tgtEl>
                                        <p:attrNameLst>
                                          <p:attrName>style.opacity</p:attrName>
                                        </p:attrNameLst>
                                      </p:cBhvr>
                                      <p:to>
                                        <p:strVal val="0.5"/>
                                      </p:to>
                                    </p:set>
                                    <p:animEffect filter="image" prLst="opacity: 0.5">
                                      <p:cBhvr rctx="IE">
                                        <p:cTn id="13" dur="indefinite"/>
                                        <p:tgtEl>
                                          <p:spTgt spid="32"/>
                                        </p:tgtEl>
                                      </p:cBhvr>
                                    </p:animEffect>
                                  </p:childTnLst>
                                </p:cTn>
                              </p:par>
                              <p:par>
                                <p:cTn id="14" presetID="9" presetClass="emph" presetSubtype="0" grpId="0" nodeType="withEffect">
                                  <p:stCondLst>
                                    <p:cond delay="0"/>
                                  </p:stCondLst>
                                  <p:childTnLst>
                                    <p:set>
                                      <p:cBhvr>
                                        <p:cTn id="15" dur="indefinite"/>
                                        <p:tgtEl>
                                          <p:spTgt spid="47"/>
                                        </p:tgtEl>
                                        <p:attrNameLst>
                                          <p:attrName>style.opacity</p:attrName>
                                        </p:attrNameLst>
                                      </p:cBhvr>
                                      <p:to>
                                        <p:strVal val="0.5"/>
                                      </p:to>
                                    </p:set>
                                    <p:animEffect filter="image" prLst="opacity: 0.5">
                                      <p:cBhvr rctx="IE">
                                        <p:cTn id="16" dur="indefinite"/>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left)">
                                      <p:cBhvr>
                                        <p:cTn id="21" dur="500"/>
                                        <p:tgtEl>
                                          <p:spTgt spid="3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wipe(left)">
                                      <p:cBhvr>
                                        <p:cTn id="25" dur="1000"/>
                                        <p:tgtEl>
                                          <p:spTgt spid="45"/>
                                        </p:tgtEl>
                                      </p:cBhvr>
                                    </p:animEffect>
                                  </p:childTnLst>
                                </p:cTn>
                              </p:par>
                            </p:childTnLst>
                          </p:cTn>
                        </p:par>
                        <p:par>
                          <p:cTn id="26" fill="hold">
                            <p:stCondLst>
                              <p:cond delay="1500"/>
                            </p:stCondLst>
                            <p:childTnLst>
                              <p:par>
                                <p:cTn id="27" presetID="9" presetClass="emph" presetSubtype="0" grpId="0" nodeType="afterEffect">
                                  <p:stCondLst>
                                    <p:cond delay="0"/>
                                  </p:stCondLst>
                                  <p:childTnLst>
                                    <p:set>
                                      <p:cBhvr>
                                        <p:cTn id="28" dur="indefinite"/>
                                        <p:tgtEl>
                                          <p:spTgt spid="33"/>
                                        </p:tgtEl>
                                        <p:attrNameLst>
                                          <p:attrName>style.opacity</p:attrName>
                                        </p:attrNameLst>
                                      </p:cBhvr>
                                      <p:to>
                                        <p:strVal val="0.5"/>
                                      </p:to>
                                    </p:set>
                                    <p:animEffect filter="image" prLst="opacity: 0.5">
                                      <p:cBhvr rctx="IE">
                                        <p:cTn id="29" dur="indefinite"/>
                                        <p:tgtEl>
                                          <p:spTgt spid="33"/>
                                        </p:tgtEl>
                                      </p:cBhvr>
                                    </p:animEffect>
                                  </p:childTnLst>
                                </p:cTn>
                              </p:par>
                            </p:childTnLst>
                          </p:cTn>
                        </p:par>
                        <p:par>
                          <p:cTn id="30" fill="hold">
                            <p:stCondLst>
                              <p:cond delay="1500"/>
                            </p:stCondLst>
                            <p:childTnLst>
                              <p:par>
                                <p:cTn id="31" presetID="9" presetClass="emph" presetSubtype="0" grpId="0" nodeType="afterEffect">
                                  <p:stCondLst>
                                    <p:cond delay="0"/>
                                  </p:stCondLst>
                                  <p:childTnLst>
                                    <p:set>
                                      <p:cBhvr>
                                        <p:cTn id="32" dur="indefinite"/>
                                        <p:tgtEl>
                                          <p:spTgt spid="46"/>
                                        </p:tgtEl>
                                        <p:attrNameLst>
                                          <p:attrName>style.opacity</p:attrName>
                                        </p:attrNameLst>
                                      </p:cBhvr>
                                      <p:to>
                                        <p:strVal val="0.5"/>
                                      </p:to>
                                    </p:set>
                                    <p:animEffect filter="image" prLst="opacity: 0.5">
                                      <p:cBhvr rctx="IE">
                                        <p:cTn id="33" dur="indefinite"/>
                                        <p:tgtEl>
                                          <p:spTgt spid="46"/>
                                        </p:tgtEl>
                                      </p:cBhvr>
                                    </p:animEffect>
                                  </p:childTnLst>
                                </p:cTn>
                              </p:par>
                            </p:childTnLst>
                          </p:cTn>
                        </p:par>
                        <p:par>
                          <p:cTn id="34" fill="hold">
                            <p:stCondLst>
                              <p:cond delay="1500"/>
                            </p:stCondLst>
                            <p:childTnLst>
                              <p:par>
                                <p:cTn id="35" presetID="2" presetClass="entr" presetSubtype="2"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1000" fill="hold"/>
                                        <p:tgtEl>
                                          <p:spTgt spid="18"/>
                                        </p:tgtEl>
                                        <p:attrNameLst>
                                          <p:attrName>ppt_x</p:attrName>
                                        </p:attrNameLst>
                                      </p:cBhvr>
                                      <p:tavLst>
                                        <p:tav tm="0">
                                          <p:val>
                                            <p:strVal val="1+#ppt_w/2"/>
                                          </p:val>
                                        </p:tav>
                                        <p:tav tm="100000">
                                          <p:val>
                                            <p:strVal val="#ppt_x"/>
                                          </p:val>
                                        </p:tav>
                                      </p:tavLst>
                                    </p:anim>
                                    <p:anim calcmode="lin" valueType="num">
                                      <p:cBhvr additive="base">
                                        <p:cTn id="38" dur="1000" fill="hold"/>
                                        <p:tgtEl>
                                          <p:spTgt spid="18"/>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1000" fill="hold"/>
                                        <p:tgtEl>
                                          <p:spTgt spid="19"/>
                                        </p:tgtEl>
                                        <p:attrNameLst>
                                          <p:attrName>ppt_x</p:attrName>
                                        </p:attrNameLst>
                                      </p:cBhvr>
                                      <p:tavLst>
                                        <p:tav tm="0">
                                          <p:val>
                                            <p:strVal val="1+#ppt_w/2"/>
                                          </p:val>
                                        </p:tav>
                                        <p:tav tm="100000">
                                          <p:val>
                                            <p:strVal val="#ppt_x"/>
                                          </p:val>
                                        </p:tav>
                                      </p:tavLst>
                                    </p:anim>
                                    <p:anim calcmode="lin" valueType="num">
                                      <p:cBhvr additive="base">
                                        <p:cTn id="42" dur="1000" fill="hold"/>
                                        <p:tgtEl>
                                          <p:spTgt spid="19"/>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1000" fill="hold"/>
                                        <p:tgtEl>
                                          <p:spTgt spid="22"/>
                                        </p:tgtEl>
                                        <p:attrNameLst>
                                          <p:attrName>ppt_x</p:attrName>
                                        </p:attrNameLst>
                                      </p:cBhvr>
                                      <p:tavLst>
                                        <p:tav tm="0">
                                          <p:val>
                                            <p:strVal val="1+#ppt_w/2"/>
                                          </p:val>
                                        </p:tav>
                                        <p:tav tm="100000">
                                          <p:val>
                                            <p:strVal val="#ppt_x"/>
                                          </p:val>
                                        </p:tav>
                                      </p:tavLst>
                                    </p:anim>
                                    <p:anim calcmode="lin" valueType="num">
                                      <p:cBhvr additive="base">
                                        <p:cTn id="46" dur="1000" fill="hold"/>
                                        <p:tgtEl>
                                          <p:spTgt spid="22"/>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1000" fill="hold"/>
                                        <p:tgtEl>
                                          <p:spTgt spid="23"/>
                                        </p:tgtEl>
                                        <p:attrNameLst>
                                          <p:attrName>ppt_x</p:attrName>
                                        </p:attrNameLst>
                                      </p:cBhvr>
                                      <p:tavLst>
                                        <p:tav tm="0">
                                          <p:val>
                                            <p:strVal val="1+#ppt_w/2"/>
                                          </p:val>
                                        </p:tav>
                                        <p:tav tm="100000">
                                          <p:val>
                                            <p:strVal val="#ppt_x"/>
                                          </p:val>
                                        </p:tav>
                                      </p:tavLst>
                                    </p:anim>
                                    <p:anim calcmode="lin" valueType="num">
                                      <p:cBhvr additive="base">
                                        <p:cTn id="50"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6" grpId="0" animBg="1"/>
      <p:bldP spid="47" grpId="0" animBg="1"/>
      <p:bldP spid="45" grpId="0" animBg="1"/>
      <p:bldP spid="34" grpId="0" animBg="1"/>
      <p:bldP spid="33" grpId="0" animBg="1"/>
      <p:bldP spid="32" grpId="0" animBg="1"/>
      <p:bldP spid="30" grpId="0" animBg="1"/>
      <p:bldP spid="31" grpId="0" animBg="1"/>
      <p:bldP spid="19" grpId="0"/>
      <p:bldP spid="22" grpId="0"/>
      <p:bldP spid="2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p:cNvSpPr txBox="1">
            <a:spLocks/>
          </p:cNvSpPr>
          <p:nvPr/>
        </p:nvSpPr>
        <p:spPr>
          <a:xfrm>
            <a:off x="0" y="457200"/>
            <a:ext cx="9144000" cy="5221287"/>
          </a:xfrm>
          <a:prstGeom prst="rect">
            <a:avLst/>
          </a:prstGeom>
        </p:spPr>
        <p:txBody>
          <a:bodyPr vert="horz" lIns="91440" tIns="45720" rIns="91440" bIns="45720" rtlCol="0">
            <a:normAutofit/>
          </a:bodyPr>
          <a:lstStyle/>
          <a:p>
            <a:pPr marL="457200" marR="0" lvl="2" indent="-452438" algn="l" defTabSz="914400" rtl="0" eaLnBrk="1" fontAlgn="auto" latinLnBrk="0" hangingPunct="1">
              <a:lnSpc>
                <a:spcPct val="100000"/>
              </a:lnSpc>
              <a:spcBef>
                <a:spcPct val="20000"/>
              </a:spcBef>
              <a:spcAft>
                <a:spcPts val="0"/>
              </a:spcAft>
              <a:buClrTx/>
              <a:buSzTx/>
              <a:tabLst>
                <a:tab pos="1431925" algn="l"/>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7" name="TextBox 16"/>
          <p:cNvSpPr txBox="1"/>
          <p:nvPr/>
        </p:nvSpPr>
        <p:spPr>
          <a:xfrm>
            <a:off x="4852477" y="2507688"/>
            <a:ext cx="4123039" cy="4083612"/>
          </a:xfrm>
          <a:prstGeom prst="rect">
            <a:avLst/>
          </a:prstGeom>
          <a:solidFill>
            <a:srgbClr val="F2F2F2"/>
          </a:solidFill>
          <a:ln>
            <a:noFill/>
          </a:ln>
        </p:spPr>
        <p:txBody>
          <a:bodyPr vert="horz" wrap="square" lIns="91440" tIns="45720" rIns="91440" bIns="45720" rtlCol="0" anchor="t" anchorCtr="0">
            <a:normAutofit/>
          </a:bodyPr>
          <a:lstStyle/>
          <a:p>
            <a:pPr marL="114300" lvl="1"/>
            <a:r>
              <a:rPr lang="en-US" sz="2800" dirty="0">
                <a:solidFill>
                  <a:schemeClr val="tx2">
                    <a:lumMod val="75000"/>
                  </a:schemeClr>
                </a:solidFill>
                <a:latin typeface="Gadugi" panose="020B0502040204020203" pitchFamily="34" charset="0"/>
                <a:ea typeface="Gadugi" panose="020B0502040204020203" pitchFamily="34" charset="0"/>
              </a:rPr>
              <a:t>Cost					$40 </a:t>
            </a:r>
          </a:p>
          <a:p>
            <a:pPr marL="114300" lvl="1"/>
            <a:r>
              <a:rPr lang="en-US" sz="2800" dirty="0">
                <a:solidFill>
                  <a:schemeClr val="tx2">
                    <a:lumMod val="75000"/>
                  </a:schemeClr>
                </a:solidFill>
                <a:latin typeface="Gadugi" panose="020B0502040204020203" pitchFamily="34" charset="0"/>
                <a:ea typeface="Gadugi" panose="020B0502040204020203" pitchFamily="34" charset="0"/>
              </a:rPr>
              <a:t>Take-home pay 	</a:t>
            </a:r>
            <a:r>
              <a:rPr lang="en-US" sz="2800" u="sng" dirty="0">
                <a:solidFill>
                  <a:schemeClr val="tx2">
                    <a:lumMod val="75000"/>
                  </a:schemeClr>
                </a:solidFill>
                <a:latin typeface="Gadugi" panose="020B0502040204020203" pitchFamily="34" charset="0"/>
                <a:ea typeface="Gadugi" panose="020B0502040204020203" pitchFamily="34" charset="0"/>
              </a:rPr>
              <a:t>$15</a:t>
            </a:r>
            <a:r>
              <a:rPr lang="en-US" sz="2800" dirty="0">
                <a:solidFill>
                  <a:schemeClr val="tx2">
                    <a:lumMod val="75000"/>
                  </a:schemeClr>
                </a:solidFill>
                <a:latin typeface="Gadugi" panose="020B0502040204020203" pitchFamily="34" charset="0"/>
                <a:ea typeface="Gadugi" panose="020B0502040204020203" pitchFamily="34" charset="0"/>
              </a:rPr>
              <a:t>/</a:t>
            </a:r>
            <a:r>
              <a:rPr lang="en-US" sz="2800" dirty="0" err="1">
                <a:solidFill>
                  <a:schemeClr val="tx2">
                    <a:lumMod val="75000"/>
                  </a:schemeClr>
                </a:solidFill>
                <a:latin typeface="Gadugi" panose="020B0502040204020203" pitchFamily="34" charset="0"/>
                <a:ea typeface="Gadugi" panose="020B0502040204020203" pitchFamily="34" charset="0"/>
              </a:rPr>
              <a:t>hr</a:t>
            </a:r>
            <a:endParaRPr lang="en-US" sz="2800" dirty="0">
              <a:solidFill>
                <a:schemeClr val="tx2">
                  <a:lumMod val="75000"/>
                </a:schemeClr>
              </a:solidFill>
              <a:latin typeface="Gadugi" panose="020B0502040204020203" pitchFamily="34" charset="0"/>
              <a:ea typeface="Gadugi" panose="020B0502040204020203" pitchFamily="34" charset="0"/>
            </a:endParaRPr>
          </a:p>
          <a:p>
            <a:pPr marL="114300" lvl="1"/>
            <a:r>
              <a:rPr lang="en-US" sz="2800" dirty="0">
                <a:solidFill>
                  <a:schemeClr val="tx2">
                    <a:lumMod val="75000"/>
                  </a:schemeClr>
                </a:solidFill>
                <a:latin typeface="Gadugi" panose="020B0502040204020203" pitchFamily="34" charset="0"/>
                <a:ea typeface="Gadugi" panose="020B0502040204020203" pitchFamily="34" charset="0"/>
              </a:rPr>
              <a:t>                             2.7hrs</a:t>
            </a:r>
          </a:p>
          <a:p>
            <a:pPr marL="114300" lvl="1">
              <a:spcBef>
                <a:spcPts val="600"/>
              </a:spcBef>
            </a:pPr>
            <a:r>
              <a:rPr lang="en-US" sz="2800" dirty="0">
                <a:solidFill>
                  <a:schemeClr val="tx2">
                    <a:lumMod val="75000"/>
                  </a:schemeClr>
                </a:solidFill>
                <a:latin typeface="Gadugi" panose="020B0502040204020203" pitchFamily="34" charset="0"/>
                <a:ea typeface="Gadugi" panose="020B0502040204020203" pitchFamily="34" charset="0"/>
              </a:rPr>
              <a:t>It takes nearly THREE hours of HARD work to pay for it.  </a:t>
            </a:r>
          </a:p>
          <a:p>
            <a:pPr marL="114300" lvl="1" algn="ctr"/>
            <a:endParaRPr lang="en-US" sz="2800" dirty="0">
              <a:solidFill>
                <a:schemeClr val="tx2">
                  <a:lumMod val="75000"/>
                </a:schemeClr>
              </a:solidFill>
              <a:latin typeface="Gadugi" panose="020B0502040204020203" pitchFamily="34" charset="0"/>
              <a:ea typeface="Gadugi" panose="020B0502040204020203" pitchFamily="34" charset="0"/>
            </a:endParaRPr>
          </a:p>
          <a:p>
            <a:pPr marL="114300" lvl="1" algn="ctr"/>
            <a:r>
              <a:rPr lang="en-US" sz="2800" dirty="0">
                <a:solidFill>
                  <a:schemeClr val="tx2">
                    <a:lumMod val="75000"/>
                  </a:schemeClr>
                </a:solidFill>
                <a:latin typeface="Gadugi" panose="020B0502040204020203" pitchFamily="34" charset="0"/>
                <a:ea typeface="Gadugi" panose="020B0502040204020203" pitchFamily="34" charset="0"/>
              </a:rPr>
              <a:t>IS IT WORTH IT?</a:t>
            </a:r>
          </a:p>
        </p:txBody>
      </p:sp>
      <p:pic>
        <p:nvPicPr>
          <p:cNvPr id="19" name="Picture 18" descr="Text&#10;&#10;Description automatically generated">
            <a:extLst>
              <a:ext uri="{FF2B5EF4-FFF2-40B4-BE49-F238E27FC236}">
                <a16:creationId xmlns:a16="http://schemas.microsoft.com/office/drawing/2014/main" id="{EE9B7207-B1FD-48D4-A2EA-016DB88DCEE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0769" b="74672" l="10000" r="90000">
                        <a14:foregroundMark x1="66750" y1="59662" x2="74200" y2="64321"/>
                        <a14:foregroundMark x1="55750" y1="58912" x2="60000" y2="69043"/>
                        <a14:foregroundMark x1="40500" y1="58537" x2="47500" y2="63039"/>
                        <a14:foregroundMark x1="47500" y1="63039" x2="49125" y2="65291"/>
                        <a14:foregroundMark x1="31625" y1="57036" x2="33750" y2="66792"/>
                        <a14:foregroundMark x1="33750" y1="66792" x2="33750" y2="66979"/>
                        <a14:foregroundMark x1="15125" y1="59287" x2="23250" y2="63415"/>
                        <a14:foregroundMark x1="28750" y1="54972" x2="31250" y2="67542"/>
                        <a14:foregroundMark x1="81125" y1="59287" x2="82125" y2="63039"/>
                        <a14:backgroundMark x1="21000" y1="30394" x2="24500" y2="43527"/>
                        <a14:backgroundMark x1="25750" y1="40713" x2="27000" y2="44653"/>
                        <a14:backgroundMark x1="30250" y1="31144" x2="37125" y2="34897"/>
                        <a14:backgroundMark x1="37125" y1="34897" x2="40625" y2="39775"/>
                        <a14:backgroundMark x1="46000" y1="28893" x2="51000" y2="35272"/>
                        <a14:backgroundMark x1="51000" y1="35272" x2="53250" y2="40525"/>
                        <a14:backgroundMark x1="42500" y1="33208" x2="51500" y2="42214"/>
                        <a14:backgroundMark x1="74750" y1="63790" x2="75500" y2="65291"/>
                        <a14:backgroundMark x1="77000" y1="93058" x2="77000" y2="93058"/>
                      </a14:backgroundRemoval>
                    </a14:imgEffect>
                  </a14:imgLayer>
                </a14:imgProps>
              </a:ext>
              <a:ext uri="{837473B0-CC2E-450A-ABE3-18F120FF3D39}">
                <a1611:picAttrSrcUrl xmlns:a1611="http://schemas.microsoft.com/office/drawing/2016/11/main" r:id="rId5"/>
              </a:ext>
            </a:extLst>
          </a:blip>
          <a:srcRect t="49343" b="22451"/>
          <a:stretch/>
        </p:blipFill>
        <p:spPr>
          <a:xfrm>
            <a:off x="762000" y="1018819"/>
            <a:ext cx="7620000" cy="1431947"/>
          </a:xfrm>
          <a:prstGeom prst="rect">
            <a:avLst/>
          </a:prstGeom>
        </p:spPr>
      </p:pic>
      <p:sp>
        <p:nvSpPr>
          <p:cNvPr id="5" name="Title 4">
            <a:extLst>
              <a:ext uri="{FF2B5EF4-FFF2-40B4-BE49-F238E27FC236}">
                <a16:creationId xmlns:a16="http://schemas.microsoft.com/office/drawing/2014/main" id="{357402AD-173B-4976-9698-4EF4417CED23}"/>
              </a:ext>
            </a:extLst>
          </p:cNvPr>
          <p:cNvSpPr>
            <a:spLocks noGrp="1"/>
          </p:cNvSpPr>
          <p:nvPr>
            <p:ph type="title"/>
          </p:nvPr>
        </p:nvSpPr>
        <p:spPr>
          <a:xfrm>
            <a:off x="0" y="-49119"/>
            <a:ext cx="9144000" cy="665160"/>
          </a:xfrm>
        </p:spPr>
        <p:txBody>
          <a:bodyPr/>
          <a:lstStyle/>
          <a:p>
            <a:r>
              <a:rPr lang="en-US" dirty="0"/>
              <a:t>Needs vs. Wants</a:t>
            </a:r>
          </a:p>
        </p:txBody>
      </p:sp>
      <p:pic>
        <p:nvPicPr>
          <p:cNvPr id="3" name="Picture 2" descr="A picture containing pizza, food, dish, pepperoni&#10;&#10;Description automatically generated">
            <a:extLst>
              <a:ext uri="{FF2B5EF4-FFF2-40B4-BE49-F238E27FC236}">
                <a16:creationId xmlns:a16="http://schemas.microsoft.com/office/drawing/2014/main" id="{E7E6E26A-7EB0-479E-A2C9-FD836C26EA2C}"/>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b="5411"/>
          <a:stretch/>
        </p:blipFill>
        <p:spPr>
          <a:xfrm>
            <a:off x="168484" y="2554779"/>
            <a:ext cx="4612008" cy="2895599"/>
          </a:xfrm>
          <a:prstGeom prst="rect">
            <a:avLst/>
          </a:prstGeom>
        </p:spPr>
      </p:pic>
      <p:pic>
        <p:nvPicPr>
          <p:cNvPr id="27"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7353" b="80000" l="3399" r="95751">
                        <a14:foregroundMark x1="26912" y1="65588" x2="26912" y2="65588"/>
                        <a14:foregroundMark x1="95751" y1="65000" x2="95751" y2="65000"/>
                        <a14:foregroundMark x1="38244" y1="80882" x2="38244" y2="80882"/>
                        <a14:foregroundMark x1="9915" y1="39118" x2="9915" y2="39118"/>
                        <a14:foregroundMark x1="8215" y1="38235" x2="7365" y2="52353"/>
                        <a14:foregroundMark x1="6799" y1="23235" x2="6799" y2="23235"/>
                        <a14:foregroundMark x1="11048" y1="17647" x2="27479" y2="17647"/>
                        <a14:foregroundMark x1="4816" y1="41765" x2="3399" y2="48824"/>
                      </a14:backgroundRemoval>
                    </a14:imgEffect>
                  </a14:imgLayer>
                </a14:imgProps>
              </a:ext>
            </a:extLst>
          </a:blip>
          <a:srcRect t="11458" b="14018"/>
          <a:stretch/>
        </p:blipFill>
        <p:spPr bwMode="auto">
          <a:xfrm>
            <a:off x="917262" y="2853544"/>
            <a:ext cx="3374262" cy="2422005"/>
          </a:xfrm>
          <a:prstGeom prst="rect">
            <a:avLst/>
          </a:prstGeom>
          <a:noFill/>
          <a:ln w="9525">
            <a:noFill/>
            <a:miter lim="800000"/>
            <a:headEnd/>
            <a:tailEnd/>
          </a:ln>
          <a:effectLst/>
        </p:spPr>
      </p:pic>
    </p:spTree>
    <p:extLst>
      <p:ext uri="{BB962C8B-B14F-4D97-AF65-F5344CB8AC3E}">
        <p14:creationId xmlns:p14="http://schemas.microsoft.com/office/powerpoint/2010/main" val="3580573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1+#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FF8E68-29B3-48B5-BED3-79C00945357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45" b="99448" l="5383" r="97930">
                        <a14:foregroundMark x1="21118" y1="23066" x2="33954" y2="51657"/>
                        <a14:foregroundMark x1="46170" y1="20442" x2="44720" y2="33702"/>
                        <a14:foregroundMark x1="44720" y1="33702" x2="47826" y2="42541"/>
                        <a14:foregroundMark x1="47826" y1="42541" x2="50518" y2="44199"/>
                        <a14:foregroundMark x1="74327" y1="30801" x2="69358" y2="55939"/>
                        <a14:foregroundMark x1="54037" y1="49171" x2="82195" y2="58978"/>
                        <a14:foregroundMark x1="81366" y1="46823" x2="91304" y2="75276"/>
                        <a14:foregroundMark x1="91304" y1="75276" x2="91304" y2="77624"/>
                        <a14:foregroundMark x1="83437" y1="49171" x2="94203" y2="54282"/>
                        <a14:foregroundMark x1="94203" y1="54282" x2="91925" y2="82320"/>
                        <a14:foregroundMark x1="91925" y1="82320" x2="86128" y2="88812"/>
                        <a14:foregroundMark x1="97930" y1="54144" x2="97930" y2="54144"/>
                        <a14:foregroundMark x1="63354" y1="56630" x2="63354" y2="56630"/>
                        <a14:foregroundMark x1="68116" y1="63536" x2="68116" y2="63536"/>
                        <a14:foregroundMark x1="47206" y1="95856" x2="48861" y2="98757"/>
                        <a14:foregroundMark x1="46916" y1="95348" x2="47206" y2="95856"/>
                        <a14:foregroundMark x1="38302" y1="80249" x2="41862" y2="86490"/>
                        <a14:foregroundMark x1="44100" y1="95822" x2="45342" y2="99448"/>
                        <a14:foregroundMark x1="40373" y1="84945" x2="40955" y2="86643"/>
                        <a14:foregroundMark x1="55280" y1="96685" x2="55280" y2="96685"/>
                        <a14:foregroundMark x1="11801" y1="43370" x2="5383" y2="52072"/>
                        <a14:foregroundMark x1="5383" y1="52072" x2="5383" y2="72099"/>
                        <a14:foregroundMark x1="14079" y1="94613" x2="12836" y2="95856"/>
                        <a14:backgroundMark x1="40373" y1="90055" x2="40373" y2="90055"/>
                        <a14:backgroundMark x1="41201" y1="88260" x2="41201" y2="88260"/>
                        <a14:backgroundMark x1="40373" y1="86740" x2="43892" y2="95856"/>
                        <a14:backgroundMark x1="43892" y1="95856" x2="43892" y2="95856"/>
                      </a14:backgroundRemoval>
                    </a14:imgEffect>
                  </a14:imgLayer>
                </a14:imgProps>
              </a:ext>
              <a:ext uri="{28A0092B-C50C-407E-A947-70E740481C1C}">
                <a14:useLocalDpi xmlns:a14="http://schemas.microsoft.com/office/drawing/2010/main" val="0"/>
              </a:ext>
            </a:extLst>
          </a:blip>
          <a:stretch>
            <a:fillRect/>
          </a:stretch>
        </p:blipFill>
        <p:spPr>
          <a:xfrm>
            <a:off x="123645" y="1300000"/>
            <a:ext cx="3707892" cy="5558000"/>
          </a:xfrm>
          <a:prstGeom prst="rect">
            <a:avLst/>
          </a:prstGeom>
        </p:spPr>
      </p:pic>
      <p:sp>
        <p:nvSpPr>
          <p:cNvPr id="4" name="Title 1">
            <a:extLst>
              <a:ext uri="{FF2B5EF4-FFF2-40B4-BE49-F238E27FC236}">
                <a16:creationId xmlns:a16="http://schemas.microsoft.com/office/drawing/2014/main" id="{1326D254-47EE-4CA7-940E-6089A0B17F98}"/>
              </a:ext>
            </a:extLst>
          </p:cNvPr>
          <p:cNvSpPr txBox="1">
            <a:spLocks/>
          </p:cNvSpPr>
          <p:nvPr/>
        </p:nvSpPr>
        <p:spPr>
          <a:xfrm>
            <a:off x="4572000" y="1679562"/>
            <a:ext cx="3707892" cy="2660324"/>
          </a:xfrm>
          <a:prstGeom prst="rect">
            <a:avLst/>
          </a:prstGeom>
          <a:solidFill>
            <a:schemeClr val="bg1"/>
          </a:solid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4000" dirty="0">
                <a:solidFill>
                  <a:schemeClr val="tx2">
                    <a:lumMod val="75000"/>
                  </a:schemeClr>
                </a:solidFill>
              </a:rPr>
              <a:t>Anna’s     Needs vs. Wants</a:t>
            </a:r>
          </a:p>
        </p:txBody>
      </p:sp>
    </p:spTree>
    <p:extLst>
      <p:ext uri="{BB962C8B-B14F-4D97-AF65-F5344CB8AC3E}">
        <p14:creationId xmlns:p14="http://schemas.microsoft.com/office/powerpoint/2010/main" val="379054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nvGraphicFramePr>
        <p:xfrm>
          <a:off x="782567" y="1143614"/>
          <a:ext cx="7110248" cy="4934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p:cNvSpPr txBox="1"/>
          <p:nvPr/>
        </p:nvSpPr>
        <p:spPr>
          <a:xfrm>
            <a:off x="4441643" y="3630396"/>
            <a:ext cx="1949028" cy="369332"/>
          </a:xfrm>
          <a:prstGeom prst="rect">
            <a:avLst/>
          </a:prstGeom>
          <a:noFill/>
        </p:spPr>
        <p:txBody>
          <a:bodyPr wrap="square" rtlCol="0">
            <a:spAutoFit/>
          </a:bodyPr>
          <a:lstStyle/>
          <a:p>
            <a:r>
              <a:rPr lang="en-US" dirty="0">
                <a:solidFill>
                  <a:srgbClr val="C00000"/>
                </a:solidFill>
                <a:latin typeface="Ink Free" panose="03080402000500000000" pitchFamily="66" charset="0"/>
              </a:rPr>
              <a:t>Kids’ Allowance</a:t>
            </a:r>
          </a:p>
        </p:txBody>
      </p:sp>
      <p:sp>
        <p:nvSpPr>
          <p:cNvPr id="12" name="TextBox 11"/>
          <p:cNvSpPr txBox="1"/>
          <p:nvPr/>
        </p:nvSpPr>
        <p:spPr>
          <a:xfrm>
            <a:off x="1890812" y="3615460"/>
            <a:ext cx="2275911" cy="369332"/>
          </a:xfrm>
          <a:prstGeom prst="rect">
            <a:avLst/>
          </a:prstGeom>
          <a:noFill/>
        </p:spPr>
        <p:txBody>
          <a:bodyPr wrap="square" rtlCol="0">
            <a:spAutoFit/>
          </a:bodyPr>
          <a:lstStyle/>
          <a:p>
            <a:pPr algn="ctr"/>
            <a:r>
              <a:rPr lang="en-US" dirty="0">
                <a:solidFill>
                  <a:srgbClr val="C00000"/>
                </a:solidFill>
                <a:latin typeface="Ink Free" panose="03080402000500000000" pitchFamily="66" charset="0"/>
              </a:rPr>
              <a:t>Overdue Bills</a:t>
            </a:r>
          </a:p>
        </p:txBody>
      </p:sp>
      <p:sp>
        <p:nvSpPr>
          <p:cNvPr id="13" name="TextBox 12"/>
          <p:cNvSpPr txBox="1"/>
          <p:nvPr/>
        </p:nvSpPr>
        <p:spPr>
          <a:xfrm>
            <a:off x="4429393" y="4995294"/>
            <a:ext cx="1150883" cy="369332"/>
          </a:xfrm>
          <a:prstGeom prst="rect">
            <a:avLst/>
          </a:prstGeom>
          <a:noFill/>
        </p:spPr>
        <p:txBody>
          <a:bodyPr wrap="square" rtlCol="0">
            <a:spAutoFit/>
          </a:bodyPr>
          <a:lstStyle/>
          <a:p>
            <a:pPr algn="ctr"/>
            <a:r>
              <a:rPr lang="en-US" dirty="0">
                <a:solidFill>
                  <a:srgbClr val="C00000"/>
                </a:solidFill>
                <a:latin typeface="Ink Free" panose="03080402000500000000" pitchFamily="66" charset="0"/>
              </a:rPr>
              <a:t>Rent</a:t>
            </a:r>
          </a:p>
        </p:txBody>
      </p:sp>
      <p:sp>
        <p:nvSpPr>
          <p:cNvPr id="14" name="TextBox 13"/>
          <p:cNvSpPr txBox="1"/>
          <p:nvPr/>
        </p:nvSpPr>
        <p:spPr>
          <a:xfrm>
            <a:off x="1585183" y="4604929"/>
            <a:ext cx="2393060" cy="369332"/>
          </a:xfrm>
          <a:prstGeom prst="rect">
            <a:avLst/>
          </a:prstGeom>
          <a:noFill/>
        </p:spPr>
        <p:txBody>
          <a:bodyPr wrap="square" rtlCol="0">
            <a:spAutoFit/>
          </a:bodyPr>
          <a:lstStyle/>
          <a:p>
            <a:pPr algn="ctr"/>
            <a:r>
              <a:rPr lang="en-US" dirty="0">
                <a:solidFill>
                  <a:srgbClr val="C00000"/>
                </a:solidFill>
                <a:latin typeface="Ink Free" panose="03080402000500000000" pitchFamily="66" charset="0"/>
              </a:rPr>
              <a:t>Emergency Savings</a:t>
            </a:r>
          </a:p>
        </p:txBody>
      </p:sp>
      <p:sp>
        <p:nvSpPr>
          <p:cNvPr id="16" name="TextBox 15"/>
          <p:cNvSpPr txBox="1"/>
          <p:nvPr/>
        </p:nvSpPr>
        <p:spPr>
          <a:xfrm>
            <a:off x="1085669" y="5374914"/>
            <a:ext cx="3471285" cy="646331"/>
          </a:xfrm>
          <a:prstGeom prst="rect">
            <a:avLst/>
          </a:prstGeom>
          <a:noFill/>
        </p:spPr>
        <p:txBody>
          <a:bodyPr wrap="square" rtlCol="0">
            <a:spAutoFit/>
          </a:bodyPr>
          <a:lstStyle/>
          <a:p>
            <a:r>
              <a:rPr lang="en-US" dirty="0">
                <a:solidFill>
                  <a:srgbClr val="C00000"/>
                </a:solidFill>
                <a:latin typeface="Ink Free" panose="03080402000500000000" pitchFamily="66" charset="0"/>
              </a:rPr>
              <a:t>Federal, State, Local ,</a:t>
            </a:r>
          </a:p>
          <a:p>
            <a:r>
              <a:rPr lang="en-US" dirty="0">
                <a:solidFill>
                  <a:srgbClr val="C00000"/>
                </a:solidFill>
                <a:latin typeface="Ink Free" panose="03080402000500000000" pitchFamily="66" charset="0"/>
              </a:rPr>
              <a:t>&amp; FICA Taxes</a:t>
            </a:r>
          </a:p>
        </p:txBody>
      </p:sp>
      <p:sp>
        <p:nvSpPr>
          <p:cNvPr id="17" name="TextBox 16"/>
          <p:cNvSpPr txBox="1"/>
          <p:nvPr/>
        </p:nvSpPr>
        <p:spPr>
          <a:xfrm>
            <a:off x="3013607" y="2696724"/>
            <a:ext cx="1477311" cy="369332"/>
          </a:xfrm>
          <a:prstGeom prst="rect">
            <a:avLst/>
          </a:prstGeom>
          <a:noFill/>
        </p:spPr>
        <p:txBody>
          <a:bodyPr wrap="square" rtlCol="0">
            <a:spAutoFit/>
          </a:bodyPr>
          <a:lstStyle/>
          <a:p>
            <a:pPr algn="ctr"/>
            <a:r>
              <a:rPr lang="en-US" dirty="0">
                <a:solidFill>
                  <a:srgbClr val="C00000"/>
                </a:solidFill>
                <a:latin typeface="Ink Free" panose="03080402000500000000" pitchFamily="66" charset="0"/>
              </a:rPr>
              <a:t>Eating  Out</a:t>
            </a:r>
          </a:p>
        </p:txBody>
      </p:sp>
      <p:sp>
        <p:nvSpPr>
          <p:cNvPr id="18" name="TextBox 17"/>
          <p:cNvSpPr txBox="1"/>
          <p:nvPr/>
        </p:nvSpPr>
        <p:spPr>
          <a:xfrm>
            <a:off x="5416158" y="5000455"/>
            <a:ext cx="1787660" cy="369332"/>
          </a:xfrm>
          <a:prstGeom prst="rect">
            <a:avLst/>
          </a:prstGeom>
          <a:noFill/>
        </p:spPr>
        <p:txBody>
          <a:bodyPr wrap="square" rtlCol="0">
            <a:spAutoFit/>
          </a:bodyPr>
          <a:lstStyle/>
          <a:p>
            <a:pPr algn="ctr"/>
            <a:r>
              <a:rPr lang="en-US" dirty="0">
                <a:solidFill>
                  <a:srgbClr val="C00000"/>
                </a:solidFill>
                <a:latin typeface="Ink Free" panose="03080402000500000000" pitchFamily="66" charset="0"/>
              </a:rPr>
              <a:t>Transportation</a:t>
            </a:r>
          </a:p>
        </p:txBody>
      </p:sp>
      <p:sp>
        <p:nvSpPr>
          <p:cNvPr id="19" name="TextBox 18"/>
          <p:cNvSpPr txBox="1"/>
          <p:nvPr/>
        </p:nvSpPr>
        <p:spPr>
          <a:xfrm>
            <a:off x="5104988" y="5590034"/>
            <a:ext cx="2830767" cy="369332"/>
          </a:xfrm>
          <a:prstGeom prst="rect">
            <a:avLst/>
          </a:prstGeom>
          <a:noFill/>
        </p:spPr>
        <p:txBody>
          <a:bodyPr wrap="square" rtlCol="0">
            <a:spAutoFit/>
          </a:bodyPr>
          <a:lstStyle/>
          <a:p>
            <a:pPr algn="ctr"/>
            <a:r>
              <a:rPr lang="en-US" dirty="0">
                <a:solidFill>
                  <a:srgbClr val="C00000"/>
                </a:solidFill>
                <a:latin typeface="Ink Free" panose="03080402000500000000" pitchFamily="66" charset="0"/>
              </a:rPr>
              <a:t>Health Insurance</a:t>
            </a:r>
          </a:p>
        </p:txBody>
      </p:sp>
      <p:sp>
        <p:nvSpPr>
          <p:cNvPr id="20" name="TextBox 19"/>
          <p:cNvSpPr txBox="1"/>
          <p:nvPr/>
        </p:nvSpPr>
        <p:spPr>
          <a:xfrm>
            <a:off x="1526277" y="4981903"/>
            <a:ext cx="1150883" cy="369332"/>
          </a:xfrm>
          <a:prstGeom prst="rect">
            <a:avLst/>
          </a:prstGeom>
          <a:noFill/>
        </p:spPr>
        <p:txBody>
          <a:bodyPr wrap="square" rtlCol="0">
            <a:spAutoFit/>
          </a:bodyPr>
          <a:lstStyle/>
          <a:p>
            <a:pPr algn="ctr"/>
            <a:r>
              <a:rPr lang="en-US" dirty="0">
                <a:solidFill>
                  <a:srgbClr val="C00000"/>
                </a:solidFill>
                <a:latin typeface="Ink Free" panose="03080402000500000000" pitchFamily="66" charset="0"/>
              </a:rPr>
              <a:t>Groceries</a:t>
            </a:r>
          </a:p>
        </p:txBody>
      </p:sp>
      <p:sp>
        <p:nvSpPr>
          <p:cNvPr id="21" name="TextBox 20"/>
          <p:cNvSpPr txBox="1"/>
          <p:nvPr/>
        </p:nvSpPr>
        <p:spPr>
          <a:xfrm>
            <a:off x="3003139" y="4086392"/>
            <a:ext cx="1455683" cy="369332"/>
          </a:xfrm>
          <a:prstGeom prst="rect">
            <a:avLst/>
          </a:prstGeom>
          <a:noFill/>
        </p:spPr>
        <p:txBody>
          <a:bodyPr wrap="square" rtlCol="0">
            <a:spAutoFit/>
          </a:bodyPr>
          <a:lstStyle/>
          <a:p>
            <a:pPr algn="ctr"/>
            <a:r>
              <a:rPr lang="en-US" dirty="0">
                <a:solidFill>
                  <a:srgbClr val="C00000"/>
                </a:solidFill>
                <a:latin typeface="Ink Free" panose="03080402000500000000" pitchFamily="66" charset="0"/>
              </a:rPr>
              <a:t>Cable </a:t>
            </a:r>
          </a:p>
        </p:txBody>
      </p:sp>
      <p:sp>
        <p:nvSpPr>
          <p:cNvPr id="22" name="TextBox 21"/>
          <p:cNvSpPr txBox="1"/>
          <p:nvPr/>
        </p:nvSpPr>
        <p:spPr>
          <a:xfrm>
            <a:off x="2700502" y="5013802"/>
            <a:ext cx="1455683" cy="369332"/>
          </a:xfrm>
          <a:prstGeom prst="rect">
            <a:avLst/>
          </a:prstGeom>
          <a:noFill/>
        </p:spPr>
        <p:txBody>
          <a:bodyPr wrap="square" rtlCol="0">
            <a:spAutoFit/>
          </a:bodyPr>
          <a:lstStyle/>
          <a:p>
            <a:pPr algn="ctr"/>
            <a:r>
              <a:rPr lang="en-US" dirty="0">
                <a:solidFill>
                  <a:srgbClr val="C00000"/>
                </a:solidFill>
                <a:latin typeface="Ink Free" panose="03080402000500000000" pitchFamily="66" charset="0"/>
              </a:rPr>
              <a:t>School Meals</a:t>
            </a:r>
          </a:p>
        </p:txBody>
      </p:sp>
      <p:sp>
        <p:nvSpPr>
          <p:cNvPr id="23" name="TextBox 22"/>
          <p:cNvSpPr txBox="1"/>
          <p:nvPr/>
        </p:nvSpPr>
        <p:spPr>
          <a:xfrm>
            <a:off x="5352987" y="4307958"/>
            <a:ext cx="1455683" cy="369332"/>
          </a:xfrm>
          <a:prstGeom prst="rect">
            <a:avLst/>
          </a:prstGeom>
          <a:noFill/>
        </p:spPr>
        <p:txBody>
          <a:bodyPr wrap="square" rtlCol="0">
            <a:spAutoFit/>
          </a:bodyPr>
          <a:lstStyle/>
          <a:p>
            <a:pPr algn="ctr"/>
            <a:r>
              <a:rPr lang="en-US" dirty="0">
                <a:solidFill>
                  <a:srgbClr val="C00000"/>
                </a:solidFill>
                <a:latin typeface="Ink Free" panose="03080402000500000000" pitchFamily="66" charset="0"/>
              </a:rPr>
              <a:t>Cell  Phone</a:t>
            </a:r>
          </a:p>
        </p:txBody>
      </p:sp>
      <p:sp>
        <p:nvSpPr>
          <p:cNvPr id="24" name="TextBox 23"/>
          <p:cNvSpPr txBox="1"/>
          <p:nvPr/>
        </p:nvSpPr>
        <p:spPr>
          <a:xfrm>
            <a:off x="2781711" y="3168016"/>
            <a:ext cx="1374474" cy="369332"/>
          </a:xfrm>
          <a:prstGeom prst="rect">
            <a:avLst/>
          </a:prstGeom>
          <a:noFill/>
        </p:spPr>
        <p:txBody>
          <a:bodyPr wrap="square" rtlCol="0">
            <a:spAutoFit/>
          </a:bodyPr>
          <a:lstStyle/>
          <a:p>
            <a:pPr algn="ctr"/>
            <a:r>
              <a:rPr lang="en-US" dirty="0">
                <a:solidFill>
                  <a:srgbClr val="C00000"/>
                </a:solidFill>
                <a:latin typeface="Ink Free" panose="03080402000500000000" pitchFamily="66" charset="0"/>
              </a:rPr>
              <a:t>Hair  Care</a:t>
            </a:r>
          </a:p>
        </p:txBody>
      </p:sp>
      <p:sp>
        <p:nvSpPr>
          <p:cNvPr id="25" name="TextBox 24"/>
          <p:cNvSpPr txBox="1"/>
          <p:nvPr/>
        </p:nvSpPr>
        <p:spPr>
          <a:xfrm>
            <a:off x="3822419" y="2091771"/>
            <a:ext cx="1150883" cy="369332"/>
          </a:xfrm>
          <a:prstGeom prst="rect">
            <a:avLst/>
          </a:prstGeom>
          <a:noFill/>
        </p:spPr>
        <p:txBody>
          <a:bodyPr wrap="square" rtlCol="0">
            <a:spAutoFit/>
          </a:bodyPr>
          <a:lstStyle/>
          <a:p>
            <a:pPr algn="ctr"/>
            <a:r>
              <a:rPr lang="en-US" dirty="0">
                <a:solidFill>
                  <a:srgbClr val="C00000"/>
                </a:solidFill>
                <a:latin typeface="Ink Free" panose="03080402000500000000" pitchFamily="66" charset="0"/>
              </a:rPr>
              <a:t>Tobacco</a:t>
            </a:r>
          </a:p>
        </p:txBody>
      </p:sp>
      <p:sp>
        <p:nvSpPr>
          <p:cNvPr id="26" name="TextBox 25"/>
          <p:cNvSpPr txBox="1"/>
          <p:nvPr/>
        </p:nvSpPr>
        <p:spPr>
          <a:xfrm>
            <a:off x="4521779" y="2633223"/>
            <a:ext cx="1150883" cy="369332"/>
          </a:xfrm>
          <a:prstGeom prst="rect">
            <a:avLst/>
          </a:prstGeom>
          <a:noFill/>
        </p:spPr>
        <p:txBody>
          <a:bodyPr wrap="square" rtlCol="0">
            <a:spAutoFit/>
          </a:bodyPr>
          <a:lstStyle/>
          <a:p>
            <a:pPr algn="ctr"/>
            <a:r>
              <a:rPr lang="en-US" dirty="0">
                <a:solidFill>
                  <a:srgbClr val="C00000"/>
                </a:solidFill>
                <a:latin typeface="Ink Free" panose="03080402000500000000" pitchFamily="66" charset="0"/>
              </a:rPr>
              <a:t>Movies</a:t>
            </a:r>
          </a:p>
        </p:txBody>
      </p:sp>
      <p:sp>
        <p:nvSpPr>
          <p:cNvPr id="27" name="TextBox 26"/>
          <p:cNvSpPr txBox="1"/>
          <p:nvPr/>
        </p:nvSpPr>
        <p:spPr>
          <a:xfrm>
            <a:off x="3797019" y="1722438"/>
            <a:ext cx="1150883" cy="369332"/>
          </a:xfrm>
          <a:prstGeom prst="rect">
            <a:avLst/>
          </a:prstGeom>
          <a:noFill/>
        </p:spPr>
        <p:txBody>
          <a:bodyPr wrap="square" rtlCol="0">
            <a:spAutoFit/>
          </a:bodyPr>
          <a:lstStyle/>
          <a:p>
            <a:pPr algn="ctr"/>
            <a:r>
              <a:rPr lang="en-US" dirty="0">
                <a:solidFill>
                  <a:srgbClr val="C00000"/>
                </a:solidFill>
                <a:latin typeface="Ink Free" panose="03080402000500000000" pitchFamily="66" charset="0"/>
              </a:rPr>
              <a:t>Lottery</a:t>
            </a:r>
          </a:p>
        </p:txBody>
      </p:sp>
      <p:sp>
        <p:nvSpPr>
          <p:cNvPr id="28" name="TextBox 27"/>
          <p:cNvSpPr txBox="1"/>
          <p:nvPr/>
        </p:nvSpPr>
        <p:spPr>
          <a:xfrm>
            <a:off x="4521779" y="3169129"/>
            <a:ext cx="1150883" cy="369332"/>
          </a:xfrm>
          <a:prstGeom prst="rect">
            <a:avLst/>
          </a:prstGeom>
          <a:noFill/>
        </p:spPr>
        <p:txBody>
          <a:bodyPr wrap="square" rtlCol="0">
            <a:spAutoFit/>
          </a:bodyPr>
          <a:lstStyle/>
          <a:p>
            <a:pPr algn="ctr"/>
            <a:r>
              <a:rPr lang="en-US" dirty="0">
                <a:solidFill>
                  <a:srgbClr val="C00000"/>
                </a:solidFill>
                <a:latin typeface="Ink Free" panose="03080402000500000000" pitchFamily="66" charset="0"/>
              </a:rPr>
              <a:t>Donations</a:t>
            </a:r>
          </a:p>
        </p:txBody>
      </p:sp>
      <p:sp>
        <p:nvSpPr>
          <p:cNvPr id="29" name="TextBox 28"/>
          <p:cNvSpPr txBox="1"/>
          <p:nvPr/>
        </p:nvSpPr>
        <p:spPr>
          <a:xfrm>
            <a:off x="4409103" y="4046965"/>
            <a:ext cx="1455683" cy="369332"/>
          </a:xfrm>
          <a:prstGeom prst="rect">
            <a:avLst/>
          </a:prstGeom>
          <a:noFill/>
        </p:spPr>
        <p:txBody>
          <a:bodyPr wrap="square" rtlCol="0">
            <a:spAutoFit/>
          </a:bodyPr>
          <a:lstStyle/>
          <a:p>
            <a:pPr algn="ctr"/>
            <a:r>
              <a:rPr lang="en-US" dirty="0">
                <a:solidFill>
                  <a:srgbClr val="C00000"/>
                </a:solidFill>
                <a:latin typeface="Ink Free" panose="03080402000500000000" pitchFamily="66" charset="0"/>
              </a:rPr>
              <a:t>Credit Card</a:t>
            </a:r>
          </a:p>
        </p:txBody>
      </p:sp>
      <p:sp>
        <p:nvSpPr>
          <p:cNvPr id="30" name="TextBox 29"/>
          <p:cNvSpPr txBox="1"/>
          <p:nvPr/>
        </p:nvSpPr>
        <p:spPr>
          <a:xfrm>
            <a:off x="4816471" y="4610155"/>
            <a:ext cx="1771971" cy="369332"/>
          </a:xfrm>
          <a:prstGeom prst="rect">
            <a:avLst/>
          </a:prstGeom>
          <a:noFill/>
        </p:spPr>
        <p:txBody>
          <a:bodyPr wrap="square" rtlCol="0">
            <a:spAutoFit/>
          </a:bodyPr>
          <a:lstStyle/>
          <a:p>
            <a:pPr algn="ctr"/>
            <a:r>
              <a:rPr lang="en-US" dirty="0">
                <a:solidFill>
                  <a:srgbClr val="C00000"/>
                </a:solidFill>
                <a:latin typeface="Ink Free" panose="03080402000500000000" pitchFamily="66" charset="0"/>
              </a:rPr>
              <a:t>Money Orders</a:t>
            </a:r>
          </a:p>
        </p:txBody>
      </p:sp>
      <p:sp>
        <p:nvSpPr>
          <p:cNvPr id="31" name="TextBox 30"/>
          <p:cNvSpPr txBox="1"/>
          <p:nvPr/>
        </p:nvSpPr>
        <p:spPr>
          <a:xfrm>
            <a:off x="1624781" y="4240822"/>
            <a:ext cx="2393060" cy="369332"/>
          </a:xfrm>
          <a:prstGeom prst="rect">
            <a:avLst/>
          </a:prstGeom>
          <a:noFill/>
        </p:spPr>
        <p:txBody>
          <a:bodyPr wrap="square" rtlCol="0">
            <a:spAutoFit/>
          </a:bodyPr>
          <a:lstStyle/>
          <a:p>
            <a:pPr algn="ctr"/>
            <a:r>
              <a:rPr lang="en-US" dirty="0">
                <a:solidFill>
                  <a:srgbClr val="C00000"/>
                </a:solidFill>
                <a:latin typeface="Ink Free" panose="03080402000500000000" pitchFamily="66" charset="0"/>
              </a:rPr>
              <a:t>Set-asides</a:t>
            </a:r>
          </a:p>
        </p:txBody>
      </p:sp>
      <p:sp>
        <p:nvSpPr>
          <p:cNvPr id="34" name="TextBox 33"/>
          <p:cNvSpPr txBox="1"/>
          <p:nvPr/>
        </p:nvSpPr>
        <p:spPr>
          <a:xfrm>
            <a:off x="-767066" y="5715432"/>
            <a:ext cx="4545477" cy="1447800"/>
          </a:xfrm>
          <a:prstGeom prst="rect">
            <a:avLst/>
          </a:prstGeom>
          <a:noFill/>
          <a:scene3d>
            <a:camera prst="perspectiveFront"/>
            <a:lightRig rig="threePt" dir="t"/>
          </a:scene3d>
          <a:sp3d extrusionH="508000">
            <a:bevelT/>
          </a:sp3d>
        </p:spPr>
        <p:txBody>
          <a:bodyPr vert="horz" wrap="square" lIns="91440" tIns="45720" rIns="91440" bIns="45720" rtlCol="0" anchor="ctr">
            <a:noAutofit/>
            <a:sp3d extrusionH="381000" prstMaterial="powder">
              <a:bevelT w="38100" h="38100"/>
            </a:sp3d>
          </a:bodyPr>
          <a:lstStyle/>
          <a:p>
            <a:pPr algn="ctr"/>
            <a:r>
              <a:rPr lang="en-US" sz="5400" dirty="0">
                <a:ln>
                  <a:solidFill>
                    <a:srgbClr val="800000"/>
                  </a:solidFill>
                </a:ln>
                <a:solidFill>
                  <a:srgbClr val="C00000"/>
                </a:solidFill>
                <a:effectLst>
                  <a:outerShdw blurRad="50800" dist="38100" dir="13500000" algn="br" rotWithShape="0">
                    <a:prstClr val="black">
                      <a:alpha val="40000"/>
                    </a:prstClr>
                  </a:outerShdw>
                  <a:reflection blurRad="6350" stA="55000" endA="300" endPos="45500" dir="5400000" sy="-100000" algn="bl" rotWithShape="0"/>
                </a:effectLst>
                <a:latin typeface="Cooper Black" panose="0208090404030B020404" pitchFamily="18" charset="0"/>
              </a:rPr>
              <a:t>NEEDS</a:t>
            </a:r>
          </a:p>
        </p:txBody>
      </p:sp>
      <p:sp>
        <p:nvSpPr>
          <p:cNvPr id="35" name="TextBox 34"/>
          <p:cNvSpPr txBox="1"/>
          <p:nvPr/>
        </p:nvSpPr>
        <p:spPr>
          <a:xfrm>
            <a:off x="4825774" y="5328747"/>
            <a:ext cx="1150883" cy="369332"/>
          </a:xfrm>
          <a:prstGeom prst="rect">
            <a:avLst/>
          </a:prstGeom>
          <a:noFill/>
        </p:spPr>
        <p:txBody>
          <a:bodyPr wrap="square" rtlCol="0">
            <a:spAutoFit/>
          </a:bodyPr>
          <a:lstStyle/>
          <a:p>
            <a:pPr algn="ctr"/>
            <a:r>
              <a:rPr lang="en-US" dirty="0">
                <a:solidFill>
                  <a:srgbClr val="C00000"/>
                </a:solidFill>
                <a:latin typeface="Ink Free" panose="03080402000500000000" pitchFamily="66" charset="0"/>
              </a:rPr>
              <a:t>Utilities</a:t>
            </a:r>
          </a:p>
        </p:txBody>
      </p:sp>
      <p:sp>
        <p:nvSpPr>
          <p:cNvPr id="2" name="Title 1">
            <a:extLst>
              <a:ext uri="{FF2B5EF4-FFF2-40B4-BE49-F238E27FC236}">
                <a16:creationId xmlns:a16="http://schemas.microsoft.com/office/drawing/2014/main" id="{5FD696AC-5849-456B-A954-152881F91B28}"/>
              </a:ext>
            </a:extLst>
          </p:cNvPr>
          <p:cNvSpPr>
            <a:spLocks noGrp="1"/>
          </p:cNvSpPr>
          <p:nvPr>
            <p:ph type="title"/>
          </p:nvPr>
        </p:nvSpPr>
        <p:spPr/>
        <p:txBody>
          <a:bodyPr/>
          <a:lstStyle/>
          <a:p>
            <a:r>
              <a:rPr lang="en-US" dirty="0"/>
              <a:t>Spending Pyramid</a:t>
            </a:r>
          </a:p>
        </p:txBody>
      </p:sp>
      <p:sp>
        <p:nvSpPr>
          <p:cNvPr id="33" name="TextBox 32"/>
          <p:cNvSpPr txBox="1"/>
          <p:nvPr/>
        </p:nvSpPr>
        <p:spPr>
          <a:xfrm>
            <a:off x="4976614" y="-129159"/>
            <a:ext cx="4545477" cy="1447800"/>
          </a:xfrm>
          <a:prstGeom prst="rect">
            <a:avLst/>
          </a:prstGeom>
          <a:noFill/>
          <a:scene3d>
            <a:camera prst="perspectiveFront"/>
            <a:lightRig rig="threePt" dir="t"/>
          </a:scene3d>
          <a:sp3d extrusionH="508000">
            <a:bevelT/>
          </a:sp3d>
        </p:spPr>
        <p:txBody>
          <a:bodyPr vert="horz" wrap="square" lIns="91440" tIns="45720" rIns="91440" bIns="45720" rtlCol="0" anchor="ctr">
            <a:noAutofit/>
            <a:sp3d extrusionH="381000" prstMaterial="powder">
              <a:bevelT w="38100" h="38100"/>
            </a:sp3d>
          </a:bodyPr>
          <a:lstStyle/>
          <a:p>
            <a:pPr algn="ctr"/>
            <a:r>
              <a:rPr lang="en-US" sz="5400" dirty="0">
                <a:ln>
                  <a:solidFill>
                    <a:srgbClr val="33CCCC"/>
                  </a:solidFill>
                </a:ln>
                <a:solidFill>
                  <a:srgbClr val="33CCCC"/>
                </a:solidFill>
                <a:effectLst>
                  <a:outerShdw blurRad="50800" dist="38100" dir="13500000" algn="br" rotWithShape="0">
                    <a:prstClr val="black">
                      <a:alpha val="40000"/>
                    </a:prstClr>
                  </a:outerShdw>
                  <a:reflection blurRad="6350" stA="55000" endA="300" endPos="45500" dir="5400000" sy="-100000" algn="bl" rotWithShape="0"/>
                </a:effectLst>
                <a:latin typeface="Cooper Black" panose="0208090404030B020404" pitchFamily="18" charset="0"/>
              </a:rPr>
              <a:t>WANTS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500" fill="hold"/>
                                        <p:tgtEl>
                                          <p:spTgt spid="34"/>
                                        </p:tgtEl>
                                        <p:attrNameLst>
                                          <p:attrName>ppt_x</p:attrName>
                                        </p:attrNameLst>
                                      </p:cBhvr>
                                      <p:tavLst>
                                        <p:tav tm="0">
                                          <p:val>
                                            <p:strVal val="0-#ppt_w/2"/>
                                          </p:val>
                                        </p:tav>
                                        <p:tav tm="100000">
                                          <p:val>
                                            <p:strVal val="#ppt_x"/>
                                          </p:val>
                                        </p:tav>
                                      </p:tavLst>
                                    </p:anim>
                                    <p:anim calcmode="lin" valueType="num">
                                      <p:cBhvr additive="base">
                                        <p:cTn id="8" dur="15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1500" fill="hold"/>
                                        <p:tgtEl>
                                          <p:spTgt spid="33"/>
                                        </p:tgtEl>
                                        <p:attrNameLst>
                                          <p:attrName>ppt_x</p:attrName>
                                        </p:attrNameLst>
                                      </p:cBhvr>
                                      <p:tavLst>
                                        <p:tav tm="0">
                                          <p:val>
                                            <p:strVal val="1+#ppt_w/2"/>
                                          </p:val>
                                        </p:tav>
                                        <p:tav tm="100000">
                                          <p:val>
                                            <p:strVal val="#ppt_x"/>
                                          </p:val>
                                        </p:tav>
                                      </p:tavLst>
                                    </p:anim>
                                    <p:anim calcmode="lin" valueType="num">
                                      <p:cBhvr additive="base">
                                        <p:cTn id="12" dur="1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250" fill="hold"/>
                                        <p:tgtEl>
                                          <p:spTgt spid="13"/>
                                        </p:tgtEl>
                                        <p:attrNameLst>
                                          <p:attrName>ppt_x</p:attrName>
                                        </p:attrNameLst>
                                      </p:cBhvr>
                                      <p:tavLst>
                                        <p:tav tm="0">
                                          <p:val>
                                            <p:strVal val="#ppt_x"/>
                                          </p:val>
                                        </p:tav>
                                        <p:tav tm="100000">
                                          <p:val>
                                            <p:strVal val="#ppt_x"/>
                                          </p:val>
                                        </p:tav>
                                      </p:tavLst>
                                    </p:anim>
                                    <p:anim calcmode="lin" valueType="num">
                                      <p:cBhvr additive="base">
                                        <p:cTn id="18" dur="125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1250" fill="hold"/>
                                        <p:tgtEl>
                                          <p:spTgt spid="16"/>
                                        </p:tgtEl>
                                        <p:attrNameLst>
                                          <p:attrName>ppt_x</p:attrName>
                                        </p:attrNameLst>
                                      </p:cBhvr>
                                      <p:tavLst>
                                        <p:tav tm="0">
                                          <p:val>
                                            <p:strVal val="0-#ppt_w/2"/>
                                          </p:val>
                                        </p:tav>
                                        <p:tav tm="100000">
                                          <p:val>
                                            <p:strVal val="#ppt_x"/>
                                          </p:val>
                                        </p:tav>
                                      </p:tavLst>
                                    </p:anim>
                                    <p:anim calcmode="lin" valueType="num">
                                      <p:cBhvr additive="base">
                                        <p:cTn id="22" dur="1250" fill="hold"/>
                                        <p:tgtEl>
                                          <p:spTgt spid="16"/>
                                        </p:tgtEl>
                                        <p:attrNameLst>
                                          <p:attrName>ppt_y</p:attrName>
                                        </p:attrNameLst>
                                      </p:cBhvr>
                                      <p:tavLst>
                                        <p:tav tm="0">
                                          <p:val>
                                            <p:strVal val="#ppt_y"/>
                                          </p:val>
                                        </p:tav>
                                        <p:tav tm="100000">
                                          <p:val>
                                            <p:strVal val="#ppt_y"/>
                                          </p:val>
                                        </p:tav>
                                      </p:tavLst>
                                    </p:anim>
                                  </p:childTnLst>
                                </p:cTn>
                              </p:par>
                              <p:par>
                                <p:cTn id="23" presetID="2" presetClass="entr" presetSubtype="9"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1250" fill="hold"/>
                                        <p:tgtEl>
                                          <p:spTgt spid="18"/>
                                        </p:tgtEl>
                                        <p:attrNameLst>
                                          <p:attrName>ppt_x</p:attrName>
                                        </p:attrNameLst>
                                      </p:cBhvr>
                                      <p:tavLst>
                                        <p:tav tm="0">
                                          <p:val>
                                            <p:strVal val="0-#ppt_w/2"/>
                                          </p:val>
                                        </p:tav>
                                        <p:tav tm="100000">
                                          <p:val>
                                            <p:strVal val="#ppt_x"/>
                                          </p:val>
                                        </p:tav>
                                      </p:tavLst>
                                    </p:anim>
                                    <p:anim calcmode="lin" valueType="num">
                                      <p:cBhvr additive="base">
                                        <p:cTn id="26" dur="1250" fill="hold"/>
                                        <p:tgtEl>
                                          <p:spTgt spid="18"/>
                                        </p:tgtEl>
                                        <p:attrNameLst>
                                          <p:attrName>ppt_y</p:attrName>
                                        </p:attrNameLst>
                                      </p:cBhvr>
                                      <p:tavLst>
                                        <p:tav tm="0">
                                          <p:val>
                                            <p:strVal val="0-#ppt_h/2"/>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1250" fill="hold"/>
                                        <p:tgtEl>
                                          <p:spTgt spid="35"/>
                                        </p:tgtEl>
                                        <p:attrNameLst>
                                          <p:attrName>ppt_x</p:attrName>
                                        </p:attrNameLst>
                                      </p:cBhvr>
                                      <p:tavLst>
                                        <p:tav tm="0">
                                          <p:val>
                                            <p:strVal val="1+#ppt_w/2"/>
                                          </p:val>
                                        </p:tav>
                                        <p:tav tm="100000">
                                          <p:val>
                                            <p:strVal val="#ppt_x"/>
                                          </p:val>
                                        </p:tav>
                                      </p:tavLst>
                                    </p:anim>
                                    <p:anim calcmode="lin" valueType="num">
                                      <p:cBhvr additive="base">
                                        <p:cTn id="30" dur="1250" fill="hold"/>
                                        <p:tgtEl>
                                          <p:spTgt spid="35"/>
                                        </p:tgtEl>
                                        <p:attrNameLst>
                                          <p:attrName>ppt_y</p:attrName>
                                        </p:attrNameLst>
                                      </p:cBhvr>
                                      <p:tavLst>
                                        <p:tav tm="0">
                                          <p:val>
                                            <p:strVal val="#ppt_y"/>
                                          </p:val>
                                        </p:tav>
                                        <p:tav tm="100000">
                                          <p:val>
                                            <p:strVal val="#ppt_y"/>
                                          </p:val>
                                        </p:tav>
                                      </p:tavLst>
                                    </p:anim>
                                  </p:childTnLst>
                                </p:cTn>
                              </p:par>
                              <p:par>
                                <p:cTn id="31" presetID="2" presetClass="entr" presetSubtype="3"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1250" fill="hold"/>
                                        <p:tgtEl>
                                          <p:spTgt spid="19"/>
                                        </p:tgtEl>
                                        <p:attrNameLst>
                                          <p:attrName>ppt_x</p:attrName>
                                        </p:attrNameLst>
                                      </p:cBhvr>
                                      <p:tavLst>
                                        <p:tav tm="0">
                                          <p:val>
                                            <p:strVal val="1+#ppt_w/2"/>
                                          </p:val>
                                        </p:tav>
                                        <p:tav tm="100000">
                                          <p:val>
                                            <p:strVal val="#ppt_x"/>
                                          </p:val>
                                        </p:tav>
                                      </p:tavLst>
                                    </p:anim>
                                    <p:anim calcmode="lin" valueType="num">
                                      <p:cBhvr additive="base">
                                        <p:cTn id="34" dur="1250" fill="hold"/>
                                        <p:tgtEl>
                                          <p:spTgt spid="19"/>
                                        </p:tgtEl>
                                        <p:attrNameLst>
                                          <p:attrName>ppt_y</p:attrName>
                                        </p:attrNameLst>
                                      </p:cBhvr>
                                      <p:tavLst>
                                        <p:tav tm="0">
                                          <p:val>
                                            <p:strVal val="0-#ppt_h/2"/>
                                          </p:val>
                                        </p:tav>
                                        <p:tav tm="100000">
                                          <p:val>
                                            <p:strVal val="#ppt_y"/>
                                          </p:val>
                                        </p:tav>
                                      </p:tavLst>
                                    </p:anim>
                                  </p:childTnLst>
                                </p:cTn>
                              </p:par>
                              <p:par>
                                <p:cTn id="35" presetID="2" presetClass="entr" presetSubtype="12"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1250" fill="hold"/>
                                        <p:tgtEl>
                                          <p:spTgt spid="20"/>
                                        </p:tgtEl>
                                        <p:attrNameLst>
                                          <p:attrName>ppt_x</p:attrName>
                                        </p:attrNameLst>
                                      </p:cBhvr>
                                      <p:tavLst>
                                        <p:tav tm="0">
                                          <p:val>
                                            <p:strVal val="0-#ppt_w/2"/>
                                          </p:val>
                                        </p:tav>
                                        <p:tav tm="100000">
                                          <p:val>
                                            <p:strVal val="#ppt_x"/>
                                          </p:val>
                                        </p:tav>
                                      </p:tavLst>
                                    </p:anim>
                                    <p:anim calcmode="lin" valueType="num">
                                      <p:cBhvr additive="base">
                                        <p:cTn id="38" dur="1250" fill="hold"/>
                                        <p:tgtEl>
                                          <p:spTgt spid="20"/>
                                        </p:tgtEl>
                                        <p:attrNameLst>
                                          <p:attrName>ppt_y</p:attrName>
                                        </p:attrNameLst>
                                      </p:cBhvr>
                                      <p:tavLst>
                                        <p:tav tm="0">
                                          <p:val>
                                            <p:strVal val="1+#ppt_h/2"/>
                                          </p:val>
                                        </p:tav>
                                        <p:tav tm="100000">
                                          <p:val>
                                            <p:strVal val="#ppt_y"/>
                                          </p:val>
                                        </p:tav>
                                      </p:tavLst>
                                    </p:anim>
                                  </p:childTnLst>
                                </p:cTn>
                              </p:par>
                              <p:par>
                                <p:cTn id="39" presetID="2" presetClass="entr" presetSubtype="6"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250" fill="hold"/>
                                        <p:tgtEl>
                                          <p:spTgt spid="22"/>
                                        </p:tgtEl>
                                        <p:attrNameLst>
                                          <p:attrName>ppt_x</p:attrName>
                                        </p:attrNameLst>
                                      </p:cBhvr>
                                      <p:tavLst>
                                        <p:tav tm="0">
                                          <p:val>
                                            <p:strVal val="1+#ppt_w/2"/>
                                          </p:val>
                                        </p:tav>
                                        <p:tav tm="100000">
                                          <p:val>
                                            <p:strVal val="#ppt_x"/>
                                          </p:val>
                                        </p:tav>
                                      </p:tavLst>
                                    </p:anim>
                                    <p:anim calcmode="lin" valueType="num">
                                      <p:cBhvr additive="base">
                                        <p:cTn id="42" dur="125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1250" fill="hold"/>
                                        <p:tgtEl>
                                          <p:spTgt spid="14"/>
                                        </p:tgtEl>
                                        <p:attrNameLst>
                                          <p:attrName>ppt_x</p:attrName>
                                        </p:attrNameLst>
                                      </p:cBhvr>
                                      <p:tavLst>
                                        <p:tav tm="0">
                                          <p:val>
                                            <p:strVal val="#ppt_x"/>
                                          </p:val>
                                        </p:tav>
                                        <p:tav tm="100000">
                                          <p:val>
                                            <p:strVal val="#ppt_x"/>
                                          </p:val>
                                        </p:tav>
                                      </p:tavLst>
                                    </p:anim>
                                    <p:anim calcmode="lin" valueType="num">
                                      <p:cBhvr additive="base">
                                        <p:cTn id="48" dur="125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1250" fill="hold"/>
                                        <p:tgtEl>
                                          <p:spTgt spid="21"/>
                                        </p:tgtEl>
                                        <p:attrNameLst>
                                          <p:attrName>ppt_x</p:attrName>
                                        </p:attrNameLst>
                                      </p:cBhvr>
                                      <p:tavLst>
                                        <p:tav tm="0">
                                          <p:val>
                                            <p:strVal val="0-#ppt_w/2"/>
                                          </p:val>
                                        </p:tav>
                                        <p:tav tm="100000">
                                          <p:val>
                                            <p:strVal val="#ppt_x"/>
                                          </p:val>
                                        </p:tav>
                                      </p:tavLst>
                                    </p:anim>
                                    <p:anim calcmode="lin" valueType="num">
                                      <p:cBhvr additive="base">
                                        <p:cTn id="52" dur="1250" fill="hold"/>
                                        <p:tgtEl>
                                          <p:spTgt spid="21"/>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1250" fill="hold"/>
                                        <p:tgtEl>
                                          <p:spTgt spid="23"/>
                                        </p:tgtEl>
                                        <p:attrNameLst>
                                          <p:attrName>ppt_x</p:attrName>
                                        </p:attrNameLst>
                                      </p:cBhvr>
                                      <p:tavLst>
                                        <p:tav tm="0">
                                          <p:val>
                                            <p:strVal val="1+#ppt_w/2"/>
                                          </p:val>
                                        </p:tav>
                                        <p:tav tm="100000">
                                          <p:val>
                                            <p:strVal val="#ppt_x"/>
                                          </p:val>
                                        </p:tav>
                                      </p:tavLst>
                                    </p:anim>
                                    <p:anim calcmode="lin" valueType="num">
                                      <p:cBhvr additive="base">
                                        <p:cTn id="56" dur="1250" fill="hold"/>
                                        <p:tgtEl>
                                          <p:spTgt spid="23"/>
                                        </p:tgtEl>
                                        <p:attrNameLst>
                                          <p:attrName>ppt_y</p:attrName>
                                        </p:attrNameLst>
                                      </p:cBhvr>
                                      <p:tavLst>
                                        <p:tav tm="0">
                                          <p:val>
                                            <p:strVal val="#ppt_y"/>
                                          </p:val>
                                        </p:tav>
                                        <p:tav tm="100000">
                                          <p:val>
                                            <p:strVal val="#ppt_y"/>
                                          </p:val>
                                        </p:tav>
                                      </p:tavLst>
                                    </p:anim>
                                  </p:childTnLst>
                                </p:cTn>
                              </p:par>
                              <p:par>
                                <p:cTn id="57" presetID="2" presetClass="entr" presetSubtype="6"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additive="base">
                                        <p:cTn id="59" dur="1250" fill="hold"/>
                                        <p:tgtEl>
                                          <p:spTgt spid="29"/>
                                        </p:tgtEl>
                                        <p:attrNameLst>
                                          <p:attrName>ppt_x</p:attrName>
                                        </p:attrNameLst>
                                      </p:cBhvr>
                                      <p:tavLst>
                                        <p:tav tm="0">
                                          <p:val>
                                            <p:strVal val="1+#ppt_w/2"/>
                                          </p:val>
                                        </p:tav>
                                        <p:tav tm="100000">
                                          <p:val>
                                            <p:strVal val="#ppt_x"/>
                                          </p:val>
                                        </p:tav>
                                      </p:tavLst>
                                    </p:anim>
                                    <p:anim calcmode="lin" valueType="num">
                                      <p:cBhvr additive="base">
                                        <p:cTn id="60" dur="1250" fill="hold"/>
                                        <p:tgtEl>
                                          <p:spTgt spid="29"/>
                                        </p:tgtEl>
                                        <p:attrNameLst>
                                          <p:attrName>ppt_y</p:attrName>
                                        </p:attrNameLst>
                                      </p:cBhvr>
                                      <p:tavLst>
                                        <p:tav tm="0">
                                          <p:val>
                                            <p:strVal val="1+#ppt_h/2"/>
                                          </p:val>
                                        </p:tav>
                                        <p:tav tm="100000">
                                          <p:val>
                                            <p:strVal val="#ppt_y"/>
                                          </p:val>
                                        </p:tav>
                                      </p:tavLst>
                                    </p:anim>
                                  </p:childTnLst>
                                </p:cTn>
                              </p:par>
                              <p:par>
                                <p:cTn id="61" presetID="2" presetClass="entr" presetSubtype="9"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additive="base">
                                        <p:cTn id="63" dur="1250" fill="hold"/>
                                        <p:tgtEl>
                                          <p:spTgt spid="30"/>
                                        </p:tgtEl>
                                        <p:attrNameLst>
                                          <p:attrName>ppt_x</p:attrName>
                                        </p:attrNameLst>
                                      </p:cBhvr>
                                      <p:tavLst>
                                        <p:tav tm="0">
                                          <p:val>
                                            <p:strVal val="0-#ppt_w/2"/>
                                          </p:val>
                                        </p:tav>
                                        <p:tav tm="100000">
                                          <p:val>
                                            <p:strVal val="#ppt_x"/>
                                          </p:val>
                                        </p:tav>
                                      </p:tavLst>
                                    </p:anim>
                                    <p:anim calcmode="lin" valueType="num">
                                      <p:cBhvr additive="base">
                                        <p:cTn id="64" dur="1250" fill="hold"/>
                                        <p:tgtEl>
                                          <p:spTgt spid="30"/>
                                        </p:tgtEl>
                                        <p:attrNameLst>
                                          <p:attrName>ppt_y</p:attrName>
                                        </p:attrNameLst>
                                      </p:cBhvr>
                                      <p:tavLst>
                                        <p:tav tm="0">
                                          <p:val>
                                            <p:strVal val="0-#ppt_h/2"/>
                                          </p:val>
                                        </p:tav>
                                        <p:tav tm="100000">
                                          <p:val>
                                            <p:strVal val="#ppt_y"/>
                                          </p:val>
                                        </p:tav>
                                      </p:tavLst>
                                    </p:anim>
                                  </p:childTnLst>
                                </p:cTn>
                              </p:par>
                              <p:par>
                                <p:cTn id="65" presetID="2" presetClass="entr" presetSubtype="12"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 calcmode="lin" valueType="num">
                                      <p:cBhvr additive="base">
                                        <p:cTn id="67" dur="1250" fill="hold"/>
                                        <p:tgtEl>
                                          <p:spTgt spid="31"/>
                                        </p:tgtEl>
                                        <p:attrNameLst>
                                          <p:attrName>ppt_x</p:attrName>
                                        </p:attrNameLst>
                                      </p:cBhvr>
                                      <p:tavLst>
                                        <p:tav tm="0">
                                          <p:val>
                                            <p:strVal val="0-#ppt_w/2"/>
                                          </p:val>
                                        </p:tav>
                                        <p:tav tm="100000">
                                          <p:val>
                                            <p:strVal val="#ppt_x"/>
                                          </p:val>
                                        </p:tav>
                                      </p:tavLst>
                                    </p:anim>
                                    <p:anim calcmode="lin" valueType="num">
                                      <p:cBhvr additive="base">
                                        <p:cTn id="68" dur="125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1"/>
                                        </p:tgtEl>
                                        <p:attrNameLst>
                                          <p:attrName>style.visibility</p:attrName>
                                        </p:attrNameLst>
                                      </p:cBhvr>
                                      <p:to>
                                        <p:strVal val="visible"/>
                                      </p:to>
                                    </p:set>
                                    <p:anim calcmode="lin" valueType="num">
                                      <p:cBhvr additive="base">
                                        <p:cTn id="73" dur="1250" fill="hold"/>
                                        <p:tgtEl>
                                          <p:spTgt spid="11"/>
                                        </p:tgtEl>
                                        <p:attrNameLst>
                                          <p:attrName>ppt_x</p:attrName>
                                        </p:attrNameLst>
                                      </p:cBhvr>
                                      <p:tavLst>
                                        <p:tav tm="0">
                                          <p:val>
                                            <p:strVal val="#ppt_x"/>
                                          </p:val>
                                        </p:tav>
                                        <p:tav tm="100000">
                                          <p:val>
                                            <p:strVal val="#ppt_x"/>
                                          </p:val>
                                        </p:tav>
                                      </p:tavLst>
                                    </p:anim>
                                    <p:anim calcmode="lin" valueType="num">
                                      <p:cBhvr additive="base">
                                        <p:cTn id="74" dur="1250" fill="hold"/>
                                        <p:tgtEl>
                                          <p:spTgt spid="11"/>
                                        </p:tgtEl>
                                        <p:attrNameLst>
                                          <p:attrName>ppt_y</p:attrName>
                                        </p:attrNameLst>
                                      </p:cBhvr>
                                      <p:tavLst>
                                        <p:tav tm="0">
                                          <p:val>
                                            <p:strVal val="1+#ppt_h/2"/>
                                          </p:val>
                                        </p:tav>
                                        <p:tav tm="100000">
                                          <p:val>
                                            <p:strVal val="#ppt_y"/>
                                          </p:val>
                                        </p:tav>
                                      </p:tavLst>
                                    </p:anim>
                                  </p:childTnLst>
                                </p:cTn>
                              </p:par>
                              <p:par>
                                <p:cTn id="75" presetID="2" presetClass="entr" presetSubtype="9" fill="hold" grpId="0" nodeType="with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additive="base">
                                        <p:cTn id="77" dur="1250" fill="hold"/>
                                        <p:tgtEl>
                                          <p:spTgt spid="12"/>
                                        </p:tgtEl>
                                        <p:attrNameLst>
                                          <p:attrName>ppt_x</p:attrName>
                                        </p:attrNameLst>
                                      </p:cBhvr>
                                      <p:tavLst>
                                        <p:tav tm="0">
                                          <p:val>
                                            <p:strVal val="0-#ppt_w/2"/>
                                          </p:val>
                                        </p:tav>
                                        <p:tav tm="100000">
                                          <p:val>
                                            <p:strVal val="#ppt_x"/>
                                          </p:val>
                                        </p:tav>
                                      </p:tavLst>
                                    </p:anim>
                                    <p:anim calcmode="lin" valueType="num">
                                      <p:cBhvr additive="base">
                                        <p:cTn id="78" dur="1250" fill="hold"/>
                                        <p:tgtEl>
                                          <p:spTgt spid="12"/>
                                        </p:tgtEl>
                                        <p:attrNameLst>
                                          <p:attrName>ppt_y</p:attrName>
                                        </p:attrNameLst>
                                      </p:cBhvr>
                                      <p:tavLst>
                                        <p:tav tm="0">
                                          <p:val>
                                            <p:strVal val="0-#ppt_h/2"/>
                                          </p:val>
                                        </p:tav>
                                        <p:tav tm="100000">
                                          <p:val>
                                            <p:strVal val="#ppt_y"/>
                                          </p:val>
                                        </p:tav>
                                      </p:tavLst>
                                    </p:anim>
                                  </p:childTnLst>
                                </p:cTn>
                              </p:par>
                              <p:par>
                                <p:cTn id="79" presetID="2" presetClass="entr" presetSubtype="6" fill="hold" grpId="0" nodeType="withEffect">
                                  <p:stCondLst>
                                    <p:cond delay="0"/>
                                  </p:stCondLst>
                                  <p:childTnLst>
                                    <p:set>
                                      <p:cBhvr>
                                        <p:cTn id="80" dur="1" fill="hold">
                                          <p:stCondLst>
                                            <p:cond delay="0"/>
                                          </p:stCondLst>
                                        </p:cTn>
                                        <p:tgtEl>
                                          <p:spTgt spid="24"/>
                                        </p:tgtEl>
                                        <p:attrNameLst>
                                          <p:attrName>style.visibility</p:attrName>
                                        </p:attrNameLst>
                                      </p:cBhvr>
                                      <p:to>
                                        <p:strVal val="visible"/>
                                      </p:to>
                                    </p:set>
                                    <p:anim calcmode="lin" valueType="num">
                                      <p:cBhvr additive="base">
                                        <p:cTn id="81" dur="1250" fill="hold"/>
                                        <p:tgtEl>
                                          <p:spTgt spid="24"/>
                                        </p:tgtEl>
                                        <p:attrNameLst>
                                          <p:attrName>ppt_x</p:attrName>
                                        </p:attrNameLst>
                                      </p:cBhvr>
                                      <p:tavLst>
                                        <p:tav tm="0">
                                          <p:val>
                                            <p:strVal val="1+#ppt_w/2"/>
                                          </p:val>
                                        </p:tav>
                                        <p:tav tm="100000">
                                          <p:val>
                                            <p:strVal val="#ppt_x"/>
                                          </p:val>
                                        </p:tav>
                                      </p:tavLst>
                                    </p:anim>
                                    <p:anim calcmode="lin" valueType="num">
                                      <p:cBhvr additive="base">
                                        <p:cTn id="82" dur="1250" fill="hold"/>
                                        <p:tgtEl>
                                          <p:spTgt spid="24"/>
                                        </p:tgtEl>
                                        <p:attrNameLst>
                                          <p:attrName>ppt_y</p:attrName>
                                        </p:attrNameLst>
                                      </p:cBhvr>
                                      <p:tavLst>
                                        <p:tav tm="0">
                                          <p:val>
                                            <p:strVal val="1+#ppt_h/2"/>
                                          </p:val>
                                        </p:tav>
                                        <p:tav tm="100000">
                                          <p:val>
                                            <p:strVal val="#ppt_y"/>
                                          </p:val>
                                        </p:tav>
                                      </p:tavLst>
                                    </p:anim>
                                  </p:childTnLst>
                                </p:cTn>
                              </p:par>
                              <p:par>
                                <p:cTn id="83" presetID="2" presetClass="entr" presetSubtype="2"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anim calcmode="lin" valueType="num">
                                      <p:cBhvr additive="base">
                                        <p:cTn id="85" dur="1250" fill="hold"/>
                                        <p:tgtEl>
                                          <p:spTgt spid="28"/>
                                        </p:tgtEl>
                                        <p:attrNameLst>
                                          <p:attrName>ppt_x</p:attrName>
                                        </p:attrNameLst>
                                      </p:cBhvr>
                                      <p:tavLst>
                                        <p:tav tm="0">
                                          <p:val>
                                            <p:strVal val="1+#ppt_w/2"/>
                                          </p:val>
                                        </p:tav>
                                        <p:tav tm="100000">
                                          <p:val>
                                            <p:strVal val="#ppt_x"/>
                                          </p:val>
                                        </p:tav>
                                      </p:tavLst>
                                    </p:anim>
                                    <p:anim calcmode="lin" valueType="num">
                                      <p:cBhvr additive="base">
                                        <p:cTn id="86" dur="125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3" fill="hold" grpId="0" nodeType="clickEffect">
                                  <p:stCondLst>
                                    <p:cond delay="0"/>
                                  </p:stCondLst>
                                  <p:childTnLst>
                                    <p:set>
                                      <p:cBhvr>
                                        <p:cTn id="90" dur="1" fill="hold">
                                          <p:stCondLst>
                                            <p:cond delay="0"/>
                                          </p:stCondLst>
                                        </p:cTn>
                                        <p:tgtEl>
                                          <p:spTgt spid="17"/>
                                        </p:tgtEl>
                                        <p:attrNameLst>
                                          <p:attrName>style.visibility</p:attrName>
                                        </p:attrNameLst>
                                      </p:cBhvr>
                                      <p:to>
                                        <p:strVal val="visible"/>
                                      </p:to>
                                    </p:set>
                                    <p:anim calcmode="lin" valueType="num">
                                      <p:cBhvr additive="base">
                                        <p:cTn id="91" dur="1250" fill="hold"/>
                                        <p:tgtEl>
                                          <p:spTgt spid="17"/>
                                        </p:tgtEl>
                                        <p:attrNameLst>
                                          <p:attrName>ppt_x</p:attrName>
                                        </p:attrNameLst>
                                      </p:cBhvr>
                                      <p:tavLst>
                                        <p:tav tm="0">
                                          <p:val>
                                            <p:strVal val="1+#ppt_w/2"/>
                                          </p:val>
                                        </p:tav>
                                        <p:tav tm="100000">
                                          <p:val>
                                            <p:strVal val="#ppt_x"/>
                                          </p:val>
                                        </p:tav>
                                      </p:tavLst>
                                    </p:anim>
                                    <p:anim calcmode="lin" valueType="num">
                                      <p:cBhvr additive="base">
                                        <p:cTn id="92" dur="1250" fill="hold"/>
                                        <p:tgtEl>
                                          <p:spTgt spid="17"/>
                                        </p:tgtEl>
                                        <p:attrNameLst>
                                          <p:attrName>ppt_y</p:attrName>
                                        </p:attrNameLst>
                                      </p:cBhvr>
                                      <p:tavLst>
                                        <p:tav tm="0">
                                          <p:val>
                                            <p:strVal val="0-#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5"/>
                                        </p:tgtEl>
                                        <p:attrNameLst>
                                          <p:attrName>style.visibility</p:attrName>
                                        </p:attrNameLst>
                                      </p:cBhvr>
                                      <p:to>
                                        <p:strVal val="visible"/>
                                      </p:to>
                                    </p:set>
                                    <p:anim calcmode="lin" valueType="num">
                                      <p:cBhvr additive="base">
                                        <p:cTn id="95" dur="1250" fill="hold"/>
                                        <p:tgtEl>
                                          <p:spTgt spid="25"/>
                                        </p:tgtEl>
                                        <p:attrNameLst>
                                          <p:attrName>ppt_x</p:attrName>
                                        </p:attrNameLst>
                                      </p:cBhvr>
                                      <p:tavLst>
                                        <p:tav tm="0">
                                          <p:val>
                                            <p:strVal val="#ppt_x"/>
                                          </p:val>
                                        </p:tav>
                                        <p:tav tm="100000">
                                          <p:val>
                                            <p:strVal val="#ppt_x"/>
                                          </p:val>
                                        </p:tav>
                                      </p:tavLst>
                                    </p:anim>
                                    <p:anim calcmode="lin" valueType="num">
                                      <p:cBhvr additive="base">
                                        <p:cTn id="96" dur="1250" fill="hold"/>
                                        <p:tgtEl>
                                          <p:spTgt spid="25"/>
                                        </p:tgtEl>
                                        <p:attrNameLst>
                                          <p:attrName>ppt_y</p:attrName>
                                        </p:attrNameLst>
                                      </p:cBhvr>
                                      <p:tavLst>
                                        <p:tav tm="0">
                                          <p:val>
                                            <p:strVal val="1+#ppt_h/2"/>
                                          </p:val>
                                        </p:tav>
                                        <p:tav tm="100000">
                                          <p:val>
                                            <p:strVal val="#ppt_y"/>
                                          </p:val>
                                        </p:tav>
                                      </p:tavLst>
                                    </p:anim>
                                  </p:childTnLst>
                                </p:cTn>
                              </p:par>
                              <p:par>
                                <p:cTn id="97" presetID="2" presetClass="entr" presetSubtype="9" fill="hold" grpId="0" nodeType="withEffect">
                                  <p:stCondLst>
                                    <p:cond delay="0"/>
                                  </p:stCondLst>
                                  <p:childTnLst>
                                    <p:set>
                                      <p:cBhvr>
                                        <p:cTn id="98" dur="1" fill="hold">
                                          <p:stCondLst>
                                            <p:cond delay="0"/>
                                          </p:stCondLst>
                                        </p:cTn>
                                        <p:tgtEl>
                                          <p:spTgt spid="26"/>
                                        </p:tgtEl>
                                        <p:attrNameLst>
                                          <p:attrName>style.visibility</p:attrName>
                                        </p:attrNameLst>
                                      </p:cBhvr>
                                      <p:to>
                                        <p:strVal val="visible"/>
                                      </p:to>
                                    </p:set>
                                    <p:anim calcmode="lin" valueType="num">
                                      <p:cBhvr additive="base">
                                        <p:cTn id="99" dur="1250" fill="hold"/>
                                        <p:tgtEl>
                                          <p:spTgt spid="26"/>
                                        </p:tgtEl>
                                        <p:attrNameLst>
                                          <p:attrName>ppt_x</p:attrName>
                                        </p:attrNameLst>
                                      </p:cBhvr>
                                      <p:tavLst>
                                        <p:tav tm="0">
                                          <p:val>
                                            <p:strVal val="0-#ppt_w/2"/>
                                          </p:val>
                                        </p:tav>
                                        <p:tav tm="100000">
                                          <p:val>
                                            <p:strVal val="#ppt_x"/>
                                          </p:val>
                                        </p:tav>
                                      </p:tavLst>
                                    </p:anim>
                                    <p:anim calcmode="lin" valueType="num">
                                      <p:cBhvr additive="base">
                                        <p:cTn id="100" dur="1250" fill="hold"/>
                                        <p:tgtEl>
                                          <p:spTgt spid="26"/>
                                        </p:tgtEl>
                                        <p:attrNameLst>
                                          <p:attrName>ppt_y</p:attrName>
                                        </p:attrNameLst>
                                      </p:cBhvr>
                                      <p:tavLst>
                                        <p:tav tm="0">
                                          <p:val>
                                            <p:strVal val="0-#ppt_h/2"/>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1250" fill="hold"/>
                                        <p:tgtEl>
                                          <p:spTgt spid="27"/>
                                        </p:tgtEl>
                                        <p:attrNameLst>
                                          <p:attrName>ppt_x</p:attrName>
                                        </p:attrNameLst>
                                      </p:cBhvr>
                                      <p:tavLst>
                                        <p:tav tm="0">
                                          <p:val>
                                            <p:strVal val="#ppt_x"/>
                                          </p:val>
                                        </p:tav>
                                        <p:tav tm="100000">
                                          <p:val>
                                            <p:strVal val="#ppt_x"/>
                                          </p:val>
                                        </p:tav>
                                      </p:tavLst>
                                    </p:anim>
                                    <p:anim calcmode="lin" valueType="num">
                                      <p:cBhvr additive="base">
                                        <p:cTn id="104" dur="125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4" grpId="0"/>
      <p:bldP spid="35" grpId="0"/>
      <p:bldP spid="3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Vehicle in Road at Golden Hour">
            <a:extLst>
              <a:ext uri="{FF2B5EF4-FFF2-40B4-BE49-F238E27FC236}">
                <a16:creationId xmlns:a16="http://schemas.microsoft.com/office/drawing/2014/main" id="{A0C3A5A0-5C51-4BD1-9F4A-3790F446D9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611" y="1914876"/>
            <a:ext cx="4178174" cy="25654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4662989" y="1617132"/>
            <a:ext cx="4343400" cy="3429000"/>
          </a:xfrm>
          <a:prstGeom prst="rect">
            <a:avLst/>
          </a:prstGeom>
          <a:solidFill>
            <a:srgbClr val="F2F2F2">
              <a:alpha val="92157"/>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1" indent="-457200">
              <a:lnSpc>
                <a:spcPct val="150000"/>
              </a:lnSpc>
              <a:buFont typeface="Wingdings" panose="05000000000000000000" pitchFamily="2" charset="2"/>
              <a:buChar char="§"/>
            </a:pPr>
            <a:r>
              <a:rPr lang="en-US" sz="3200" dirty="0">
                <a:solidFill>
                  <a:schemeClr val="tx2">
                    <a:lumMod val="75000"/>
                  </a:schemeClr>
                </a:solidFill>
                <a:latin typeface="Gadugi" panose="020B0502040204020203" pitchFamily="34" charset="0"/>
                <a:ea typeface="Gadugi" panose="020B0502040204020203" pitchFamily="34" charset="0"/>
              </a:rPr>
              <a:t>Housing</a:t>
            </a:r>
          </a:p>
          <a:p>
            <a:pPr marL="571500" lvl="1" indent="-457200">
              <a:lnSpc>
                <a:spcPct val="150000"/>
              </a:lnSpc>
              <a:buFont typeface="Wingdings" panose="05000000000000000000" pitchFamily="2" charset="2"/>
              <a:buChar char="§"/>
            </a:pPr>
            <a:r>
              <a:rPr lang="en-US" sz="3200" dirty="0">
                <a:solidFill>
                  <a:schemeClr val="tx2">
                    <a:lumMod val="75000"/>
                  </a:schemeClr>
                </a:solidFill>
                <a:latin typeface="Gadugi" panose="020B0502040204020203" pitchFamily="34" charset="0"/>
                <a:ea typeface="Gadugi" panose="020B0502040204020203" pitchFamily="34" charset="0"/>
              </a:rPr>
              <a:t>Transportation</a:t>
            </a:r>
          </a:p>
          <a:p>
            <a:pPr marL="571500" lvl="1" indent="-457200">
              <a:lnSpc>
                <a:spcPct val="150000"/>
              </a:lnSpc>
              <a:buFont typeface="Wingdings" panose="05000000000000000000" pitchFamily="2" charset="2"/>
              <a:buChar char="§"/>
            </a:pPr>
            <a:r>
              <a:rPr lang="en-US" sz="3200" dirty="0">
                <a:solidFill>
                  <a:schemeClr val="tx2">
                    <a:lumMod val="75000"/>
                  </a:schemeClr>
                </a:solidFill>
                <a:latin typeface="Gadugi" panose="020B0502040204020203" pitchFamily="34" charset="0"/>
                <a:ea typeface="Gadugi" panose="020B0502040204020203" pitchFamily="34" charset="0"/>
              </a:rPr>
              <a:t>Family</a:t>
            </a:r>
          </a:p>
        </p:txBody>
      </p:sp>
      <p:sp>
        <p:nvSpPr>
          <p:cNvPr id="4" name="Title 4">
            <a:extLst>
              <a:ext uri="{FF2B5EF4-FFF2-40B4-BE49-F238E27FC236}">
                <a16:creationId xmlns:a16="http://schemas.microsoft.com/office/drawing/2014/main" id="{F1AC3102-4510-4C3A-A3C8-2F9B470ED903}"/>
              </a:ext>
            </a:extLst>
          </p:cNvPr>
          <p:cNvSpPr txBox="1">
            <a:spLocks/>
          </p:cNvSpPr>
          <p:nvPr/>
        </p:nvSpPr>
        <p:spPr>
          <a:xfrm>
            <a:off x="935781" y="2251975"/>
            <a:ext cx="2581834" cy="1891203"/>
          </a:xfrm>
          <a:prstGeom prst="rect">
            <a:avLst/>
          </a:prstGeom>
          <a:solidFill>
            <a:schemeClr val="accent1">
              <a:lumMod val="20000"/>
              <a:lumOff val="80000"/>
              <a:alpha val="57000"/>
            </a:scheme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4400" dirty="0"/>
              <a:t>Major Decisions</a:t>
            </a:r>
          </a:p>
        </p:txBody>
      </p:sp>
    </p:spTree>
    <p:extLst>
      <p:ext uri="{BB962C8B-B14F-4D97-AF65-F5344CB8AC3E}">
        <p14:creationId xmlns:p14="http://schemas.microsoft.com/office/powerpoint/2010/main" val="82053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1+#ppt_w/2"/>
                                          </p:val>
                                        </p:tav>
                                        <p:tav tm="100000">
                                          <p:val>
                                            <p:strVal val="#ppt_x"/>
                                          </p:val>
                                        </p:tav>
                                      </p:tavLst>
                                    </p:anim>
                                    <p:anim calcmode="lin" valueType="num">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72BC9B49-2257-4BB2-9A6A-6B52E7DD041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val="0"/>
              </a:ext>
            </a:extLst>
          </a:blip>
          <a:srcRect/>
          <a:stretch>
            <a:fillRect/>
          </a:stretch>
        </p:blipFill>
        <p:spPr bwMode="auto">
          <a:xfrm>
            <a:off x="253792" y="971550"/>
            <a:ext cx="8628358" cy="5748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Arrow: Right 45">
            <a:extLst>
              <a:ext uri="{FF2B5EF4-FFF2-40B4-BE49-F238E27FC236}">
                <a16:creationId xmlns:a16="http://schemas.microsoft.com/office/drawing/2014/main" id="{50072D5C-BFAE-4C4E-8AE3-9E14B0D421F9}"/>
              </a:ext>
            </a:extLst>
          </p:cNvPr>
          <p:cNvSpPr/>
          <p:nvPr/>
        </p:nvSpPr>
        <p:spPr>
          <a:xfrm>
            <a:off x="1565651" y="4252272"/>
            <a:ext cx="3977899" cy="826643"/>
          </a:xfrm>
          <a:prstGeom prst="rightArrow">
            <a:avLst/>
          </a:prstGeom>
          <a:solidFill>
            <a:srgbClr val="FF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lumMod val="75000"/>
                  </a:schemeClr>
                </a:solidFill>
                <a:latin typeface="Gadugi" panose="020B0502040204020203" pitchFamily="34" charset="0"/>
                <a:ea typeface="Gadugi" panose="020B0502040204020203" pitchFamily="34" charset="0"/>
              </a:rPr>
              <a:t>Cash Flow</a:t>
            </a:r>
          </a:p>
        </p:txBody>
      </p:sp>
      <p:sp>
        <p:nvSpPr>
          <p:cNvPr id="47" name="Arrow: Right 46">
            <a:extLst>
              <a:ext uri="{FF2B5EF4-FFF2-40B4-BE49-F238E27FC236}">
                <a16:creationId xmlns:a16="http://schemas.microsoft.com/office/drawing/2014/main" id="{D7A484CA-36FC-4B49-8668-C52C9CAF8ED4}"/>
              </a:ext>
            </a:extLst>
          </p:cNvPr>
          <p:cNvSpPr/>
          <p:nvPr/>
        </p:nvSpPr>
        <p:spPr>
          <a:xfrm>
            <a:off x="1565651" y="5984099"/>
            <a:ext cx="3006347" cy="826642"/>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Income</a:t>
            </a:r>
          </a:p>
        </p:txBody>
      </p:sp>
      <p:sp>
        <p:nvSpPr>
          <p:cNvPr id="45" name="Arrow: Right 44">
            <a:extLst>
              <a:ext uri="{FF2B5EF4-FFF2-40B4-BE49-F238E27FC236}">
                <a16:creationId xmlns:a16="http://schemas.microsoft.com/office/drawing/2014/main" id="{A82CC681-7541-4B47-A977-13142E3324D2}"/>
              </a:ext>
            </a:extLst>
          </p:cNvPr>
          <p:cNvSpPr/>
          <p:nvPr/>
        </p:nvSpPr>
        <p:spPr>
          <a:xfrm>
            <a:off x="1565652" y="3374004"/>
            <a:ext cx="4403348" cy="83237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adugi" panose="020B0502040204020203" pitchFamily="34" charset="0"/>
                <a:ea typeface="Gadugi" panose="020B0502040204020203" pitchFamily="34" charset="0"/>
              </a:rPr>
              <a:t>Make Choices</a:t>
            </a:r>
            <a:endParaRPr lang="en-US" dirty="0">
              <a:solidFill>
                <a:schemeClr val="bg1"/>
              </a:solidFill>
              <a:latin typeface="Gadugi" panose="020B0502040204020203" pitchFamily="34" charset="0"/>
              <a:ea typeface="Gadugi" panose="020B0502040204020203" pitchFamily="34" charset="0"/>
            </a:endParaRPr>
          </a:p>
        </p:txBody>
      </p:sp>
      <p:sp>
        <p:nvSpPr>
          <p:cNvPr id="34" name="Freeform: Shape 33">
            <a:extLst>
              <a:ext uri="{FF2B5EF4-FFF2-40B4-BE49-F238E27FC236}">
                <a16:creationId xmlns:a16="http://schemas.microsoft.com/office/drawing/2014/main" id="{6CFA46FA-C460-4E85-9EA8-3F928E3FF4F1}"/>
              </a:ext>
            </a:extLst>
          </p:cNvPr>
          <p:cNvSpPr/>
          <p:nvPr/>
        </p:nvSpPr>
        <p:spPr>
          <a:xfrm flipV="1">
            <a:off x="-16709" y="3575547"/>
            <a:ext cx="1582361" cy="430688"/>
          </a:xfrm>
          <a:custGeom>
            <a:avLst/>
            <a:gdLst>
              <a:gd name="connsiteX0" fmla="*/ 0 w 1562697"/>
              <a:gd name="connsiteY0" fmla="*/ 0 h 778516"/>
              <a:gd name="connsiteX1" fmla="*/ 1562697 w 1562697"/>
              <a:gd name="connsiteY1" fmla="*/ 89167 h 778516"/>
              <a:gd name="connsiteX2" fmla="*/ 1562697 w 1562697"/>
              <a:gd name="connsiteY2" fmla="*/ 689814 h 778516"/>
              <a:gd name="connsiteX3" fmla="*/ 0 w 1562697"/>
              <a:gd name="connsiteY3" fmla="*/ 778516 h 778516"/>
              <a:gd name="connsiteX4" fmla="*/ 0 w 1562697"/>
              <a:gd name="connsiteY4" fmla="*/ 0 h 778516"/>
              <a:gd name="connsiteX0" fmla="*/ 0 w 1562697"/>
              <a:gd name="connsiteY0" fmla="*/ 0 h 920571"/>
              <a:gd name="connsiteX1" fmla="*/ 1562697 w 1562697"/>
              <a:gd name="connsiteY1" fmla="*/ 89167 h 920571"/>
              <a:gd name="connsiteX2" fmla="*/ 1562697 w 1562697"/>
              <a:gd name="connsiteY2" fmla="*/ 689814 h 920571"/>
              <a:gd name="connsiteX3" fmla="*/ 0 w 1562697"/>
              <a:gd name="connsiteY3" fmla="*/ 920571 h 920571"/>
              <a:gd name="connsiteX4" fmla="*/ 0 w 1562697"/>
              <a:gd name="connsiteY4" fmla="*/ 0 h 920571"/>
              <a:gd name="connsiteX0" fmla="*/ 0 w 1562697"/>
              <a:gd name="connsiteY0" fmla="*/ 123916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123916 h 831404"/>
              <a:gd name="connsiteX0" fmla="*/ 0 w 1562697"/>
              <a:gd name="connsiteY0" fmla="*/ 52889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52889 h 831404"/>
              <a:gd name="connsiteX0" fmla="*/ 0 w 1562697"/>
              <a:gd name="connsiteY0" fmla="*/ 52889 h 703555"/>
              <a:gd name="connsiteX1" fmla="*/ 1562697 w 1562697"/>
              <a:gd name="connsiteY1" fmla="*/ 0 h 703555"/>
              <a:gd name="connsiteX2" fmla="*/ 1562697 w 1562697"/>
              <a:gd name="connsiteY2" fmla="*/ 600647 h 703555"/>
              <a:gd name="connsiteX3" fmla="*/ 0 w 1562697"/>
              <a:gd name="connsiteY3" fmla="*/ 703555 h 703555"/>
              <a:gd name="connsiteX4" fmla="*/ 0 w 1562697"/>
              <a:gd name="connsiteY4" fmla="*/ 52889 h 703555"/>
              <a:gd name="connsiteX0" fmla="*/ 9832 w 1572529"/>
              <a:gd name="connsiteY0" fmla="*/ 52889 h 604116"/>
              <a:gd name="connsiteX1" fmla="*/ 1572529 w 1572529"/>
              <a:gd name="connsiteY1" fmla="*/ 0 h 604116"/>
              <a:gd name="connsiteX2" fmla="*/ 1572529 w 1572529"/>
              <a:gd name="connsiteY2" fmla="*/ 600647 h 604116"/>
              <a:gd name="connsiteX3" fmla="*/ 0 w 1572529"/>
              <a:gd name="connsiteY3" fmla="*/ 604116 h 604116"/>
              <a:gd name="connsiteX4" fmla="*/ 9832 w 1572529"/>
              <a:gd name="connsiteY4" fmla="*/ 52889 h 604116"/>
              <a:gd name="connsiteX0" fmla="*/ 0 w 1582361"/>
              <a:gd name="connsiteY0" fmla="*/ 0 h 622254"/>
              <a:gd name="connsiteX1" fmla="*/ 1582361 w 1582361"/>
              <a:gd name="connsiteY1" fmla="*/ 18138 h 622254"/>
              <a:gd name="connsiteX2" fmla="*/ 1582361 w 1582361"/>
              <a:gd name="connsiteY2" fmla="*/ 618785 h 622254"/>
              <a:gd name="connsiteX3" fmla="*/ 9832 w 1582361"/>
              <a:gd name="connsiteY3" fmla="*/ 622254 h 622254"/>
              <a:gd name="connsiteX4" fmla="*/ 0 w 1582361"/>
              <a:gd name="connsiteY4" fmla="*/ 0 h 62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2361" h="622254">
                <a:moveTo>
                  <a:pt x="0" y="0"/>
                </a:moveTo>
                <a:lnTo>
                  <a:pt x="1582361" y="18138"/>
                </a:lnTo>
                <a:lnTo>
                  <a:pt x="1582361" y="618785"/>
                </a:lnTo>
                <a:lnTo>
                  <a:pt x="9832" y="622254"/>
                </a:lnTo>
                <a:lnTo>
                  <a:pt x="0" y="0"/>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7FC02979-501E-443A-B6B6-E52411DE008C}"/>
              </a:ext>
            </a:extLst>
          </p:cNvPr>
          <p:cNvSpPr/>
          <p:nvPr/>
        </p:nvSpPr>
        <p:spPr>
          <a:xfrm>
            <a:off x="-12810" y="4459789"/>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7EC91026-E5B5-42C6-A4DD-5F859D58086D}"/>
              </a:ext>
            </a:extLst>
          </p:cNvPr>
          <p:cNvSpPr/>
          <p:nvPr/>
        </p:nvSpPr>
        <p:spPr>
          <a:xfrm>
            <a:off x="-12810" y="6186767"/>
            <a:ext cx="1578462" cy="667677"/>
          </a:xfrm>
          <a:custGeom>
            <a:avLst/>
            <a:gdLst>
              <a:gd name="connsiteX0" fmla="*/ 1578462 w 1578462"/>
              <a:gd name="connsiteY0" fmla="*/ 0 h 964652"/>
              <a:gd name="connsiteX1" fmla="*/ 1578462 w 1578462"/>
              <a:gd name="connsiteY1" fmla="*/ 600647 h 964652"/>
              <a:gd name="connsiteX2" fmla="*/ 0 w 1578462"/>
              <a:gd name="connsiteY2" fmla="*/ 964652 h 964652"/>
              <a:gd name="connsiteX3" fmla="*/ 0 w 1578462"/>
              <a:gd name="connsiteY3" fmla="*/ 315269 h 964652"/>
              <a:gd name="connsiteX4" fmla="*/ 1578462 w 1578462"/>
              <a:gd name="connsiteY4" fmla="*/ 0 h 964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964652">
                <a:moveTo>
                  <a:pt x="1578462" y="0"/>
                </a:moveTo>
                <a:lnTo>
                  <a:pt x="1578462" y="600647"/>
                </a:lnTo>
                <a:lnTo>
                  <a:pt x="0" y="964652"/>
                </a:lnTo>
                <a:lnTo>
                  <a:pt x="0" y="315269"/>
                </a:lnTo>
                <a:lnTo>
                  <a:pt x="1578462"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Arrow: Right 29">
            <a:extLst>
              <a:ext uri="{FF2B5EF4-FFF2-40B4-BE49-F238E27FC236}">
                <a16:creationId xmlns:a16="http://schemas.microsoft.com/office/drawing/2014/main" id="{8797FA77-E802-4CA6-B673-276DC499C6D7}"/>
              </a:ext>
            </a:extLst>
          </p:cNvPr>
          <p:cNvSpPr/>
          <p:nvPr/>
        </p:nvSpPr>
        <p:spPr>
          <a:xfrm>
            <a:off x="1565649" y="5113934"/>
            <a:ext cx="3552451" cy="826643"/>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Expenses</a:t>
            </a:r>
          </a:p>
        </p:txBody>
      </p:sp>
      <p:sp>
        <p:nvSpPr>
          <p:cNvPr id="31" name="Freeform: Shape 30">
            <a:extLst>
              <a:ext uri="{FF2B5EF4-FFF2-40B4-BE49-F238E27FC236}">
                <a16:creationId xmlns:a16="http://schemas.microsoft.com/office/drawing/2014/main" id="{E6F0375A-1D01-4C5C-9C38-67C2E61FB4E3}"/>
              </a:ext>
            </a:extLst>
          </p:cNvPr>
          <p:cNvSpPr/>
          <p:nvPr/>
        </p:nvSpPr>
        <p:spPr>
          <a:xfrm>
            <a:off x="-12812" y="5321451"/>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2">
            <a:extLst>
              <a:ext uri="{FF2B5EF4-FFF2-40B4-BE49-F238E27FC236}">
                <a16:creationId xmlns:a16="http://schemas.microsoft.com/office/drawing/2014/main" id="{4CF03C7B-D6CB-41E5-8265-CB412DF6CE23}"/>
              </a:ext>
            </a:extLst>
          </p:cNvPr>
          <p:cNvSpPr>
            <a:spLocks noGrp="1"/>
          </p:cNvSpPr>
          <p:nvPr>
            <p:ph type="title"/>
          </p:nvPr>
        </p:nvSpPr>
        <p:spPr>
          <a:xfrm>
            <a:off x="0" y="0"/>
            <a:ext cx="9144000" cy="665160"/>
          </a:xfrm>
        </p:spPr>
        <p:txBody>
          <a:bodyPr/>
          <a:lstStyle/>
          <a:p>
            <a:r>
              <a:rPr lang="en-US" dirty="0"/>
              <a:t>Plan Your Route</a:t>
            </a:r>
          </a:p>
        </p:txBody>
      </p:sp>
      <p:sp>
        <p:nvSpPr>
          <p:cNvPr id="16" name="Arrow: Right 15">
            <a:extLst>
              <a:ext uri="{FF2B5EF4-FFF2-40B4-BE49-F238E27FC236}">
                <a16:creationId xmlns:a16="http://schemas.microsoft.com/office/drawing/2014/main" id="{A7631C63-2C51-4E4D-8B1A-570DD2AA4D49}"/>
              </a:ext>
            </a:extLst>
          </p:cNvPr>
          <p:cNvSpPr/>
          <p:nvPr/>
        </p:nvSpPr>
        <p:spPr>
          <a:xfrm>
            <a:off x="1565651" y="2520682"/>
            <a:ext cx="4911350" cy="831548"/>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Plan Your Route</a:t>
            </a:r>
          </a:p>
        </p:txBody>
      </p:sp>
      <p:sp>
        <p:nvSpPr>
          <p:cNvPr id="17" name="Freeform: Shape 16">
            <a:extLst>
              <a:ext uri="{FF2B5EF4-FFF2-40B4-BE49-F238E27FC236}">
                <a16:creationId xmlns:a16="http://schemas.microsoft.com/office/drawing/2014/main" id="{AEDD92F4-6E89-4262-8CA6-AF3F4C6936AE}"/>
              </a:ext>
            </a:extLst>
          </p:cNvPr>
          <p:cNvSpPr/>
          <p:nvPr/>
        </p:nvSpPr>
        <p:spPr>
          <a:xfrm>
            <a:off x="2955" y="2587676"/>
            <a:ext cx="1562697" cy="555586"/>
          </a:xfrm>
          <a:custGeom>
            <a:avLst/>
            <a:gdLst>
              <a:gd name="connsiteX0" fmla="*/ 0 w 1562697"/>
              <a:gd name="connsiteY0" fmla="*/ 0 h 802704"/>
              <a:gd name="connsiteX1" fmla="*/ 1562697 w 1562697"/>
              <a:gd name="connsiteY1" fmla="*/ 202058 h 802704"/>
              <a:gd name="connsiteX2" fmla="*/ 1562697 w 1562697"/>
              <a:gd name="connsiteY2" fmla="*/ 802704 h 802704"/>
              <a:gd name="connsiteX3" fmla="*/ 0 w 1562697"/>
              <a:gd name="connsiteY3" fmla="*/ 665286 h 802704"/>
              <a:gd name="connsiteX4" fmla="*/ 0 w 1562697"/>
              <a:gd name="connsiteY4" fmla="*/ 0 h 802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697" h="802704">
                <a:moveTo>
                  <a:pt x="0" y="0"/>
                </a:moveTo>
                <a:lnTo>
                  <a:pt x="1562697" y="202058"/>
                </a:lnTo>
                <a:lnTo>
                  <a:pt x="1562697" y="802704"/>
                </a:lnTo>
                <a:lnTo>
                  <a:pt x="0" y="665286"/>
                </a:lnTo>
                <a:lnTo>
                  <a:pt x="0" y="0"/>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736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31"/>
                                        </p:tgtEl>
                                        <p:attrNameLst>
                                          <p:attrName>style.opacity</p:attrName>
                                        </p:attrNameLst>
                                      </p:cBhvr>
                                      <p:to>
                                        <p:strVal val="0.5"/>
                                      </p:to>
                                    </p:set>
                                    <p:animEffect filter="image" prLst="opacity: 0.5">
                                      <p:cBhvr rctx="IE">
                                        <p:cTn id="7" dur="indefinite"/>
                                        <p:tgtEl>
                                          <p:spTgt spid="31"/>
                                        </p:tgtEl>
                                      </p:cBhvr>
                                    </p:animEffect>
                                  </p:childTnLst>
                                </p:cTn>
                              </p:par>
                              <p:par>
                                <p:cTn id="8" presetID="9" presetClass="emph" presetSubtype="0" grpId="0" nodeType="withEffect">
                                  <p:stCondLst>
                                    <p:cond delay="0"/>
                                  </p:stCondLst>
                                  <p:childTnLst>
                                    <p:set>
                                      <p:cBhvr>
                                        <p:cTn id="9" dur="indefinite"/>
                                        <p:tgtEl>
                                          <p:spTgt spid="30"/>
                                        </p:tgtEl>
                                        <p:attrNameLst>
                                          <p:attrName>style.opacity</p:attrName>
                                        </p:attrNameLst>
                                      </p:cBhvr>
                                      <p:to>
                                        <p:strVal val="0.5"/>
                                      </p:to>
                                    </p:set>
                                    <p:animEffect filter="image" prLst="opacity: 0.5">
                                      <p:cBhvr rctx="IE">
                                        <p:cTn id="10" dur="indefinite"/>
                                        <p:tgtEl>
                                          <p:spTgt spid="30"/>
                                        </p:tgtEl>
                                      </p:cBhvr>
                                    </p:animEffect>
                                  </p:childTnLst>
                                </p:cTn>
                              </p:par>
                              <p:par>
                                <p:cTn id="11" presetID="9" presetClass="emph" presetSubtype="0" grpId="0" nodeType="withEffect">
                                  <p:stCondLst>
                                    <p:cond delay="0"/>
                                  </p:stCondLst>
                                  <p:childTnLst>
                                    <p:set>
                                      <p:cBhvr>
                                        <p:cTn id="12" dur="indefinite"/>
                                        <p:tgtEl>
                                          <p:spTgt spid="32"/>
                                        </p:tgtEl>
                                        <p:attrNameLst>
                                          <p:attrName>style.opacity</p:attrName>
                                        </p:attrNameLst>
                                      </p:cBhvr>
                                      <p:to>
                                        <p:strVal val="0.5"/>
                                      </p:to>
                                    </p:set>
                                    <p:animEffect filter="image" prLst="opacity: 0.5">
                                      <p:cBhvr rctx="IE">
                                        <p:cTn id="13" dur="indefinite"/>
                                        <p:tgtEl>
                                          <p:spTgt spid="32"/>
                                        </p:tgtEl>
                                      </p:cBhvr>
                                    </p:animEffect>
                                  </p:childTnLst>
                                </p:cTn>
                              </p:par>
                              <p:par>
                                <p:cTn id="14" presetID="9" presetClass="emph" presetSubtype="0" grpId="0" nodeType="withEffect">
                                  <p:stCondLst>
                                    <p:cond delay="0"/>
                                  </p:stCondLst>
                                  <p:childTnLst>
                                    <p:set>
                                      <p:cBhvr>
                                        <p:cTn id="15" dur="indefinite"/>
                                        <p:tgtEl>
                                          <p:spTgt spid="47"/>
                                        </p:tgtEl>
                                        <p:attrNameLst>
                                          <p:attrName>style.opacity</p:attrName>
                                        </p:attrNameLst>
                                      </p:cBhvr>
                                      <p:to>
                                        <p:strVal val="0.5"/>
                                      </p:to>
                                    </p:set>
                                    <p:animEffect filter="image" prLst="opacity: 0.5">
                                      <p:cBhvr rctx="IE">
                                        <p:cTn id="16" dur="indefinite"/>
                                        <p:tgtEl>
                                          <p:spTgt spid="47"/>
                                        </p:tgtEl>
                                      </p:cBhvr>
                                    </p:animEffect>
                                  </p:childTnLst>
                                </p:cTn>
                              </p:par>
                            </p:childTnLst>
                          </p:cTn>
                        </p:par>
                        <p:par>
                          <p:cTn id="17" fill="hold">
                            <p:stCondLst>
                              <p:cond delay="0"/>
                            </p:stCondLst>
                            <p:childTnLst>
                              <p:par>
                                <p:cTn id="18" presetID="9" presetClass="emph" presetSubtype="0" grpId="0" nodeType="afterEffect">
                                  <p:stCondLst>
                                    <p:cond delay="0"/>
                                  </p:stCondLst>
                                  <p:childTnLst>
                                    <p:set>
                                      <p:cBhvr>
                                        <p:cTn id="19" dur="indefinite"/>
                                        <p:tgtEl>
                                          <p:spTgt spid="33"/>
                                        </p:tgtEl>
                                        <p:attrNameLst>
                                          <p:attrName>style.opacity</p:attrName>
                                        </p:attrNameLst>
                                      </p:cBhvr>
                                      <p:to>
                                        <p:strVal val="0.5"/>
                                      </p:to>
                                    </p:set>
                                    <p:animEffect filter="image" prLst="opacity: 0.5">
                                      <p:cBhvr rctx="IE">
                                        <p:cTn id="20" dur="indefinite"/>
                                        <p:tgtEl>
                                          <p:spTgt spid="33"/>
                                        </p:tgtEl>
                                      </p:cBhvr>
                                    </p:animEffect>
                                  </p:childTnLst>
                                </p:cTn>
                              </p:par>
                            </p:childTnLst>
                          </p:cTn>
                        </p:par>
                        <p:par>
                          <p:cTn id="21" fill="hold">
                            <p:stCondLst>
                              <p:cond delay="0"/>
                            </p:stCondLst>
                            <p:childTnLst>
                              <p:par>
                                <p:cTn id="22" presetID="9" presetClass="emph" presetSubtype="0" grpId="0" nodeType="afterEffect">
                                  <p:stCondLst>
                                    <p:cond delay="0"/>
                                  </p:stCondLst>
                                  <p:childTnLst>
                                    <p:set>
                                      <p:cBhvr>
                                        <p:cTn id="23" dur="indefinite"/>
                                        <p:tgtEl>
                                          <p:spTgt spid="46"/>
                                        </p:tgtEl>
                                        <p:attrNameLst>
                                          <p:attrName>style.opacity</p:attrName>
                                        </p:attrNameLst>
                                      </p:cBhvr>
                                      <p:to>
                                        <p:strVal val="0.5"/>
                                      </p:to>
                                    </p:set>
                                    <p:animEffect filter="image" prLst="opacity: 0.5">
                                      <p:cBhvr rctx="IE">
                                        <p:cTn id="24" dur="indefinite"/>
                                        <p:tgtEl>
                                          <p:spTgt spid="46"/>
                                        </p:tgtEl>
                                      </p:cBhvr>
                                    </p:animEffect>
                                  </p:childTnLst>
                                </p:cTn>
                              </p:par>
                            </p:childTnLst>
                          </p:cTn>
                        </p:par>
                        <p:par>
                          <p:cTn id="25" fill="hold">
                            <p:stCondLst>
                              <p:cond delay="0"/>
                            </p:stCondLst>
                            <p:childTnLst>
                              <p:par>
                                <p:cTn id="26" presetID="9" presetClass="emph" presetSubtype="0" grpId="0" nodeType="afterEffect">
                                  <p:stCondLst>
                                    <p:cond delay="500"/>
                                  </p:stCondLst>
                                  <p:childTnLst>
                                    <p:set>
                                      <p:cBhvr>
                                        <p:cTn id="27" dur="indefinite"/>
                                        <p:tgtEl>
                                          <p:spTgt spid="45"/>
                                        </p:tgtEl>
                                        <p:attrNameLst>
                                          <p:attrName>style.opacity</p:attrName>
                                        </p:attrNameLst>
                                      </p:cBhvr>
                                      <p:to>
                                        <p:strVal val="0.5"/>
                                      </p:to>
                                    </p:set>
                                    <p:animEffect filter="image" prLst="opacity: 0.5">
                                      <p:cBhvr rctx="IE">
                                        <p:cTn id="28" dur="indefinite"/>
                                        <p:tgtEl>
                                          <p:spTgt spid="45"/>
                                        </p:tgtEl>
                                      </p:cBhvr>
                                    </p:animEffect>
                                  </p:childTnLst>
                                </p:cTn>
                              </p:par>
                              <p:par>
                                <p:cTn id="29" presetID="9" presetClass="emph" presetSubtype="0" grpId="0" nodeType="withEffect">
                                  <p:stCondLst>
                                    <p:cond delay="500"/>
                                  </p:stCondLst>
                                  <p:childTnLst>
                                    <p:set>
                                      <p:cBhvr>
                                        <p:cTn id="30" dur="indefinite"/>
                                        <p:tgtEl>
                                          <p:spTgt spid="34"/>
                                        </p:tgtEl>
                                        <p:attrNameLst>
                                          <p:attrName>style.opacity</p:attrName>
                                        </p:attrNameLst>
                                      </p:cBhvr>
                                      <p:to>
                                        <p:strVal val="0.5"/>
                                      </p:to>
                                    </p:set>
                                    <p:animEffect filter="image" prLst="opacity: 0.5">
                                      <p:cBhvr rctx="IE">
                                        <p:cTn id="31" dur="indefinite"/>
                                        <p:tgtEl>
                                          <p:spTgt spid="34"/>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750"/>
                                        <p:tgtEl>
                                          <p:spTgt spid="17"/>
                                        </p:tgtEl>
                                      </p:cBhvr>
                                    </p:animEffect>
                                  </p:childTnLst>
                                </p:cTn>
                              </p:par>
                            </p:childTnLst>
                          </p:cTn>
                        </p:par>
                        <p:par>
                          <p:cTn id="36" fill="hold">
                            <p:stCondLst>
                              <p:cond delay="1250"/>
                            </p:stCondLst>
                            <p:childTnLst>
                              <p:par>
                                <p:cTn id="37" presetID="22" presetClass="entr" presetSubtype="8"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5" grpId="0" animBg="1"/>
      <p:bldP spid="34" grpId="0" animBg="1"/>
      <p:bldP spid="33" grpId="0" animBg="1"/>
      <p:bldP spid="32" grpId="0" animBg="1"/>
      <p:bldP spid="30" grpId="0" animBg="1"/>
      <p:bldP spid="31" grpId="0" animBg="1"/>
      <p:bldP spid="16" grpId="0" animBg="1"/>
      <p:bldP spid="1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FF8E68-29B3-48B5-BED3-79C00945357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45" b="99448" l="5383" r="97930">
                        <a14:foregroundMark x1="21118" y1="23066" x2="33954" y2="51657"/>
                        <a14:foregroundMark x1="46170" y1="20442" x2="44720" y2="33702"/>
                        <a14:foregroundMark x1="44720" y1="33702" x2="47826" y2="42541"/>
                        <a14:foregroundMark x1="47826" y1="42541" x2="50518" y2="44199"/>
                        <a14:foregroundMark x1="74327" y1="30801" x2="69358" y2="55939"/>
                        <a14:foregroundMark x1="54037" y1="49171" x2="82195" y2="58978"/>
                        <a14:foregroundMark x1="81366" y1="46823" x2="91304" y2="75276"/>
                        <a14:foregroundMark x1="91304" y1="75276" x2="91304" y2="77624"/>
                        <a14:foregroundMark x1="83437" y1="49171" x2="94203" y2="54282"/>
                        <a14:foregroundMark x1="94203" y1="54282" x2="91925" y2="82320"/>
                        <a14:foregroundMark x1="91925" y1="82320" x2="86128" y2="88812"/>
                        <a14:foregroundMark x1="97930" y1="54144" x2="97930" y2="54144"/>
                        <a14:foregroundMark x1="63354" y1="56630" x2="63354" y2="56630"/>
                        <a14:foregroundMark x1="68116" y1="63536" x2="68116" y2="63536"/>
                        <a14:foregroundMark x1="47206" y1="95856" x2="48861" y2="98757"/>
                        <a14:foregroundMark x1="46916" y1="95348" x2="47206" y2="95856"/>
                        <a14:foregroundMark x1="38302" y1="80249" x2="41862" y2="86490"/>
                        <a14:foregroundMark x1="44100" y1="95822" x2="45342" y2="99448"/>
                        <a14:foregroundMark x1="40373" y1="84945" x2="40955" y2="86643"/>
                        <a14:foregroundMark x1="55280" y1="96685" x2="55280" y2="96685"/>
                        <a14:foregroundMark x1="11801" y1="43370" x2="5383" y2="52072"/>
                        <a14:foregroundMark x1="5383" y1="52072" x2="5383" y2="72099"/>
                        <a14:foregroundMark x1="14079" y1="94613" x2="12836" y2="95856"/>
                        <a14:backgroundMark x1="40373" y1="90055" x2="40373" y2="90055"/>
                        <a14:backgroundMark x1="41201" y1="88260" x2="41201" y2="88260"/>
                        <a14:backgroundMark x1="40373" y1="86740" x2="43892" y2="95856"/>
                        <a14:backgroundMark x1="43892" y1="95856" x2="43892" y2="95856"/>
                      </a14:backgroundRemoval>
                    </a14:imgEffect>
                  </a14:imgLayer>
                </a14:imgProps>
              </a:ext>
              <a:ext uri="{28A0092B-C50C-407E-A947-70E740481C1C}">
                <a14:useLocalDpi xmlns:a14="http://schemas.microsoft.com/office/drawing/2010/main" val="0"/>
              </a:ext>
            </a:extLst>
          </a:blip>
          <a:stretch>
            <a:fillRect/>
          </a:stretch>
        </p:blipFill>
        <p:spPr>
          <a:xfrm>
            <a:off x="123645" y="1300000"/>
            <a:ext cx="3707892" cy="5558000"/>
          </a:xfrm>
          <a:prstGeom prst="rect">
            <a:avLst/>
          </a:prstGeom>
        </p:spPr>
      </p:pic>
      <p:sp>
        <p:nvSpPr>
          <p:cNvPr id="4" name="Title 1">
            <a:extLst>
              <a:ext uri="{FF2B5EF4-FFF2-40B4-BE49-F238E27FC236}">
                <a16:creationId xmlns:a16="http://schemas.microsoft.com/office/drawing/2014/main" id="{1326D254-47EE-4CA7-940E-6089A0B17F98}"/>
              </a:ext>
            </a:extLst>
          </p:cNvPr>
          <p:cNvSpPr txBox="1">
            <a:spLocks/>
          </p:cNvSpPr>
          <p:nvPr/>
        </p:nvSpPr>
        <p:spPr>
          <a:xfrm>
            <a:off x="4572000" y="1679562"/>
            <a:ext cx="3707892" cy="2660324"/>
          </a:xfrm>
          <a:prstGeom prst="rect">
            <a:avLst/>
          </a:prstGeom>
          <a:solidFill>
            <a:schemeClr val="bg1"/>
          </a:solid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4000" dirty="0">
                <a:solidFill>
                  <a:schemeClr val="tx2">
                    <a:lumMod val="75000"/>
                  </a:schemeClr>
                </a:solidFill>
              </a:rPr>
              <a:t>Anna’s Plan</a:t>
            </a:r>
          </a:p>
        </p:txBody>
      </p:sp>
    </p:spTree>
    <p:extLst>
      <p:ext uri="{BB962C8B-B14F-4D97-AF65-F5344CB8AC3E}">
        <p14:creationId xmlns:p14="http://schemas.microsoft.com/office/powerpoint/2010/main" val="307555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F6EF6B77-B3BE-47FC-BAC8-CA8256BF339E}"/>
              </a:ext>
            </a:extLst>
          </p:cNvPr>
          <p:cNvSpPr txBox="1">
            <a:spLocks/>
          </p:cNvSpPr>
          <p:nvPr/>
        </p:nvSpPr>
        <p:spPr>
          <a:xfrm>
            <a:off x="220811" y="1580853"/>
            <a:ext cx="3733800" cy="3819347"/>
          </a:xfrm>
          <a:prstGeom prst="rect">
            <a:avLst/>
          </a:prstGeom>
          <a:solidFill>
            <a:schemeClr val="bg1"/>
          </a:solid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spcBef>
                <a:spcPts val="600"/>
              </a:spcBef>
              <a:spcAft>
                <a:spcPts val="1200"/>
              </a:spcAft>
            </a:pPr>
            <a:r>
              <a:rPr lang="en-US" sz="2800" dirty="0">
                <a:solidFill>
                  <a:srgbClr val="1F497D"/>
                </a:solidFill>
              </a:rPr>
              <a:t>Start with income and plan any changes: </a:t>
            </a:r>
          </a:p>
          <a:p>
            <a:pPr marL="571500" indent="-342900">
              <a:buFont typeface="Arial" panose="020B0604020202020204" pitchFamily="34" charset="0"/>
              <a:buChar char="•"/>
            </a:pPr>
            <a:r>
              <a:rPr lang="en-US" sz="2400" dirty="0">
                <a:solidFill>
                  <a:srgbClr val="1F497D"/>
                </a:solidFill>
              </a:rPr>
              <a:t>Earnings</a:t>
            </a:r>
          </a:p>
          <a:p>
            <a:pPr marL="571500" indent="-342900">
              <a:buFont typeface="Arial" panose="020B0604020202020204" pitchFamily="34" charset="0"/>
              <a:buChar char="•"/>
            </a:pPr>
            <a:r>
              <a:rPr lang="en-US" sz="2400" dirty="0">
                <a:solidFill>
                  <a:srgbClr val="1F497D"/>
                </a:solidFill>
              </a:rPr>
              <a:t>Assistance</a:t>
            </a:r>
          </a:p>
          <a:p>
            <a:pPr marL="571500" indent="-342900">
              <a:buFont typeface="Arial" panose="020B0604020202020204" pitchFamily="34" charset="0"/>
              <a:buChar char="•"/>
            </a:pPr>
            <a:r>
              <a:rPr lang="en-US" sz="2400" dirty="0">
                <a:solidFill>
                  <a:srgbClr val="1F497D"/>
                </a:solidFill>
              </a:rPr>
              <a:t>Withholding</a:t>
            </a:r>
          </a:p>
          <a:p>
            <a:pPr marL="571500" indent="-342900">
              <a:buFont typeface="Arial" panose="020B0604020202020204" pitchFamily="34" charset="0"/>
              <a:buChar char="•"/>
            </a:pPr>
            <a:r>
              <a:rPr lang="en-US" sz="2400" dirty="0">
                <a:solidFill>
                  <a:srgbClr val="1F497D"/>
                </a:solidFill>
              </a:rPr>
              <a:t>Deductions</a:t>
            </a:r>
          </a:p>
          <a:p>
            <a:pPr marL="228600">
              <a:spcBef>
                <a:spcPts val="1200"/>
              </a:spcBef>
            </a:pPr>
            <a:r>
              <a:rPr lang="en-US" sz="2400" dirty="0">
                <a:solidFill>
                  <a:srgbClr val="1F497D"/>
                </a:solidFill>
              </a:rPr>
              <a:t>Highlight any planned differences.</a:t>
            </a:r>
          </a:p>
          <a:p>
            <a:pPr algn="ctr"/>
            <a:endParaRPr lang="en-US" sz="3600" dirty="0">
              <a:solidFill>
                <a:srgbClr val="1F497D"/>
              </a:solidFill>
            </a:endParaRPr>
          </a:p>
        </p:txBody>
      </p:sp>
      <p:sp>
        <p:nvSpPr>
          <p:cNvPr id="2" name="Title 1">
            <a:extLst>
              <a:ext uri="{FF2B5EF4-FFF2-40B4-BE49-F238E27FC236}">
                <a16:creationId xmlns:a16="http://schemas.microsoft.com/office/drawing/2014/main" id="{6CE7EB1A-4442-4253-BB3B-F5CB82A143E1}"/>
              </a:ext>
            </a:extLst>
          </p:cNvPr>
          <p:cNvSpPr>
            <a:spLocks noGrp="1"/>
          </p:cNvSpPr>
          <p:nvPr>
            <p:ph type="title"/>
          </p:nvPr>
        </p:nvSpPr>
        <p:spPr/>
        <p:txBody>
          <a:bodyPr/>
          <a:lstStyle/>
          <a:p>
            <a:r>
              <a:rPr lang="en-US" dirty="0"/>
              <a:t>Plan Your Route</a:t>
            </a:r>
          </a:p>
        </p:txBody>
      </p:sp>
    </p:spTree>
    <p:extLst>
      <p:ext uri="{BB962C8B-B14F-4D97-AF65-F5344CB8AC3E}">
        <p14:creationId xmlns:p14="http://schemas.microsoft.com/office/powerpoint/2010/main" val="4105816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8D5A00-2A0B-4619-A596-13E69FA82FFA}"/>
              </a:ext>
            </a:extLst>
          </p:cNvPr>
          <p:cNvSpPr/>
          <p:nvPr/>
        </p:nvSpPr>
        <p:spPr>
          <a:xfrm>
            <a:off x="304800" y="1705927"/>
            <a:ext cx="2971800" cy="3771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Diagram 7"/>
          <p:cNvGraphicFramePr/>
          <p:nvPr>
            <p:extLst>
              <p:ext uri="{D42A27DB-BD31-4B8C-83A1-F6EECF244321}">
                <p14:modId xmlns:p14="http://schemas.microsoft.com/office/powerpoint/2010/main" val="1281530499"/>
              </p:ext>
            </p:extLst>
          </p:nvPr>
        </p:nvGraphicFramePr>
        <p:xfrm>
          <a:off x="2057400" y="70866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D81A65C5-28D1-4249-A88F-4EDADEF5B85A}"/>
              </a:ext>
            </a:extLst>
          </p:cNvPr>
          <p:cNvSpPr txBox="1">
            <a:spLocks/>
          </p:cNvSpPr>
          <p:nvPr/>
        </p:nvSpPr>
        <p:spPr>
          <a:xfrm>
            <a:off x="304800" y="1705927"/>
            <a:ext cx="2971800" cy="3771901"/>
          </a:xfrm>
          <a:prstGeom prst="rect">
            <a:avLst/>
          </a:prstGeom>
          <a:no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5400" dirty="0">
                <a:solidFill>
                  <a:srgbClr val="1F497D"/>
                </a:solidFill>
              </a:rPr>
              <a:t>Today’s Topics</a:t>
            </a:r>
          </a:p>
        </p:txBody>
      </p:sp>
    </p:spTree>
    <p:extLst>
      <p:ext uri="{BB962C8B-B14F-4D97-AF65-F5344CB8AC3E}">
        <p14:creationId xmlns:p14="http://schemas.microsoft.com/office/powerpoint/2010/main" val="47083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path" presetSubtype="0" accel="50000" decel="50000" fill="hold" grpId="0" nodeType="withEffect">
                                  <p:stCondLst>
                                    <p:cond delay="0"/>
                                  </p:stCondLst>
                                  <p:childTnLst>
                                    <p:animMotion origin="layout" path="M -3.33333E-6 3.7037E-7 L 0.07084 3.7037E-7 C 0.10243 3.7037E-7 0.14167 -0.22917 0.14167 -0.41482 L 0.14167 -0.82963 " pathEditMode="relative" rAng="0" ptsTypes="AAAA">
                                      <p:cBhvr>
                                        <p:cTn id="6" dur="2000" fill="hold"/>
                                        <p:tgtEl>
                                          <p:spTgt spid="8"/>
                                        </p:tgtEl>
                                        <p:attrNameLst>
                                          <p:attrName>ppt_x</p:attrName>
                                          <p:attrName>ppt_y</p:attrName>
                                        </p:attrNameLst>
                                      </p:cBhvr>
                                      <p:rCtr x="7083" y="-41481"/>
                                    </p:animMotion>
                                  </p:childTnLst>
                                </p:cTn>
                              </p:par>
                            </p:childTnLst>
                          </p:cTn>
                        </p:par>
                      </p:childTnLst>
                    </p:cTn>
                  </p:par>
                  <p:par>
                    <p:cTn id="7" fill="hold">
                      <p:stCondLst>
                        <p:cond delay="indefinite"/>
                      </p:stCondLst>
                      <p:childTnLst>
                        <p:par>
                          <p:cTn id="8" fill="hold">
                            <p:stCondLst>
                              <p:cond delay="0"/>
                            </p:stCondLst>
                            <p:childTnLst>
                              <p:par>
                                <p:cTn id="9" presetID="2" presetClass="exit" presetSubtype="2" fill="hold" grpId="1" nodeType="clickEffect">
                                  <p:stCondLst>
                                    <p:cond delay="0"/>
                                  </p:stCondLst>
                                  <p:childTnLst>
                                    <p:anim calcmode="lin" valueType="num">
                                      <p:cBhvr additive="base">
                                        <p:cTn id="10" dur="1500"/>
                                        <p:tgtEl>
                                          <p:spTgt spid="8"/>
                                        </p:tgtEl>
                                        <p:attrNameLst>
                                          <p:attrName>ppt_x</p:attrName>
                                        </p:attrNameLst>
                                      </p:cBhvr>
                                      <p:tavLst>
                                        <p:tav tm="0">
                                          <p:val>
                                            <p:strVal val="ppt_x"/>
                                          </p:val>
                                        </p:tav>
                                        <p:tav tm="100000">
                                          <p:val>
                                            <p:strVal val="1+ppt_w/2"/>
                                          </p:val>
                                        </p:tav>
                                      </p:tavLst>
                                    </p:anim>
                                    <p:anim calcmode="lin" valueType="num">
                                      <p:cBhvr additive="base">
                                        <p:cTn id="11" dur="1500"/>
                                        <p:tgtEl>
                                          <p:spTgt spid="8"/>
                                        </p:tgtEl>
                                        <p:attrNameLst>
                                          <p:attrName>ppt_y</p:attrName>
                                        </p:attrNameLst>
                                      </p:cBhvr>
                                      <p:tavLst>
                                        <p:tav tm="0">
                                          <p:val>
                                            <p:strVal val="ppt_y"/>
                                          </p:val>
                                        </p:tav>
                                        <p:tav tm="100000">
                                          <p:val>
                                            <p:strVal val="ppt_y"/>
                                          </p:val>
                                        </p:tav>
                                      </p:tavLst>
                                    </p:anim>
                                    <p:set>
                                      <p:cBhvr>
                                        <p:cTn id="12" dur="1" fill="hold">
                                          <p:stCondLst>
                                            <p:cond delay="1499"/>
                                          </p:stCondLst>
                                        </p:cTn>
                                        <p:tgtEl>
                                          <p:spTgt spid="8"/>
                                        </p:tgtEl>
                                        <p:attrNameLst>
                                          <p:attrName>style.visibility</p:attrName>
                                        </p:attrNameLst>
                                      </p:cBhvr>
                                      <p:to>
                                        <p:strVal val="hidden"/>
                                      </p:to>
                                    </p:set>
                                  </p:childTnLst>
                                </p:cTn>
                              </p:par>
                              <p:par>
                                <p:cTn id="13" presetID="2" presetClass="exit" presetSubtype="2" fill="hold" grpId="0" nodeType="withEffect">
                                  <p:stCondLst>
                                    <p:cond delay="0"/>
                                  </p:stCondLst>
                                  <p:childTnLst>
                                    <p:anim calcmode="lin" valueType="num">
                                      <p:cBhvr additive="base">
                                        <p:cTn id="14" dur="1000"/>
                                        <p:tgtEl>
                                          <p:spTgt spid="4"/>
                                        </p:tgtEl>
                                        <p:attrNameLst>
                                          <p:attrName>ppt_x</p:attrName>
                                        </p:attrNameLst>
                                      </p:cBhvr>
                                      <p:tavLst>
                                        <p:tav tm="0">
                                          <p:val>
                                            <p:strVal val="ppt_x"/>
                                          </p:val>
                                        </p:tav>
                                        <p:tav tm="100000">
                                          <p:val>
                                            <p:strVal val="1+ppt_w/2"/>
                                          </p:val>
                                        </p:tav>
                                      </p:tavLst>
                                    </p:anim>
                                    <p:anim calcmode="lin" valueType="num">
                                      <p:cBhvr additive="base">
                                        <p:cTn id="15" dur="1000"/>
                                        <p:tgtEl>
                                          <p:spTgt spid="4"/>
                                        </p:tgtEl>
                                        <p:attrNameLst>
                                          <p:attrName>ppt_y</p:attrName>
                                        </p:attrNameLst>
                                      </p:cBhvr>
                                      <p:tavLst>
                                        <p:tav tm="0">
                                          <p:val>
                                            <p:strVal val="ppt_y"/>
                                          </p:val>
                                        </p:tav>
                                        <p:tav tm="100000">
                                          <p:val>
                                            <p:strVal val="ppt_y"/>
                                          </p:val>
                                        </p:tav>
                                      </p:tavLst>
                                    </p:anim>
                                    <p:set>
                                      <p:cBhvr>
                                        <p:cTn id="16" dur="1" fill="hold">
                                          <p:stCondLst>
                                            <p:cond delay="999"/>
                                          </p:stCondLst>
                                        </p:cTn>
                                        <p:tgtEl>
                                          <p:spTgt spid="4"/>
                                        </p:tgtEl>
                                        <p:attrNameLst>
                                          <p:attrName>style.visibility</p:attrName>
                                        </p:attrNameLst>
                                      </p:cBhvr>
                                      <p:to>
                                        <p:strVal val="hidden"/>
                                      </p:to>
                                    </p:set>
                                  </p:childTnLst>
                                </p:cTn>
                              </p:par>
                              <p:par>
                                <p:cTn id="17" presetID="2" presetClass="exit" presetSubtype="2" fill="hold" grpId="0" nodeType="withEffect">
                                  <p:stCondLst>
                                    <p:cond delay="0"/>
                                  </p:stCondLst>
                                  <p:childTnLst>
                                    <p:anim calcmode="lin" valueType="num">
                                      <p:cBhvr additive="base">
                                        <p:cTn id="18" dur="1000"/>
                                        <p:tgtEl>
                                          <p:spTgt spid="7"/>
                                        </p:tgtEl>
                                        <p:attrNameLst>
                                          <p:attrName>ppt_x</p:attrName>
                                        </p:attrNameLst>
                                      </p:cBhvr>
                                      <p:tavLst>
                                        <p:tav tm="0">
                                          <p:val>
                                            <p:strVal val="ppt_x"/>
                                          </p:val>
                                        </p:tav>
                                        <p:tav tm="100000">
                                          <p:val>
                                            <p:strVal val="1+ppt_w/2"/>
                                          </p:val>
                                        </p:tav>
                                      </p:tavLst>
                                    </p:anim>
                                    <p:anim calcmode="lin" valueType="num">
                                      <p:cBhvr additive="base">
                                        <p:cTn id="19" dur="1000"/>
                                        <p:tgtEl>
                                          <p:spTgt spid="7"/>
                                        </p:tgtEl>
                                        <p:attrNameLst>
                                          <p:attrName>ppt_y</p:attrName>
                                        </p:attrNameLst>
                                      </p:cBhvr>
                                      <p:tavLst>
                                        <p:tav tm="0">
                                          <p:val>
                                            <p:strVal val="ppt_y"/>
                                          </p:val>
                                        </p:tav>
                                        <p:tav tm="100000">
                                          <p:val>
                                            <p:strVal val="ppt_y"/>
                                          </p:val>
                                        </p:tav>
                                      </p:tavLst>
                                    </p:anim>
                                    <p:set>
                                      <p:cBhvr>
                                        <p:cTn id="20"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Graphic spid="8" grpId="0">
        <p:bldAsOne/>
      </p:bldGraphic>
      <p:bldGraphic spid="8" grpId="1">
        <p:bldAsOne/>
      </p:bldGraphic>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F8A019-9095-4B5E-9213-C165EE6F3E92}"/>
              </a:ext>
            </a:extLst>
          </p:cNvPr>
          <p:cNvPicPr>
            <a:picLocks noChangeAspect="1"/>
          </p:cNvPicPr>
          <p:nvPr/>
        </p:nvPicPr>
        <p:blipFill rotWithShape="1">
          <a:blip r:embed="rId3"/>
          <a:srcRect t="3916"/>
          <a:stretch/>
        </p:blipFill>
        <p:spPr>
          <a:xfrm>
            <a:off x="1100399" y="873987"/>
            <a:ext cx="6948226" cy="5898287"/>
          </a:xfrm>
          <a:prstGeom prst="rect">
            <a:avLst/>
          </a:prstGeom>
          <a:ln>
            <a:solidFill>
              <a:schemeClr val="bg1">
                <a:lumMod val="75000"/>
              </a:schemeClr>
            </a:solidFill>
          </a:ln>
        </p:spPr>
      </p:pic>
      <p:sp>
        <p:nvSpPr>
          <p:cNvPr id="2" name="Title 1">
            <a:extLst>
              <a:ext uri="{FF2B5EF4-FFF2-40B4-BE49-F238E27FC236}">
                <a16:creationId xmlns:a16="http://schemas.microsoft.com/office/drawing/2014/main" id="{6CE7EB1A-4442-4253-BB3B-F5CB82A143E1}"/>
              </a:ext>
            </a:extLst>
          </p:cNvPr>
          <p:cNvSpPr>
            <a:spLocks noGrp="1"/>
          </p:cNvSpPr>
          <p:nvPr>
            <p:ph type="title"/>
          </p:nvPr>
        </p:nvSpPr>
        <p:spPr/>
        <p:txBody>
          <a:bodyPr/>
          <a:lstStyle/>
          <a:p>
            <a:r>
              <a:rPr lang="en-US" dirty="0"/>
              <a:t>Anna’s Income Plan</a:t>
            </a:r>
          </a:p>
        </p:txBody>
      </p:sp>
      <p:sp>
        <p:nvSpPr>
          <p:cNvPr id="5" name="Rectangle 4">
            <a:extLst>
              <a:ext uri="{FF2B5EF4-FFF2-40B4-BE49-F238E27FC236}">
                <a16:creationId xmlns:a16="http://schemas.microsoft.com/office/drawing/2014/main" id="{EC5A809E-9152-4553-9A50-934406B04BEF}"/>
              </a:ext>
            </a:extLst>
          </p:cNvPr>
          <p:cNvSpPr/>
          <p:nvPr/>
        </p:nvSpPr>
        <p:spPr>
          <a:xfrm>
            <a:off x="6743700" y="873988"/>
            <a:ext cx="1304925" cy="3281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6C9103-2D54-4A0C-A387-14433ADEC509}"/>
              </a:ext>
            </a:extLst>
          </p:cNvPr>
          <p:cNvSpPr/>
          <p:nvPr/>
        </p:nvSpPr>
        <p:spPr>
          <a:xfrm>
            <a:off x="6819900" y="4210049"/>
            <a:ext cx="1228725" cy="2562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76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1+ppt_w/2"/>
                                          </p:val>
                                        </p:tav>
                                      </p:tavLst>
                                    </p:anim>
                                    <p:anim calcmode="lin" valueType="num">
                                      <p:cBhvr additive="base">
                                        <p:cTn id="7" dur="500"/>
                                        <p:tgtEl>
                                          <p:spTgt spid="5"/>
                                        </p:tgtEl>
                                        <p:attrNameLst>
                                          <p:attrName>ppt_y</p:attrName>
                                        </p:attrNameLst>
                                      </p:cBhvr>
                                      <p:tavLst>
                                        <p:tav tm="0">
                                          <p:val>
                                            <p:strVal val="ppt_y"/>
                                          </p:val>
                                        </p:tav>
                                        <p:tav tm="100000">
                                          <p:val>
                                            <p:strVal val="ppt_y"/>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grpId="0" nodeType="clickEffect">
                                  <p:stCondLst>
                                    <p:cond delay="0"/>
                                  </p:stCondLst>
                                  <p:childTnLst>
                                    <p:anim calcmode="lin" valueType="num">
                                      <p:cBhvr additive="base">
                                        <p:cTn id="12" dur="500"/>
                                        <p:tgtEl>
                                          <p:spTgt spid="27"/>
                                        </p:tgtEl>
                                        <p:attrNameLst>
                                          <p:attrName>ppt_x</p:attrName>
                                        </p:attrNameLst>
                                      </p:cBhvr>
                                      <p:tavLst>
                                        <p:tav tm="0">
                                          <p:val>
                                            <p:strVal val="ppt_x"/>
                                          </p:val>
                                        </p:tav>
                                        <p:tav tm="100000">
                                          <p:val>
                                            <p:strVal val="1+ppt_w/2"/>
                                          </p:val>
                                        </p:tav>
                                      </p:tavLst>
                                    </p:anim>
                                    <p:anim calcmode="lin" valueType="num">
                                      <p:cBhvr additive="base">
                                        <p:cTn id="13" dur="500"/>
                                        <p:tgtEl>
                                          <p:spTgt spid="27"/>
                                        </p:tgtEl>
                                        <p:attrNameLst>
                                          <p:attrName>ppt_y</p:attrName>
                                        </p:attrNameLst>
                                      </p:cBhvr>
                                      <p:tavLst>
                                        <p:tav tm="0">
                                          <p:val>
                                            <p:strVal val="ppt_y"/>
                                          </p:val>
                                        </p:tav>
                                        <p:tav tm="100000">
                                          <p:val>
                                            <p:strVal val="ppt_y"/>
                                          </p:val>
                                        </p:tav>
                                      </p:tavLst>
                                    </p:anim>
                                    <p:set>
                                      <p:cBhvr>
                                        <p:cTn id="14"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C8DCD-E431-4180-8DE5-D1F50F799A78}"/>
              </a:ext>
            </a:extLst>
          </p:cNvPr>
          <p:cNvSpPr txBox="1">
            <a:spLocks/>
          </p:cNvSpPr>
          <p:nvPr/>
        </p:nvSpPr>
        <p:spPr>
          <a:xfrm>
            <a:off x="169304" y="1519325"/>
            <a:ext cx="3733800" cy="3819347"/>
          </a:xfrm>
          <a:prstGeom prst="rect">
            <a:avLst/>
          </a:prstGeom>
          <a:solidFill>
            <a:schemeClr val="bg1"/>
          </a:solid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spcAft>
                <a:spcPts val="1200"/>
              </a:spcAft>
            </a:pPr>
            <a:r>
              <a:rPr lang="en-US" sz="2800" dirty="0">
                <a:solidFill>
                  <a:srgbClr val="1F497D"/>
                </a:solidFill>
              </a:rPr>
              <a:t>Do the same with expenses; include set-asides and SMART goals. </a:t>
            </a:r>
          </a:p>
          <a:p>
            <a:pPr>
              <a:spcAft>
                <a:spcPts val="1200"/>
              </a:spcAft>
            </a:pPr>
            <a:r>
              <a:rPr lang="en-US" sz="2800" dirty="0">
                <a:solidFill>
                  <a:srgbClr val="1F497D"/>
                </a:solidFill>
              </a:rPr>
              <a:t>Highlight any planned differences.</a:t>
            </a:r>
          </a:p>
        </p:txBody>
      </p:sp>
      <p:sp>
        <p:nvSpPr>
          <p:cNvPr id="29" name="Title 1">
            <a:extLst>
              <a:ext uri="{FF2B5EF4-FFF2-40B4-BE49-F238E27FC236}">
                <a16:creationId xmlns:a16="http://schemas.microsoft.com/office/drawing/2014/main" id="{86688064-C82A-452A-AA12-EBA8874D80CF}"/>
              </a:ext>
            </a:extLst>
          </p:cNvPr>
          <p:cNvSpPr>
            <a:spLocks noGrp="1"/>
          </p:cNvSpPr>
          <p:nvPr>
            <p:ph type="title"/>
          </p:nvPr>
        </p:nvSpPr>
        <p:spPr>
          <a:xfrm>
            <a:off x="0" y="0"/>
            <a:ext cx="9144000" cy="665160"/>
          </a:xfrm>
        </p:spPr>
        <p:txBody>
          <a:bodyPr/>
          <a:lstStyle/>
          <a:p>
            <a:r>
              <a:rPr lang="en-US" dirty="0"/>
              <a:t>Plan Your Route</a:t>
            </a:r>
          </a:p>
        </p:txBody>
      </p:sp>
    </p:spTree>
    <p:extLst>
      <p:ext uri="{BB962C8B-B14F-4D97-AF65-F5344CB8AC3E}">
        <p14:creationId xmlns:p14="http://schemas.microsoft.com/office/powerpoint/2010/main" val="3579566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86688064-C82A-452A-AA12-EBA8874D80CF}"/>
              </a:ext>
            </a:extLst>
          </p:cNvPr>
          <p:cNvSpPr>
            <a:spLocks noGrp="1"/>
          </p:cNvSpPr>
          <p:nvPr>
            <p:ph type="title"/>
          </p:nvPr>
        </p:nvSpPr>
        <p:spPr>
          <a:xfrm>
            <a:off x="0" y="0"/>
            <a:ext cx="9144000" cy="665160"/>
          </a:xfrm>
        </p:spPr>
        <p:txBody>
          <a:bodyPr/>
          <a:lstStyle/>
          <a:p>
            <a:r>
              <a:rPr lang="en-US" dirty="0"/>
              <a:t>Anna’s Expense Plan</a:t>
            </a:r>
          </a:p>
        </p:txBody>
      </p:sp>
      <p:pic>
        <p:nvPicPr>
          <p:cNvPr id="3" name="Picture 2">
            <a:extLst>
              <a:ext uri="{FF2B5EF4-FFF2-40B4-BE49-F238E27FC236}">
                <a16:creationId xmlns:a16="http://schemas.microsoft.com/office/drawing/2014/main" id="{E8D58902-E9B9-49F7-B7C4-15A874EF120F}"/>
              </a:ext>
            </a:extLst>
          </p:cNvPr>
          <p:cNvPicPr>
            <a:picLocks noChangeAspect="1"/>
          </p:cNvPicPr>
          <p:nvPr/>
        </p:nvPicPr>
        <p:blipFill>
          <a:blip r:embed="rId3"/>
          <a:stretch>
            <a:fillRect/>
          </a:stretch>
        </p:blipFill>
        <p:spPr>
          <a:xfrm>
            <a:off x="0" y="1023864"/>
            <a:ext cx="9144000" cy="5267471"/>
          </a:xfrm>
          <a:prstGeom prst="rect">
            <a:avLst/>
          </a:prstGeom>
          <a:ln>
            <a:solidFill>
              <a:schemeClr val="bg1">
                <a:lumMod val="75000"/>
              </a:schemeClr>
            </a:solidFill>
          </a:ln>
        </p:spPr>
      </p:pic>
      <p:sp>
        <p:nvSpPr>
          <p:cNvPr id="30" name="Rectangle 29">
            <a:extLst>
              <a:ext uri="{FF2B5EF4-FFF2-40B4-BE49-F238E27FC236}">
                <a16:creationId xmlns:a16="http://schemas.microsoft.com/office/drawing/2014/main" id="{4E31CD95-8B5D-47CE-8462-040EF2E40CA1}"/>
              </a:ext>
            </a:extLst>
          </p:cNvPr>
          <p:cNvSpPr/>
          <p:nvPr/>
        </p:nvSpPr>
        <p:spPr>
          <a:xfrm>
            <a:off x="3533776" y="1235938"/>
            <a:ext cx="1123950" cy="5055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8D91B47-DDCE-4FB4-9CAA-4F42916EFBFB}"/>
              </a:ext>
            </a:extLst>
          </p:cNvPr>
          <p:cNvSpPr/>
          <p:nvPr/>
        </p:nvSpPr>
        <p:spPr>
          <a:xfrm>
            <a:off x="8020050" y="1235938"/>
            <a:ext cx="1123950" cy="5055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9267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0"/>
                                        </p:tgtEl>
                                        <p:attrNameLst>
                                          <p:attrName>ppt_x</p:attrName>
                                        </p:attrNameLst>
                                      </p:cBhvr>
                                      <p:tavLst>
                                        <p:tav tm="0">
                                          <p:val>
                                            <p:strVal val="ppt_x"/>
                                          </p:val>
                                        </p:tav>
                                        <p:tav tm="100000">
                                          <p:val>
                                            <p:strVal val="ppt_x"/>
                                          </p:val>
                                        </p:tav>
                                      </p:tavLst>
                                    </p:anim>
                                    <p:anim calcmode="lin" valueType="num">
                                      <p:cBhvr additive="base">
                                        <p:cTn id="7" dur="500"/>
                                        <p:tgtEl>
                                          <p:spTgt spid="30"/>
                                        </p:tgtEl>
                                        <p:attrNameLst>
                                          <p:attrName>ppt_y</p:attrName>
                                        </p:attrNameLst>
                                      </p:cBhvr>
                                      <p:tavLst>
                                        <p:tav tm="0">
                                          <p:val>
                                            <p:strVal val="ppt_y"/>
                                          </p:val>
                                        </p:tav>
                                        <p:tav tm="100000">
                                          <p:val>
                                            <p:strVal val="1+ppt_h/2"/>
                                          </p:val>
                                        </p:tav>
                                      </p:tavLst>
                                    </p:anim>
                                    <p:set>
                                      <p:cBhvr>
                                        <p:cTn id="8" dur="1" fill="hold">
                                          <p:stCondLst>
                                            <p:cond delay="499"/>
                                          </p:stCondLst>
                                        </p:cTn>
                                        <p:tgtEl>
                                          <p:spTgt spid="3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31"/>
                                        </p:tgtEl>
                                        <p:attrNameLst>
                                          <p:attrName>ppt_x</p:attrName>
                                        </p:attrNameLst>
                                      </p:cBhvr>
                                      <p:tavLst>
                                        <p:tav tm="0">
                                          <p:val>
                                            <p:strVal val="ppt_x"/>
                                          </p:val>
                                        </p:tav>
                                        <p:tav tm="100000">
                                          <p:val>
                                            <p:strVal val="ppt_x"/>
                                          </p:val>
                                        </p:tav>
                                      </p:tavLst>
                                    </p:anim>
                                    <p:anim calcmode="lin" valueType="num">
                                      <p:cBhvr additive="base">
                                        <p:cTn id="13" dur="500"/>
                                        <p:tgtEl>
                                          <p:spTgt spid="31"/>
                                        </p:tgtEl>
                                        <p:attrNameLst>
                                          <p:attrName>ppt_y</p:attrName>
                                        </p:attrNameLst>
                                      </p:cBhvr>
                                      <p:tavLst>
                                        <p:tav tm="0">
                                          <p:val>
                                            <p:strVal val="ppt_y"/>
                                          </p:val>
                                        </p:tav>
                                        <p:tav tm="100000">
                                          <p:val>
                                            <p:strVal val="1+ppt_h/2"/>
                                          </p:val>
                                        </p:tav>
                                      </p:tavLst>
                                    </p:anim>
                                    <p:set>
                                      <p:cBhvr>
                                        <p:cTn id="1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7D83F633-7B02-4AE1-B6E8-618A8E5FE8DB}"/>
              </a:ext>
            </a:extLst>
          </p:cNvPr>
          <p:cNvSpPr txBox="1">
            <a:spLocks/>
          </p:cNvSpPr>
          <p:nvPr/>
        </p:nvSpPr>
        <p:spPr>
          <a:xfrm>
            <a:off x="169304" y="1519325"/>
            <a:ext cx="3228912" cy="3819347"/>
          </a:xfrm>
          <a:prstGeom prst="rect">
            <a:avLst/>
          </a:prstGeom>
          <a:solidFill>
            <a:schemeClr val="bg1"/>
          </a:solid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spcAft>
                <a:spcPts val="1200"/>
              </a:spcAft>
            </a:pPr>
            <a:r>
              <a:rPr lang="en-US" sz="2800" dirty="0">
                <a:solidFill>
                  <a:srgbClr val="1F497D"/>
                </a:solidFill>
              </a:rPr>
              <a:t>Calculate planned cash flow.</a:t>
            </a:r>
          </a:p>
          <a:p>
            <a:pPr>
              <a:spcAft>
                <a:spcPts val="1200"/>
              </a:spcAft>
            </a:pPr>
            <a:endParaRPr lang="en-US" sz="2800" dirty="0">
              <a:solidFill>
                <a:srgbClr val="1F497D"/>
              </a:solidFill>
            </a:endParaRPr>
          </a:p>
          <a:p>
            <a:pPr>
              <a:spcAft>
                <a:spcPts val="1200"/>
              </a:spcAft>
            </a:pPr>
            <a:r>
              <a:rPr lang="en-US" sz="2800" dirty="0">
                <a:solidFill>
                  <a:srgbClr val="1F497D"/>
                </a:solidFill>
              </a:rPr>
              <a:t>Highlight any planned changes.</a:t>
            </a:r>
          </a:p>
          <a:p>
            <a:pPr>
              <a:spcAft>
                <a:spcPts val="1200"/>
              </a:spcAft>
            </a:pPr>
            <a:endParaRPr lang="en-US" sz="2800" dirty="0">
              <a:solidFill>
                <a:srgbClr val="1F497D"/>
              </a:solidFill>
            </a:endParaRPr>
          </a:p>
        </p:txBody>
      </p:sp>
      <p:pic>
        <p:nvPicPr>
          <p:cNvPr id="3" name="Picture 2">
            <a:extLst>
              <a:ext uri="{FF2B5EF4-FFF2-40B4-BE49-F238E27FC236}">
                <a16:creationId xmlns:a16="http://schemas.microsoft.com/office/drawing/2014/main" id="{1C7544DD-7931-40EA-A015-8E7FD1C706ED}"/>
              </a:ext>
            </a:extLst>
          </p:cNvPr>
          <p:cNvPicPr>
            <a:picLocks noChangeAspect="1"/>
          </p:cNvPicPr>
          <p:nvPr/>
        </p:nvPicPr>
        <p:blipFill>
          <a:blip r:embed="rId3"/>
          <a:stretch>
            <a:fillRect/>
          </a:stretch>
        </p:blipFill>
        <p:spPr>
          <a:xfrm>
            <a:off x="3407814" y="542925"/>
            <a:ext cx="5736186" cy="5772150"/>
          </a:xfrm>
          <a:prstGeom prst="rect">
            <a:avLst/>
          </a:prstGeom>
          <a:ln>
            <a:solidFill>
              <a:schemeClr val="bg1">
                <a:lumMod val="75000"/>
              </a:schemeClr>
            </a:solidFill>
          </a:ln>
        </p:spPr>
      </p:pic>
      <p:sp>
        <p:nvSpPr>
          <p:cNvPr id="22" name="Rectangle 21">
            <a:extLst>
              <a:ext uri="{FF2B5EF4-FFF2-40B4-BE49-F238E27FC236}">
                <a16:creationId xmlns:a16="http://schemas.microsoft.com/office/drawing/2014/main" id="{B04BB835-0A94-4772-BAF6-0DA284D148FC}"/>
              </a:ext>
            </a:extLst>
          </p:cNvPr>
          <p:cNvSpPr/>
          <p:nvPr/>
        </p:nvSpPr>
        <p:spPr>
          <a:xfrm>
            <a:off x="7610475" y="1035913"/>
            <a:ext cx="1466850" cy="1211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B63B695-9881-4573-9890-4C6943B3608C}"/>
              </a:ext>
            </a:extLst>
          </p:cNvPr>
          <p:cNvSpPr/>
          <p:nvPr/>
        </p:nvSpPr>
        <p:spPr>
          <a:xfrm>
            <a:off x="7610475" y="2400300"/>
            <a:ext cx="1466850" cy="2466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1BB1A85-B310-4A69-A922-F338CB84A92F}"/>
              </a:ext>
            </a:extLst>
          </p:cNvPr>
          <p:cNvSpPr/>
          <p:nvPr/>
        </p:nvSpPr>
        <p:spPr>
          <a:xfrm>
            <a:off x="7610475" y="4867275"/>
            <a:ext cx="146685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3262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22"/>
                                        </p:tgtEl>
                                        <p:attrNameLst>
                                          <p:attrName>ppt_x</p:attrName>
                                        </p:attrNameLst>
                                      </p:cBhvr>
                                      <p:tavLst>
                                        <p:tav tm="0">
                                          <p:val>
                                            <p:strVal val="ppt_x"/>
                                          </p:val>
                                        </p:tav>
                                        <p:tav tm="100000">
                                          <p:val>
                                            <p:strVal val="1+ppt_w/2"/>
                                          </p:val>
                                        </p:tav>
                                      </p:tavLst>
                                    </p:anim>
                                    <p:anim calcmode="lin" valueType="num">
                                      <p:cBhvr additive="base">
                                        <p:cTn id="7" dur="500"/>
                                        <p:tgtEl>
                                          <p:spTgt spid="22"/>
                                        </p:tgtEl>
                                        <p:attrNameLst>
                                          <p:attrName>ppt_y</p:attrName>
                                        </p:attrNameLst>
                                      </p:cBhvr>
                                      <p:tavLst>
                                        <p:tav tm="0">
                                          <p:val>
                                            <p:strVal val="ppt_y"/>
                                          </p:val>
                                        </p:tav>
                                        <p:tav tm="100000">
                                          <p:val>
                                            <p:strVal val="ppt_y"/>
                                          </p:val>
                                        </p:tav>
                                      </p:tavLst>
                                    </p:anim>
                                    <p:set>
                                      <p:cBhvr>
                                        <p:cTn id="8" dur="1" fill="hold">
                                          <p:stCondLst>
                                            <p:cond delay="499"/>
                                          </p:stCondLst>
                                        </p:cTn>
                                        <p:tgtEl>
                                          <p:spTgt spid="2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grpId="0" nodeType="clickEffect">
                                  <p:stCondLst>
                                    <p:cond delay="0"/>
                                  </p:stCondLst>
                                  <p:childTnLst>
                                    <p:anim calcmode="lin" valueType="num">
                                      <p:cBhvr additive="base">
                                        <p:cTn id="12" dur="500"/>
                                        <p:tgtEl>
                                          <p:spTgt spid="24"/>
                                        </p:tgtEl>
                                        <p:attrNameLst>
                                          <p:attrName>ppt_x</p:attrName>
                                        </p:attrNameLst>
                                      </p:cBhvr>
                                      <p:tavLst>
                                        <p:tav tm="0">
                                          <p:val>
                                            <p:strVal val="ppt_x"/>
                                          </p:val>
                                        </p:tav>
                                        <p:tav tm="100000">
                                          <p:val>
                                            <p:strVal val="1+ppt_w/2"/>
                                          </p:val>
                                        </p:tav>
                                      </p:tavLst>
                                    </p:anim>
                                    <p:anim calcmode="lin" valueType="num">
                                      <p:cBhvr additive="base">
                                        <p:cTn id="13" dur="500"/>
                                        <p:tgtEl>
                                          <p:spTgt spid="24"/>
                                        </p:tgtEl>
                                        <p:attrNameLst>
                                          <p:attrName>ppt_y</p:attrName>
                                        </p:attrNameLst>
                                      </p:cBhvr>
                                      <p:tavLst>
                                        <p:tav tm="0">
                                          <p:val>
                                            <p:strVal val="ppt_y"/>
                                          </p:val>
                                        </p:tav>
                                        <p:tav tm="100000">
                                          <p:val>
                                            <p:strVal val="ppt_y"/>
                                          </p:val>
                                        </p:tav>
                                      </p:tavLst>
                                    </p:anim>
                                    <p:set>
                                      <p:cBhvr>
                                        <p:cTn id="14" dur="1" fill="hold">
                                          <p:stCondLst>
                                            <p:cond delay="499"/>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2" fill="hold" grpId="0" nodeType="clickEffect">
                                  <p:stCondLst>
                                    <p:cond delay="0"/>
                                  </p:stCondLst>
                                  <p:childTnLst>
                                    <p:anim calcmode="lin" valueType="num">
                                      <p:cBhvr additive="base">
                                        <p:cTn id="18" dur="500"/>
                                        <p:tgtEl>
                                          <p:spTgt spid="26"/>
                                        </p:tgtEl>
                                        <p:attrNameLst>
                                          <p:attrName>ppt_x</p:attrName>
                                        </p:attrNameLst>
                                      </p:cBhvr>
                                      <p:tavLst>
                                        <p:tav tm="0">
                                          <p:val>
                                            <p:strVal val="ppt_x"/>
                                          </p:val>
                                        </p:tav>
                                        <p:tav tm="100000">
                                          <p:val>
                                            <p:strVal val="1+ppt_w/2"/>
                                          </p:val>
                                        </p:tav>
                                      </p:tavLst>
                                    </p:anim>
                                    <p:anim calcmode="lin" valueType="num">
                                      <p:cBhvr additive="base">
                                        <p:cTn id="19" dur="500"/>
                                        <p:tgtEl>
                                          <p:spTgt spid="26"/>
                                        </p:tgtEl>
                                        <p:attrNameLst>
                                          <p:attrName>ppt_y</p:attrName>
                                        </p:attrNameLst>
                                      </p:cBhvr>
                                      <p:tavLst>
                                        <p:tav tm="0">
                                          <p:val>
                                            <p:strVal val="ppt_y"/>
                                          </p:val>
                                        </p:tav>
                                        <p:tav tm="100000">
                                          <p:val>
                                            <p:strVal val="ppt_y"/>
                                          </p:val>
                                        </p:tav>
                                      </p:tavLst>
                                    </p:anim>
                                    <p:set>
                                      <p:cBhvr>
                                        <p:cTn id="20"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72BC9B49-2257-4BB2-9A6A-6B52E7DD041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val="0"/>
              </a:ext>
            </a:extLst>
          </a:blip>
          <a:srcRect/>
          <a:stretch>
            <a:fillRect/>
          </a:stretch>
        </p:blipFill>
        <p:spPr bwMode="auto">
          <a:xfrm>
            <a:off x="253792" y="971550"/>
            <a:ext cx="8628358" cy="5748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Arrow: Right 45">
            <a:extLst>
              <a:ext uri="{FF2B5EF4-FFF2-40B4-BE49-F238E27FC236}">
                <a16:creationId xmlns:a16="http://schemas.microsoft.com/office/drawing/2014/main" id="{50072D5C-BFAE-4C4E-8AE3-9E14B0D421F9}"/>
              </a:ext>
            </a:extLst>
          </p:cNvPr>
          <p:cNvSpPr/>
          <p:nvPr/>
        </p:nvSpPr>
        <p:spPr>
          <a:xfrm>
            <a:off x="1565651" y="4252272"/>
            <a:ext cx="3977899" cy="826643"/>
          </a:xfrm>
          <a:prstGeom prst="rightArrow">
            <a:avLst/>
          </a:prstGeom>
          <a:solidFill>
            <a:srgbClr val="FF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lumMod val="75000"/>
                  </a:schemeClr>
                </a:solidFill>
                <a:latin typeface="Gadugi" panose="020B0502040204020203" pitchFamily="34" charset="0"/>
                <a:ea typeface="Gadugi" panose="020B0502040204020203" pitchFamily="34" charset="0"/>
              </a:rPr>
              <a:t>Cash Flow</a:t>
            </a:r>
          </a:p>
        </p:txBody>
      </p:sp>
      <p:sp>
        <p:nvSpPr>
          <p:cNvPr id="47" name="Arrow: Right 46">
            <a:extLst>
              <a:ext uri="{FF2B5EF4-FFF2-40B4-BE49-F238E27FC236}">
                <a16:creationId xmlns:a16="http://schemas.microsoft.com/office/drawing/2014/main" id="{D7A484CA-36FC-4B49-8668-C52C9CAF8ED4}"/>
              </a:ext>
            </a:extLst>
          </p:cNvPr>
          <p:cNvSpPr/>
          <p:nvPr/>
        </p:nvSpPr>
        <p:spPr>
          <a:xfrm>
            <a:off x="1565651" y="5984099"/>
            <a:ext cx="3006347" cy="826642"/>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Income</a:t>
            </a:r>
          </a:p>
        </p:txBody>
      </p:sp>
      <p:sp>
        <p:nvSpPr>
          <p:cNvPr id="45" name="Arrow: Right 44">
            <a:extLst>
              <a:ext uri="{FF2B5EF4-FFF2-40B4-BE49-F238E27FC236}">
                <a16:creationId xmlns:a16="http://schemas.microsoft.com/office/drawing/2014/main" id="{A82CC681-7541-4B47-A977-13142E3324D2}"/>
              </a:ext>
            </a:extLst>
          </p:cNvPr>
          <p:cNvSpPr/>
          <p:nvPr/>
        </p:nvSpPr>
        <p:spPr>
          <a:xfrm>
            <a:off x="1565652" y="3374004"/>
            <a:ext cx="4403348" cy="83237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adugi" panose="020B0502040204020203" pitchFamily="34" charset="0"/>
                <a:ea typeface="Gadugi" panose="020B0502040204020203" pitchFamily="34" charset="0"/>
              </a:rPr>
              <a:t>Make Choices</a:t>
            </a:r>
            <a:endParaRPr lang="en-US" dirty="0">
              <a:solidFill>
                <a:schemeClr val="bg1"/>
              </a:solidFill>
              <a:latin typeface="Gadugi" panose="020B0502040204020203" pitchFamily="34" charset="0"/>
              <a:ea typeface="Gadugi" panose="020B0502040204020203" pitchFamily="34" charset="0"/>
            </a:endParaRPr>
          </a:p>
        </p:txBody>
      </p:sp>
      <p:sp>
        <p:nvSpPr>
          <p:cNvPr id="34" name="Freeform: Shape 33">
            <a:extLst>
              <a:ext uri="{FF2B5EF4-FFF2-40B4-BE49-F238E27FC236}">
                <a16:creationId xmlns:a16="http://schemas.microsoft.com/office/drawing/2014/main" id="{6CFA46FA-C460-4E85-9EA8-3F928E3FF4F1}"/>
              </a:ext>
            </a:extLst>
          </p:cNvPr>
          <p:cNvSpPr/>
          <p:nvPr/>
        </p:nvSpPr>
        <p:spPr>
          <a:xfrm flipV="1">
            <a:off x="-16709" y="3575547"/>
            <a:ext cx="1582361" cy="430688"/>
          </a:xfrm>
          <a:custGeom>
            <a:avLst/>
            <a:gdLst>
              <a:gd name="connsiteX0" fmla="*/ 0 w 1562697"/>
              <a:gd name="connsiteY0" fmla="*/ 0 h 778516"/>
              <a:gd name="connsiteX1" fmla="*/ 1562697 w 1562697"/>
              <a:gd name="connsiteY1" fmla="*/ 89167 h 778516"/>
              <a:gd name="connsiteX2" fmla="*/ 1562697 w 1562697"/>
              <a:gd name="connsiteY2" fmla="*/ 689814 h 778516"/>
              <a:gd name="connsiteX3" fmla="*/ 0 w 1562697"/>
              <a:gd name="connsiteY3" fmla="*/ 778516 h 778516"/>
              <a:gd name="connsiteX4" fmla="*/ 0 w 1562697"/>
              <a:gd name="connsiteY4" fmla="*/ 0 h 778516"/>
              <a:gd name="connsiteX0" fmla="*/ 0 w 1562697"/>
              <a:gd name="connsiteY0" fmla="*/ 0 h 920571"/>
              <a:gd name="connsiteX1" fmla="*/ 1562697 w 1562697"/>
              <a:gd name="connsiteY1" fmla="*/ 89167 h 920571"/>
              <a:gd name="connsiteX2" fmla="*/ 1562697 w 1562697"/>
              <a:gd name="connsiteY2" fmla="*/ 689814 h 920571"/>
              <a:gd name="connsiteX3" fmla="*/ 0 w 1562697"/>
              <a:gd name="connsiteY3" fmla="*/ 920571 h 920571"/>
              <a:gd name="connsiteX4" fmla="*/ 0 w 1562697"/>
              <a:gd name="connsiteY4" fmla="*/ 0 h 920571"/>
              <a:gd name="connsiteX0" fmla="*/ 0 w 1562697"/>
              <a:gd name="connsiteY0" fmla="*/ 123916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123916 h 831404"/>
              <a:gd name="connsiteX0" fmla="*/ 0 w 1562697"/>
              <a:gd name="connsiteY0" fmla="*/ 52889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52889 h 831404"/>
              <a:gd name="connsiteX0" fmla="*/ 0 w 1562697"/>
              <a:gd name="connsiteY0" fmla="*/ 52889 h 703555"/>
              <a:gd name="connsiteX1" fmla="*/ 1562697 w 1562697"/>
              <a:gd name="connsiteY1" fmla="*/ 0 h 703555"/>
              <a:gd name="connsiteX2" fmla="*/ 1562697 w 1562697"/>
              <a:gd name="connsiteY2" fmla="*/ 600647 h 703555"/>
              <a:gd name="connsiteX3" fmla="*/ 0 w 1562697"/>
              <a:gd name="connsiteY3" fmla="*/ 703555 h 703555"/>
              <a:gd name="connsiteX4" fmla="*/ 0 w 1562697"/>
              <a:gd name="connsiteY4" fmla="*/ 52889 h 703555"/>
              <a:gd name="connsiteX0" fmla="*/ 9832 w 1572529"/>
              <a:gd name="connsiteY0" fmla="*/ 52889 h 604116"/>
              <a:gd name="connsiteX1" fmla="*/ 1572529 w 1572529"/>
              <a:gd name="connsiteY1" fmla="*/ 0 h 604116"/>
              <a:gd name="connsiteX2" fmla="*/ 1572529 w 1572529"/>
              <a:gd name="connsiteY2" fmla="*/ 600647 h 604116"/>
              <a:gd name="connsiteX3" fmla="*/ 0 w 1572529"/>
              <a:gd name="connsiteY3" fmla="*/ 604116 h 604116"/>
              <a:gd name="connsiteX4" fmla="*/ 9832 w 1572529"/>
              <a:gd name="connsiteY4" fmla="*/ 52889 h 604116"/>
              <a:gd name="connsiteX0" fmla="*/ 0 w 1582361"/>
              <a:gd name="connsiteY0" fmla="*/ 0 h 622254"/>
              <a:gd name="connsiteX1" fmla="*/ 1582361 w 1582361"/>
              <a:gd name="connsiteY1" fmla="*/ 18138 h 622254"/>
              <a:gd name="connsiteX2" fmla="*/ 1582361 w 1582361"/>
              <a:gd name="connsiteY2" fmla="*/ 618785 h 622254"/>
              <a:gd name="connsiteX3" fmla="*/ 9832 w 1582361"/>
              <a:gd name="connsiteY3" fmla="*/ 622254 h 622254"/>
              <a:gd name="connsiteX4" fmla="*/ 0 w 1582361"/>
              <a:gd name="connsiteY4" fmla="*/ 0 h 62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2361" h="622254">
                <a:moveTo>
                  <a:pt x="0" y="0"/>
                </a:moveTo>
                <a:lnTo>
                  <a:pt x="1582361" y="18138"/>
                </a:lnTo>
                <a:lnTo>
                  <a:pt x="1582361" y="618785"/>
                </a:lnTo>
                <a:lnTo>
                  <a:pt x="9832" y="622254"/>
                </a:lnTo>
                <a:lnTo>
                  <a:pt x="0" y="0"/>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7FC02979-501E-443A-B6B6-E52411DE008C}"/>
              </a:ext>
            </a:extLst>
          </p:cNvPr>
          <p:cNvSpPr/>
          <p:nvPr/>
        </p:nvSpPr>
        <p:spPr>
          <a:xfrm>
            <a:off x="-12810" y="4459789"/>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7EC91026-E5B5-42C6-A4DD-5F859D58086D}"/>
              </a:ext>
            </a:extLst>
          </p:cNvPr>
          <p:cNvSpPr/>
          <p:nvPr/>
        </p:nvSpPr>
        <p:spPr>
          <a:xfrm>
            <a:off x="-12810" y="6186767"/>
            <a:ext cx="1578462" cy="667677"/>
          </a:xfrm>
          <a:custGeom>
            <a:avLst/>
            <a:gdLst>
              <a:gd name="connsiteX0" fmla="*/ 1578462 w 1578462"/>
              <a:gd name="connsiteY0" fmla="*/ 0 h 964652"/>
              <a:gd name="connsiteX1" fmla="*/ 1578462 w 1578462"/>
              <a:gd name="connsiteY1" fmla="*/ 600647 h 964652"/>
              <a:gd name="connsiteX2" fmla="*/ 0 w 1578462"/>
              <a:gd name="connsiteY2" fmla="*/ 964652 h 964652"/>
              <a:gd name="connsiteX3" fmla="*/ 0 w 1578462"/>
              <a:gd name="connsiteY3" fmla="*/ 315269 h 964652"/>
              <a:gd name="connsiteX4" fmla="*/ 1578462 w 1578462"/>
              <a:gd name="connsiteY4" fmla="*/ 0 h 964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964652">
                <a:moveTo>
                  <a:pt x="1578462" y="0"/>
                </a:moveTo>
                <a:lnTo>
                  <a:pt x="1578462" y="600647"/>
                </a:lnTo>
                <a:lnTo>
                  <a:pt x="0" y="964652"/>
                </a:lnTo>
                <a:lnTo>
                  <a:pt x="0" y="315269"/>
                </a:lnTo>
                <a:lnTo>
                  <a:pt x="1578462"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Arrow: Right 29">
            <a:extLst>
              <a:ext uri="{FF2B5EF4-FFF2-40B4-BE49-F238E27FC236}">
                <a16:creationId xmlns:a16="http://schemas.microsoft.com/office/drawing/2014/main" id="{8797FA77-E802-4CA6-B673-276DC499C6D7}"/>
              </a:ext>
            </a:extLst>
          </p:cNvPr>
          <p:cNvSpPr/>
          <p:nvPr/>
        </p:nvSpPr>
        <p:spPr>
          <a:xfrm>
            <a:off x="1565649" y="5113934"/>
            <a:ext cx="3552451" cy="826643"/>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Expenses</a:t>
            </a:r>
          </a:p>
        </p:txBody>
      </p:sp>
      <p:sp>
        <p:nvSpPr>
          <p:cNvPr id="31" name="Freeform: Shape 30">
            <a:extLst>
              <a:ext uri="{FF2B5EF4-FFF2-40B4-BE49-F238E27FC236}">
                <a16:creationId xmlns:a16="http://schemas.microsoft.com/office/drawing/2014/main" id="{E6F0375A-1D01-4C5C-9C38-67C2E61FB4E3}"/>
              </a:ext>
            </a:extLst>
          </p:cNvPr>
          <p:cNvSpPr/>
          <p:nvPr/>
        </p:nvSpPr>
        <p:spPr>
          <a:xfrm>
            <a:off x="-12812" y="5321451"/>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2">
            <a:extLst>
              <a:ext uri="{FF2B5EF4-FFF2-40B4-BE49-F238E27FC236}">
                <a16:creationId xmlns:a16="http://schemas.microsoft.com/office/drawing/2014/main" id="{4CF03C7B-D6CB-41E5-8265-CB412DF6CE23}"/>
              </a:ext>
            </a:extLst>
          </p:cNvPr>
          <p:cNvSpPr>
            <a:spLocks noGrp="1"/>
          </p:cNvSpPr>
          <p:nvPr>
            <p:ph type="title"/>
          </p:nvPr>
        </p:nvSpPr>
        <p:spPr>
          <a:xfrm>
            <a:off x="0" y="0"/>
            <a:ext cx="9144000" cy="665160"/>
          </a:xfrm>
        </p:spPr>
        <p:txBody>
          <a:bodyPr/>
          <a:lstStyle/>
          <a:p>
            <a:r>
              <a:rPr lang="en-US" dirty="0"/>
              <a:t>Follow Your Map</a:t>
            </a:r>
          </a:p>
        </p:txBody>
      </p:sp>
      <p:sp>
        <p:nvSpPr>
          <p:cNvPr id="16" name="Arrow: Right 15">
            <a:extLst>
              <a:ext uri="{FF2B5EF4-FFF2-40B4-BE49-F238E27FC236}">
                <a16:creationId xmlns:a16="http://schemas.microsoft.com/office/drawing/2014/main" id="{A7631C63-2C51-4E4D-8B1A-570DD2AA4D49}"/>
              </a:ext>
            </a:extLst>
          </p:cNvPr>
          <p:cNvSpPr/>
          <p:nvPr/>
        </p:nvSpPr>
        <p:spPr>
          <a:xfrm>
            <a:off x="1565651" y="2520682"/>
            <a:ext cx="4911350" cy="831548"/>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Plan Your Route</a:t>
            </a:r>
          </a:p>
        </p:txBody>
      </p:sp>
      <p:sp>
        <p:nvSpPr>
          <p:cNvPr id="17" name="Freeform: Shape 16">
            <a:extLst>
              <a:ext uri="{FF2B5EF4-FFF2-40B4-BE49-F238E27FC236}">
                <a16:creationId xmlns:a16="http://schemas.microsoft.com/office/drawing/2014/main" id="{AEDD92F4-6E89-4262-8CA6-AF3F4C6936AE}"/>
              </a:ext>
            </a:extLst>
          </p:cNvPr>
          <p:cNvSpPr/>
          <p:nvPr/>
        </p:nvSpPr>
        <p:spPr>
          <a:xfrm>
            <a:off x="2955" y="2587676"/>
            <a:ext cx="1562697" cy="555586"/>
          </a:xfrm>
          <a:custGeom>
            <a:avLst/>
            <a:gdLst>
              <a:gd name="connsiteX0" fmla="*/ 0 w 1562697"/>
              <a:gd name="connsiteY0" fmla="*/ 0 h 802704"/>
              <a:gd name="connsiteX1" fmla="*/ 1562697 w 1562697"/>
              <a:gd name="connsiteY1" fmla="*/ 202058 h 802704"/>
              <a:gd name="connsiteX2" fmla="*/ 1562697 w 1562697"/>
              <a:gd name="connsiteY2" fmla="*/ 802704 h 802704"/>
              <a:gd name="connsiteX3" fmla="*/ 0 w 1562697"/>
              <a:gd name="connsiteY3" fmla="*/ 665286 h 802704"/>
              <a:gd name="connsiteX4" fmla="*/ 0 w 1562697"/>
              <a:gd name="connsiteY4" fmla="*/ 0 h 802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697" h="802704">
                <a:moveTo>
                  <a:pt x="0" y="0"/>
                </a:moveTo>
                <a:lnTo>
                  <a:pt x="1562697" y="202058"/>
                </a:lnTo>
                <a:lnTo>
                  <a:pt x="1562697" y="802704"/>
                </a:lnTo>
                <a:lnTo>
                  <a:pt x="0" y="665286"/>
                </a:lnTo>
                <a:lnTo>
                  <a:pt x="0" y="0"/>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921EF4D3-E11D-4DF6-971A-9D1426ACBCEA}"/>
              </a:ext>
            </a:extLst>
          </p:cNvPr>
          <p:cNvSpPr/>
          <p:nvPr/>
        </p:nvSpPr>
        <p:spPr>
          <a:xfrm>
            <a:off x="1565650" y="1694984"/>
            <a:ext cx="5421399" cy="828396"/>
          </a:xfrm>
          <a:prstGeom prst="righ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Follow Your Map</a:t>
            </a:r>
          </a:p>
        </p:txBody>
      </p:sp>
      <p:sp>
        <p:nvSpPr>
          <p:cNvPr id="15" name="Freeform: Shape 14">
            <a:extLst>
              <a:ext uri="{FF2B5EF4-FFF2-40B4-BE49-F238E27FC236}">
                <a16:creationId xmlns:a16="http://schemas.microsoft.com/office/drawing/2014/main" id="{75B09769-D36E-4F0E-AD77-24C5D9FE24B0}"/>
              </a:ext>
            </a:extLst>
          </p:cNvPr>
          <p:cNvSpPr/>
          <p:nvPr/>
        </p:nvSpPr>
        <p:spPr>
          <a:xfrm>
            <a:off x="2955" y="1652403"/>
            <a:ext cx="1562697" cy="665160"/>
          </a:xfrm>
          <a:custGeom>
            <a:avLst/>
            <a:gdLst>
              <a:gd name="connsiteX0" fmla="*/ 0 w 1562697"/>
              <a:gd name="connsiteY0" fmla="*/ 0 h 961016"/>
              <a:gd name="connsiteX1" fmla="*/ 1562697 w 1562697"/>
              <a:gd name="connsiteY1" fmla="*/ 360370 h 961016"/>
              <a:gd name="connsiteX2" fmla="*/ 1562697 w 1562697"/>
              <a:gd name="connsiteY2" fmla="*/ 961016 h 961016"/>
              <a:gd name="connsiteX3" fmla="*/ 0 w 1562697"/>
              <a:gd name="connsiteY3" fmla="*/ 648897 h 961016"/>
              <a:gd name="connsiteX4" fmla="*/ 0 w 1562697"/>
              <a:gd name="connsiteY4" fmla="*/ 0 h 961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697" h="961016">
                <a:moveTo>
                  <a:pt x="0" y="0"/>
                </a:moveTo>
                <a:lnTo>
                  <a:pt x="1562697" y="360370"/>
                </a:lnTo>
                <a:lnTo>
                  <a:pt x="1562697" y="961016"/>
                </a:lnTo>
                <a:lnTo>
                  <a:pt x="0" y="648897"/>
                </a:lnTo>
                <a:lnTo>
                  <a:pt x="0" y="0"/>
                </a:ln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Logo&#10;&#10;Description automatically generated">
            <a:extLst>
              <a:ext uri="{FF2B5EF4-FFF2-40B4-BE49-F238E27FC236}">
                <a16:creationId xmlns:a16="http://schemas.microsoft.com/office/drawing/2014/main" id="{9C9579B8-2BA7-4914-9268-8774755BA10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4500" r="95750">
                        <a14:foregroundMark x1="90750" y1="43333" x2="94667" y2="51500"/>
                        <a14:foregroundMark x1="94667" y1="51500" x2="91250" y2="55250"/>
                        <a14:foregroundMark x1="10083" y1="44250" x2="5583" y2="52083"/>
                        <a14:foregroundMark x1="5583" y1="52083" x2="11000" y2="55917"/>
                        <a14:foregroundMark x1="5167" y1="45167" x2="5167" y2="45167"/>
                        <a14:foregroundMark x1="95250" y1="52167" x2="95250" y2="52167"/>
                        <a14:foregroundMark x1="95250" y1="53667" x2="95250" y2="53667"/>
                        <a14:foregroundMark x1="4500" y1="48083" x2="4500" y2="48083"/>
                        <a14:foregroundMark x1="4500" y1="49917" x2="4500" y2="49917"/>
                        <a14:foregroundMark x1="95750" y1="50083" x2="95750" y2="50083"/>
                        <a14:foregroundMark x1="95750" y1="46750" x2="95750" y2="46750"/>
                        <a14:backgroundMark x1="26333" y1="9917" x2="25833" y2="29667"/>
                        <a14:backgroundMark x1="25167" y1="17500" x2="50750" y2="19583"/>
                        <a14:backgroundMark x1="44500" y1="6333" x2="44250" y2="25417"/>
                        <a14:backgroundMark x1="36667" y1="17333" x2="34583" y2="29667"/>
                        <a14:backgroundMark x1="24917" y1="65167" x2="25833" y2="96833"/>
                        <a14:backgroundMark x1="46083" y1="74417" x2="45833" y2="94917"/>
                        <a14:backgroundMark x1="45833" y1="94917" x2="46750" y2="97750"/>
                      </a14:backgroundRemoval>
                    </a14:imgEffect>
                  </a14:imgLayer>
                </a14:imgProps>
              </a:ext>
              <a:ext uri="{837473B0-CC2E-450A-ABE3-18F120FF3D39}">
                <a1611:picAttrSrcUrl xmlns:a1611="http://schemas.microsoft.com/office/drawing/2016/11/main" r:id="rId7"/>
              </a:ext>
            </a:extLst>
          </a:blip>
          <a:stretch>
            <a:fillRect/>
          </a:stretch>
        </p:blipFill>
        <p:spPr>
          <a:xfrm>
            <a:off x="6974348" y="1142955"/>
            <a:ext cx="1895101" cy="1895101"/>
          </a:xfrm>
          <a:prstGeom prst="rect">
            <a:avLst/>
          </a:prstGeom>
        </p:spPr>
      </p:pic>
    </p:spTree>
    <p:extLst>
      <p:ext uri="{BB962C8B-B14F-4D97-AF65-F5344CB8AC3E}">
        <p14:creationId xmlns:p14="http://schemas.microsoft.com/office/powerpoint/2010/main" val="198475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31"/>
                                        </p:tgtEl>
                                        <p:attrNameLst>
                                          <p:attrName>style.opacity</p:attrName>
                                        </p:attrNameLst>
                                      </p:cBhvr>
                                      <p:to>
                                        <p:strVal val="0.5"/>
                                      </p:to>
                                    </p:set>
                                    <p:animEffect filter="image" prLst="opacity: 0.5">
                                      <p:cBhvr rctx="IE">
                                        <p:cTn id="7" dur="indefinite"/>
                                        <p:tgtEl>
                                          <p:spTgt spid="31"/>
                                        </p:tgtEl>
                                      </p:cBhvr>
                                    </p:animEffect>
                                  </p:childTnLst>
                                </p:cTn>
                              </p:par>
                              <p:par>
                                <p:cTn id="8" presetID="9" presetClass="emph" presetSubtype="0" grpId="0" nodeType="withEffect">
                                  <p:stCondLst>
                                    <p:cond delay="0"/>
                                  </p:stCondLst>
                                  <p:childTnLst>
                                    <p:set>
                                      <p:cBhvr>
                                        <p:cTn id="9" dur="indefinite"/>
                                        <p:tgtEl>
                                          <p:spTgt spid="30"/>
                                        </p:tgtEl>
                                        <p:attrNameLst>
                                          <p:attrName>style.opacity</p:attrName>
                                        </p:attrNameLst>
                                      </p:cBhvr>
                                      <p:to>
                                        <p:strVal val="0.5"/>
                                      </p:to>
                                    </p:set>
                                    <p:animEffect filter="image" prLst="opacity: 0.5">
                                      <p:cBhvr rctx="IE">
                                        <p:cTn id="10" dur="indefinite"/>
                                        <p:tgtEl>
                                          <p:spTgt spid="30"/>
                                        </p:tgtEl>
                                      </p:cBhvr>
                                    </p:animEffect>
                                  </p:childTnLst>
                                </p:cTn>
                              </p:par>
                              <p:par>
                                <p:cTn id="11" presetID="9" presetClass="emph" presetSubtype="0" grpId="0" nodeType="withEffect">
                                  <p:stCondLst>
                                    <p:cond delay="0"/>
                                  </p:stCondLst>
                                  <p:childTnLst>
                                    <p:set>
                                      <p:cBhvr>
                                        <p:cTn id="12" dur="indefinite"/>
                                        <p:tgtEl>
                                          <p:spTgt spid="32"/>
                                        </p:tgtEl>
                                        <p:attrNameLst>
                                          <p:attrName>style.opacity</p:attrName>
                                        </p:attrNameLst>
                                      </p:cBhvr>
                                      <p:to>
                                        <p:strVal val="0.5"/>
                                      </p:to>
                                    </p:set>
                                    <p:animEffect filter="image" prLst="opacity: 0.5">
                                      <p:cBhvr rctx="IE">
                                        <p:cTn id="13" dur="indefinite"/>
                                        <p:tgtEl>
                                          <p:spTgt spid="32"/>
                                        </p:tgtEl>
                                      </p:cBhvr>
                                    </p:animEffect>
                                  </p:childTnLst>
                                </p:cTn>
                              </p:par>
                              <p:par>
                                <p:cTn id="14" presetID="9" presetClass="emph" presetSubtype="0" grpId="0" nodeType="withEffect">
                                  <p:stCondLst>
                                    <p:cond delay="0"/>
                                  </p:stCondLst>
                                  <p:childTnLst>
                                    <p:set>
                                      <p:cBhvr>
                                        <p:cTn id="15" dur="indefinite"/>
                                        <p:tgtEl>
                                          <p:spTgt spid="47"/>
                                        </p:tgtEl>
                                        <p:attrNameLst>
                                          <p:attrName>style.opacity</p:attrName>
                                        </p:attrNameLst>
                                      </p:cBhvr>
                                      <p:to>
                                        <p:strVal val="0.5"/>
                                      </p:to>
                                    </p:set>
                                    <p:animEffect filter="image" prLst="opacity: 0.5">
                                      <p:cBhvr rctx="IE">
                                        <p:cTn id="16" dur="indefinite"/>
                                        <p:tgtEl>
                                          <p:spTgt spid="47"/>
                                        </p:tgtEl>
                                      </p:cBhvr>
                                    </p:animEffect>
                                  </p:childTnLst>
                                </p:cTn>
                              </p:par>
                            </p:childTnLst>
                          </p:cTn>
                        </p:par>
                        <p:par>
                          <p:cTn id="17" fill="hold">
                            <p:stCondLst>
                              <p:cond delay="0"/>
                            </p:stCondLst>
                            <p:childTnLst>
                              <p:par>
                                <p:cTn id="18" presetID="9" presetClass="emph" presetSubtype="0" grpId="0" nodeType="afterEffect">
                                  <p:stCondLst>
                                    <p:cond delay="0"/>
                                  </p:stCondLst>
                                  <p:childTnLst>
                                    <p:set>
                                      <p:cBhvr>
                                        <p:cTn id="19" dur="indefinite"/>
                                        <p:tgtEl>
                                          <p:spTgt spid="33"/>
                                        </p:tgtEl>
                                        <p:attrNameLst>
                                          <p:attrName>style.opacity</p:attrName>
                                        </p:attrNameLst>
                                      </p:cBhvr>
                                      <p:to>
                                        <p:strVal val="0.5"/>
                                      </p:to>
                                    </p:set>
                                    <p:animEffect filter="image" prLst="opacity: 0.5">
                                      <p:cBhvr rctx="IE">
                                        <p:cTn id="20" dur="indefinite"/>
                                        <p:tgtEl>
                                          <p:spTgt spid="33"/>
                                        </p:tgtEl>
                                      </p:cBhvr>
                                    </p:animEffect>
                                  </p:childTnLst>
                                </p:cTn>
                              </p:par>
                            </p:childTnLst>
                          </p:cTn>
                        </p:par>
                        <p:par>
                          <p:cTn id="21" fill="hold">
                            <p:stCondLst>
                              <p:cond delay="0"/>
                            </p:stCondLst>
                            <p:childTnLst>
                              <p:par>
                                <p:cTn id="22" presetID="9" presetClass="emph" presetSubtype="0" grpId="0" nodeType="afterEffect">
                                  <p:stCondLst>
                                    <p:cond delay="0"/>
                                  </p:stCondLst>
                                  <p:childTnLst>
                                    <p:set>
                                      <p:cBhvr>
                                        <p:cTn id="23" dur="indefinite"/>
                                        <p:tgtEl>
                                          <p:spTgt spid="46"/>
                                        </p:tgtEl>
                                        <p:attrNameLst>
                                          <p:attrName>style.opacity</p:attrName>
                                        </p:attrNameLst>
                                      </p:cBhvr>
                                      <p:to>
                                        <p:strVal val="0.5"/>
                                      </p:to>
                                    </p:set>
                                    <p:animEffect filter="image" prLst="opacity: 0.5">
                                      <p:cBhvr rctx="IE">
                                        <p:cTn id="24" dur="indefinite"/>
                                        <p:tgtEl>
                                          <p:spTgt spid="46"/>
                                        </p:tgtEl>
                                      </p:cBhvr>
                                    </p:animEffect>
                                  </p:childTnLst>
                                </p:cTn>
                              </p:par>
                              <p:par>
                                <p:cTn id="25" presetID="9" presetClass="emph" presetSubtype="0" grpId="0" nodeType="withEffect">
                                  <p:stCondLst>
                                    <p:cond delay="0"/>
                                  </p:stCondLst>
                                  <p:childTnLst>
                                    <p:set>
                                      <p:cBhvr>
                                        <p:cTn id="26" dur="indefinite"/>
                                        <p:tgtEl>
                                          <p:spTgt spid="45"/>
                                        </p:tgtEl>
                                        <p:attrNameLst>
                                          <p:attrName>style.opacity</p:attrName>
                                        </p:attrNameLst>
                                      </p:cBhvr>
                                      <p:to>
                                        <p:strVal val="0.5"/>
                                      </p:to>
                                    </p:set>
                                    <p:animEffect filter="image" prLst="opacity: 0.5">
                                      <p:cBhvr rctx="IE">
                                        <p:cTn id="27" dur="indefinite"/>
                                        <p:tgtEl>
                                          <p:spTgt spid="45"/>
                                        </p:tgtEl>
                                      </p:cBhvr>
                                    </p:animEffect>
                                  </p:childTnLst>
                                </p:cTn>
                              </p:par>
                              <p:par>
                                <p:cTn id="28" presetID="9" presetClass="emph" presetSubtype="0" grpId="0" nodeType="withEffect">
                                  <p:stCondLst>
                                    <p:cond delay="0"/>
                                  </p:stCondLst>
                                  <p:childTnLst>
                                    <p:set>
                                      <p:cBhvr>
                                        <p:cTn id="29" dur="indefinite"/>
                                        <p:tgtEl>
                                          <p:spTgt spid="34"/>
                                        </p:tgtEl>
                                        <p:attrNameLst>
                                          <p:attrName>style.opacity</p:attrName>
                                        </p:attrNameLst>
                                      </p:cBhvr>
                                      <p:to>
                                        <p:strVal val="0.5"/>
                                      </p:to>
                                    </p:set>
                                    <p:animEffect filter="image" prLst="opacity: 0.5">
                                      <p:cBhvr rctx="IE">
                                        <p:cTn id="30" dur="indefinite"/>
                                        <p:tgtEl>
                                          <p:spTgt spid="34"/>
                                        </p:tgtEl>
                                      </p:cBhvr>
                                    </p:animEffect>
                                  </p:childTnLst>
                                </p:cTn>
                              </p:par>
                            </p:childTnLst>
                          </p:cTn>
                        </p:par>
                        <p:par>
                          <p:cTn id="31" fill="hold">
                            <p:stCondLst>
                              <p:cond delay="0"/>
                            </p:stCondLst>
                            <p:childTnLst>
                              <p:par>
                                <p:cTn id="32" presetID="22" presetClass="entr" presetSubtype="8"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750"/>
                                        <p:tgtEl>
                                          <p:spTgt spid="15"/>
                                        </p:tgtEl>
                                      </p:cBhvr>
                                    </p:animEffect>
                                  </p:childTnLst>
                                </p:cTn>
                              </p:par>
                            </p:childTnLst>
                          </p:cTn>
                        </p:par>
                        <p:par>
                          <p:cTn id="35" fill="hold">
                            <p:stCondLst>
                              <p:cond delay="750"/>
                            </p:stCondLst>
                            <p:childTnLst>
                              <p:par>
                                <p:cTn id="36" presetID="22" presetClass="entr" presetSubtype="8"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1000"/>
                                        <p:tgtEl>
                                          <p:spTgt spid="14"/>
                                        </p:tgtEl>
                                      </p:cBhvr>
                                    </p:animEffect>
                                  </p:childTnLst>
                                </p:cTn>
                              </p:par>
                            </p:childTnLst>
                          </p:cTn>
                        </p:par>
                        <p:par>
                          <p:cTn id="39" fill="hold">
                            <p:stCondLst>
                              <p:cond delay="1750"/>
                            </p:stCondLst>
                            <p:childTnLst>
                              <p:par>
                                <p:cTn id="40" presetID="9" presetClass="emph" presetSubtype="0" grpId="0" nodeType="afterEffect">
                                  <p:stCondLst>
                                    <p:cond delay="0"/>
                                  </p:stCondLst>
                                  <p:childTnLst>
                                    <p:set>
                                      <p:cBhvr>
                                        <p:cTn id="41" dur="indefinite"/>
                                        <p:tgtEl>
                                          <p:spTgt spid="17"/>
                                        </p:tgtEl>
                                        <p:attrNameLst>
                                          <p:attrName>style.opacity</p:attrName>
                                        </p:attrNameLst>
                                      </p:cBhvr>
                                      <p:to>
                                        <p:strVal val="0.5"/>
                                      </p:to>
                                    </p:set>
                                    <p:animEffect filter="image" prLst="opacity: 0.5">
                                      <p:cBhvr rctx="IE">
                                        <p:cTn id="42" dur="indefinite"/>
                                        <p:tgtEl>
                                          <p:spTgt spid="17"/>
                                        </p:tgtEl>
                                      </p:cBhvr>
                                    </p:animEffect>
                                  </p:childTnLst>
                                </p:cTn>
                              </p:par>
                            </p:childTnLst>
                          </p:cTn>
                        </p:par>
                        <p:par>
                          <p:cTn id="43" fill="hold">
                            <p:stCondLst>
                              <p:cond delay="1750"/>
                            </p:stCondLst>
                            <p:childTnLst>
                              <p:par>
                                <p:cTn id="44" presetID="9" presetClass="emph" presetSubtype="0" grpId="0" nodeType="afterEffect">
                                  <p:stCondLst>
                                    <p:cond delay="0"/>
                                  </p:stCondLst>
                                  <p:childTnLst>
                                    <p:set>
                                      <p:cBhvr>
                                        <p:cTn id="45" dur="indefinite"/>
                                        <p:tgtEl>
                                          <p:spTgt spid="16"/>
                                        </p:tgtEl>
                                        <p:attrNameLst>
                                          <p:attrName>style.opacity</p:attrName>
                                        </p:attrNameLst>
                                      </p:cBhvr>
                                      <p:to>
                                        <p:strVal val="0.5"/>
                                      </p:to>
                                    </p:set>
                                    <p:animEffect filter="image" prLst="opacity: 0.5">
                                      <p:cBhvr rctx="IE">
                                        <p:cTn id="46" dur="indefinite"/>
                                        <p:tgtEl>
                                          <p:spTgt spid="16"/>
                                        </p:tgtEl>
                                      </p:cBhvr>
                                    </p:animEffect>
                                  </p:childTnLst>
                                </p:cTn>
                              </p:par>
                            </p:childTnLst>
                          </p:cTn>
                        </p:par>
                        <p:par>
                          <p:cTn id="47" fill="hold">
                            <p:stCondLst>
                              <p:cond delay="1750"/>
                            </p:stCondLst>
                            <p:childTnLst>
                              <p:par>
                                <p:cTn id="48" presetID="2" presetClass="entr" presetSubtype="2" fill="hold" nodeType="after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2000" fill="hold"/>
                                        <p:tgtEl>
                                          <p:spTgt spid="18"/>
                                        </p:tgtEl>
                                        <p:attrNameLst>
                                          <p:attrName>ppt_x</p:attrName>
                                        </p:attrNameLst>
                                      </p:cBhvr>
                                      <p:tavLst>
                                        <p:tav tm="0">
                                          <p:val>
                                            <p:strVal val="1+#ppt_w/2"/>
                                          </p:val>
                                        </p:tav>
                                        <p:tav tm="100000">
                                          <p:val>
                                            <p:strVal val="#ppt_x"/>
                                          </p:val>
                                        </p:tav>
                                      </p:tavLst>
                                    </p:anim>
                                    <p:anim calcmode="lin" valueType="num">
                                      <p:cBhvr additive="base">
                                        <p:cTn id="51" dur="2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5" grpId="0" animBg="1"/>
      <p:bldP spid="34" grpId="0" animBg="1"/>
      <p:bldP spid="33" grpId="0" animBg="1"/>
      <p:bldP spid="32" grpId="0" animBg="1"/>
      <p:bldP spid="30" grpId="0" animBg="1"/>
      <p:bldP spid="31" grpId="0" animBg="1"/>
      <p:bldP spid="16" grpId="0" animBg="1"/>
      <p:bldP spid="17" grpId="0" animBg="1"/>
      <p:bldP spid="14" grpId="0" animBg="1"/>
      <p:bldP spid="1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EA883706-B13A-42F6-8A2B-FCFAC8E7AC0A}"/>
              </a:ext>
            </a:extLst>
          </p:cNvPr>
          <p:cNvSpPr txBox="1">
            <a:spLocks/>
          </p:cNvSpPr>
          <p:nvPr/>
        </p:nvSpPr>
        <p:spPr>
          <a:xfrm>
            <a:off x="-29548" y="1594814"/>
            <a:ext cx="9150269" cy="3664622"/>
          </a:xfrm>
          <a:prstGeom prst="rect">
            <a:avLst/>
          </a:prstGeom>
          <a:solidFill>
            <a:schemeClr val="bg1"/>
          </a:solid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endParaRPr lang="en-US" sz="3600" dirty="0">
              <a:solidFill>
                <a:srgbClr val="1F497D"/>
              </a:solidFill>
            </a:endParaRPr>
          </a:p>
        </p:txBody>
      </p:sp>
      <p:sp>
        <p:nvSpPr>
          <p:cNvPr id="21" name="Arrow: Right 20">
            <a:extLst>
              <a:ext uri="{FF2B5EF4-FFF2-40B4-BE49-F238E27FC236}">
                <a16:creationId xmlns:a16="http://schemas.microsoft.com/office/drawing/2014/main" id="{88AAEA30-6FD7-4CFE-A1AB-C9F70215D939}"/>
              </a:ext>
            </a:extLst>
          </p:cNvPr>
          <p:cNvSpPr/>
          <p:nvPr/>
        </p:nvSpPr>
        <p:spPr>
          <a:xfrm flipH="1">
            <a:off x="-29548" y="3578820"/>
            <a:ext cx="6519863" cy="826642"/>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When it goes out</a:t>
            </a:r>
          </a:p>
        </p:txBody>
      </p:sp>
      <p:sp>
        <p:nvSpPr>
          <p:cNvPr id="37" name="Arrow: Right 36">
            <a:extLst>
              <a:ext uri="{FF2B5EF4-FFF2-40B4-BE49-F238E27FC236}">
                <a16:creationId xmlns:a16="http://schemas.microsoft.com/office/drawing/2014/main" id="{66D7FBA6-473E-4A62-ACF4-AAA38B3E88FF}"/>
              </a:ext>
            </a:extLst>
          </p:cNvPr>
          <p:cNvSpPr/>
          <p:nvPr/>
        </p:nvSpPr>
        <p:spPr>
          <a:xfrm>
            <a:off x="-47806" y="2643429"/>
            <a:ext cx="6412980" cy="83237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adugi" panose="020B0502040204020203" pitchFamily="34" charset="0"/>
                <a:ea typeface="Gadugi" panose="020B0502040204020203" pitchFamily="34" charset="0"/>
              </a:rPr>
              <a:t>When it comes in</a:t>
            </a:r>
            <a:endParaRPr lang="en-US" dirty="0">
              <a:solidFill>
                <a:schemeClr val="bg1"/>
              </a:solidFill>
              <a:latin typeface="Gadugi" panose="020B0502040204020203" pitchFamily="34" charset="0"/>
              <a:ea typeface="Gadugi" panose="020B0502040204020203" pitchFamily="34" charset="0"/>
            </a:endParaRPr>
          </a:p>
        </p:txBody>
      </p:sp>
      <p:sp>
        <p:nvSpPr>
          <p:cNvPr id="4" name="Title 3">
            <a:extLst>
              <a:ext uri="{FF2B5EF4-FFF2-40B4-BE49-F238E27FC236}">
                <a16:creationId xmlns:a16="http://schemas.microsoft.com/office/drawing/2014/main" id="{D2BB8C1B-8FB5-4425-9FDC-DD98448F7111}"/>
              </a:ext>
            </a:extLst>
          </p:cNvPr>
          <p:cNvSpPr>
            <a:spLocks noGrp="1"/>
          </p:cNvSpPr>
          <p:nvPr>
            <p:ph type="title"/>
          </p:nvPr>
        </p:nvSpPr>
        <p:spPr/>
        <p:txBody>
          <a:bodyPr/>
          <a:lstStyle/>
          <a:p>
            <a:r>
              <a:rPr lang="en-US" dirty="0"/>
              <a:t>How Does Your Cash “Flow?”</a:t>
            </a:r>
          </a:p>
        </p:txBody>
      </p:sp>
      <p:sp>
        <p:nvSpPr>
          <p:cNvPr id="20" name="Rectangle 19">
            <a:extLst>
              <a:ext uri="{FF2B5EF4-FFF2-40B4-BE49-F238E27FC236}">
                <a16:creationId xmlns:a16="http://schemas.microsoft.com/office/drawing/2014/main" id="{6023DF5A-97A5-48F7-9387-05BAB45F9039}"/>
              </a:ext>
            </a:extLst>
          </p:cNvPr>
          <p:cNvSpPr/>
          <p:nvPr/>
        </p:nvSpPr>
        <p:spPr>
          <a:xfrm>
            <a:off x="500443" y="2280096"/>
            <a:ext cx="4911764" cy="2391424"/>
          </a:xfrm>
          <a:prstGeom prst="rect">
            <a:avLst/>
          </a:prstGeom>
        </p:spPr>
        <p:txBody>
          <a:bodyPr wrap="square">
            <a:spAutoFit/>
          </a:bodyPr>
          <a:lstStyle/>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Income and expenses may not be timed perfectly on a monthly basis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Seasonal employment</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Fluctuating hours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Fluctuating benefits</a:t>
            </a:r>
          </a:p>
        </p:txBody>
      </p:sp>
      <p:pic>
        <p:nvPicPr>
          <p:cNvPr id="18" name="Picture 4" descr="black and white remote control">
            <a:extLst>
              <a:ext uri="{FF2B5EF4-FFF2-40B4-BE49-F238E27FC236}">
                <a16:creationId xmlns:a16="http://schemas.microsoft.com/office/drawing/2014/main" id="{16CD62C7-3685-49C0-A0A8-964147083E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5174" y="1594590"/>
            <a:ext cx="2755547" cy="3673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03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fill="hold"/>
                                        <p:tgtEl>
                                          <p:spTgt spid="37"/>
                                        </p:tgtEl>
                                        <p:attrNameLst>
                                          <p:attrName>ppt_x</p:attrName>
                                        </p:attrNameLst>
                                      </p:cBhvr>
                                      <p:tavLst>
                                        <p:tav tm="0">
                                          <p:val>
                                            <p:strVal val="0-#ppt_w/2"/>
                                          </p:val>
                                        </p:tav>
                                        <p:tav tm="100000">
                                          <p:val>
                                            <p:strVal val="#ppt_x"/>
                                          </p:val>
                                        </p:tav>
                                      </p:tavLst>
                                    </p:anim>
                                    <p:anim calcmode="lin" valueType="num">
                                      <p:cBhvr additive="base">
                                        <p:cTn id="8" dur="100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1000" fill="hold"/>
                                        <p:tgtEl>
                                          <p:spTgt spid="21"/>
                                        </p:tgtEl>
                                        <p:attrNameLst>
                                          <p:attrName>ppt_x</p:attrName>
                                        </p:attrNameLst>
                                      </p:cBhvr>
                                      <p:tavLst>
                                        <p:tav tm="0">
                                          <p:val>
                                            <p:strVal val="1+#ppt_w/2"/>
                                          </p:val>
                                        </p:tav>
                                        <p:tav tm="100000">
                                          <p:val>
                                            <p:strVal val="#ppt_x"/>
                                          </p:val>
                                        </p:tav>
                                      </p:tavLst>
                                    </p:anim>
                                    <p:anim calcmode="lin" valueType="num">
                                      <p:cBhvr additive="base">
                                        <p:cTn id="13"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2" fill="hold" grpId="1" nodeType="clickEffect">
                                  <p:stCondLst>
                                    <p:cond delay="0"/>
                                  </p:stCondLst>
                                  <p:childTnLst>
                                    <p:anim calcmode="lin" valueType="num">
                                      <p:cBhvr additive="base">
                                        <p:cTn id="17" dur="500"/>
                                        <p:tgtEl>
                                          <p:spTgt spid="37"/>
                                        </p:tgtEl>
                                        <p:attrNameLst>
                                          <p:attrName>ppt_x</p:attrName>
                                        </p:attrNameLst>
                                      </p:cBhvr>
                                      <p:tavLst>
                                        <p:tav tm="0">
                                          <p:val>
                                            <p:strVal val="ppt_x"/>
                                          </p:val>
                                        </p:tav>
                                        <p:tav tm="100000">
                                          <p:val>
                                            <p:strVal val="1+ppt_w/2"/>
                                          </p:val>
                                        </p:tav>
                                      </p:tavLst>
                                    </p:anim>
                                    <p:anim calcmode="lin" valueType="num">
                                      <p:cBhvr additive="base">
                                        <p:cTn id="18" dur="500"/>
                                        <p:tgtEl>
                                          <p:spTgt spid="37"/>
                                        </p:tgtEl>
                                        <p:attrNameLst>
                                          <p:attrName>ppt_y</p:attrName>
                                        </p:attrNameLst>
                                      </p:cBhvr>
                                      <p:tavLst>
                                        <p:tav tm="0">
                                          <p:val>
                                            <p:strVal val="ppt_y"/>
                                          </p:val>
                                        </p:tav>
                                        <p:tav tm="100000">
                                          <p:val>
                                            <p:strVal val="ppt_y"/>
                                          </p:val>
                                        </p:tav>
                                      </p:tavLst>
                                    </p:anim>
                                    <p:set>
                                      <p:cBhvr>
                                        <p:cTn id="19" dur="1" fill="hold">
                                          <p:stCondLst>
                                            <p:cond delay="499"/>
                                          </p:stCondLst>
                                        </p:cTn>
                                        <p:tgtEl>
                                          <p:spTgt spid="37"/>
                                        </p:tgtEl>
                                        <p:attrNameLst>
                                          <p:attrName>style.visibility</p:attrName>
                                        </p:attrNameLst>
                                      </p:cBhvr>
                                      <p:to>
                                        <p:strVal val="hidden"/>
                                      </p:to>
                                    </p:set>
                                  </p:childTnLst>
                                </p:cTn>
                              </p:par>
                              <p:par>
                                <p:cTn id="20" presetID="2" presetClass="exit" presetSubtype="8" fill="hold" grpId="1" nodeType="withEffect">
                                  <p:stCondLst>
                                    <p:cond delay="0"/>
                                  </p:stCondLst>
                                  <p:childTnLst>
                                    <p:anim calcmode="lin" valueType="num">
                                      <p:cBhvr additive="base">
                                        <p:cTn id="21" dur="500"/>
                                        <p:tgtEl>
                                          <p:spTgt spid="21"/>
                                        </p:tgtEl>
                                        <p:attrNameLst>
                                          <p:attrName>ppt_x</p:attrName>
                                        </p:attrNameLst>
                                      </p:cBhvr>
                                      <p:tavLst>
                                        <p:tav tm="0">
                                          <p:val>
                                            <p:strVal val="ppt_x"/>
                                          </p:val>
                                        </p:tav>
                                        <p:tav tm="100000">
                                          <p:val>
                                            <p:strVal val="0-ppt_w/2"/>
                                          </p:val>
                                        </p:tav>
                                      </p:tavLst>
                                    </p:anim>
                                    <p:anim calcmode="lin" valueType="num">
                                      <p:cBhvr additive="base">
                                        <p:cTn id="22" dur="500"/>
                                        <p:tgtEl>
                                          <p:spTgt spid="21"/>
                                        </p:tgtEl>
                                        <p:attrNameLst>
                                          <p:attrName>ppt_y</p:attrName>
                                        </p:attrNameLst>
                                      </p:cBhvr>
                                      <p:tavLst>
                                        <p:tav tm="0">
                                          <p:val>
                                            <p:strVal val="ppt_y"/>
                                          </p:val>
                                        </p:tav>
                                        <p:tav tm="100000">
                                          <p:val>
                                            <p:strVal val="ppt_y"/>
                                          </p:val>
                                        </p:tav>
                                      </p:tavLst>
                                    </p:anim>
                                    <p:set>
                                      <p:cBhvr>
                                        <p:cTn id="23" dur="1" fill="hold">
                                          <p:stCondLst>
                                            <p:cond delay="499"/>
                                          </p:stCondLst>
                                        </p:cTn>
                                        <p:tgtEl>
                                          <p:spTgt spid="21"/>
                                        </p:tgtEl>
                                        <p:attrNameLst>
                                          <p:attrName>style.visibility</p:attrName>
                                        </p:attrNameLst>
                                      </p:cBhvr>
                                      <p:to>
                                        <p:strVal val="hidden"/>
                                      </p:to>
                                    </p:set>
                                  </p:childTnLst>
                                </p:cTn>
                              </p:par>
                              <p:par>
                                <p:cTn id="24" presetID="2" presetClass="entr" presetSubtype="2" fill="hold" nodeType="withEffect">
                                  <p:stCondLst>
                                    <p:cond delay="0"/>
                                  </p:stCondLst>
                                  <p:childTnLst>
                                    <p:set>
                                      <p:cBhvr>
                                        <p:cTn id="25" dur="1" fill="hold">
                                          <p:stCondLst>
                                            <p:cond delay="0"/>
                                          </p:stCondLst>
                                        </p:cTn>
                                        <p:tgtEl>
                                          <p:spTgt spid="20">
                                            <p:txEl>
                                              <p:pRg st="0" end="0"/>
                                            </p:txEl>
                                          </p:spTgt>
                                        </p:tgtEl>
                                        <p:attrNameLst>
                                          <p:attrName>style.visibility</p:attrName>
                                        </p:attrNameLst>
                                      </p:cBhvr>
                                      <p:to>
                                        <p:strVal val="visible"/>
                                      </p:to>
                                    </p:set>
                                    <p:anim calcmode="lin" valueType="num">
                                      <p:cBhvr additive="base">
                                        <p:cTn id="26" dur="10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27" dur="1000" fill="hold"/>
                                        <p:tgtEl>
                                          <p:spTgt spid="20">
                                            <p:txEl>
                                              <p:pRg st="0" end="0"/>
                                            </p:txEl>
                                          </p:spTgt>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20">
                                            <p:txEl>
                                              <p:pRg st="1" end="1"/>
                                            </p:txEl>
                                          </p:spTgt>
                                        </p:tgtEl>
                                        <p:attrNameLst>
                                          <p:attrName>style.visibility</p:attrName>
                                        </p:attrNameLst>
                                      </p:cBhvr>
                                      <p:to>
                                        <p:strVal val="visible"/>
                                      </p:to>
                                    </p:set>
                                    <p:anim calcmode="lin" valueType="num">
                                      <p:cBhvr additive="base">
                                        <p:cTn id="30" dur="1000" fill="hold"/>
                                        <p:tgtEl>
                                          <p:spTgt spid="20">
                                            <p:txEl>
                                              <p:pRg st="1" end="1"/>
                                            </p:txEl>
                                          </p:spTgt>
                                        </p:tgtEl>
                                        <p:attrNameLst>
                                          <p:attrName>ppt_x</p:attrName>
                                        </p:attrNameLst>
                                      </p:cBhvr>
                                      <p:tavLst>
                                        <p:tav tm="0">
                                          <p:val>
                                            <p:strVal val="1+#ppt_w/2"/>
                                          </p:val>
                                        </p:tav>
                                        <p:tav tm="100000">
                                          <p:val>
                                            <p:strVal val="#ppt_x"/>
                                          </p:val>
                                        </p:tav>
                                      </p:tavLst>
                                    </p:anim>
                                    <p:anim calcmode="lin" valueType="num">
                                      <p:cBhvr additive="base">
                                        <p:cTn id="31" dur="1000" fill="hold"/>
                                        <p:tgtEl>
                                          <p:spTgt spid="20">
                                            <p:txEl>
                                              <p:pRg st="1" end="1"/>
                                            </p:txEl>
                                          </p:spTgt>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0"/>
                                  </p:stCondLst>
                                  <p:childTnLst>
                                    <p:set>
                                      <p:cBhvr>
                                        <p:cTn id="33" dur="1" fill="hold">
                                          <p:stCondLst>
                                            <p:cond delay="0"/>
                                          </p:stCondLst>
                                        </p:cTn>
                                        <p:tgtEl>
                                          <p:spTgt spid="20">
                                            <p:txEl>
                                              <p:pRg st="2" end="2"/>
                                            </p:txEl>
                                          </p:spTgt>
                                        </p:tgtEl>
                                        <p:attrNameLst>
                                          <p:attrName>style.visibility</p:attrName>
                                        </p:attrNameLst>
                                      </p:cBhvr>
                                      <p:to>
                                        <p:strVal val="visible"/>
                                      </p:to>
                                    </p:set>
                                    <p:anim calcmode="lin" valueType="num">
                                      <p:cBhvr additive="base">
                                        <p:cTn id="34" dur="1000" fill="hold"/>
                                        <p:tgtEl>
                                          <p:spTgt spid="20">
                                            <p:txEl>
                                              <p:pRg st="2" end="2"/>
                                            </p:txEl>
                                          </p:spTgt>
                                        </p:tgtEl>
                                        <p:attrNameLst>
                                          <p:attrName>ppt_x</p:attrName>
                                        </p:attrNameLst>
                                      </p:cBhvr>
                                      <p:tavLst>
                                        <p:tav tm="0">
                                          <p:val>
                                            <p:strVal val="1+#ppt_w/2"/>
                                          </p:val>
                                        </p:tav>
                                        <p:tav tm="100000">
                                          <p:val>
                                            <p:strVal val="#ppt_x"/>
                                          </p:val>
                                        </p:tav>
                                      </p:tavLst>
                                    </p:anim>
                                    <p:anim calcmode="lin" valueType="num">
                                      <p:cBhvr additive="base">
                                        <p:cTn id="35" dur="1000" fill="hold"/>
                                        <p:tgtEl>
                                          <p:spTgt spid="20">
                                            <p:txEl>
                                              <p:pRg st="2" end="2"/>
                                            </p:txEl>
                                          </p:spTgt>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0"/>
                                  </p:stCondLst>
                                  <p:childTnLst>
                                    <p:set>
                                      <p:cBhvr>
                                        <p:cTn id="37" dur="1" fill="hold">
                                          <p:stCondLst>
                                            <p:cond delay="0"/>
                                          </p:stCondLst>
                                        </p:cTn>
                                        <p:tgtEl>
                                          <p:spTgt spid="20">
                                            <p:txEl>
                                              <p:pRg st="3" end="3"/>
                                            </p:txEl>
                                          </p:spTgt>
                                        </p:tgtEl>
                                        <p:attrNameLst>
                                          <p:attrName>style.visibility</p:attrName>
                                        </p:attrNameLst>
                                      </p:cBhvr>
                                      <p:to>
                                        <p:strVal val="visible"/>
                                      </p:to>
                                    </p:set>
                                    <p:anim calcmode="lin" valueType="num">
                                      <p:cBhvr additive="base">
                                        <p:cTn id="38" dur="1000" fill="hold"/>
                                        <p:tgtEl>
                                          <p:spTgt spid="20">
                                            <p:txEl>
                                              <p:pRg st="3" end="3"/>
                                            </p:txEl>
                                          </p:spTgt>
                                        </p:tgtEl>
                                        <p:attrNameLst>
                                          <p:attrName>ppt_x</p:attrName>
                                        </p:attrNameLst>
                                      </p:cBhvr>
                                      <p:tavLst>
                                        <p:tav tm="0">
                                          <p:val>
                                            <p:strVal val="1+#ppt_w/2"/>
                                          </p:val>
                                        </p:tav>
                                        <p:tav tm="100000">
                                          <p:val>
                                            <p:strVal val="#ppt_x"/>
                                          </p:val>
                                        </p:tav>
                                      </p:tavLst>
                                    </p:anim>
                                    <p:anim calcmode="lin" valueType="num">
                                      <p:cBhvr additive="base">
                                        <p:cTn id="39" dur="1000" fill="hold"/>
                                        <p:tgtEl>
                                          <p:spTgt spid="2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37" grpId="0" animBg="1"/>
      <p:bldP spid="37"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49" y="896297"/>
            <a:ext cx="7105651" cy="5585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TextBox 41"/>
          <p:cNvSpPr txBox="1"/>
          <p:nvPr/>
        </p:nvSpPr>
        <p:spPr>
          <a:xfrm>
            <a:off x="2931991" y="1239869"/>
            <a:ext cx="1300418" cy="461665"/>
          </a:xfrm>
          <a:prstGeom prst="rect">
            <a:avLst/>
          </a:prstGeom>
          <a:noFill/>
        </p:spPr>
        <p:txBody>
          <a:bodyPr wrap="square" rtlCol="0">
            <a:spAutoFit/>
          </a:bodyPr>
          <a:lstStyle/>
          <a:p>
            <a:pPr algn="ctr">
              <a:spcBef>
                <a:spcPts val="300"/>
              </a:spcBef>
            </a:pPr>
            <a:r>
              <a:rPr lang="en-US" sz="2400" b="1" dirty="0">
                <a:solidFill>
                  <a:srgbClr val="006600"/>
                </a:solidFill>
                <a:latin typeface="Ink Free" panose="03080402000500000000" pitchFamily="66" charset="0"/>
              </a:rPr>
              <a:t>Pay Day!</a:t>
            </a:r>
          </a:p>
        </p:txBody>
      </p:sp>
      <p:sp>
        <p:nvSpPr>
          <p:cNvPr id="46" name="TextBox 45"/>
          <p:cNvSpPr txBox="1"/>
          <p:nvPr/>
        </p:nvSpPr>
        <p:spPr>
          <a:xfrm>
            <a:off x="5893327" y="5618076"/>
            <a:ext cx="1454151" cy="461665"/>
          </a:xfrm>
          <a:prstGeom prst="rect">
            <a:avLst/>
          </a:prstGeom>
          <a:noFill/>
        </p:spPr>
        <p:txBody>
          <a:bodyPr wrap="square" rtlCol="0">
            <a:spAutoFit/>
          </a:bodyPr>
          <a:lstStyle/>
          <a:p>
            <a:pPr algn="ctr">
              <a:spcBef>
                <a:spcPts val="300"/>
              </a:spcBef>
            </a:pPr>
            <a:r>
              <a:rPr lang="en-US" sz="2400" b="1" dirty="0">
                <a:solidFill>
                  <a:srgbClr val="006600"/>
                </a:solidFill>
                <a:latin typeface="Ink Free" panose="03080402000500000000" pitchFamily="66" charset="0"/>
              </a:rPr>
              <a:t>Pay</a:t>
            </a:r>
            <a:r>
              <a:rPr lang="en-US" sz="2400" dirty="0">
                <a:solidFill>
                  <a:srgbClr val="006600"/>
                </a:solidFill>
                <a:latin typeface="Ink Free" panose="03080402000500000000" pitchFamily="66" charset="0"/>
              </a:rPr>
              <a:t> </a:t>
            </a:r>
            <a:r>
              <a:rPr lang="en-US" sz="2400" b="1" dirty="0">
                <a:solidFill>
                  <a:srgbClr val="006600"/>
                </a:solidFill>
                <a:latin typeface="Ink Free" panose="03080402000500000000" pitchFamily="66" charset="0"/>
              </a:rPr>
              <a:t>Day</a:t>
            </a:r>
            <a:r>
              <a:rPr lang="en-US" sz="2400" dirty="0">
                <a:solidFill>
                  <a:srgbClr val="006600"/>
                </a:solidFill>
                <a:latin typeface="Ink Free" panose="03080402000500000000" pitchFamily="66" charset="0"/>
              </a:rPr>
              <a:t>!</a:t>
            </a:r>
          </a:p>
        </p:txBody>
      </p:sp>
      <p:sp>
        <p:nvSpPr>
          <p:cNvPr id="47" name="TextBox 46"/>
          <p:cNvSpPr txBox="1"/>
          <p:nvPr/>
        </p:nvSpPr>
        <p:spPr>
          <a:xfrm>
            <a:off x="3970671" y="3403454"/>
            <a:ext cx="1300418" cy="461665"/>
          </a:xfrm>
          <a:prstGeom prst="rect">
            <a:avLst/>
          </a:prstGeom>
          <a:noFill/>
        </p:spPr>
        <p:txBody>
          <a:bodyPr wrap="square" rtlCol="0">
            <a:spAutoFit/>
          </a:bodyPr>
          <a:lstStyle/>
          <a:p>
            <a:pPr algn="ctr">
              <a:spcBef>
                <a:spcPts val="300"/>
              </a:spcBef>
            </a:pPr>
            <a:r>
              <a:rPr lang="en-US" sz="2400" b="1" dirty="0">
                <a:solidFill>
                  <a:srgbClr val="006600"/>
                </a:solidFill>
                <a:latin typeface="Ink Free" panose="03080402000500000000" pitchFamily="66" charset="0"/>
              </a:rPr>
              <a:t>Pay Day!</a:t>
            </a:r>
          </a:p>
        </p:txBody>
      </p:sp>
      <p:sp>
        <p:nvSpPr>
          <p:cNvPr id="49" name="TextBox 48"/>
          <p:cNvSpPr txBox="1"/>
          <p:nvPr/>
        </p:nvSpPr>
        <p:spPr>
          <a:xfrm>
            <a:off x="4024745" y="1290586"/>
            <a:ext cx="1371600" cy="646331"/>
          </a:xfrm>
          <a:prstGeom prst="rect">
            <a:avLst/>
          </a:prstGeom>
          <a:noFill/>
        </p:spPr>
        <p:txBody>
          <a:bodyPr wrap="square" rtlCol="0">
            <a:spAutoFit/>
          </a:bodyPr>
          <a:lstStyle/>
          <a:p>
            <a:pPr algn="ctr">
              <a:spcBef>
                <a:spcPts val="300"/>
              </a:spcBef>
            </a:pPr>
            <a:r>
              <a:rPr lang="en-US" b="1" dirty="0">
                <a:solidFill>
                  <a:srgbClr val="006600"/>
                </a:solidFill>
                <a:latin typeface="Ink Free" panose="03080402000500000000" pitchFamily="66" charset="0"/>
              </a:rPr>
              <a:t>Veteran’s Benefit</a:t>
            </a:r>
          </a:p>
        </p:txBody>
      </p:sp>
      <p:sp>
        <p:nvSpPr>
          <p:cNvPr id="8" name="TextBox 7"/>
          <p:cNvSpPr txBox="1"/>
          <p:nvPr/>
        </p:nvSpPr>
        <p:spPr>
          <a:xfrm>
            <a:off x="7232076" y="5934071"/>
            <a:ext cx="828844"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RENT</a:t>
            </a:r>
          </a:p>
        </p:txBody>
      </p:sp>
      <p:sp>
        <p:nvSpPr>
          <p:cNvPr id="9" name="TextBox 8"/>
          <p:cNvSpPr txBox="1"/>
          <p:nvPr/>
        </p:nvSpPr>
        <p:spPr>
          <a:xfrm>
            <a:off x="6989109" y="1295400"/>
            <a:ext cx="1219200"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Groceries</a:t>
            </a:r>
          </a:p>
        </p:txBody>
      </p:sp>
      <p:sp>
        <p:nvSpPr>
          <p:cNvPr id="10" name="TextBox 9"/>
          <p:cNvSpPr txBox="1"/>
          <p:nvPr/>
        </p:nvSpPr>
        <p:spPr>
          <a:xfrm>
            <a:off x="6989109" y="2404646"/>
            <a:ext cx="1219200"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Groceries</a:t>
            </a:r>
          </a:p>
        </p:txBody>
      </p:sp>
      <p:sp>
        <p:nvSpPr>
          <p:cNvPr id="11" name="TextBox 10"/>
          <p:cNvSpPr txBox="1"/>
          <p:nvPr/>
        </p:nvSpPr>
        <p:spPr>
          <a:xfrm>
            <a:off x="7001809" y="3505200"/>
            <a:ext cx="1219200"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Groceries</a:t>
            </a:r>
          </a:p>
        </p:txBody>
      </p:sp>
      <p:sp>
        <p:nvSpPr>
          <p:cNvPr id="12" name="TextBox 11"/>
          <p:cNvSpPr txBox="1"/>
          <p:nvPr/>
        </p:nvSpPr>
        <p:spPr>
          <a:xfrm>
            <a:off x="7001809" y="4536126"/>
            <a:ext cx="1219200"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Groceries</a:t>
            </a:r>
          </a:p>
        </p:txBody>
      </p:sp>
      <p:sp>
        <p:nvSpPr>
          <p:cNvPr id="13" name="TextBox 12"/>
          <p:cNvSpPr txBox="1"/>
          <p:nvPr/>
        </p:nvSpPr>
        <p:spPr>
          <a:xfrm>
            <a:off x="7007465" y="6184322"/>
            <a:ext cx="1219200"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Groceries</a:t>
            </a:r>
          </a:p>
        </p:txBody>
      </p:sp>
      <p:sp>
        <p:nvSpPr>
          <p:cNvPr id="14" name="TextBox 13"/>
          <p:cNvSpPr txBox="1"/>
          <p:nvPr/>
        </p:nvSpPr>
        <p:spPr>
          <a:xfrm>
            <a:off x="2185200" y="2404646"/>
            <a:ext cx="762000"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Cable</a:t>
            </a:r>
          </a:p>
        </p:txBody>
      </p:sp>
      <p:sp>
        <p:nvSpPr>
          <p:cNvPr id="15" name="TextBox 14"/>
          <p:cNvSpPr txBox="1"/>
          <p:nvPr/>
        </p:nvSpPr>
        <p:spPr>
          <a:xfrm>
            <a:off x="4030330" y="4119146"/>
            <a:ext cx="1181100"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Cell phone</a:t>
            </a:r>
          </a:p>
        </p:txBody>
      </p:sp>
      <p:sp>
        <p:nvSpPr>
          <p:cNvPr id="16" name="TextBox 15"/>
          <p:cNvSpPr txBox="1"/>
          <p:nvPr/>
        </p:nvSpPr>
        <p:spPr>
          <a:xfrm>
            <a:off x="1981200" y="4536126"/>
            <a:ext cx="1219200"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Electric</a:t>
            </a:r>
          </a:p>
        </p:txBody>
      </p:sp>
      <p:sp>
        <p:nvSpPr>
          <p:cNvPr id="17" name="TextBox 16"/>
          <p:cNvSpPr txBox="1"/>
          <p:nvPr/>
        </p:nvSpPr>
        <p:spPr>
          <a:xfrm>
            <a:off x="7125186" y="4874680"/>
            <a:ext cx="887945"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Water</a:t>
            </a:r>
          </a:p>
        </p:txBody>
      </p:sp>
      <p:sp>
        <p:nvSpPr>
          <p:cNvPr id="20" name="TextBox 19"/>
          <p:cNvSpPr txBox="1"/>
          <p:nvPr/>
        </p:nvSpPr>
        <p:spPr>
          <a:xfrm>
            <a:off x="4011280" y="3900941"/>
            <a:ext cx="1219200"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Credit Card</a:t>
            </a:r>
          </a:p>
        </p:txBody>
      </p:sp>
      <p:sp>
        <p:nvSpPr>
          <p:cNvPr id="24" name="TextBox 23"/>
          <p:cNvSpPr txBox="1"/>
          <p:nvPr/>
        </p:nvSpPr>
        <p:spPr>
          <a:xfrm>
            <a:off x="1020347" y="2404646"/>
            <a:ext cx="893692"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Transit</a:t>
            </a:r>
          </a:p>
        </p:txBody>
      </p:sp>
      <p:sp>
        <p:nvSpPr>
          <p:cNvPr id="29" name="TextBox 28"/>
          <p:cNvSpPr txBox="1"/>
          <p:nvPr/>
        </p:nvSpPr>
        <p:spPr>
          <a:xfrm>
            <a:off x="1020347" y="3850965"/>
            <a:ext cx="893692"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Tithe</a:t>
            </a:r>
          </a:p>
        </p:txBody>
      </p:sp>
      <p:sp>
        <p:nvSpPr>
          <p:cNvPr id="30" name="TextBox 29"/>
          <p:cNvSpPr txBox="1"/>
          <p:nvPr/>
        </p:nvSpPr>
        <p:spPr>
          <a:xfrm>
            <a:off x="1020347" y="4536126"/>
            <a:ext cx="893692"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Transit</a:t>
            </a:r>
          </a:p>
        </p:txBody>
      </p:sp>
      <p:sp>
        <p:nvSpPr>
          <p:cNvPr id="31" name="TextBox 30"/>
          <p:cNvSpPr txBox="1"/>
          <p:nvPr/>
        </p:nvSpPr>
        <p:spPr>
          <a:xfrm>
            <a:off x="1020347" y="5914722"/>
            <a:ext cx="893692"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Tithe</a:t>
            </a:r>
          </a:p>
        </p:txBody>
      </p:sp>
      <p:sp>
        <p:nvSpPr>
          <p:cNvPr id="38" name="TextBox 37"/>
          <p:cNvSpPr txBox="1"/>
          <p:nvPr/>
        </p:nvSpPr>
        <p:spPr>
          <a:xfrm>
            <a:off x="4011280" y="3675907"/>
            <a:ext cx="1219200"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Set-asides</a:t>
            </a:r>
          </a:p>
        </p:txBody>
      </p:sp>
      <p:sp>
        <p:nvSpPr>
          <p:cNvPr id="39" name="TextBox 38"/>
          <p:cNvSpPr txBox="1"/>
          <p:nvPr/>
        </p:nvSpPr>
        <p:spPr>
          <a:xfrm>
            <a:off x="2972600" y="1532257"/>
            <a:ext cx="1219200"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Set-asides</a:t>
            </a:r>
          </a:p>
        </p:txBody>
      </p:sp>
      <p:sp>
        <p:nvSpPr>
          <p:cNvPr id="40" name="TextBox 39"/>
          <p:cNvSpPr txBox="1"/>
          <p:nvPr/>
        </p:nvSpPr>
        <p:spPr>
          <a:xfrm>
            <a:off x="6012876" y="5963499"/>
            <a:ext cx="1219200"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Set-asides</a:t>
            </a:r>
          </a:p>
        </p:txBody>
      </p:sp>
      <p:sp>
        <p:nvSpPr>
          <p:cNvPr id="54" name="TextBox 53"/>
          <p:cNvSpPr txBox="1"/>
          <p:nvPr/>
        </p:nvSpPr>
        <p:spPr>
          <a:xfrm>
            <a:off x="4186152" y="1863884"/>
            <a:ext cx="828844"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RENT</a:t>
            </a:r>
          </a:p>
        </p:txBody>
      </p:sp>
      <p:sp>
        <p:nvSpPr>
          <p:cNvPr id="55" name="TextBox 54"/>
          <p:cNvSpPr txBox="1"/>
          <p:nvPr/>
        </p:nvSpPr>
        <p:spPr>
          <a:xfrm>
            <a:off x="6960698" y="5388194"/>
            <a:ext cx="1371600" cy="684803"/>
          </a:xfrm>
          <a:prstGeom prst="rect">
            <a:avLst/>
          </a:prstGeom>
          <a:noFill/>
        </p:spPr>
        <p:txBody>
          <a:bodyPr wrap="square" rtlCol="0">
            <a:spAutoFit/>
          </a:bodyPr>
          <a:lstStyle/>
          <a:p>
            <a:pPr algn="ctr">
              <a:spcBef>
                <a:spcPts val="300"/>
              </a:spcBef>
            </a:pPr>
            <a:r>
              <a:rPr lang="en-US" b="1" dirty="0">
                <a:solidFill>
                  <a:srgbClr val="006600"/>
                </a:solidFill>
                <a:latin typeface="Ink Free" panose="03080402000500000000" pitchFamily="66" charset="0"/>
              </a:rPr>
              <a:t>Veteran’s</a:t>
            </a:r>
          </a:p>
          <a:p>
            <a:pPr algn="ctr">
              <a:spcBef>
                <a:spcPts val="300"/>
              </a:spcBef>
            </a:pPr>
            <a:r>
              <a:rPr lang="en-US" b="1" dirty="0">
                <a:solidFill>
                  <a:srgbClr val="006600"/>
                </a:solidFill>
                <a:latin typeface="Ink Free" panose="03080402000500000000" pitchFamily="66" charset="0"/>
              </a:rPr>
              <a:t>Benefit</a:t>
            </a:r>
          </a:p>
        </p:txBody>
      </p:sp>
      <p:sp>
        <p:nvSpPr>
          <p:cNvPr id="56" name="TextBox 55"/>
          <p:cNvSpPr txBox="1"/>
          <p:nvPr/>
        </p:nvSpPr>
        <p:spPr>
          <a:xfrm>
            <a:off x="5158189" y="1318301"/>
            <a:ext cx="1141497"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Allowances</a:t>
            </a:r>
          </a:p>
        </p:txBody>
      </p:sp>
      <p:sp>
        <p:nvSpPr>
          <p:cNvPr id="57" name="TextBox 56"/>
          <p:cNvSpPr txBox="1"/>
          <p:nvPr/>
        </p:nvSpPr>
        <p:spPr>
          <a:xfrm>
            <a:off x="5226227" y="2404646"/>
            <a:ext cx="1141497"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Allowances</a:t>
            </a:r>
          </a:p>
        </p:txBody>
      </p:sp>
      <p:sp>
        <p:nvSpPr>
          <p:cNvPr id="58" name="TextBox 57"/>
          <p:cNvSpPr txBox="1"/>
          <p:nvPr/>
        </p:nvSpPr>
        <p:spPr>
          <a:xfrm>
            <a:off x="5191614" y="3505200"/>
            <a:ext cx="1141497"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Allowances</a:t>
            </a:r>
          </a:p>
        </p:txBody>
      </p:sp>
      <p:sp>
        <p:nvSpPr>
          <p:cNvPr id="59" name="TextBox 58"/>
          <p:cNvSpPr txBox="1"/>
          <p:nvPr/>
        </p:nvSpPr>
        <p:spPr>
          <a:xfrm>
            <a:off x="5205469" y="4536126"/>
            <a:ext cx="1141497"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Allowances</a:t>
            </a:r>
          </a:p>
        </p:txBody>
      </p:sp>
      <p:sp>
        <p:nvSpPr>
          <p:cNvPr id="60" name="TextBox 59"/>
          <p:cNvSpPr txBox="1"/>
          <p:nvPr/>
        </p:nvSpPr>
        <p:spPr>
          <a:xfrm>
            <a:off x="5226227" y="6202476"/>
            <a:ext cx="1141497"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Allowances</a:t>
            </a:r>
          </a:p>
        </p:txBody>
      </p:sp>
      <p:sp>
        <p:nvSpPr>
          <p:cNvPr id="61" name="TextBox 60"/>
          <p:cNvSpPr txBox="1"/>
          <p:nvPr/>
        </p:nvSpPr>
        <p:spPr>
          <a:xfrm>
            <a:off x="6128278" y="2404646"/>
            <a:ext cx="1219200" cy="623248"/>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Medical </a:t>
            </a:r>
          </a:p>
          <a:p>
            <a:pPr algn="ctr">
              <a:spcBef>
                <a:spcPts val="300"/>
              </a:spcBef>
            </a:pPr>
            <a:r>
              <a:rPr lang="en-US" sz="1600" b="1" dirty="0">
                <a:solidFill>
                  <a:srgbClr val="C00000"/>
                </a:solidFill>
                <a:latin typeface="Ink Free" panose="03080402000500000000" pitchFamily="66" charset="0"/>
              </a:rPr>
              <a:t>Bill</a:t>
            </a:r>
          </a:p>
        </p:txBody>
      </p:sp>
      <p:sp>
        <p:nvSpPr>
          <p:cNvPr id="62" name="TextBox 61"/>
          <p:cNvSpPr txBox="1"/>
          <p:nvPr/>
        </p:nvSpPr>
        <p:spPr>
          <a:xfrm>
            <a:off x="1020347" y="3505200"/>
            <a:ext cx="893692"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Transit</a:t>
            </a:r>
          </a:p>
        </p:txBody>
      </p:sp>
      <p:sp>
        <p:nvSpPr>
          <p:cNvPr id="63" name="TextBox 62"/>
          <p:cNvSpPr txBox="1"/>
          <p:nvPr/>
        </p:nvSpPr>
        <p:spPr>
          <a:xfrm>
            <a:off x="1020347" y="5646317"/>
            <a:ext cx="893692"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Transit</a:t>
            </a:r>
          </a:p>
        </p:txBody>
      </p:sp>
      <p:sp>
        <p:nvSpPr>
          <p:cNvPr id="64" name="TextBox 63"/>
          <p:cNvSpPr txBox="1"/>
          <p:nvPr/>
        </p:nvSpPr>
        <p:spPr>
          <a:xfrm>
            <a:off x="1020347" y="2756174"/>
            <a:ext cx="893692"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Tithe</a:t>
            </a:r>
          </a:p>
        </p:txBody>
      </p:sp>
      <p:sp>
        <p:nvSpPr>
          <p:cNvPr id="65" name="TextBox 64"/>
          <p:cNvSpPr txBox="1"/>
          <p:nvPr/>
        </p:nvSpPr>
        <p:spPr>
          <a:xfrm>
            <a:off x="1020347" y="4874680"/>
            <a:ext cx="893692"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Tithe</a:t>
            </a:r>
          </a:p>
        </p:txBody>
      </p:sp>
      <p:sp>
        <p:nvSpPr>
          <p:cNvPr id="43" name="Title 1">
            <a:extLst>
              <a:ext uri="{FF2B5EF4-FFF2-40B4-BE49-F238E27FC236}">
                <a16:creationId xmlns:a16="http://schemas.microsoft.com/office/drawing/2014/main" id="{6CBC3552-2AA0-4F64-8A20-A22839B024C1}"/>
              </a:ext>
            </a:extLst>
          </p:cNvPr>
          <p:cNvSpPr txBox="1">
            <a:spLocks/>
          </p:cNvSpPr>
          <p:nvPr/>
        </p:nvSpPr>
        <p:spPr>
          <a:xfrm>
            <a:off x="0" y="13796"/>
            <a:ext cx="9144000" cy="665160"/>
          </a:xfrm>
          <a:prstGeom prst="rect">
            <a:avLst/>
          </a:prstGeom>
          <a:solidFill>
            <a:schemeClr val="accent1">
              <a:lumMod val="20000"/>
              <a:lumOff val="80000"/>
              <a:alpha val="57000"/>
            </a:scheme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r>
              <a:rPr lang="en-US" dirty="0"/>
              <a:t>Use a Calendar and Plan Weekly</a:t>
            </a:r>
          </a:p>
        </p:txBody>
      </p:sp>
    </p:spTree>
    <p:extLst>
      <p:ext uri="{BB962C8B-B14F-4D97-AF65-F5344CB8AC3E}">
        <p14:creationId xmlns:p14="http://schemas.microsoft.com/office/powerpoint/2010/main" val="132184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750"/>
                                        <p:tgtEl>
                                          <p:spTgt spid="5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75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75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750"/>
                                        <p:tgtEl>
                                          <p:spTgt spid="1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750"/>
                                        <p:tgtEl>
                                          <p:spTgt spid="11"/>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750"/>
                                        <p:tgtEl>
                                          <p:spTgt spid="1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750"/>
                                        <p:tgtEl>
                                          <p:spTgt spid="13"/>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750"/>
                                        <p:tgtEl>
                                          <p:spTgt spid="2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62"/>
                                        </p:tgtEl>
                                        <p:attrNameLst>
                                          <p:attrName>style.visibility</p:attrName>
                                        </p:attrNameLst>
                                      </p:cBhvr>
                                      <p:to>
                                        <p:strVal val="visible"/>
                                      </p:to>
                                    </p:set>
                                    <p:animEffect transition="in" filter="wipe(left)">
                                      <p:cBhvr>
                                        <p:cTn id="31" dur="750"/>
                                        <p:tgtEl>
                                          <p:spTgt spid="6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left)">
                                      <p:cBhvr>
                                        <p:cTn id="34" dur="750"/>
                                        <p:tgtEl>
                                          <p:spTgt spid="30"/>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wipe(left)">
                                      <p:cBhvr>
                                        <p:cTn id="37" dur="750"/>
                                        <p:tgtEl>
                                          <p:spTgt spid="63"/>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750"/>
                                        <p:tgtEl>
                                          <p:spTgt spid="14"/>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750"/>
                                        <p:tgtEl>
                                          <p:spTgt spid="20"/>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750"/>
                                        <p:tgtEl>
                                          <p:spTgt spid="1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75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wipe(left)">
                                      <p:cBhvr>
                                        <p:cTn id="52" dur="750"/>
                                        <p:tgtEl>
                                          <p:spTgt spid="61"/>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left)">
                                      <p:cBhvr>
                                        <p:cTn id="55" dur="750"/>
                                        <p:tgtEl>
                                          <p:spTgt spid="17"/>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64"/>
                                        </p:tgtEl>
                                        <p:attrNameLst>
                                          <p:attrName>style.visibility</p:attrName>
                                        </p:attrNameLst>
                                      </p:cBhvr>
                                      <p:to>
                                        <p:strVal val="visible"/>
                                      </p:to>
                                    </p:set>
                                    <p:animEffect transition="in" filter="wipe(left)">
                                      <p:cBhvr>
                                        <p:cTn id="58" dur="750"/>
                                        <p:tgtEl>
                                          <p:spTgt spid="64"/>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wipe(left)">
                                      <p:cBhvr>
                                        <p:cTn id="61" dur="750"/>
                                        <p:tgtEl>
                                          <p:spTgt spid="29"/>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wipe(left)">
                                      <p:cBhvr>
                                        <p:cTn id="64" dur="750"/>
                                        <p:tgtEl>
                                          <p:spTgt spid="65"/>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left)">
                                      <p:cBhvr>
                                        <p:cTn id="67" dur="750"/>
                                        <p:tgtEl>
                                          <p:spTgt spid="31"/>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56"/>
                                        </p:tgtEl>
                                        <p:attrNameLst>
                                          <p:attrName>style.visibility</p:attrName>
                                        </p:attrNameLst>
                                      </p:cBhvr>
                                      <p:to>
                                        <p:strVal val="visible"/>
                                      </p:to>
                                    </p:set>
                                    <p:animEffect transition="in" filter="wipe(left)">
                                      <p:cBhvr>
                                        <p:cTn id="70" dur="750"/>
                                        <p:tgtEl>
                                          <p:spTgt spid="56"/>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57"/>
                                        </p:tgtEl>
                                        <p:attrNameLst>
                                          <p:attrName>style.visibility</p:attrName>
                                        </p:attrNameLst>
                                      </p:cBhvr>
                                      <p:to>
                                        <p:strVal val="visible"/>
                                      </p:to>
                                    </p:set>
                                    <p:animEffect transition="in" filter="wipe(left)">
                                      <p:cBhvr>
                                        <p:cTn id="73" dur="750"/>
                                        <p:tgtEl>
                                          <p:spTgt spid="57"/>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wipe(left)">
                                      <p:cBhvr>
                                        <p:cTn id="76" dur="750"/>
                                        <p:tgtEl>
                                          <p:spTgt spid="58"/>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59"/>
                                        </p:tgtEl>
                                        <p:attrNameLst>
                                          <p:attrName>style.visibility</p:attrName>
                                        </p:attrNameLst>
                                      </p:cBhvr>
                                      <p:to>
                                        <p:strVal val="visible"/>
                                      </p:to>
                                    </p:set>
                                    <p:animEffect transition="in" filter="wipe(left)">
                                      <p:cBhvr>
                                        <p:cTn id="79" dur="750"/>
                                        <p:tgtEl>
                                          <p:spTgt spid="59"/>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wipe(left)">
                                      <p:cBhvr>
                                        <p:cTn id="82" dur="750"/>
                                        <p:tgtEl>
                                          <p:spTgt spid="60"/>
                                        </p:tgtEl>
                                      </p:cBhvr>
                                    </p:animEffect>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49"/>
                                        </p:tgtEl>
                                        <p:attrNameLst>
                                          <p:attrName>style.visibility</p:attrName>
                                        </p:attrNameLst>
                                      </p:cBhvr>
                                      <p:to>
                                        <p:strVal val="visible"/>
                                      </p:to>
                                    </p:set>
                                    <p:anim calcmode="lin" valueType="num">
                                      <p:cBhvr additive="base">
                                        <p:cTn id="87" dur="1250" fill="hold"/>
                                        <p:tgtEl>
                                          <p:spTgt spid="49"/>
                                        </p:tgtEl>
                                        <p:attrNameLst>
                                          <p:attrName>ppt_x</p:attrName>
                                        </p:attrNameLst>
                                      </p:cBhvr>
                                      <p:tavLst>
                                        <p:tav tm="0">
                                          <p:val>
                                            <p:strVal val="#ppt_x"/>
                                          </p:val>
                                        </p:tav>
                                        <p:tav tm="100000">
                                          <p:val>
                                            <p:strVal val="#ppt_x"/>
                                          </p:val>
                                        </p:tav>
                                      </p:tavLst>
                                    </p:anim>
                                    <p:anim calcmode="lin" valueType="num">
                                      <p:cBhvr additive="base">
                                        <p:cTn id="88" dur="1250" fill="hold"/>
                                        <p:tgtEl>
                                          <p:spTgt spid="49"/>
                                        </p:tgtEl>
                                        <p:attrNameLst>
                                          <p:attrName>ppt_y</p:attrName>
                                        </p:attrNameLst>
                                      </p:cBhvr>
                                      <p:tavLst>
                                        <p:tav tm="0">
                                          <p:val>
                                            <p:strVal val="1+#ppt_h/2"/>
                                          </p:val>
                                        </p:tav>
                                        <p:tav tm="100000">
                                          <p:val>
                                            <p:strVal val="#ppt_y"/>
                                          </p:val>
                                        </p:tav>
                                      </p:tavLst>
                                    </p:anim>
                                  </p:childTnLst>
                                </p:cTn>
                              </p:par>
                              <p:par>
                                <p:cTn id="89" presetID="2" presetClass="entr" presetSubtype="6" fill="hold" grpId="0" nodeType="withEffect">
                                  <p:stCondLst>
                                    <p:cond delay="0"/>
                                  </p:stCondLst>
                                  <p:childTnLst>
                                    <p:set>
                                      <p:cBhvr>
                                        <p:cTn id="90" dur="1" fill="hold">
                                          <p:stCondLst>
                                            <p:cond delay="0"/>
                                          </p:stCondLst>
                                        </p:cTn>
                                        <p:tgtEl>
                                          <p:spTgt spid="47"/>
                                        </p:tgtEl>
                                        <p:attrNameLst>
                                          <p:attrName>style.visibility</p:attrName>
                                        </p:attrNameLst>
                                      </p:cBhvr>
                                      <p:to>
                                        <p:strVal val="visible"/>
                                      </p:to>
                                    </p:set>
                                    <p:anim calcmode="lin" valueType="num">
                                      <p:cBhvr additive="base">
                                        <p:cTn id="91" dur="1250" fill="hold"/>
                                        <p:tgtEl>
                                          <p:spTgt spid="47"/>
                                        </p:tgtEl>
                                        <p:attrNameLst>
                                          <p:attrName>ppt_x</p:attrName>
                                        </p:attrNameLst>
                                      </p:cBhvr>
                                      <p:tavLst>
                                        <p:tav tm="0">
                                          <p:val>
                                            <p:strVal val="1+#ppt_w/2"/>
                                          </p:val>
                                        </p:tav>
                                        <p:tav tm="100000">
                                          <p:val>
                                            <p:strVal val="#ppt_x"/>
                                          </p:val>
                                        </p:tav>
                                      </p:tavLst>
                                    </p:anim>
                                    <p:anim calcmode="lin" valueType="num">
                                      <p:cBhvr additive="base">
                                        <p:cTn id="92" dur="1250" fill="hold"/>
                                        <p:tgtEl>
                                          <p:spTgt spid="47"/>
                                        </p:tgtEl>
                                        <p:attrNameLst>
                                          <p:attrName>ppt_y</p:attrName>
                                        </p:attrNameLst>
                                      </p:cBhvr>
                                      <p:tavLst>
                                        <p:tav tm="0">
                                          <p:val>
                                            <p:strVal val="1+#ppt_h/2"/>
                                          </p:val>
                                        </p:tav>
                                        <p:tav tm="100000">
                                          <p:val>
                                            <p:strVal val="#ppt_y"/>
                                          </p:val>
                                        </p:tav>
                                      </p:tavLst>
                                    </p:anim>
                                  </p:childTnLst>
                                </p:cTn>
                              </p:par>
                              <p:par>
                                <p:cTn id="93" presetID="2" presetClass="entr" presetSubtype="9" fill="hold" grpId="0" nodeType="withEffect">
                                  <p:stCondLst>
                                    <p:cond delay="0"/>
                                  </p:stCondLst>
                                  <p:childTnLst>
                                    <p:set>
                                      <p:cBhvr>
                                        <p:cTn id="94" dur="1" fill="hold">
                                          <p:stCondLst>
                                            <p:cond delay="0"/>
                                          </p:stCondLst>
                                        </p:cTn>
                                        <p:tgtEl>
                                          <p:spTgt spid="46"/>
                                        </p:tgtEl>
                                        <p:attrNameLst>
                                          <p:attrName>style.visibility</p:attrName>
                                        </p:attrNameLst>
                                      </p:cBhvr>
                                      <p:to>
                                        <p:strVal val="visible"/>
                                      </p:to>
                                    </p:set>
                                    <p:anim calcmode="lin" valueType="num">
                                      <p:cBhvr additive="base">
                                        <p:cTn id="95" dur="1250" fill="hold"/>
                                        <p:tgtEl>
                                          <p:spTgt spid="46"/>
                                        </p:tgtEl>
                                        <p:attrNameLst>
                                          <p:attrName>ppt_x</p:attrName>
                                        </p:attrNameLst>
                                      </p:cBhvr>
                                      <p:tavLst>
                                        <p:tav tm="0">
                                          <p:val>
                                            <p:strVal val="0-#ppt_w/2"/>
                                          </p:val>
                                        </p:tav>
                                        <p:tav tm="100000">
                                          <p:val>
                                            <p:strVal val="#ppt_x"/>
                                          </p:val>
                                        </p:tav>
                                      </p:tavLst>
                                    </p:anim>
                                    <p:anim calcmode="lin" valueType="num">
                                      <p:cBhvr additive="base">
                                        <p:cTn id="96" dur="1250" fill="hold"/>
                                        <p:tgtEl>
                                          <p:spTgt spid="46"/>
                                        </p:tgtEl>
                                        <p:attrNameLst>
                                          <p:attrName>ppt_y</p:attrName>
                                        </p:attrNameLst>
                                      </p:cBhvr>
                                      <p:tavLst>
                                        <p:tav tm="0">
                                          <p:val>
                                            <p:strVal val="0-#ppt_h/2"/>
                                          </p:val>
                                        </p:tav>
                                        <p:tav tm="100000">
                                          <p:val>
                                            <p:strVal val="#ppt_y"/>
                                          </p:val>
                                        </p:tav>
                                      </p:tavLst>
                                    </p:anim>
                                  </p:childTnLst>
                                </p:cTn>
                              </p:par>
                              <p:par>
                                <p:cTn id="97" presetID="2" presetClass="entr" presetSubtype="2" fill="hold" grpId="0" nodeType="withEffect">
                                  <p:stCondLst>
                                    <p:cond delay="0"/>
                                  </p:stCondLst>
                                  <p:childTnLst>
                                    <p:set>
                                      <p:cBhvr>
                                        <p:cTn id="98" dur="1" fill="hold">
                                          <p:stCondLst>
                                            <p:cond delay="0"/>
                                          </p:stCondLst>
                                        </p:cTn>
                                        <p:tgtEl>
                                          <p:spTgt spid="55"/>
                                        </p:tgtEl>
                                        <p:attrNameLst>
                                          <p:attrName>style.visibility</p:attrName>
                                        </p:attrNameLst>
                                      </p:cBhvr>
                                      <p:to>
                                        <p:strVal val="visible"/>
                                      </p:to>
                                    </p:set>
                                    <p:anim calcmode="lin" valueType="num">
                                      <p:cBhvr additive="base">
                                        <p:cTn id="99" dur="1250" fill="hold"/>
                                        <p:tgtEl>
                                          <p:spTgt spid="55"/>
                                        </p:tgtEl>
                                        <p:attrNameLst>
                                          <p:attrName>ppt_x</p:attrName>
                                        </p:attrNameLst>
                                      </p:cBhvr>
                                      <p:tavLst>
                                        <p:tav tm="0">
                                          <p:val>
                                            <p:strVal val="1+#ppt_w/2"/>
                                          </p:val>
                                        </p:tav>
                                        <p:tav tm="100000">
                                          <p:val>
                                            <p:strVal val="#ppt_x"/>
                                          </p:val>
                                        </p:tav>
                                      </p:tavLst>
                                    </p:anim>
                                    <p:anim calcmode="lin" valueType="num">
                                      <p:cBhvr additive="base">
                                        <p:cTn id="100" dur="1250" fill="hold"/>
                                        <p:tgtEl>
                                          <p:spTgt spid="55"/>
                                        </p:tgtEl>
                                        <p:attrNameLst>
                                          <p:attrName>ppt_y</p:attrName>
                                        </p:attrNameLst>
                                      </p:cBhvr>
                                      <p:tavLst>
                                        <p:tav tm="0">
                                          <p:val>
                                            <p:strVal val="#ppt_y"/>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42"/>
                                        </p:tgtEl>
                                        <p:attrNameLst>
                                          <p:attrName>style.visibility</p:attrName>
                                        </p:attrNameLst>
                                      </p:cBhvr>
                                      <p:to>
                                        <p:strVal val="visible"/>
                                      </p:to>
                                    </p:set>
                                    <p:anim calcmode="lin" valueType="num">
                                      <p:cBhvr additive="base">
                                        <p:cTn id="103" dur="1250" fill="hold"/>
                                        <p:tgtEl>
                                          <p:spTgt spid="42"/>
                                        </p:tgtEl>
                                        <p:attrNameLst>
                                          <p:attrName>ppt_x</p:attrName>
                                        </p:attrNameLst>
                                      </p:cBhvr>
                                      <p:tavLst>
                                        <p:tav tm="0">
                                          <p:val>
                                            <p:strVal val="#ppt_x"/>
                                          </p:val>
                                        </p:tav>
                                        <p:tav tm="100000">
                                          <p:val>
                                            <p:strVal val="#ppt_x"/>
                                          </p:val>
                                        </p:tav>
                                      </p:tavLst>
                                    </p:anim>
                                    <p:anim calcmode="lin" valueType="num">
                                      <p:cBhvr additive="base">
                                        <p:cTn id="104" dur="125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40"/>
                                        </p:tgtEl>
                                        <p:attrNameLst>
                                          <p:attrName>style.visibility</p:attrName>
                                        </p:attrNameLst>
                                      </p:cBhvr>
                                      <p:to>
                                        <p:strVal val="visible"/>
                                      </p:to>
                                    </p:set>
                                    <p:animEffect transition="in" filter="wipe(left)">
                                      <p:cBhvr>
                                        <p:cTn id="109" dur="750"/>
                                        <p:tgtEl>
                                          <p:spTgt spid="40"/>
                                        </p:tgtEl>
                                      </p:cBhvr>
                                    </p:animEffect>
                                  </p:childTnLst>
                                </p:cTn>
                              </p:par>
                              <p:par>
                                <p:cTn id="110" presetID="22" presetClass="entr" presetSubtype="8" fill="hold" grpId="0" nodeType="with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wipe(left)">
                                      <p:cBhvr>
                                        <p:cTn id="112" dur="750"/>
                                        <p:tgtEl>
                                          <p:spTgt spid="38"/>
                                        </p:tgtEl>
                                      </p:cBhvr>
                                    </p:animEffect>
                                  </p:childTnLst>
                                </p:cTn>
                              </p:par>
                              <p:par>
                                <p:cTn id="113" presetID="22" presetClass="entr" presetSubtype="8" fill="hold" grpId="0" nodeType="withEffect">
                                  <p:stCondLst>
                                    <p:cond delay="0"/>
                                  </p:stCondLst>
                                  <p:childTnLst>
                                    <p:set>
                                      <p:cBhvr>
                                        <p:cTn id="114" dur="1" fill="hold">
                                          <p:stCondLst>
                                            <p:cond delay="0"/>
                                          </p:stCondLst>
                                        </p:cTn>
                                        <p:tgtEl>
                                          <p:spTgt spid="39"/>
                                        </p:tgtEl>
                                        <p:attrNameLst>
                                          <p:attrName>style.visibility</p:attrName>
                                        </p:attrNameLst>
                                      </p:cBhvr>
                                      <p:to>
                                        <p:strVal val="visible"/>
                                      </p:to>
                                    </p:set>
                                    <p:animEffect transition="in" filter="wipe(left)">
                                      <p:cBhvr>
                                        <p:cTn id="115"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6" grpId="0"/>
      <p:bldP spid="47" grpId="0"/>
      <p:bldP spid="49" grpId="0"/>
      <p:bldP spid="8" grpId="0"/>
      <p:bldP spid="9" grpId="0"/>
      <p:bldP spid="10" grpId="0"/>
      <p:bldP spid="11" grpId="0"/>
      <p:bldP spid="12" grpId="0"/>
      <p:bldP spid="13" grpId="0"/>
      <p:bldP spid="14" grpId="0"/>
      <p:bldP spid="15" grpId="0"/>
      <p:bldP spid="16" grpId="0"/>
      <p:bldP spid="17" grpId="0"/>
      <p:bldP spid="20" grpId="0"/>
      <p:bldP spid="24" grpId="0"/>
      <p:bldP spid="29" grpId="0"/>
      <p:bldP spid="30" grpId="0"/>
      <p:bldP spid="31" grpId="0"/>
      <p:bldP spid="38" grpId="0"/>
      <p:bldP spid="39" grpId="0"/>
      <p:bldP spid="40" grpId="0"/>
      <p:bldP spid="54" grpId="0"/>
      <p:bldP spid="55" grpId="0"/>
      <p:bldP spid="56" grpId="0"/>
      <p:bldP spid="57" grpId="0"/>
      <p:bldP spid="58" grpId="0"/>
      <p:bldP spid="59" grpId="0"/>
      <p:bldP spid="60" grpId="0"/>
      <p:bldP spid="61" grpId="0"/>
      <p:bldP spid="62" grpId="0"/>
      <p:bldP spid="63" grpId="0"/>
      <p:bldP spid="64" grpId="0"/>
      <p:bldP spid="6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1078A18-4E93-4561-9671-96406CD4C47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908275" y="3983159"/>
            <a:ext cx="3285533" cy="2874842"/>
          </a:xfrm>
          <a:prstGeom prst="rect">
            <a:avLst/>
          </a:prstGeom>
        </p:spPr>
      </p:pic>
      <p:sp>
        <p:nvSpPr>
          <p:cNvPr id="13" name="Cloud 12">
            <a:extLst>
              <a:ext uri="{FF2B5EF4-FFF2-40B4-BE49-F238E27FC236}">
                <a16:creationId xmlns:a16="http://schemas.microsoft.com/office/drawing/2014/main" id="{0951CE25-3253-4956-90A9-B9A16FB1B654}"/>
              </a:ext>
            </a:extLst>
          </p:cNvPr>
          <p:cNvSpPr/>
          <p:nvPr/>
        </p:nvSpPr>
        <p:spPr>
          <a:xfrm>
            <a:off x="1454481" y="1465627"/>
            <a:ext cx="4348322" cy="2912221"/>
          </a:xfrm>
          <a:prstGeom prst="cloud">
            <a:avLst/>
          </a:prstGeom>
          <a:solidFill>
            <a:schemeClr val="bg1"/>
          </a:solidFill>
          <a:ln>
            <a:noFill/>
          </a:ln>
          <a:effectLst>
            <a:softEdge rad="635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dugi" panose="020B0502040204020203" pitchFamily="34" charset="0"/>
              <a:ea typeface="Gadugi" panose="020B0502040204020203" pitchFamily="34" charset="0"/>
            </a:endParaRPr>
          </a:p>
        </p:txBody>
      </p:sp>
      <p:sp>
        <p:nvSpPr>
          <p:cNvPr id="14" name="Cloud 13">
            <a:extLst>
              <a:ext uri="{FF2B5EF4-FFF2-40B4-BE49-F238E27FC236}">
                <a16:creationId xmlns:a16="http://schemas.microsoft.com/office/drawing/2014/main" id="{2D0672C0-000A-403B-BB18-50B62D56F37C}"/>
              </a:ext>
            </a:extLst>
          </p:cNvPr>
          <p:cNvSpPr/>
          <p:nvPr/>
        </p:nvSpPr>
        <p:spPr>
          <a:xfrm>
            <a:off x="6476999" y="3826667"/>
            <a:ext cx="408979"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46F4061-471C-4BD8-B6EC-E169D2CB5B07}"/>
              </a:ext>
            </a:extLst>
          </p:cNvPr>
          <p:cNvSpPr/>
          <p:nvPr/>
        </p:nvSpPr>
        <p:spPr>
          <a:xfrm>
            <a:off x="5805584" y="3513684"/>
            <a:ext cx="515736"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CBFF987C-E0D9-45C7-859E-26437CEEE0E8}"/>
              </a:ext>
            </a:extLst>
          </p:cNvPr>
          <p:cNvSpPr txBox="1">
            <a:spLocks/>
          </p:cNvSpPr>
          <p:nvPr/>
        </p:nvSpPr>
        <p:spPr>
          <a:xfrm>
            <a:off x="1920186" y="1946654"/>
            <a:ext cx="3416911" cy="1710946"/>
          </a:xfrm>
          <a:prstGeom prst="rect">
            <a:avLst/>
          </a:prstGeom>
          <a:noFill/>
          <a:effectLst>
            <a:softEdge rad="63500"/>
          </a:effectLst>
        </p:spPr>
        <p:txBody>
          <a:bodyPr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073E87">
                    <a:lumMod val="75000"/>
                  </a:srgbClr>
                </a:solidFill>
                <a:latin typeface="Gadugi" panose="020B0502040204020203" pitchFamily="34" charset="0"/>
                <a:ea typeface="Gadugi" panose="020B0502040204020203" pitchFamily="34" charset="0"/>
              </a:rPr>
              <a:t>Why should I use a bank or a credit union?</a:t>
            </a:r>
          </a:p>
        </p:txBody>
      </p:sp>
    </p:spTree>
    <p:extLst>
      <p:ext uri="{BB962C8B-B14F-4D97-AF65-F5344CB8AC3E}">
        <p14:creationId xmlns:p14="http://schemas.microsoft.com/office/powerpoint/2010/main" val="1310994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subTnLst>
                                    <p:audio>
                                      <p:cMediaNode vol="19000">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subTnLst>
                                    <p:audio>
                                      <p:cMediaNode vol="20000">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50"/>
                                        <p:tgtEl>
                                          <p:spTgt spid="13"/>
                                        </p:tgtEl>
                                      </p:cBhvr>
                                    </p:animEffect>
                                  </p:childTnLst>
                                  <p:subTnLst>
                                    <p:audio>
                                      <p:cMediaNode vol="19000">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B473AC-75D2-492D-93DC-965535B41BE4}"/>
              </a:ext>
            </a:extLst>
          </p:cNvPr>
          <p:cNvSpPr>
            <a:spLocks noGrp="1"/>
          </p:cNvSpPr>
          <p:nvPr>
            <p:ph type="title"/>
          </p:nvPr>
        </p:nvSpPr>
        <p:spPr/>
        <p:txBody>
          <a:bodyPr/>
          <a:lstStyle/>
          <a:p>
            <a:r>
              <a:rPr lang="en-US" dirty="0"/>
              <a:t>Mainstream Financial Institutions</a:t>
            </a:r>
          </a:p>
        </p:txBody>
      </p:sp>
      <p:pic>
        <p:nvPicPr>
          <p:cNvPr id="1030" name="Picture 6" descr="FDIC: Federal Deposit Insurance Corporation">
            <a:extLst>
              <a:ext uri="{FF2B5EF4-FFF2-40B4-BE49-F238E27FC236}">
                <a16:creationId xmlns:a16="http://schemas.microsoft.com/office/drawing/2014/main" id="{55BD8630-3539-482D-95CF-BCEF0FBB40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23" b="5123"/>
          <a:stretch/>
        </p:blipFill>
        <p:spPr bwMode="auto">
          <a:xfrm>
            <a:off x="695325" y="1680156"/>
            <a:ext cx="2952750" cy="139349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3DA4FFB-69BF-4E38-929F-AB939922B0B9}"/>
              </a:ext>
            </a:extLst>
          </p:cNvPr>
          <p:cNvSpPr/>
          <p:nvPr/>
        </p:nvSpPr>
        <p:spPr>
          <a:xfrm>
            <a:off x="185738" y="3060464"/>
            <a:ext cx="3971925" cy="3762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2D077C6-DC5F-424A-A2B6-F57BA587EE0D}"/>
              </a:ext>
            </a:extLst>
          </p:cNvPr>
          <p:cNvSpPr/>
          <p:nvPr/>
        </p:nvSpPr>
        <p:spPr>
          <a:xfrm>
            <a:off x="185738" y="3385076"/>
            <a:ext cx="4569039" cy="3437864"/>
          </a:xfrm>
          <a:prstGeom prst="rect">
            <a:avLst/>
          </a:prstGeom>
        </p:spPr>
        <p:txBody>
          <a:bodyPr wrap="square">
            <a:spAutoFit/>
          </a:bodyPr>
          <a:lstStyle/>
          <a:p>
            <a:pPr marL="119063" lvl="1">
              <a:lnSpc>
                <a:spcPct val="80000"/>
              </a:lnSpc>
              <a:spcBef>
                <a:spcPts val="300"/>
              </a:spcBef>
              <a:spcAft>
                <a:spcPts val="300"/>
              </a:spcAft>
              <a:tabLst>
                <a:tab pos="804863" algn="l"/>
                <a:tab pos="2336800" algn="l"/>
              </a:tabLst>
            </a:pPr>
            <a:r>
              <a:rPr lang="en-US" sz="3200" dirty="0">
                <a:solidFill>
                  <a:schemeClr val="tx2">
                    <a:lumMod val="75000"/>
                  </a:schemeClr>
                </a:solidFill>
                <a:latin typeface="Gadugi" panose="020B0502040204020203" pitchFamily="34" charset="0"/>
                <a:ea typeface="Gadugi" panose="020B0502040204020203" pitchFamily="34" charset="0"/>
              </a:rPr>
              <a:t>Banks/Thrifts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For-profit</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Stockholder-focused</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Take deposits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Make loans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Other services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Insured by FDIC</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endParaRPr lang="en-US" sz="2800" dirty="0">
              <a:solidFill>
                <a:schemeClr val="tx2">
                  <a:lumMod val="75000"/>
                </a:schemeClr>
              </a:solidFill>
              <a:latin typeface="Gadugi" panose="020B0502040204020203" pitchFamily="34" charset="0"/>
              <a:ea typeface="Gadugi" panose="020B0502040204020203" pitchFamily="34" charset="0"/>
            </a:endParaRPr>
          </a:p>
        </p:txBody>
      </p:sp>
      <p:pic>
        <p:nvPicPr>
          <p:cNvPr id="1026" name="Picture 2" descr="NCUA">
            <a:extLst>
              <a:ext uri="{FF2B5EF4-FFF2-40B4-BE49-F238E27FC236}">
                <a16:creationId xmlns:a16="http://schemas.microsoft.com/office/drawing/2014/main" id="{0EE7A90E-0B4C-49BC-8244-661E876171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62" t="16362" r="3853" b="31219"/>
          <a:stretch/>
        </p:blipFill>
        <p:spPr bwMode="auto">
          <a:xfrm>
            <a:off x="5502491" y="1666966"/>
            <a:ext cx="2952750" cy="139349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D2F8648-3B9A-4D3A-B37B-1214EF4B3CDF}"/>
              </a:ext>
            </a:extLst>
          </p:cNvPr>
          <p:cNvSpPr/>
          <p:nvPr/>
        </p:nvSpPr>
        <p:spPr>
          <a:xfrm>
            <a:off x="4992904" y="3060464"/>
            <a:ext cx="3971925" cy="3762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AB2425B-9AE9-41F8-9BB9-A95A249FAC1C}"/>
              </a:ext>
            </a:extLst>
          </p:cNvPr>
          <p:cNvSpPr/>
          <p:nvPr/>
        </p:nvSpPr>
        <p:spPr>
          <a:xfrm>
            <a:off x="4907177" y="3433260"/>
            <a:ext cx="4569039" cy="3016210"/>
          </a:xfrm>
          <a:prstGeom prst="rect">
            <a:avLst/>
          </a:prstGeom>
        </p:spPr>
        <p:txBody>
          <a:bodyPr wrap="square">
            <a:spAutoFit/>
          </a:bodyPr>
          <a:lstStyle/>
          <a:p>
            <a:pPr marL="119063" lvl="1">
              <a:lnSpc>
                <a:spcPct val="80000"/>
              </a:lnSpc>
              <a:spcBef>
                <a:spcPts val="300"/>
              </a:spcBef>
              <a:spcAft>
                <a:spcPts val="300"/>
              </a:spcAft>
              <a:tabLst>
                <a:tab pos="804863" algn="l"/>
                <a:tab pos="2336800" algn="l"/>
              </a:tabLst>
            </a:pPr>
            <a:r>
              <a:rPr lang="en-US" sz="3200" dirty="0">
                <a:solidFill>
                  <a:schemeClr val="tx2">
                    <a:lumMod val="75000"/>
                  </a:schemeClr>
                </a:solidFill>
                <a:latin typeface="Gadugi" panose="020B0502040204020203" pitchFamily="34" charset="0"/>
                <a:ea typeface="Gadugi" panose="020B0502040204020203" pitchFamily="34" charset="0"/>
              </a:rPr>
              <a:t>Credit Unions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Not-for-profit </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Member focused</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Take deposits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Make loans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Other services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Insured by NCUA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1+#ppt_w/2"/>
                                          </p:val>
                                        </p:tav>
                                        <p:tav tm="100000">
                                          <p:val>
                                            <p:strVal val="#ppt_x"/>
                                          </p:val>
                                        </p:tav>
                                      </p:tavLst>
                                    </p:anim>
                                    <p:anim calcmode="lin" valueType="num">
                                      <p:cBhvr additive="base">
                                        <p:cTn id="14"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8" fill="hold" grpId="1" nodeType="clickEffect">
                                  <p:stCondLst>
                                    <p:cond delay="0"/>
                                  </p:stCondLst>
                                  <p:childTnLst>
                                    <p:anim calcmode="lin" valueType="num">
                                      <p:cBhvr additive="base">
                                        <p:cTn id="18" dur="500"/>
                                        <p:tgtEl>
                                          <p:spTgt spid="10"/>
                                        </p:tgtEl>
                                        <p:attrNameLst>
                                          <p:attrName>ppt_x</p:attrName>
                                        </p:attrNameLst>
                                      </p:cBhvr>
                                      <p:tavLst>
                                        <p:tav tm="0">
                                          <p:val>
                                            <p:strVal val="ppt_x"/>
                                          </p:val>
                                        </p:tav>
                                        <p:tav tm="100000">
                                          <p:val>
                                            <p:strVal val="0-ppt_w/2"/>
                                          </p:val>
                                        </p:tav>
                                      </p:tavLst>
                                    </p:anim>
                                    <p:anim calcmode="lin" valueType="num">
                                      <p:cBhvr additive="base">
                                        <p:cTn id="19" dur="500"/>
                                        <p:tgtEl>
                                          <p:spTgt spid="10"/>
                                        </p:tgtEl>
                                        <p:attrNameLst>
                                          <p:attrName>ppt_y</p:attrName>
                                        </p:attrNameLst>
                                      </p:cBhvr>
                                      <p:tavLst>
                                        <p:tav tm="0">
                                          <p:val>
                                            <p:strVal val="ppt_y"/>
                                          </p:val>
                                        </p:tav>
                                        <p:tav tm="100000">
                                          <p:val>
                                            <p:strVal val="ppt_y"/>
                                          </p:val>
                                        </p:tav>
                                      </p:tavLst>
                                    </p:anim>
                                    <p:set>
                                      <p:cBhvr>
                                        <p:cTn id="20" dur="1" fill="hold">
                                          <p:stCondLst>
                                            <p:cond delay="499"/>
                                          </p:stCondLst>
                                        </p:cTn>
                                        <p:tgtEl>
                                          <p:spTgt spid="10"/>
                                        </p:tgtEl>
                                        <p:attrNameLst>
                                          <p:attrName>style.visibility</p:attrName>
                                        </p:attrNameLst>
                                      </p:cBhvr>
                                      <p:to>
                                        <p:strVal val="hidden"/>
                                      </p:to>
                                    </p:set>
                                  </p:childTnLst>
                                </p:cTn>
                              </p:par>
                              <p:par>
                                <p:cTn id="21" presetID="2" presetClass="exit" presetSubtype="8" fill="hold" grpId="0" nodeType="withEffect">
                                  <p:stCondLst>
                                    <p:cond delay="0"/>
                                  </p:stCondLst>
                                  <p:childTnLst>
                                    <p:anim calcmode="lin" valueType="num">
                                      <p:cBhvr additive="base">
                                        <p:cTn id="22" dur="500"/>
                                        <p:tgtEl>
                                          <p:spTgt spid="9"/>
                                        </p:tgtEl>
                                        <p:attrNameLst>
                                          <p:attrName>ppt_x</p:attrName>
                                        </p:attrNameLst>
                                      </p:cBhvr>
                                      <p:tavLst>
                                        <p:tav tm="0">
                                          <p:val>
                                            <p:strVal val="ppt_x"/>
                                          </p:val>
                                        </p:tav>
                                        <p:tav tm="100000">
                                          <p:val>
                                            <p:strVal val="0-ppt_w/2"/>
                                          </p:val>
                                        </p:tav>
                                      </p:tavLst>
                                    </p:anim>
                                    <p:anim calcmode="lin" valueType="num">
                                      <p:cBhvr additive="base">
                                        <p:cTn id="23" dur="500"/>
                                        <p:tgtEl>
                                          <p:spTgt spid="9"/>
                                        </p:tgtEl>
                                        <p:attrNameLst>
                                          <p:attrName>ppt_y</p:attrName>
                                        </p:attrNameLst>
                                      </p:cBhvr>
                                      <p:tavLst>
                                        <p:tav tm="0">
                                          <p:val>
                                            <p:strVal val="ppt_y"/>
                                          </p:val>
                                        </p:tav>
                                        <p:tav tm="100000">
                                          <p:val>
                                            <p:strVal val="ppt_y"/>
                                          </p:val>
                                        </p:tav>
                                      </p:tavLst>
                                    </p:anim>
                                    <p:set>
                                      <p:cBhvr>
                                        <p:cTn id="24" dur="1" fill="hold">
                                          <p:stCondLst>
                                            <p:cond delay="499"/>
                                          </p:stCondLst>
                                        </p:cTn>
                                        <p:tgtEl>
                                          <p:spTgt spid="9"/>
                                        </p:tgtEl>
                                        <p:attrNameLst>
                                          <p:attrName>style.visibility</p:attrName>
                                        </p:attrNameLst>
                                      </p:cBhvr>
                                      <p:to>
                                        <p:strVal val="hidden"/>
                                      </p:to>
                                    </p:set>
                                  </p:childTnLst>
                                </p:cTn>
                              </p:par>
                              <p:par>
                                <p:cTn id="25" presetID="2" presetClass="exit" presetSubtype="2" fill="hold" grpId="1" nodeType="withEffect">
                                  <p:stCondLst>
                                    <p:cond delay="0"/>
                                  </p:stCondLst>
                                  <p:childTnLst>
                                    <p:anim calcmode="lin" valueType="num">
                                      <p:cBhvr additive="base">
                                        <p:cTn id="26" dur="500"/>
                                        <p:tgtEl>
                                          <p:spTgt spid="8"/>
                                        </p:tgtEl>
                                        <p:attrNameLst>
                                          <p:attrName>ppt_x</p:attrName>
                                        </p:attrNameLst>
                                      </p:cBhvr>
                                      <p:tavLst>
                                        <p:tav tm="0">
                                          <p:val>
                                            <p:strVal val="ppt_x"/>
                                          </p:val>
                                        </p:tav>
                                        <p:tav tm="100000">
                                          <p:val>
                                            <p:strVal val="1+ppt_w/2"/>
                                          </p:val>
                                        </p:tav>
                                      </p:tavLst>
                                    </p:anim>
                                    <p:anim calcmode="lin" valueType="num">
                                      <p:cBhvr additive="base">
                                        <p:cTn id="27" dur="500"/>
                                        <p:tgtEl>
                                          <p:spTgt spid="8"/>
                                        </p:tgtEl>
                                        <p:attrNameLst>
                                          <p:attrName>ppt_y</p:attrName>
                                        </p:attrNameLst>
                                      </p:cBhvr>
                                      <p:tavLst>
                                        <p:tav tm="0">
                                          <p:val>
                                            <p:strVal val="ppt_y"/>
                                          </p:val>
                                        </p:tav>
                                        <p:tav tm="100000">
                                          <p:val>
                                            <p:strVal val="ppt_y"/>
                                          </p:val>
                                        </p:tav>
                                      </p:tavLst>
                                    </p:anim>
                                    <p:set>
                                      <p:cBhvr>
                                        <p:cTn id="28" dur="1" fill="hold">
                                          <p:stCondLst>
                                            <p:cond delay="499"/>
                                          </p:stCondLst>
                                        </p:cTn>
                                        <p:tgtEl>
                                          <p:spTgt spid="8"/>
                                        </p:tgtEl>
                                        <p:attrNameLst>
                                          <p:attrName>style.visibility</p:attrName>
                                        </p:attrNameLst>
                                      </p:cBhvr>
                                      <p:to>
                                        <p:strVal val="hidden"/>
                                      </p:to>
                                    </p:set>
                                  </p:childTnLst>
                                </p:cTn>
                              </p:par>
                              <p:par>
                                <p:cTn id="29" presetID="2" presetClass="exit" presetSubtype="2" fill="hold" grpId="0" nodeType="withEffect">
                                  <p:stCondLst>
                                    <p:cond delay="0"/>
                                  </p:stCondLst>
                                  <p:childTnLst>
                                    <p:anim calcmode="lin" valueType="num">
                                      <p:cBhvr additive="base">
                                        <p:cTn id="30" dur="500"/>
                                        <p:tgtEl>
                                          <p:spTgt spid="7"/>
                                        </p:tgtEl>
                                        <p:attrNameLst>
                                          <p:attrName>ppt_x</p:attrName>
                                        </p:attrNameLst>
                                      </p:cBhvr>
                                      <p:tavLst>
                                        <p:tav tm="0">
                                          <p:val>
                                            <p:strVal val="ppt_x"/>
                                          </p:val>
                                        </p:tav>
                                        <p:tav tm="100000">
                                          <p:val>
                                            <p:strVal val="1+ppt_w/2"/>
                                          </p:val>
                                        </p:tav>
                                      </p:tavLst>
                                    </p:anim>
                                    <p:anim calcmode="lin" valueType="num">
                                      <p:cBhvr additive="base">
                                        <p:cTn id="31" dur="500"/>
                                        <p:tgtEl>
                                          <p:spTgt spid="7"/>
                                        </p:tgtEl>
                                        <p:attrNameLst>
                                          <p:attrName>ppt_y</p:attrName>
                                        </p:attrNameLst>
                                      </p:cBhvr>
                                      <p:tavLst>
                                        <p:tav tm="0">
                                          <p:val>
                                            <p:strVal val="ppt_y"/>
                                          </p:val>
                                        </p:tav>
                                        <p:tav tm="100000">
                                          <p:val>
                                            <p:strVal val="ppt_y"/>
                                          </p:val>
                                        </p:tav>
                                      </p:tavLst>
                                    </p:anim>
                                    <p:set>
                                      <p:cBhvr>
                                        <p:cTn id="3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0" grpId="1"/>
      <p:bldP spid="7" grpId="0" animBg="1"/>
      <p:bldP spid="8" grpId="0"/>
      <p:bldP spid="8" grpId="1"/>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B473AC-75D2-492D-93DC-965535B41BE4}"/>
              </a:ext>
            </a:extLst>
          </p:cNvPr>
          <p:cNvSpPr>
            <a:spLocks noGrp="1"/>
          </p:cNvSpPr>
          <p:nvPr>
            <p:ph type="title"/>
          </p:nvPr>
        </p:nvSpPr>
        <p:spPr/>
        <p:txBody>
          <a:bodyPr/>
          <a:lstStyle/>
          <a:p>
            <a:r>
              <a:rPr lang="en-US" dirty="0"/>
              <a:t>Mainstream Financial Institutions</a:t>
            </a:r>
          </a:p>
        </p:txBody>
      </p:sp>
      <p:pic>
        <p:nvPicPr>
          <p:cNvPr id="1030" name="Picture 6" descr="FDIC: Federal Deposit Insurance Corporation">
            <a:extLst>
              <a:ext uri="{FF2B5EF4-FFF2-40B4-BE49-F238E27FC236}">
                <a16:creationId xmlns:a16="http://schemas.microsoft.com/office/drawing/2014/main" id="{55BD8630-3539-482D-95CF-BCEF0FBB40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23" b="5123"/>
          <a:stretch/>
        </p:blipFill>
        <p:spPr bwMode="auto">
          <a:xfrm>
            <a:off x="695325" y="1680156"/>
            <a:ext cx="2952750" cy="13934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CUA">
            <a:extLst>
              <a:ext uri="{FF2B5EF4-FFF2-40B4-BE49-F238E27FC236}">
                <a16:creationId xmlns:a16="http://schemas.microsoft.com/office/drawing/2014/main" id="{0EE7A90E-0B4C-49BC-8244-661E876171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62" t="16362" r="3853" b="31219"/>
          <a:stretch/>
        </p:blipFill>
        <p:spPr bwMode="auto">
          <a:xfrm>
            <a:off x="5502491" y="1666966"/>
            <a:ext cx="2952750" cy="139349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FA653F6A-3A10-4ACE-97DE-5EEF4A2ECACE}"/>
              </a:ext>
            </a:extLst>
          </p:cNvPr>
          <p:cNvSpPr/>
          <p:nvPr/>
        </p:nvSpPr>
        <p:spPr>
          <a:xfrm>
            <a:off x="5348377" y="1715808"/>
            <a:ext cx="3798598" cy="4307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36C72FB-E45D-45EB-8014-1C79DD9F6F90}"/>
              </a:ext>
            </a:extLst>
          </p:cNvPr>
          <p:cNvSpPr/>
          <p:nvPr/>
        </p:nvSpPr>
        <p:spPr>
          <a:xfrm>
            <a:off x="5348377" y="2155738"/>
            <a:ext cx="3530894" cy="3974934"/>
          </a:xfrm>
          <a:prstGeom prst="rect">
            <a:avLst/>
          </a:prstGeom>
        </p:spPr>
        <p:txBody>
          <a:bodyPr wrap="square">
            <a:spAutoFit/>
          </a:bodyPr>
          <a:lstStyle/>
          <a:p>
            <a:pPr marL="119063" lvl="1">
              <a:lnSpc>
                <a:spcPct val="80000"/>
              </a:lnSpc>
              <a:spcBef>
                <a:spcPts val="300"/>
              </a:spcBef>
              <a:spcAft>
                <a:spcPts val="1200"/>
              </a:spcAft>
              <a:tabLst>
                <a:tab pos="804863" algn="l"/>
                <a:tab pos="2336800" algn="l"/>
              </a:tabLst>
            </a:pPr>
            <a:r>
              <a:rPr lang="en-US" sz="3200" dirty="0">
                <a:solidFill>
                  <a:schemeClr val="tx2">
                    <a:lumMod val="75000"/>
                  </a:schemeClr>
                </a:solidFill>
                <a:latin typeface="Gadugi" panose="020B0502040204020203" pitchFamily="34" charset="0"/>
                <a:ea typeface="Gadugi" panose="020B0502040204020203" pitchFamily="34" charset="0"/>
              </a:rPr>
              <a:t>Benefits </a:t>
            </a:r>
          </a:p>
          <a:p>
            <a:pPr marL="465138" lvl="1" indent="-346075">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Safe</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Guaranteed</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Insured</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Liquid</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Cost</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Convenience</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Relationships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endParaRPr lang="en-US" sz="2800" dirty="0">
              <a:solidFill>
                <a:schemeClr val="tx2">
                  <a:lumMod val="75000"/>
                </a:schemeClr>
              </a:solidFill>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13218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44444E-6 4.07407E-6 L -0.52552 0.36736 " pathEditMode="relative" rAng="0" ptsTypes="AA">
                                      <p:cBhvr>
                                        <p:cTn id="6" dur="2000" fill="hold"/>
                                        <p:tgtEl>
                                          <p:spTgt spid="1026"/>
                                        </p:tgtEl>
                                        <p:attrNameLst>
                                          <p:attrName>ppt_x</p:attrName>
                                          <p:attrName>ppt_y</p:attrName>
                                        </p:attrNameLst>
                                      </p:cBhvr>
                                      <p:rCtr x="-26285" y="18356"/>
                                    </p:animMotion>
                                  </p:childTnLst>
                                </p:cTn>
                              </p:par>
                            </p:childTnLst>
                          </p:cTn>
                        </p:par>
                        <p:par>
                          <p:cTn id="7" fill="hold">
                            <p:stCondLst>
                              <p:cond delay="2000"/>
                            </p:stCondLst>
                            <p:childTnLst>
                              <p:par>
                                <p:cTn id="8" presetID="2" presetClass="entr" presetSubtype="2" fill="hold" nodeType="after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 calcmode="lin" valueType="num">
                                      <p:cBhvr additive="base">
                                        <p:cTn id="10" dur="10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1" dur="1000" fill="hold"/>
                                        <p:tgtEl>
                                          <p:spTgt spid="12">
                                            <p:txEl>
                                              <p:pRg st="0" end="0"/>
                                            </p:txEl>
                                          </p:spTgt>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 calcmode="lin" valueType="num">
                                      <p:cBhvr additive="base">
                                        <p:cTn id="14" dur="1000" fill="hold"/>
                                        <p:tgtEl>
                                          <p:spTgt spid="12">
                                            <p:txEl>
                                              <p:pRg st="1" end="1"/>
                                            </p:txEl>
                                          </p:spTgt>
                                        </p:tgtEl>
                                        <p:attrNameLst>
                                          <p:attrName>ppt_x</p:attrName>
                                        </p:attrNameLst>
                                      </p:cBhvr>
                                      <p:tavLst>
                                        <p:tav tm="0">
                                          <p:val>
                                            <p:strVal val="1+#ppt_w/2"/>
                                          </p:val>
                                        </p:tav>
                                        <p:tav tm="100000">
                                          <p:val>
                                            <p:strVal val="#ppt_x"/>
                                          </p:val>
                                        </p:tav>
                                      </p:tavLst>
                                    </p:anim>
                                    <p:anim calcmode="lin" valueType="num">
                                      <p:cBhvr additive="base">
                                        <p:cTn id="15" dur="1000" fill="hold"/>
                                        <p:tgtEl>
                                          <p:spTgt spid="12">
                                            <p:txEl>
                                              <p:pRg st="1" end="1"/>
                                            </p:txEl>
                                          </p:spTgt>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12">
                                            <p:txEl>
                                              <p:pRg st="2" end="2"/>
                                            </p:txEl>
                                          </p:spTgt>
                                        </p:tgtEl>
                                        <p:attrNameLst>
                                          <p:attrName>style.visibility</p:attrName>
                                        </p:attrNameLst>
                                      </p:cBhvr>
                                      <p:to>
                                        <p:strVal val="visible"/>
                                      </p:to>
                                    </p:set>
                                    <p:anim calcmode="lin" valueType="num">
                                      <p:cBhvr additive="base">
                                        <p:cTn id="18" dur="1000" fill="hold"/>
                                        <p:tgtEl>
                                          <p:spTgt spid="12">
                                            <p:txEl>
                                              <p:pRg st="2" end="2"/>
                                            </p:txEl>
                                          </p:spTgt>
                                        </p:tgtEl>
                                        <p:attrNameLst>
                                          <p:attrName>ppt_x</p:attrName>
                                        </p:attrNameLst>
                                      </p:cBhvr>
                                      <p:tavLst>
                                        <p:tav tm="0">
                                          <p:val>
                                            <p:strVal val="1+#ppt_w/2"/>
                                          </p:val>
                                        </p:tav>
                                        <p:tav tm="100000">
                                          <p:val>
                                            <p:strVal val="#ppt_x"/>
                                          </p:val>
                                        </p:tav>
                                      </p:tavLst>
                                    </p:anim>
                                    <p:anim calcmode="lin" valueType="num">
                                      <p:cBhvr additive="base">
                                        <p:cTn id="19" dur="1000" fill="hold"/>
                                        <p:tgtEl>
                                          <p:spTgt spid="12">
                                            <p:txEl>
                                              <p:pRg st="2" end="2"/>
                                            </p:txEl>
                                          </p:spTgt>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 calcmode="lin" valueType="num">
                                      <p:cBhvr additive="base">
                                        <p:cTn id="22" dur="1000" fill="hold"/>
                                        <p:tgtEl>
                                          <p:spTgt spid="12">
                                            <p:txEl>
                                              <p:pRg st="4" end="4"/>
                                            </p:txEl>
                                          </p:spTgt>
                                        </p:tgtEl>
                                        <p:attrNameLst>
                                          <p:attrName>ppt_x</p:attrName>
                                        </p:attrNameLst>
                                      </p:cBhvr>
                                      <p:tavLst>
                                        <p:tav tm="0">
                                          <p:val>
                                            <p:strVal val="1+#ppt_w/2"/>
                                          </p:val>
                                        </p:tav>
                                        <p:tav tm="100000">
                                          <p:val>
                                            <p:strVal val="#ppt_x"/>
                                          </p:val>
                                        </p:tav>
                                      </p:tavLst>
                                    </p:anim>
                                    <p:anim calcmode="lin" valueType="num">
                                      <p:cBhvr additive="base">
                                        <p:cTn id="23" dur="1000" fill="hold"/>
                                        <p:tgtEl>
                                          <p:spTgt spid="12">
                                            <p:txEl>
                                              <p:pRg st="4" end="4"/>
                                            </p:txEl>
                                          </p:spTgt>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12">
                                            <p:txEl>
                                              <p:pRg st="5" end="5"/>
                                            </p:txEl>
                                          </p:spTgt>
                                        </p:tgtEl>
                                        <p:attrNameLst>
                                          <p:attrName>style.visibility</p:attrName>
                                        </p:attrNameLst>
                                      </p:cBhvr>
                                      <p:to>
                                        <p:strVal val="visible"/>
                                      </p:to>
                                    </p:set>
                                    <p:anim calcmode="lin" valueType="num">
                                      <p:cBhvr additive="base">
                                        <p:cTn id="26" dur="1000" fill="hold"/>
                                        <p:tgtEl>
                                          <p:spTgt spid="12">
                                            <p:txEl>
                                              <p:pRg st="5" end="5"/>
                                            </p:txEl>
                                          </p:spTgt>
                                        </p:tgtEl>
                                        <p:attrNameLst>
                                          <p:attrName>ppt_x</p:attrName>
                                        </p:attrNameLst>
                                      </p:cBhvr>
                                      <p:tavLst>
                                        <p:tav tm="0">
                                          <p:val>
                                            <p:strVal val="1+#ppt_w/2"/>
                                          </p:val>
                                        </p:tav>
                                        <p:tav tm="100000">
                                          <p:val>
                                            <p:strVal val="#ppt_x"/>
                                          </p:val>
                                        </p:tav>
                                      </p:tavLst>
                                    </p:anim>
                                    <p:anim calcmode="lin" valueType="num">
                                      <p:cBhvr additive="base">
                                        <p:cTn id="27" dur="1000" fill="hold"/>
                                        <p:tgtEl>
                                          <p:spTgt spid="12">
                                            <p:txEl>
                                              <p:pRg st="5" end="5"/>
                                            </p:txEl>
                                          </p:spTgt>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12">
                                            <p:txEl>
                                              <p:pRg st="6" end="6"/>
                                            </p:txEl>
                                          </p:spTgt>
                                        </p:tgtEl>
                                        <p:attrNameLst>
                                          <p:attrName>style.visibility</p:attrName>
                                        </p:attrNameLst>
                                      </p:cBhvr>
                                      <p:to>
                                        <p:strVal val="visible"/>
                                      </p:to>
                                    </p:set>
                                    <p:anim calcmode="lin" valueType="num">
                                      <p:cBhvr additive="base">
                                        <p:cTn id="30" dur="1000" fill="hold"/>
                                        <p:tgtEl>
                                          <p:spTgt spid="12">
                                            <p:txEl>
                                              <p:pRg st="6" end="6"/>
                                            </p:txEl>
                                          </p:spTgt>
                                        </p:tgtEl>
                                        <p:attrNameLst>
                                          <p:attrName>ppt_x</p:attrName>
                                        </p:attrNameLst>
                                      </p:cBhvr>
                                      <p:tavLst>
                                        <p:tav tm="0">
                                          <p:val>
                                            <p:strVal val="1+#ppt_w/2"/>
                                          </p:val>
                                        </p:tav>
                                        <p:tav tm="100000">
                                          <p:val>
                                            <p:strVal val="#ppt_x"/>
                                          </p:val>
                                        </p:tav>
                                      </p:tavLst>
                                    </p:anim>
                                    <p:anim calcmode="lin" valueType="num">
                                      <p:cBhvr additive="base">
                                        <p:cTn id="31" dur="1000" fill="hold"/>
                                        <p:tgtEl>
                                          <p:spTgt spid="12">
                                            <p:txEl>
                                              <p:pRg st="6" end="6"/>
                                            </p:txEl>
                                          </p:spTgt>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0"/>
                                  </p:stCondLst>
                                  <p:childTnLst>
                                    <p:set>
                                      <p:cBhvr>
                                        <p:cTn id="33" dur="1" fill="hold">
                                          <p:stCondLst>
                                            <p:cond delay="0"/>
                                          </p:stCondLst>
                                        </p:cTn>
                                        <p:tgtEl>
                                          <p:spTgt spid="12">
                                            <p:txEl>
                                              <p:pRg st="3" end="3"/>
                                            </p:txEl>
                                          </p:spTgt>
                                        </p:tgtEl>
                                        <p:attrNameLst>
                                          <p:attrName>style.visibility</p:attrName>
                                        </p:attrNameLst>
                                      </p:cBhvr>
                                      <p:to>
                                        <p:strVal val="visible"/>
                                      </p:to>
                                    </p:set>
                                    <p:anim calcmode="lin" valueType="num">
                                      <p:cBhvr additive="base">
                                        <p:cTn id="34" dur="1000" fill="hold"/>
                                        <p:tgtEl>
                                          <p:spTgt spid="12">
                                            <p:txEl>
                                              <p:pRg st="3" end="3"/>
                                            </p:txEl>
                                          </p:spTgt>
                                        </p:tgtEl>
                                        <p:attrNameLst>
                                          <p:attrName>ppt_x</p:attrName>
                                        </p:attrNameLst>
                                      </p:cBhvr>
                                      <p:tavLst>
                                        <p:tav tm="0">
                                          <p:val>
                                            <p:strVal val="1+#ppt_w/2"/>
                                          </p:val>
                                        </p:tav>
                                        <p:tav tm="100000">
                                          <p:val>
                                            <p:strVal val="#ppt_x"/>
                                          </p:val>
                                        </p:tav>
                                      </p:tavLst>
                                    </p:anim>
                                    <p:anim calcmode="lin" valueType="num">
                                      <p:cBhvr additive="base">
                                        <p:cTn id="35" dur="1000" fill="hold"/>
                                        <p:tgtEl>
                                          <p:spTgt spid="12">
                                            <p:txEl>
                                              <p:pRg st="3" end="3"/>
                                            </p:txEl>
                                          </p:spTgt>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0"/>
                                  </p:stCondLst>
                                  <p:childTnLst>
                                    <p:set>
                                      <p:cBhvr>
                                        <p:cTn id="37" dur="1" fill="hold">
                                          <p:stCondLst>
                                            <p:cond delay="0"/>
                                          </p:stCondLst>
                                        </p:cTn>
                                        <p:tgtEl>
                                          <p:spTgt spid="12">
                                            <p:txEl>
                                              <p:pRg st="7" end="7"/>
                                            </p:txEl>
                                          </p:spTgt>
                                        </p:tgtEl>
                                        <p:attrNameLst>
                                          <p:attrName>style.visibility</p:attrName>
                                        </p:attrNameLst>
                                      </p:cBhvr>
                                      <p:to>
                                        <p:strVal val="visible"/>
                                      </p:to>
                                    </p:set>
                                    <p:anim calcmode="lin" valueType="num">
                                      <p:cBhvr additive="base">
                                        <p:cTn id="38" dur="1000" fill="hold"/>
                                        <p:tgtEl>
                                          <p:spTgt spid="12">
                                            <p:txEl>
                                              <p:pRg st="7" end="7"/>
                                            </p:txEl>
                                          </p:spTgt>
                                        </p:tgtEl>
                                        <p:attrNameLst>
                                          <p:attrName>ppt_x</p:attrName>
                                        </p:attrNameLst>
                                      </p:cBhvr>
                                      <p:tavLst>
                                        <p:tav tm="0">
                                          <p:val>
                                            <p:strVal val="1+#ppt_w/2"/>
                                          </p:val>
                                        </p:tav>
                                        <p:tav tm="100000">
                                          <p:val>
                                            <p:strVal val="#ppt_x"/>
                                          </p:val>
                                        </p:tav>
                                      </p:tavLst>
                                    </p:anim>
                                    <p:anim calcmode="lin" valueType="num">
                                      <p:cBhvr additive="base">
                                        <p:cTn id="39" dur="1000" fill="hold"/>
                                        <p:tgtEl>
                                          <p:spTgt spid="12">
                                            <p:txEl>
                                              <p:pRg st="7" end="7"/>
                                            </p:txEl>
                                          </p:spTgt>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1+#ppt_w/2"/>
                                          </p:val>
                                        </p:tav>
                                        <p:tav tm="100000">
                                          <p:val>
                                            <p:strVal val="#ppt_x"/>
                                          </p:val>
                                        </p:tav>
                                      </p:tavLst>
                                    </p:anim>
                                    <p:anim calcmode="lin" valueType="num">
                                      <p:cBhvr additive="base">
                                        <p:cTn id="43"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BB5022-9A80-43AB-AC3C-F119681911D1}"/>
              </a:ext>
            </a:extLst>
          </p:cNvPr>
          <p:cNvSpPr/>
          <p:nvPr/>
        </p:nvSpPr>
        <p:spPr>
          <a:xfrm>
            <a:off x="304800" y="533400"/>
            <a:ext cx="8534400" cy="6035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M:\Building Your Financial House\BYFH Curriculum\BYFH(org.) 2017 Rebrand\Binder Art-Logos-Templates\BYFH Muted House-No Divisions.jpg">
            <a:extLst>
              <a:ext uri="{FF2B5EF4-FFF2-40B4-BE49-F238E27FC236}">
                <a16:creationId xmlns:a16="http://schemas.microsoft.com/office/drawing/2014/main" id="{D38B2E2C-6A75-40C3-A8F4-BDB0E21F17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2335" y="533400"/>
            <a:ext cx="6259330" cy="557208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D4ABBEC4-E762-4C69-86EC-B366A64C6D5F}"/>
              </a:ext>
            </a:extLst>
          </p:cNvPr>
          <p:cNvGrpSpPr/>
          <p:nvPr/>
        </p:nvGrpSpPr>
        <p:grpSpPr>
          <a:xfrm>
            <a:off x="706471" y="4925582"/>
            <a:ext cx="2481129" cy="481246"/>
            <a:chOff x="1076011" y="5092855"/>
            <a:chExt cx="2481129" cy="481246"/>
          </a:xfrm>
        </p:grpSpPr>
        <p:sp>
          <p:nvSpPr>
            <p:cNvPr id="6" name="Rectangle 5">
              <a:extLst>
                <a:ext uri="{FF2B5EF4-FFF2-40B4-BE49-F238E27FC236}">
                  <a16:creationId xmlns:a16="http://schemas.microsoft.com/office/drawing/2014/main" id="{0C417856-DDBF-4DEC-B2CD-5635AA92B3A2}"/>
                </a:ext>
              </a:extLst>
            </p:cNvPr>
            <p:cNvSpPr/>
            <p:nvPr/>
          </p:nvSpPr>
          <p:spPr>
            <a:xfrm>
              <a:off x="1513802" y="5154853"/>
              <a:ext cx="2043338" cy="371120"/>
            </a:xfrm>
            <a:prstGeom prst="rect">
              <a:avLst/>
            </a:prstGeom>
            <a:solidFill>
              <a:schemeClr val="bg1"/>
            </a:solidFill>
            <a:ln>
              <a:solidFill>
                <a:schemeClr val="tx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2F325D"/>
                  </a:solidFill>
                  <a:latin typeface="Gadugi" panose="020B0502040204020203" pitchFamily="34" charset="0"/>
                  <a:ea typeface="Gadugi" panose="020B0502040204020203" pitchFamily="34" charset="0"/>
                </a:rPr>
                <a:t>Invest</a:t>
              </a:r>
              <a:r>
                <a:rPr lang="en-US" sz="1400" dirty="0">
                  <a:solidFill>
                    <a:srgbClr val="2F325D"/>
                  </a:solidFill>
                  <a:effectLst>
                    <a:outerShdw blurRad="38100" dist="38100" dir="2700000" algn="tl">
                      <a:schemeClr val="tx1">
                        <a:lumMod val="85000"/>
                        <a:alpha val="43000"/>
                      </a:schemeClr>
                    </a:outerShdw>
                  </a:effectLst>
                  <a:latin typeface="Gadugi" panose="020B0502040204020203" pitchFamily="34" charset="0"/>
                  <a:ea typeface="Gadugi" panose="020B0502040204020203" pitchFamily="34" charset="0"/>
                </a:rPr>
                <a:t> </a:t>
              </a:r>
              <a:r>
                <a:rPr lang="en-US" sz="1600" dirty="0">
                  <a:solidFill>
                    <a:srgbClr val="2F325D"/>
                  </a:solidFill>
                  <a:latin typeface="Gadugi" panose="020B0502040204020203" pitchFamily="34" charset="0"/>
                  <a:ea typeface="Gadugi" panose="020B0502040204020203" pitchFamily="34" charset="0"/>
                </a:rPr>
                <a:t>in</a:t>
              </a:r>
              <a:r>
                <a:rPr lang="en-US" sz="1400" dirty="0">
                  <a:solidFill>
                    <a:srgbClr val="2F325D"/>
                  </a:solidFill>
                  <a:effectLst>
                    <a:outerShdw blurRad="38100" dist="38100" dir="2700000" algn="tl">
                      <a:schemeClr val="tx1">
                        <a:lumMod val="85000"/>
                        <a:alpha val="43000"/>
                      </a:schemeClr>
                    </a:outerShdw>
                  </a:effectLst>
                  <a:latin typeface="Gadugi" panose="020B0502040204020203" pitchFamily="34" charset="0"/>
                  <a:ea typeface="Gadugi" panose="020B0502040204020203" pitchFamily="34" charset="0"/>
                </a:rPr>
                <a:t> </a:t>
              </a:r>
              <a:r>
                <a:rPr lang="en-US" sz="1600" dirty="0">
                  <a:solidFill>
                    <a:srgbClr val="2F325D"/>
                  </a:solidFill>
                  <a:latin typeface="Gadugi" panose="020B0502040204020203" pitchFamily="34" charset="0"/>
                  <a:ea typeface="Gadugi" panose="020B0502040204020203" pitchFamily="34" charset="0"/>
                </a:rPr>
                <a:t>Yourself</a:t>
              </a:r>
              <a:r>
                <a:rPr lang="en-US" sz="1400" dirty="0">
                  <a:solidFill>
                    <a:srgbClr val="2F325D"/>
                  </a:solidFill>
                  <a:latin typeface="Gadugi" panose="020B0502040204020203" pitchFamily="34" charset="0"/>
                  <a:ea typeface="Gadugi" panose="020B0502040204020203" pitchFamily="34" charset="0"/>
                </a:rPr>
                <a:t> </a:t>
              </a:r>
            </a:p>
          </p:txBody>
        </p:sp>
        <p:sp>
          <p:nvSpPr>
            <p:cNvPr id="7" name="Rectangle 6">
              <a:extLst>
                <a:ext uri="{FF2B5EF4-FFF2-40B4-BE49-F238E27FC236}">
                  <a16:creationId xmlns:a16="http://schemas.microsoft.com/office/drawing/2014/main" id="{15E7C688-D59A-4994-8297-529831E7EEF2}"/>
                </a:ext>
              </a:extLst>
            </p:cNvPr>
            <p:cNvSpPr/>
            <p:nvPr/>
          </p:nvSpPr>
          <p:spPr>
            <a:xfrm>
              <a:off x="1076011" y="5092855"/>
              <a:ext cx="437791" cy="481246"/>
            </a:xfrm>
            <a:prstGeom prst="rect">
              <a:avLst/>
            </a:prstGeom>
            <a:solidFill>
              <a:srgbClr val="2F325D"/>
            </a:solidFill>
            <a:ln>
              <a:solidFill>
                <a:schemeClr val="tx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Gadugi" panose="020B0502040204020203" pitchFamily="34" charset="0"/>
                  <a:ea typeface="Gadugi" panose="020B0502040204020203" pitchFamily="34" charset="0"/>
                </a:rPr>
                <a:t>1</a:t>
              </a:r>
            </a:p>
          </p:txBody>
        </p:sp>
      </p:grpSp>
      <p:grpSp>
        <p:nvGrpSpPr>
          <p:cNvPr id="3" name="Group 2">
            <a:extLst>
              <a:ext uri="{FF2B5EF4-FFF2-40B4-BE49-F238E27FC236}">
                <a16:creationId xmlns:a16="http://schemas.microsoft.com/office/drawing/2014/main" id="{1D06BF79-9EEE-4534-8299-7FF6248F8593}"/>
              </a:ext>
            </a:extLst>
          </p:cNvPr>
          <p:cNvGrpSpPr/>
          <p:nvPr/>
        </p:nvGrpSpPr>
        <p:grpSpPr>
          <a:xfrm>
            <a:off x="3860223" y="4468534"/>
            <a:ext cx="2481129" cy="481246"/>
            <a:chOff x="3860223" y="4468534"/>
            <a:chExt cx="2481129" cy="481246"/>
          </a:xfrm>
        </p:grpSpPr>
        <p:sp>
          <p:nvSpPr>
            <p:cNvPr id="10" name="Rectangle 9">
              <a:extLst>
                <a:ext uri="{FF2B5EF4-FFF2-40B4-BE49-F238E27FC236}">
                  <a16:creationId xmlns:a16="http://schemas.microsoft.com/office/drawing/2014/main" id="{C94A896D-A7DF-4159-A128-2F5CF93DF450}"/>
                </a:ext>
              </a:extLst>
            </p:cNvPr>
            <p:cNvSpPr/>
            <p:nvPr/>
          </p:nvSpPr>
          <p:spPr>
            <a:xfrm>
              <a:off x="4298014" y="4530532"/>
              <a:ext cx="2043338" cy="371120"/>
            </a:xfrm>
            <a:prstGeom prst="rect">
              <a:avLst/>
            </a:prstGeom>
            <a:solidFill>
              <a:schemeClr val="bg1"/>
            </a:solidFill>
            <a:ln>
              <a:solidFill>
                <a:schemeClr val="tx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2F325D"/>
                  </a:solidFill>
                  <a:latin typeface="Gadugi" panose="020B0502040204020203" pitchFamily="34" charset="0"/>
                  <a:ea typeface="Gadugi" panose="020B0502040204020203" pitchFamily="34" charset="0"/>
                </a:rPr>
                <a:t>Maximize Earnings</a:t>
              </a:r>
              <a:endParaRPr lang="en-US" sz="1400" dirty="0">
                <a:solidFill>
                  <a:srgbClr val="2F325D"/>
                </a:solidFill>
                <a:latin typeface="Gadugi" panose="020B0502040204020203" pitchFamily="34" charset="0"/>
                <a:ea typeface="Gadugi" panose="020B0502040204020203" pitchFamily="34" charset="0"/>
              </a:endParaRPr>
            </a:p>
          </p:txBody>
        </p:sp>
        <p:sp>
          <p:nvSpPr>
            <p:cNvPr id="11" name="Rectangle 10">
              <a:extLst>
                <a:ext uri="{FF2B5EF4-FFF2-40B4-BE49-F238E27FC236}">
                  <a16:creationId xmlns:a16="http://schemas.microsoft.com/office/drawing/2014/main" id="{AE9C5240-8503-44FE-B7AB-1092AA1A4F61}"/>
                </a:ext>
              </a:extLst>
            </p:cNvPr>
            <p:cNvSpPr/>
            <p:nvPr/>
          </p:nvSpPr>
          <p:spPr>
            <a:xfrm>
              <a:off x="3860223" y="4468534"/>
              <a:ext cx="437791" cy="481246"/>
            </a:xfrm>
            <a:prstGeom prst="rect">
              <a:avLst/>
            </a:prstGeom>
            <a:solidFill>
              <a:srgbClr val="2F325D"/>
            </a:solidFill>
            <a:ln>
              <a:solidFill>
                <a:schemeClr val="tx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Gadugi" panose="020B0502040204020203" pitchFamily="34" charset="0"/>
                  <a:ea typeface="Gadugi" panose="020B0502040204020203" pitchFamily="34" charset="0"/>
                </a:rPr>
                <a:t>2</a:t>
              </a:r>
            </a:p>
          </p:txBody>
        </p:sp>
      </p:grpSp>
      <p:grpSp>
        <p:nvGrpSpPr>
          <p:cNvPr id="19" name="Group 18">
            <a:extLst>
              <a:ext uri="{FF2B5EF4-FFF2-40B4-BE49-F238E27FC236}">
                <a16:creationId xmlns:a16="http://schemas.microsoft.com/office/drawing/2014/main" id="{E9ED208F-5A3D-479A-8D7A-09579AA28E8F}"/>
              </a:ext>
            </a:extLst>
          </p:cNvPr>
          <p:cNvGrpSpPr/>
          <p:nvPr/>
        </p:nvGrpSpPr>
        <p:grpSpPr>
          <a:xfrm>
            <a:off x="1100906" y="3322681"/>
            <a:ext cx="2481129" cy="481246"/>
            <a:chOff x="1076011" y="2784400"/>
            <a:chExt cx="2481129" cy="481246"/>
          </a:xfrm>
        </p:grpSpPr>
        <p:sp>
          <p:nvSpPr>
            <p:cNvPr id="12" name="Rectangle 11">
              <a:extLst>
                <a:ext uri="{FF2B5EF4-FFF2-40B4-BE49-F238E27FC236}">
                  <a16:creationId xmlns:a16="http://schemas.microsoft.com/office/drawing/2014/main" id="{CC25FE63-B637-4870-8A43-16635DD5A355}"/>
                </a:ext>
              </a:extLst>
            </p:cNvPr>
            <p:cNvSpPr/>
            <p:nvPr/>
          </p:nvSpPr>
          <p:spPr>
            <a:xfrm>
              <a:off x="1513802" y="2846398"/>
              <a:ext cx="2043338" cy="371120"/>
            </a:xfrm>
            <a:prstGeom prst="rect">
              <a:avLst/>
            </a:prstGeom>
            <a:solidFill>
              <a:schemeClr val="bg1"/>
            </a:solidFill>
            <a:ln>
              <a:solidFill>
                <a:schemeClr val="tx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2F325D"/>
                  </a:solidFill>
                  <a:latin typeface="Gadugi" panose="020B0502040204020203" pitchFamily="34" charset="0"/>
                  <a:ea typeface="Gadugi" panose="020B0502040204020203" pitchFamily="34" charset="0"/>
                </a:rPr>
                <a:t>Spend Sensibly</a:t>
              </a:r>
              <a:endParaRPr lang="en-US" sz="1400" dirty="0">
                <a:solidFill>
                  <a:srgbClr val="2F325D"/>
                </a:solidFill>
                <a:latin typeface="Gadugi" panose="020B0502040204020203" pitchFamily="34" charset="0"/>
                <a:ea typeface="Gadugi" panose="020B0502040204020203" pitchFamily="34" charset="0"/>
              </a:endParaRPr>
            </a:p>
          </p:txBody>
        </p:sp>
        <p:sp>
          <p:nvSpPr>
            <p:cNvPr id="13" name="Rectangle 12">
              <a:extLst>
                <a:ext uri="{FF2B5EF4-FFF2-40B4-BE49-F238E27FC236}">
                  <a16:creationId xmlns:a16="http://schemas.microsoft.com/office/drawing/2014/main" id="{E156D82F-609D-42F9-A0B3-7D78E5360EA1}"/>
                </a:ext>
              </a:extLst>
            </p:cNvPr>
            <p:cNvSpPr/>
            <p:nvPr/>
          </p:nvSpPr>
          <p:spPr>
            <a:xfrm>
              <a:off x="1076011" y="2784400"/>
              <a:ext cx="437791" cy="481246"/>
            </a:xfrm>
            <a:prstGeom prst="rect">
              <a:avLst/>
            </a:prstGeom>
            <a:solidFill>
              <a:srgbClr val="2F325D"/>
            </a:solidFill>
            <a:ln>
              <a:solidFill>
                <a:schemeClr val="tx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Gadugi" panose="020B0502040204020203" pitchFamily="34" charset="0"/>
                  <a:ea typeface="Gadugi" panose="020B0502040204020203" pitchFamily="34" charset="0"/>
                </a:rPr>
                <a:t>3</a:t>
              </a:r>
            </a:p>
          </p:txBody>
        </p:sp>
      </p:grpSp>
      <p:grpSp>
        <p:nvGrpSpPr>
          <p:cNvPr id="18" name="Group 17">
            <a:extLst>
              <a:ext uri="{FF2B5EF4-FFF2-40B4-BE49-F238E27FC236}">
                <a16:creationId xmlns:a16="http://schemas.microsoft.com/office/drawing/2014/main" id="{C66EB80F-E631-4E13-85AB-2C2577BCC7D9}"/>
              </a:ext>
            </a:extLst>
          </p:cNvPr>
          <p:cNvGrpSpPr/>
          <p:nvPr/>
        </p:nvGrpSpPr>
        <p:grpSpPr>
          <a:xfrm>
            <a:off x="5082458" y="2721613"/>
            <a:ext cx="2481129" cy="481246"/>
            <a:chOff x="3800931" y="3433581"/>
            <a:chExt cx="2481129" cy="481246"/>
          </a:xfrm>
        </p:grpSpPr>
        <p:sp>
          <p:nvSpPr>
            <p:cNvPr id="14" name="Rectangle 13">
              <a:extLst>
                <a:ext uri="{FF2B5EF4-FFF2-40B4-BE49-F238E27FC236}">
                  <a16:creationId xmlns:a16="http://schemas.microsoft.com/office/drawing/2014/main" id="{0186B62A-3FD5-4E64-87F1-40E681A67E00}"/>
                </a:ext>
              </a:extLst>
            </p:cNvPr>
            <p:cNvSpPr/>
            <p:nvPr/>
          </p:nvSpPr>
          <p:spPr>
            <a:xfrm>
              <a:off x="4238722" y="3495579"/>
              <a:ext cx="2043338" cy="371120"/>
            </a:xfrm>
            <a:prstGeom prst="rect">
              <a:avLst/>
            </a:prstGeom>
            <a:solidFill>
              <a:schemeClr val="bg1"/>
            </a:solidFill>
            <a:ln>
              <a:solidFill>
                <a:schemeClr val="tx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2F325D"/>
                  </a:solidFill>
                  <a:latin typeface="Gadugi" panose="020B0502040204020203" pitchFamily="34" charset="0"/>
                  <a:ea typeface="Gadugi" panose="020B0502040204020203" pitchFamily="34" charset="0"/>
                </a:rPr>
                <a:t>Check Taxes</a:t>
              </a:r>
              <a:endParaRPr lang="en-US" sz="1400" dirty="0">
                <a:solidFill>
                  <a:srgbClr val="2F325D"/>
                </a:solidFill>
                <a:latin typeface="Gadugi" panose="020B0502040204020203" pitchFamily="34" charset="0"/>
                <a:ea typeface="Gadugi" panose="020B0502040204020203" pitchFamily="34" charset="0"/>
              </a:endParaRPr>
            </a:p>
          </p:txBody>
        </p:sp>
        <p:sp>
          <p:nvSpPr>
            <p:cNvPr id="15" name="Rectangle 14">
              <a:extLst>
                <a:ext uri="{FF2B5EF4-FFF2-40B4-BE49-F238E27FC236}">
                  <a16:creationId xmlns:a16="http://schemas.microsoft.com/office/drawing/2014/main" id="{03BF962C-F43C-416B-BA3D-40B8C61C8FBB}"/>
                </a:ext>
              </a:extLst>
            </p:cNvPr>
            <p:cNvSpPr/>
            <p:nvPr/>
          </p:nvSpPr>
          <p:spPr>
            <a:xfrm>
              <a:off x="3800931" y="3433581"/>
              <a:ext cx="437791" cy="481246"/>
            </a:xfrm>
            <a:prstGeom prst="rect">
              <a:avLst/>
            </a:prstGeom>
            <a:solidFill>
              <a:srgbClr val="2F325D"/>
            </a:solidFill>
            <a:ln>
              <a:solidFill>
                <a:schemeClr val="tx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Gadugi" panose="020B0502040204020203" pitchFamily="34" charset="0"/>
                  <a:ea typeface="Gadugi" panose="020B0502040204020203" pitchFamily="34" charset="0"/>
                </a:rPr>
                <a:t>4</a:t>
              </a:r>
            </a:p>
          </p:txBody>
        </p:sp>
      </p:grpSp>
      <p:grpSp>
        <p:nvGrpSpPr>
          <p:cNvPr id="20" name="Group 19">
            <a:extLst>
              <a:ext uri="{FF2B5EF4-FFF2-40B4-BE49-F238E27FC236}">
                <a16:creationId xmlns:a16="http://schemas.microsoft.com/office/drawing/2014/main" id="{3BB8D2DB-863F-4C06-80CF-3D4058840718}"/>
              </a:ext>
            </a:extLst>
          </p:cNvPr>
          <p:cNvGrpSpPr/>
          <p:nvPr/>
        </p:nvGrpSpPr>
        <p:grpSpPr>
          <a:xfrm>
            <a:off x="550220" y="1697799"/>
            <a:ext cx="2481129" cy="481246"/>
            <a:chOff x="1302617" y="1327820"/>
            <a:chExt cx="2481129" cy="481246"/>
          </a:xfrm>
        </p:grpSpPr>
        <p:sp>
          <p:nvSpPr>
            <p:cNvPr id="16" name="Rectangle 15">
              <a:extLst>
                <a:ext uri="{FF2B5EF4-FFF2-40B4-BE49-F238E27FC236}">
                  <a16:creationId xmlns:a16="http://schemas.microsoft.com/office/drawing/2014/main" id="{417E82E9-5299-417A-8CE1-26780BFD900A}"/>
                </a:ext>
              </a:extLst>
            </p:cNvPr>
            <p:cNvSpPr/>
            <p:nvPr/>
          </p:nvSpPr>
          <p:spPr>
            <a:xfrm>
              <a:off x="1740408" y="1389818"/>
              <a:ext cx="2043338" cy="371120"/>
            </a:xfrm>
            <a:prstGeom prst="rect">
              <a:avLst/>
            </a:prstGeom>
            <a:solidFill>
              <a:schemeClr val="bg1"/>
            </a:solidFill>
            <a:ln>
              <a:solidFill>
                <a:schemeClr val="tx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2F325D"/>
                  </a:solidFill>
                  <a:latin typeface="Gadugi" panose="020B0502040204020203" pitchFamily="34" charset="0"/>
                  <a:ea typeface="Gadugi" panose="020B0502040204020203" pitchFamily="34" charset="0"/>
                </a:rPr>
                <a:t>Make Money Work</a:t>
              </a:r>
              <a:endParaRPr lang="en-US" sz="1400" dirty="0">
                <a:solidFill>
                  <a:srgbClr val="2F325D"/>
                </a:solidFill>
                <a:latin typeface="Gadugi" panose="020B0502040204020203" pitchFamily="34" charset="0"/>
                <a:ea typeface="Gadugi" panose="020B0502040204020203" pitchFamily="34" charset="0"/>
              </a:endParaRPr>
            </a:p>
          </p:txBody>
        </p:sp>
        <p:sp>
          <p:nvSpPr>
            <p:cNvPr id="17" name="Rectangle 16">
              <a:extLst>
                <a:ext uri="{FF2B5EF4-FFF2-40B4-BE49-F238E27FC236}">
                  <a16:creationId xmlns:a16="http://schemas.microsoft.com/office/drawing/2014/main" id="{D3D1EBB3-A485-40D1-BB71-D2C2229727A0}"/>
                </a:ext>
              </a:extLst>
            </p:cNvPr>
            <p:cNvSpPr/>
            <p:nvPr/>
          </p:nvSpPr>
          <p:spPr>
            <a:xfrm>
              <a:off x="1302617" y="1327820"/>
              <a:ext cx="437791" cy="481246"/>
            </a:xfrm>
            <a:prstGeom prst="rect">
              <a:avLst/>
            </a:prstGeom>
            <a:solidFill>
              <a:srgbClr val="2F325D"/>
            </a:solidFill>
            <a:ln>
              <a:solidFill>
                <a:schemeClr val="tx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Gadugi" panose="020B0502040204020203" pitchFamily="34" charset="0"/>
                  <a:ea typeface="Gadugi" panose="020B0502040204020203" pitchFamily="34" charset="0"/>
                </a:rPr>
                <a:t>5</a:t>
              </a:r>
            </a:p>
          </p:txBody>
        </p:sp>
      </p:grpSp>
      <p:grpSp>
        <p:nvGrpSpPr>
          <p:cNvPr id="22" name="Group 21">
            <a:extLst>
              <a:ext uri="{FF2B5EF4-FFF2-40B4-BE49-F238E27FC236}">
                <a16:creationId xmlns:a16="http://schemas.microsoft.com/office/drawing/2014/main" id="{D97F3737-7964-4AFB-A851-968E91E99097}"/>
              </a:ext>
            </a:extLst>
          </p:cNvPr>
          <p:cNvGrpSpPr/>
          <p:nvPr/>
        </p:nvGrpSpPr>
        <p:grpSpPr>
          <a:xfrm>
            <a:off x="4085334" y="974692"/>
            <a:ext cx="2626481" cy="481246"/>
            <a:chOff x="1302617" y="1327820"/>
            <a:chExt cx="2626481" cy="481246"/>
          </a:xfrm>
        </p:grpSpPr>
        <p:sp>
          <p:nvSpPr>
            <p:cNvPr id="23" name="Rectangle 22">
              <a:extLst>
                <a:ext uri="{FF2B5EF4-FFF2-40B4-BE49-F238E27FC236}">
                  <a16:creationId xmlns:a16="http://schemas.microsoft.com/office/drawing/2014/main" id="{08DCA0D2-07DB-424D-824C-8C2155EC5DFB}"/>
                </a:ext>
              </a:extLst>
            </p:cNvPr>
            <p:cNvSpPr/>
            <p:nvPr/>
          </p:nvSpPr>
          <p:spPr>
            <a:xfrm>
              <a:off x="1740407" y="1389818"/>
              <a:ext cx="2188691" cy="371120"/>
            </a:xfrm>
            <a:prstGeom prst="rect">
              <a:avLst/>
            </a:prstGeom>
            <a:solidFill>
              <a:schemeClr val="bg1"/>
            </a:solidFill>
            <a:ln>
              <a:solidFill>
                <a:schemeClr val="tx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2F325D"/>
                  </a:solidFill>
                  <a:latin typeface="Gadugi" panose="020B0502040204020203" pitchFamily="34" charset="0"/>
                  <a:ea typeface="Gadugi" panose="020B0502040204020203" pitchFamily="34" charset="0"/>
                </a:rPr>
                <a:t>Protect Your Potential</a:t>
              </a:r>
              <a:endParaRPr lang="en-US" sz="1400" dirty="0">
                <a:solidFill>
                  <a:srgbClr val="2F325D"/>
                </a:solidFill>
                <a:latin typeface="Gadugi" panose="020B0502040204020203" pitchFamily="34" charset="0"/>
                <a:ea typeface="Gadugi" panose="020B0502040204020203" pitchFamily="34" charset="0"/>
              </a:endParaRPr>
            </a:p>
          </p:txBody>
        </p:sp>
        <p:sp>
          <p:nvSpPr>
            <p:cNvPr id="24" name="Rectangle 23">
              <a:extLst>
                <a:ext uri="{FF2B5EF4-FFF2-40B4-BE49-F238E27FC236}">
                  <a16:creationId xmlns:a16="http://schemas.microsoft.com/office/drawing/2014/main" id="{D9A4F37E-984A-4AA0-82F3-5668A7DB6069}"/>
                </a:ext>
              </a:extLst>
            </p:cNvPr>
            <p:cNvSpPr/>
            <p:nvPr/>
          </p:nvSpPr>
          <p:spPr>
            <a:xfrm>
              <a:off x="1302617" y="1327820"/>
              <a:ext cx="437791" cy="481246"/>
            </a:xfrm>
            <a:prstGeom prst="rect">
              <a:avLst/>
            </a:prstGeom>
            <a:solidFill>
              <a:srgbClr val="2F325D"/>
            </a:solidFill>
            <a:ln>
              <a:solidFill>
                <a:schemeClr val="tx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Gadugi" panose="020B0502040204020203" pitchFamily="34" charset="0"/>
                  <a:ea typeface="Gadugi" panose="020B0502040204020203" pitchFamily="34" charset="0"/>
                </a:rPr>
                <a:t>6</a:t>
              </a:r>
            </a:p>
          </p:txBody>
        </p:sp>
      </p:grpSp>
      <p:grpSp>
        <p:nvGrpSpPr>
          <p:cNvPr id="25" name="Group 24">
            <a:extLst>
              <a:ext uri="{FF2B5EF4-FFF2-40B4-BE49-F238E27FC236}">
                <a16:creationId xmlns:a16="http://schemas.microsoft.com/office/drawing/2014/main" id="{1D30B98B-ED5D-4BDA-A938-0B71BF97F415}"/>
              </a:ext>
            </a:extLst>
          </p:cNvPr>
          <p:cNvGrpSpPr/>
          <p:nvPr/>
        </p:nvGrpSpPr>
        <p:grpSpPr>
          <a:xfrm>
            <a:off x="6463110" y="3760503"/>
            <a:ext cx="2481129" cy="481246"/>
            <a:chOff x="1302617" y="1327820"/>
            <a:chExt cx="2481129" cy="481246"/>
          </a:xfrm>
        </p:grpSpPr>
        <p:sp>
          <p:nvSpPr>
            <p:cNvPr id="26" name="Rectangle 25">
              <a:extLst>
                <a:ext uri="{FF2B5EF4-FFF2-40B4-BE49-F238E27FC236}">
                  <a16:creationId xmlns:a16="http://schemas.microsoft.com/office/drawing/2014/main" id="{C6C545C2-5531-40D1-9365-4662E0E4D095}"/>
                </a:ext>
              </a:extLst>
            </p:cNvPr>
            <p:cNvSpPr/>
            <p:nvPr/>
          </p:nvSpPr>
          <p:spPr>
            <a:xfrm>
              <a:off x="1740408" y="1389818"/>
              <a:ext cx="2043338" cy="371120"/>
            </a:xfrm>
            <a:prstGeom prst="rect">
              <a:avLst/>
            </a:prstGeom>
            <a:solidFill>
              <a:schemeClr val="bg1"/>
            </a:solidFill>
            <a:ln>
              <a:solidFill>
                <a:schemeClr val="tx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2">
                      <a:lumMod val="75000"/>
                    </a:schemeClr>
                  </a:solidFill>
                  <a:latin typeface="Gadugi" panose="020B0502040204020203" pitchFamily="34" charset="0"/>
                  <a:ea typeface="Gadugi" panose="020B0502040204020203" pitchFamily="34" charset="0"/>
                </a:rPr>
                <a:t>Borrow to Grow</a:t>
              </a:r>
              <a:endParaRPr lang="en-US" sz="1400" dirty="0">
                <a:solidFill>
                  <a:schemeClr val="accent2">
                    <a:lumMod val="75000"/>
                  </a:schemeClr>
                </a:solidFill>
                <a:latin typeface="Gadugi" panose="020B0502040204020203" pitchFamily="34" charset="0"/>
                <a:ea typeface="Gadugi" panose="020B0502040204020203" pitchFamily="34" charset="0"/>
              </a:endParaRPr>
            </a:p>
          </p:txBody>
        </p:sp>
        <p:sp>
          <p:nvSpPr>
            <p:cNvPr id="27" name="Rectangle 26">
              <a:extLst>
                <a:ext uri="{FF2B5EF4-FFF2-40B4-BE49-F238E27FC236}">
                  <a16:creationId xmlns:a16="http://schemas.microsoft.com/office/drawing/2014/main" id="{55D7B77D-1B2B-4FEA-BFB9-011CD2134D81}"/>
                </a:ext>
              </a:extLst>
            </p:cNvPr>
            <p:cNvSpPr/>
            <p:nvPr/>
          </p:nvSpPr>
          <p:spPr>
            <a:xfrm>
              <a:off x="1302617" y="1327820"/>
              <a:ext cx="437791" cy="481246"/>
            </a:xfrm>
            <a:prstGeom prst="rect">
              <a:avLst/>
            </a:prstGeom>
            <a:solidFill>
              <a:srgbClr val="2F325D"/>
            </a:solidFill>
            <a:ln>
              <a:solidFill>
                <a:schemeClr val="tx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Gadugi" panose="020B0502040204020203" pitchFamily="34" charset="0"/>
                  <a:ea typeface="Gadugi" panose="020B0502040204020203" pitchFamily="34" charset="0"/>
                </a:rPr>
                <a:t>7</a:t>
              </a:r>
            </a:p>
          </p:txBody>
        </p:sp>
      </p:grpSp>
    </p:spTree>
    <p:extLst>
      <p:ext uri="{BB962C8B-B14F-4D97-AF65-F5344CB8AC3E}">
        <p14:creationId xmlns:p14="http://schemas.microsoft.com/office/powerpoint/2010/main" val="229706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3D0F5B47-068E-465E-A994-FEC8CBA9863B}"/>
              </a:ext>
            </a:extLst>
          </p:cNvPr>
          <p:cNvCxnSpPr>
            <a:cxnSpLocks/>
            <a:stCxn id="12" idx="3"/>
          </p:cNvCxnSpPr>
          <p:nvPr/>
        </p:nvCxnSpPr>
        <p:spPr>
          <a:xfrm>
            <a:off x="2351339" y="2017765"/>
            <a:ext cx="1019833" cy="559869"/>
          </a:xfrm>
          <a:prstGeom prst="straightConnector1">
            <a:avLst/>
          </a:prstGeom>
          <a:ln w="28575">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AFDB75C-EB84-4694-9619-1EDDFA63B6B4}"/>
              </a:ext>
            </a:extLst>
          </p:cNvPr>
          <p:cNvCxnSpPr>
            <a:cxnSpLocks/>
            <a:endCxn id="2" idx="1"/>
          </p:cNvCxnSpPr>
          <p:nvPr/>
        </p:nvCxnSpPr>
        <p:spPr>
          <a:xfrm flipV="1">
            <a:off x="2162908" y="3454452"/>
            <a:ext cx="1108882" cy="10546"/>
          </a:xfrm>
          <a:prstGeom prst="straightConnector1">
            <a:avLst/>
          </a:prstGeom>
          <a:ln w="28575">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05CDFA9-8799-4E82-8776-1CD3C00839F0}"/>
              </a:ext>
            </a:extLst>
          </p:cNvPr>
          <p:cNvCxnSpPr>
            <a:cxnSpLocks/>
          </p:cNvCxnSpPr>
          <p:nvPr/>
        </p:nvCxnSpPr>
        <p:spPr>
          <a:xfrm flipV="1">
            <a:off x="2162908" y="4319639"/>
            <a:ext cx="1208265" cy="682985"/>
          </a:xfrm>
          <a:prstGeom prst="straightConnector1">
            <a:avLst/>
          </a:prstGeom>
          <a:ln w="28575">
            <a:solidFill>
              <a:srgbClr val="006600"/>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EE7F3F8E-EFBB-4A60-BFA4-7E594BCF90D5}"/>
              </a:ext>
            </a:extLst>
          </p:cNvPr>
          <p:cNvSpPr/>
          <p:nvPr/>
        </p:nvSpPr>
        <p:spPr>
          <a:xfrm>
            <a:off x="6833552" y="1446265"/>
            <a:ext cx="1371600" cy="114300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Gadugi" panose="020B0502040204020203" pitchFamily="34" charset="0"/>
                <a:ea typeface="Gadugi" panose="020B0502040204020203" pitchFamily="34" charset="0"/>
              </a:rPr>
              <a:t>Bills</a:t>
            </a:r>
            <a:endParaRPr lang="en-US" sz="2400" dirty="0"/>
          </a:p>
        </p:txBody>
      </p:sp>
      <p:sp>
        <p:nvSpPr>
          <p:cNvPr id="30" name="Rectangle: Rounded Corners 29">
            <a:extLst>
              <a:ext uri="{FF2B5EF4-FFF2-40B4-BE49-F238E27FC236}">
                <a16:creationId xmlns:a16="http://schemas.microsoft.com/office/drawing/2014/main" id="{32ABDD77-056C-4BFC-887B-C503F42CD50E}"/>
              </a:ext>
            </a:extLst>
          </p:cNvPr>
          <p:cNvSpPr/>
          <p:nvPr/>
        </p:nvSpPr>
        <p:spPr>
          <a:xfrm>
            <a:off x="6833552" y="2882952"/>
            <a:ext cx="1371600" cy="114300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Gadugi" panose="020B0502040204020203" pitchFamily="34" charset="0"/>
                <a:ea typeface="Gadugi" panose="020B0502040204020203" pitchFamily="34" charset="0"/>
              </a:rPr>
              <a:t>Savings</a:t>
            </a:r>
            <a:endParaRPr lang="en-US" sz="2400" dirty="0"/>
          </a:p>
        </p:txBody>
      </p:sp>
      <p:sp>
        <p:nvSpPr>
          <p:cNvPr id="31" name="Rectangle: Rounded Corners 30">
            <a:extLst>
              <a:ext uri="{FF2B5EF4-FFF2-40B4-BE49-F238E27FC236}">
                <a16:creationId xmlns:a16="http://schemas.microsoft.com/office/drawing/2014/main" id="{90B36AC2-AA25-4B3A-A33E-9C2D2E65A328}"/>
              </a:ext>
            </a:extLst>
          </p:cNvPr>
          <p:cNvSpPr/>
          <p:nvPr/>
        </p:nvSpPr>
        <p:spPr>
          <a:xfrm>
            <a:off x="6833552" y="4325615"/>
            <a:ext cx="1371600" cy="114300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Gadugi" panose="020B0502040204020203" pitchFamily="34" charset="0"/>
                <a:ea typeface="Gadugi" panose="020B0502040204020203" pitchFamily="34" charset="0"/>
              </a:rPr>
              <a:t>Cash</a:t>
            </a:r>
            <a:endParaRPr lang="en-US" sz="2400" dirty="0"/>
          </a:p>
        </p:txBody>
      </p:sp>
      <p:cxnSp>
        <p:nvCxnSpPr>
          <p:cNvPr id="33" name="Straight Arrow Connector 32">
            <a:extLst>
              <a:ext uri="{FF2B5EF4-FFF2-40B4-BE49-F238E27FC236}">
                <a16:creationId xmlns:a16="http://schemas.microsoft.com/office/drawing/2014/main" id="{A3A67774-07A0-43E9-A784-CF8627FB2266}"/>
              </a:ext>
            </a:extLst>
          </p:cNvPr>
          <p:cNvCxnSpPr>
            <a:cxnSpLocks/>
            <a:endCxn id="29" idx="1"/>
          </p:cNvCxnSpPr>
          <p:nvPr/>
        </p:nvCxnSpPr>
        <p:spPr>
          <a:xfrm flipV="1">
            <a:off x="5772829" y="2017765"/>
            <a:ext cx="1060723" cy="56552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517CAAF-330C-4BCE-9100-0838D722B5EB}"/>
              </a:ext>
            </a:extLst>
          </p:cNvPr>
          <p:cNvCxnSpPr>
            <a:cxnSpLocks/>
            <a:endCxn id="31" idx="1"/>
          </p:cNvCxnSpPr>
          <p:nvPr/>
        </p:nvCxnSpPr>
        <p:spPr>
          <a:xfrm>
            <a:off x="5772829" y="4268736"/>
            <a:ext cx="1060723" cy="62837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E117ECC-364C-4D5F-B84D-F7C081952A12}"/>
              </a:ext>
            </a:extLst>
          </p:cNvPr>
          <p:cNvCxnSpPr>
            <a:cxnSpLocks/>
          </p:cNvCxnSpPr>
          <p:nvPr/>
        </p:nvCxnSpPr>
        <p:spPr>
          <a:xfrm>
            <a:off x="5913101" y="3464998"/>
            <a:ext cx="907976"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Rounded Corners 1">
            <a:extLst>
              <a:ext uri="{FF2B5EF4-FFF2-40B4-BE49-F238E27FC236}">
                <a16:creationId xmlns:a16="http://schemas.microsoft.com/office/drawing/2014/main" id="{DD8D3493-0A56-4050-A28C-5C20CDC0442A}"/>
              </a:ext>
            </a:extLst>
          </p:cNvPr>
          <p:cNvSpPr/>
          <p:nvPr/>
        </p:nvSpPr>
        <p:spPr>
          <a:xfrm>
            <a:off x="3271790" y="2477780"/>
            <a:ext cx="2641311" cy="195334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Gadugi" panose="020B0502040204020203" pitchFamily="34" charset="0"/>
                <a:ea typeface="Gadugi" panose="020B0502040204020203" pitchFamily="34" charset="0"/>
              </a:rPr>
              <a:t>Checking</a:t>
            </a:r>
            <a:endParaRPr lang="en-US" sz="3600" dirty="0"/>
          </a:p>
        </p:txBody>
      </p:sp>
      <p:sp>
        <p:nvSpPr>
          <p:cNvPr id="3" name="Title 2">
            <a:extLst>
              <a:ext uri="{FF2B5EF4-FFF2-40B4-BE49-F238E27FC236}">
                <a16:creationId xmlns:a16="http://schemas.microsoft.com/office/drawing/2014/main" id="{DB1AF401-9332-403E-B1AC-2FD552313FB2}"/>
              </a:ext>
            </a:extLst>
          </p:cNvPr>
          <p:cNvSpPr>
            <a:spLocks noGrp="1"/>
          </p:cNvSpPr>
          <p:nvPr>
            <p:ph type="title"/>
          </p:nvPr>
        </p:nvSpPr>
        <p:spPr/>
        <p:txBody>
          <a:bodyPr/>
          <a:lstStyle/>
          <a:p>
            <a:r>
              <a:rPr lang="en-US" dirty="0"/>
              <a:t>Cash Management Accounts</a:t>
            </a:r>
          </a:p>
        </p:txBody>
      </p:sp>
      <p:sp>
        <p:nvSpPr>
          <p:cNvPr id="12" name="Rectangle: Rounded Corners 11">
            <a:extLst>
              <a:ext uri="{FF2B5EF4-FFF2-40B4-BE49-F238E27FC236}">
                <a16:creationId xmlns:a16="http://schemas.microsoft.com/office/drawing/2014/main" id="{5B7FA9A0-4B7A-4E6B-98E4-6AC76C99FF25}"/>
              </a:ext>
            </a:extLst>
          </p:cNvPr>
          <p:cNvSpPr/>
          <p:nvPr/>
        </p:nvSpPr>
        <p:spPr>
          <a:xfrm>
            <a:off x="979739" y="1446265"/>
            <a:ext cx="1371600" cy="1143000"/>
          </a:xfrm>
          <a:prstGeom prst="roundRect">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Gadugi" panose="020B0502040204020203" pitchFamily="34" charset="0"/>
                <a:ea typeface="Gadugi" panose="020B0502040204020203" pitchFamily="34" charset="0"/>
              </a:rPr>
              <a:t>Direct Deposit</a:t>
            </a:r>
            <a:endParaRPr lang="en-US" sz="2400" dirty="0"/>
          </a:p>
        </p:txBody>
      </p:sp>
      <p:sp>
        <p:nvSpPr>
          <p:cNvPr id="13" name="Rectangle: Rounded Corners 12">
            <a:extLst>
              <a:ext uri="{FF2B5EF4-FFF2-40B4-BE49-F238E27FC236}">
                <a16:creationId xmlns:a16="http://schemas.microsoft.com/office/drawing/2014/main" id="{3D56A291-C671-4292-91D6-CC530C480AD5}"/>
              </a:ext>
            </a:extLst>
          </p:cNvPr>
          <p:cNvSpPr/>
          <p:nvPr/>
        </p:nvSpPr>
        <p:spPr>
          <a:xfrm>
            <a:off x="979739" y="2882952"/>
            <a:ext cx="1371600" cy="1143000"/>
          </a:xfrm>
          <a:prstGeom prst="round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Gadugi" panose="020B0502040204020203" pitchFamily="34" charset="0"/>
                <a:ea typeface="Gadugi" panose="020B0502040204020203" pitchFamily="34" charset="0"/>
              </a:rPr>
              <a:t>Deposit Checks</a:t>
            </a:r>
            <a:endParaRPr lang="en-US" sz="2400" dirty="0"/>
          </a:p>
        </p:txBody>
      </p:sp>
      <p:sp>
        <p:nvSpPr>
          <p:cNvPr id="10" name="Rectangle: Rounded Corners 9">
            <a:extLst>
              <a:ext uri="{FF2B5EF4-FFF2-40B4-BE49-F238E27FC236}">
                <a16:creationId xmlns:a16="http://schemas.microsoft.com/office/drawing/2014/main" id="{325EC70C-443C-4EEF-8181-5C1910A5C6F8}"/>
              </a:ext>
            </a:extLst>
          </p:cNvPr>
          <p:cNvSpPr/>
          <p:nvPr/>
        </p:nvSpPr>
        <p:spPr>
          <a:xfrm>
            <a:off x="979739" y="4325615"/>
            <a:ext cx="1371600" cy="1143000"/>
          </a:xfrm>
          <a:prstGeom prst="round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Gadugi" panose="020B0502040204020203" pitchFamily="34" charset="0"/>
                <a:ea typeface="Gadugi" panose="020B0502040204020203" pitchFamily="34" charset="0"/>
              </a:rPr>
              <a:t>Deposit Cash</a:t>
            </a:r>
            <a:endParaRPr lang="en-US" sz="2400" dirty="0"/>
          </a:p>
        </p:txBody>
      </p:sp>
    </p:spTree>
    <p:extLst>
      <p:ext uri="{BB962C8B-B14F-4D97-AF65-F5344CB8AC3E}">
        <p14:creationId xmlns:p14="http://schemas.microsoft.com/office/powerpoint/2010/main" val="3607718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par>
                          <p:cTn id="10" fill="hold">
                            <p:stCondLst>
                              <p:cond delay="1500"/>
                            </p:stCondLst>
                            <p:childTnLst>
                              <p:par>
                                <p:cTn id="11" presetID="2" presetClass="entr" presetSubtype="8"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0-#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0-#ppt_w/2"/>
                                          </p:val>
                                        </p:tav>
                                        <p:tav tm="100000">
                                          <p:val>
                                            <p:strVal val="#ppt_x"/>
                                          </p:val>
                                        </p:tav>
                                      </p:tavLst>
                                    </p:anim>
                                    <p:anim calcmode="lin" valueType="num">
                                      <p:cBhvr additive="base">
                                        <p:cTn id="18" dur="1000" fill="hold"/>
                                        <p:tgtEl>
                                          <p:spTgt spid="1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1000" fill="hold"/>
                                        <p:tgtEl>
                                          <p:spTgt spid="10"/>
                                        </p:tgtEl>
                                        <p:attrNameLst>
                                          <p:attrName>ppt_x</p:attrName>
                                        </p:attrNameLst>
                                      </p:cBhvr>
                                      <p:tavLst>
                                        <p:tav tm="0">
                                          <p:val>
                                            <p:strVal val="0-#ppt_w/2"/>
                                          </p:val>
                                        </p:tav>
                                        <p:tav tm="100000">
                                          <p:val>
                                            <p:strVal val="#ppt_x"/>
                                          </p:val>
                                        </p:tav>
                                      </p:tavLst>
                                    </p:anim>
                                    <p:anim calcmode="lin" valueType="num">
                                      <p:cBhvr additive="base">
                                        <p:cTn id="22" dur="1000" fill="hold"/>
                                        <p:tgtEl>
                                          <p:spTgt spid="10"/>
                                        </p:tgtEl>
                                        <p:attrNameLst>
                                          <p:attrName>ppt_y</p:attrName>
                                        </p:attrNameLst>
                                      </p:cBhvr>
                                      <p:tavLst>
                                        <p:tav tm="0">
                                          <p:val>
                                            <p:strVal val="#ppt_y"/>
                                          </p:val>
                                        </p:tav>
                                        <p:tav tm="100000">
                                          <p:val>
                                            <p:strVal val="#ppt_y"/>
                                          </p:val>
                                        </p:tav>
                                      </p:tavLst>
                                    </p:anim>
                                  </p:childTnLst>
                                </p:cTn>
                              </p:par>
                            </p:childTnLst>
                          </p:cTn>
                        </p:par>
                        <p:par>
                          <p:cTn id="23" fill="hold">
                            <p:stCondLst>
                              <p:cond delay="2500"/>
                            </p:stCondLst>
                            <p:childTnLst>
                              <p:par>
                                <p:cTn id="24" presetID="22" presetClass="entr" presetSubtype="1"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up)">
                                      <p:cBhvr>
                                        <p:cTn id="26" dur="1000"/>
                                        <p:tgtEl>
                                          <p:spTgt spid="4"/>
                                        </p:tgtEl>
                                      </p:cBhvr>
                                    </p:animEffect>
                                  </p:childTnLst>
                                </p:cTn>
                              </p:par>
                              <p:par>
                                <p:cTn id="27" presetID="22" presetClass="entr" presetSubtype="8"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1000"/>
                                        <p:tgtEl>
                                          <p:spTgt spid="18"/>
                                        </p:tgtEl>
                                      </p:cBhvr>
                                    </p:animEffect>
                                  </p:childTnLst>
                                </p:cTn>
                              </p:par>
                              <p:par>
                                <p:cTn id="30" presetID="22" presetClass="entr" presetSubtype="8"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10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left)">
                                      <p:cBhvr>
                                        <p:cTn id="37" dur="500"/>
                                        <p:tgtEl>
                                          <p:spTgt spid="34"/>
                                        </p:tgtEl>
                                      </p:cBhvr>
                                    </p:animEffect>
                                  </p:childTnLst>
                                </p:cTn>
                              </p:par>
                              <p:par>
                                <p:cTn id="38" presetID="22" presetClass="entr" presetSubtype="8"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left)">
                                      <p:cBhvr>
                                        <p:cTn id="40" dur="500"/>
                                        <p:tgtEl>
                                          <p:spTgt spid="33"/>
                                        </p:tgtEl>
                                      </p:cBhvr>
                                    </p:animEffect>
                                  </p:childTnLst>
                                </p:cTn>
                              </p:par>
                              <p:par>
                                <p:cTn id="41" presetID="22" presetClass="entr" presetSubtype="8"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500"/>
                                        <p:tgtEl>
                                          <p:spTgt spid="35"/>
                                        </p:tgtEl>
                                      </p:cBhvr>
                                    </p:animEffect>
                                  </p:childTnLst>
                                </p:cTn>
                              </p:par>
                            </p:childTnLst>
                          </p:cTn>
                        </p:par>
                        <p:par>
                          <p:cTn id="44" fill="hold">
                            <p:stCondLst>
                              <p:cond delay="500"/>
                            </p:stCondLst>
                            <p:childTnLst>
                              <p:par>
                                <p:cTn id="45" presetID="2" presetClass="entr" presetSubtype="2"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1000" fill="hold"/>
                                        <p:tgtEl>
                                          <p:spTgt spid="29"/>
                                        </p:tgtEl>
                                        <p:attrNameLst>
                                          <p:attrName>ppt_x</p:attrName>
                                        </p:attrNameLst>
                                      </p:cBhvr>
                                      <p:tavLst>
                                        <p:tav tm="0">
                                          <p:val>
                                            <p:strVal val="1+#ppt_w/2"/>
                                          </p:val>
                                        </p:tav>
                                        <p:tav tm="100000">
                                          <p:val>
                                            <p:strVal val="#ppt_x"/>
                                          </p:val>
                                        </p:tav>
                                      </p:tavLst>
                                    </p:anim>
                                    <p:anim calcmode="lin" valueType="num">
                                      <p:cBhvr additive="base">
                                        <p:cTn id="48" dur="1000" fill="hold"/>
                                        <p:tgtEl>
                                          <p:spTgt spid="29"/>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1000" fill="hold"/>
                                        <p:tgtEl>
                                          <p:spTgt spid="30"/>
                                        </p:tgtEl>
                                        <p:attrNameLst>
                                          <p:attrName>ppt_x</p:attrName>
                                        </p:attrNameLst>
                                      </p:cBhvr>
                                      <p:tavLst>
                                        <p:tav tm="0">
                                          <p:val>
                                            <p:strVal val="1+#ppt_w/2"/>
                                          </p:val>
                                        </p:tav>
                                        <p:tav tm="100000">
                                          <p:val>
                                            <p:strVal val="#ppt_x"/>
                                          </p:val>
                                        </p:tav>
                                      </p:tavLst>
                                    </p:anim>
                                    <p:anim calcmode="lin" valueType="num">
                                      <p:cBhvr additive="base">
                                        <p:cTn id="52" dur="1000" fill="hold"/>
                                        <p:tgtEl>
                                          <p:spTgt spid="30"/>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additive="base">
                                        <p:cTn id="55" dur="1000" fill="hold"/>
                                        <p:tgtEl>
                                          <p:spTgt spid="31"/>
                                        </p:tgtEl>
                                        <p:attrNameLst>
                                          <p:attrName>ppt_x</p:attrName>
                                        </p:attrNameLst>
                                      </p:cBhvr>
                                      <p:tavLst>
                                        <p:tav tm="0">
                                          <p:val>
                                            <p:strVal val="1+#ppt_w/2"/>
                                          </p:val>
                                        </p:tav>
                                        <p:tav tm="100000">
                                          <p:val>
                                            <p:strVal val="#ppt_x"/>
                                          </p:val>
                                        </p:tav>
                                      </p:tavLst>
                                    </p:anim>
                                    <p:anim calcmode="lin" valueType="num">
                                      <p:cBhvr additive="base">
                                        <p:cTn id="56" dur="10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2" grpId="0" animBg="1"/>
      <p:bldP spid="12" grpId="0" animBg="1"/>
      <p:bldP spid="13" grpId="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7ED056-0B93-43BB-9BB3-EF5A86DC852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38" b="91304" l="9931" r="89931">
                        <a14:foregroundMark x1="26345" y1="20290" x2="57655" y2="20497"/>
                        <a14:foregroundMark x1="57655" y1="20497" x2="64690" y2="19876"/>
                        <a14:foregroundMark x1="64690" y1="19876" x2="67310" y2="19876"/>
                        <a14:foregroundMark x1="65241" y1="19462" x2="50759" y2="19048"/>
                        <a14:foregroundMark x1="64000" y1="18634" x2="68138" y2="28364"/>
                        <a14:foregroundMark x1="68138" y1="28364" x2="68552" y2="40373"/>
                        <a14:foregroundMark x1="68552" y1="40373" x2="70621" y2="46170"/>
                        <a14:foregroundMark x1="72414" y1="25466" x2="66069" y2="19462"/>
                        <a14:foregroundMark x1="66069" y1="19462" x2="65517" y2="19462"/>
                        <a14:foregroundMark x1="71862" y1="27122" x2="68000" y2="18219"/>
                        <a14:foregroundMark x1="68000" y1="18219" x2="66069" y2="18219"/>
                        <a14:foregroundMark x1="29103" y1="19462" x2="24000" y2="27122"/>
                        <a14:foregroundMark x1="24000" y1="27122" x2="24000" y2="46998"/>
                        <a14:foregroundMark x1="25103" y1="24845" x2="25517" y2="20290"/>
                        <a14:foregroundMark x1="25241" y1="23188" x2="24828" y2="16356"/>
                        <a14:foregroundMark x1="26897" y1="18634" x2="69931" y2="19048"/>
                        <a14:foregroundMark x1="77517" y1="89855" x2="44414" y2="84886"/>
                        <a14:foregroundMark x1="44414" y1="84886" x2="16138" y2="89441"/>
                        <a14:foregroundMark x1="76414" y1="91304" x2="16690" y2="90062"/>
                      </a14:backgroundRemoval>
                    </a14:imgEffect>
                  </a14:imgLayer>
                </a14:imgProps>
              </a:ext>
              <a:ext uri="{837473B0-CC2E-450A-ABE3-18F120FF3D39}">
                <a1611:picAttrSrcUrl xmlns:a1611="http://schemas.microsoft.com/office/drawing/2016/11/main" r:id="rId5"/>
              </a:ext>
            </a:extLst>
          </a:blip>
          <a:stretch>
            <a:fillRect/>
          </a:stretch>
        </p:blipFill>
        <p:spPr>
          <a:xfrm>
            <a:off x="-633046" y="1577791"/>
            <a:ext cx="6101862" cy="4065103"/>
          </a:xfrm>
          <a:prstGeom prst="rect">
            <a:avLst/>
          </a:prstGeom>
        </p:spPr>
      </p:pic>
      <p:sp>
        <p:nvSpPr>
          <p:cNvPr id="38" name="Rectangle 37">
            <a:extLst>
              <a:ext uri="{FF2B5EF4-FFF2-40B4-BE49-F238E27FC236}">
                <a16:creationId xmlns:a16="http://schemas.microsoft.com/office/drawing/2014/main" id="{7B12EB67-D94B-4AED-8E65-2FF5FAA84C8B}"/>
              </a:ext>
            </a:extLst>
          </p:cNvPr>
          <p:cNvSpPr/>
          <p:nvPr/>
        </p:nvSpPr>
        <p:spPr>
          <a:xfrm>
            <a:off x="4577936" y="1749354"/>
            <a:ext cx="4569039" cy="4222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46BD776-C095-4F92-B80A-E8DA75A35809}"/>
              </a:ext>
            </a:extLst>
          </p:cNvPr>
          <p:cNvSpPr>
            <a:spLocks noGrp="1"/>
          </p:cNvSpPr>
          <p:nvPr>
            <p:ph type="title"/>
          </p:nvPr>
        </p:nvSpPr>
        <p:spPr/>
        <p:txBody>
          <a:bodyPr/>
          <a:lstStyle/>
          <a:p>
            <a:r>
              <a:rPr lang="en-US" dirty="0"/>
              <a:t>Cash Management Accounts</a:t>
            </a:r>
          </a:p>
        </p:txBody>
      </p:sp>
      <p:sp>
        <p:nvSpPr>
          <p:cNvPr id="26" name="Rectangle 25">
            <a:extLst>
              <a:ext uri="{FF2B5EF4-FFF2-40B4-BE49-F238E27FC236}">
                <a16:creationId xmlns:a16="http://schemas.microsoft.com/office/drawing/2014/main" id="{BC0BE3B6-5A12-4AF2-B0E3-279A102ADE09}"/>
              </a:ext>
            </a:extLst>
          </p:cNvPr>
          <p:cNvSpPr/>
          <p:nvPr/>
        </p:nvSpPr>
        <p:spPr>
          <a:xfrm>
            <a:off x="4577935" y="2248978"/>
            <a:ext cx="4777079" cy="5061386"/>
          </a:xfrm>
          <a:prstGeom prst="rect">
            <a:avLst/>
          </a:prstGeom>
        </p:spPr>
        <p:txBody>
          <a:bodyPr wrap="square">
            <a:spAutoFit/>
          </a:bodyPr>
          <a:lstStyle/>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Access thru checks, debit cards, ATM’s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Overdraft fees/protection</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May have to maintain minimum balance</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May or may not pay interest</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Back-office check conversion</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endParaRPr lang="en-US" sz="2800" dirty="0">
              <a:solidFill>
                <a:schemeClr val="tx2">
                  <a:lumMod val="75000"/>
                </a:schemeClr>
              </a:solidFill>
              <a:latin typeface="Gadugi" panose="020B0502040204020203" pitchFamily="34" charset="0"/>
              <a:ea typeface="Gadugi" panose="020B0502040204020203" pitchFamily="34" charset="0"/>
            </a:endParaRP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endParaRPr lang="en-US" sz="2400" dirty="0">
              <a:solidFill>
                <a:schemeClr val="tx2">
                  <a:lumMod val="75000"/>
                </a:schemeClr>
              </a:solidFill>
              <a:latin typeface="Gadugi" panose="020B0502040204020203" pitchFamily="34" charset="0"/>
              <a:ea typeface="Gadugi" panose="020B0502040204020203" pitchFamily="34" charset="0"/>
            </a:endParaRP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endParaRPr lang="en-US" sz="2400" dirty="0">
              <a:solidFill>
                <a:schemeClr val="tx2">
                  <a:lumMod val="75000"/>
                </a:schemeClr>
              </a:solidFill>
              <a:latin typeface="Gadugi" panose="020B0502040204020203" pitchFamily="34" charset="0"/>
              <a:ea typeface="Gadugi" panose="020B0502040204020203" pitchFamily="34" charset="0"/>
            </a:endParaRPr>
          </a:p>
          <a:p>
            <a:pPr marL="0" lvl="2" defTabSz="844550">
              <a:lnSpc>
                <a:spcPct val="90000"/>
              </a:lnSpc>
              <a:spcBef>
                <a:spcPts val="600"/>
              </a:spcBef>
            </a:pPr>
            <a:endParaRPr lang="en-US" sz="2000" dirty="0">
              <a:solidFill>
                <a:schemeClr val="tx2">
                  <a:lumMod val="75000"/>
                </a:schemeClr>
              </a:solidFill>
              <a:latin typeface="Gadugi" panose="020B0502040204020203" pitchFamily="34" charset="0"/>
              <a:ea typeface="Gadugi" panose="020B0502040204020203" pitchFamily="34" charset="0"/>
            </a:endParaRPr>
          </a:p>
        </p:txBody>
      </p:sp>
      <p:sp>
        <p:nvSpPr>
          <p:cNvPr id="27" name="Title 4">
            <a:extLst>
              <a:ext uri="{FF2B5EF4-FFF2-40B4-BE49-F238E27FC236}">
                <a16:creationId xmlns:a16="http://schemas.microsoft.com/office/drawing/2014/main" id="{D68A2282-C618-4985-9712-DFEE21EE0270}"/>
              </a:ext>
            </a:extLst>
          </p:cNvPr>
          <p:cNvSpPr txBox="1">
            <a:spLocks/>
          </p:cNvSpPr>
          <p:nvPr/>
        </p:nvSpPr>
        <p:spPr>
          <a:xfrm>
            <a:off x="919318" y="2681969"/>
            <a:ext cx="2581834" cy="1891203"/>
          </a:xfrm>
          <a:prstGeom prst="rect">
            <a:avLst/>
          </a:prstGeom>
          <a:solidFill>
            <a:schemeClr val="accent1">
              <a:lumMod val="20000"/>
              <a:lumOff val="80000"/>
              <a:alpha val="57000"/>
            </a:scheme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4400" dirty="0"/>
              <a:t>Checking Accounts</a:t>
            </a:r>
          </a:p>
        </p:txBody>
      </p:sp>
    </p:spTree>
    <p:extLst>
      <p:ext uri="{BB962C8B-B14F-4D97-AF65-F5344CB8AC3E}">
        <p14:creationId xmlns:p14="http://schemas.microsoft.com/office/powerpoint/2010/main" val="349046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10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2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6">
                                            <p:txEl>
                                              <p:pRg st="1" end="1"/>
                                            </p:txEl>
                                          </p:spTgt>
                                        </p:tgtEl>
                                        <p:attrNameLst>
                                          <p:attrName>style.visibility</p:attrName>
                                        </p:attrNameLst>
                                      </p:cBhvr>
                                      <p:to>
                                        <p:strVal val="visible"/>
                                      </p:to>
                                    </p:set>
                                    <p:anim calcmode="lin" valueType="num">
                                      <p:cBhvr additive="base">
                                        <p:cTn id="11" dur="1000" fill="hold"/>
                                        <p:tgtEl>
                                          <p:spTgt spid="26">
                                            <p:txEl>
                                              <p:pRg st="1" end="1"/>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26">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6">
                                            <p:txEl>
                                              <p:pRg st="2" end="2"/>
                                            </p:txEl>
                                          </p:spTgt>
                                        </p:tgtEl>
                                        <p:attrNameLst>
                                          <p:attrName>style.visibility</p:attrName>
                                        </p:attrNameLst>
                                      </p:cBhvr>
                                      <p:to>
                                        <p:strVal val="visible"/>
                                      </p:to>
                                    </p:set>
                                    <p:anim calcmode="lin" valueType="num">
                                      <p:cBhvr additive="base">
                                        <p:cTn id="15" dur="1000" fill="hold"/>
                                        <p:tgtEl>
                                          <p:spTgt spid="26">
                                            <p:txEl>
                                              <p:pRg st="2" end="2"/>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26">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xEl>
                                              <p:pRg st="3" end="3"/>
                                            </p:txEl>
                                          </p:spTgt>
                                        </p:tgtEl>
                                        <p:attrNameLst>
                                          <p:attrName>style.visibility</p:attrName>
                                        </p:attrNameLst>
                                      </p:cBhvr>
                                      <p:to>
                                        <p:strVal val="visible"/>
                                      </p:to>
                                    </p:set>
                                    <p:anim calcmode="lin" valueType="num">
                                      <p:cBhvr additive="base">
                                        <p:cTn id="19" dur="1000" fill="hold"/>
                                        <p:tgtEl>
                                          <p:spTgt spid="26">
                                            <p:txEl>
                                              <p:pRg st="3" end="3"/>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26">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6">
                                            <p:txEl>
                                              <p:pRg st="4" end="4"/>
                                            </p:txEl>
                                          </p:spTgt>
                                        </p:tgtEl>
                                        <p:attrNameLst>
                                          <p:attrName>style.visibility</p:attrName>
                                        </p:attrNameLst>
                                      </p:cBhvr>
                                      <p:to>
                                        <p:strVal val="visible"/>
                                      </p:to>
                                    </p:set>
                                    <p:anim calcmode="lin" valueType="num">
                                      <p:cBhvr additive="base">
                                        <p:cTn id="23" dur="1000" fill="hold"/>
                                        <p:tgtEl>
                                          <p:spTgt spid="26">
                                            <p:txEl>
                                              <p:pRg st="4" end="4"/>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26">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fill="hold"/>
                                        <p:tgtEl>
                                          <p:spTgt spid="38"/>
                                        </p:tgtEl>
                                        <p:attrNameLst>
                                          <p:attrName>ppt_x</p:attrName>
                                        </p:attrNameLst>
                                      </p:cBhvr>
                                      <p:tavLst>
                                        <p:tav tm="0">
                                          <p:val>
                                            <p:strVal val="1+#ppt_w/2"/>
                                          </p:val>
                                        </p:tav>
                                        <p:tav tm="100000">
                                          <p:val>
                                            <p:strVal val="#ppt_x"/>
                                          </p:val>
                                        </p:tav>
                                      </p:tavLst>
                                    </p:anim>
                                    <p:anim calcmode="lin" valueType="num">
                                      <p:cBhvr additive="base">
                                        <p:cTn id="28"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7C85F05-8051-4B52-8C2C-2B2954563945}"/>
              </a:ext>
            </a:extLst>
          </p:cNvPr>
          <p:cNvSpPr/>
          <p:nvPr/>
        </p:nvSpPr>
        <p:spPr>
          <a:xfrm>
            <a:off x="4577936" y="1749354"/>
            <a:ext cx="4569039" cy="4222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46BD776-C095-4F92-B80A-E8DA75A35809}"/>
              </a:ext>
            </a:extLst>
          </p:cNvPr>
          <p:cNvSpPr>
            <a:spLocks noGrp="1"/>
          </p:cNvSpPr>
          <p:nvPr>
            <p:ph type="title"/>
          </p:nvPr>
        </p:nvSpPr>
        <p:spPr/>
        <p:txBody>
          <a:bodyPr/>
          <a:lstStyle/>
          <a:p>
            <a:r>
              <a:rPr lang="en-US" dirty="0"/>
              <a:t>Side Bar:  Mishandling a Checking Account</a:t>
            </a:r>
          </a:p>
        </p:txBody>
      </p:sp>
      <p:sp>
        <p:nvSpPr>
          <p:cNvPr id="26" name="Rectangle 25">
            <a:extLst>
              <a:ext uri="{FF2B5EF4-FFF2-40B4-BE49-F238E27FC236}">
                <a16:creationId xmlns:a16="http://schemas.microsoft.com/office/drawing/2014/main" id="{BC0BE3B6-5A12-4AF2-B0E3-279A102ADE09}"/>
              </a:ext>
            </a:extLst>
          </p:cNvPr>
          <p:cNvSpPr/>
          <p:nvPr/>
        </p:nvSpPr>
        <p:spPr>
          <a:xfrm>
            <a:off x="4489448" y="2120628"/>
            <a:ext cx="4861032" cy="3185487"/>
          </a:xfrm>
          <a:prstGeom prst="rect">
            <a:avLst/>
          </a:prstGeom>
        </p:spPr>
        <p:txBody>
          <a:bodyPr wrap="square">
            <a:spAutoFit/>
          </a:bodyPr>
          <a:lstStyle/>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Check verification</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Additional fees from merchants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Refusal from merchants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Bank/credit union can close your account</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Reported to ChexSystems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endParaRPr lang="en-US" sz="2400" dirty="0">
              <a:solidFill>
                <a:schemeClr val="tx2">
                  <a:lumMod val="75000"/>
                </a:schemeClr>
              </a:solidFill>
              <a:latin typeface="Gadugi" panose="020B0502040204020203" pitchFamily="34" charset="0"/>
              <a:ea typeface="Gadugi" panose="020B0502040204020203" pitchFamily="34" charset="0"/>
            </a:endParaRPr>
          </a:p>
        </p:txBody>
      </p:sp>
      <p:pic>
        <p:nvPicPr>
          <p:cNvPr id="5" name="Picture 4">
            <a:extLst>
              <a:ext uri="{FF2B5EF4-FFF2-40B4-BE49-F238E27FC236}">
                <a16:creationId xmlns:a16="http://schemas.microsoft.com/office/drawing/2014/main" id="{3DBFF755-2956-415B-8BA3-9B2DE45B6E4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53709" y="2525354"/>
            <a:ext cx="4312356" cy="1965597"/>
          </a:xfrm>
          <a:prstGeom prst="rect">
            <a:avLst/>
          </a:prstGeom>
        </p:spPr>
      </p:pic>
    </p:spTree>
    <p:extLst>
      <p:ext uri="{BB962C8B-B14F-4D97-AF65-F5344CB8AC3E}">
        <p14:creationId xmlns:p14="http://schemas.microsoft.com/office/powerpoint/2010/main" val="92163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repeatCount="3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par>
                          <p:cTn id="21" fill="hold">
                            <p:stCondLst>
                              <p:cond delay="6000"/>
                            </p:stCondLst>
                            <p:childTnLst>
                              <p:par>
                                <p:cTn id="22" presetID="2" presetClass="entr" presetSubtype="2" fill="hold" nodeType="afterEffect">
                                  <p:stCondLst>
                                    <p:cond delay="0"/>
                                  </p:stCondLst>
                                  <p:childTnLst>
                                    <p:set>
                                      <p:cBhvr>
                                        <p:cTn id="23" dur="1" fill="hold">
                                          <p:stCondLst>
                                            <p:cond delay="0"/>
                                          </p:stCondLst>
                                        </p:cTn>
                                        <p:tgtEl>
                                          <p:spTgt spid="26">
                                            <p:txEl>
                                              <p:pRg st="0" end="0"/>
                                            </p:txEl>
                                          </p:spTgt>
                                        </p:tgtEl>
                                        <p:attrNameLst>
                                          <p:attrName>style.visibility</p:attrName>
                                        </p:attrNameLst>
                                      </p:cBhvr>
                                      <p:to>
                                        <p:strVal val="visible"/>
                                      </p:to>
                                    </p:set>
                                    <p:anim calcmode="lin" valueType="num">
                                      <p:cBhvr additive="base">
                                        <p:cTn id="24" dur="10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25" dur="1000" fill="hold"/>
                                        <p:tgtEl>
                                          <p:spTgt spid="26">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26">
                                            <p:txEl>
                                              <p:pRg st="1" end="1"/>
                                            </p:txEl>
                                          </p:spTgt>
                                        </p:tgtEl>
                                        <p:attrNameLst>
                                          <p:attrName>style.visibility</p:attrName>
                                        </p:attrNameLst>
                                      </p:cBhvr>
                                      <p:to>
                                        <p:strVal val="visible"/>
                                      </p:to>
                                    </p:set>
                                    <p:anim calcmode="lin" valueType="num">
                                      <p:cBhvr additive="base">
                                        <p:cTn id="28" dur="1000" fill="hold"/>
                                        <p:tgtEl>
                                          <p:spTgt spid="26">
                                            <p:txEl>
                                              <p:pRg st="1" end="1"/>
                                            </p:txEl>
                                          </p:spTgt>
                                        </p:tgtEl>
                                        <p:attrNameLst>
                                          <p:attrName>ppt_x</p:attrName>
                                        </p:attrNameLst>
                                      </p:cBhvr>
                                      <p:tavLst>
                                        <p:tav tm="0">
                                          <p:val>
                                            <p:strVal val="1+#ppt_w/2"/>
                                          </p:val>
                                        </p:tav>
                                        <p:tav tm="100000">
                                          <p:val>
                                            <p:strVal val="#ppt_x"/>
                                          </p:val>
                                        </p:tav>
                                      </p:tavLst>
                                    </p:anim>
                                    <p:anim calcmode="lin" valueType="num">
                                      <p:cBhvr additive="base">
                                        <p:cTn id="29" dur="1000" fill="hold"/>
                                        <p:tgtEl>
                                          <p:spTgt spid="26">
                                            <p:txEl>
                                              <p:pRg st="1" end="1"/>
                                            </p:txEl>
                                          </p:spTgt>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26">
                                            <p:txEl>
                                              <p:pRg st="2" end="2"/>
                                            </p:txEl>
                                          </p:spTgt>
                                        </p:tgtEl>
                                        <p:attrNameLst>
                                          <p:attrName>style.visibility</p:attrName>
                                        </p:attrNameLst>
                                      </p:cBhvr>
                                      <p:to>
                                        <p:strVal val="visible"/>
                                      </p:to>
                                    </p:set>
                                    <p:anim calcmode="lin" valueType="num">
                                      <p:cBhvr additive="base">
                                        <p:cTn id="32" dur="1000" fill="hold"/>
                                        <p:tgtEl>
                                          <p:spTgt spid="26">
                                            <p:txEl>
                                              <p:pRg st="2" end="2"/>
                                            </p:txEl>
                                          </p:spTgt>
                                        </p:tgtEl>
                                        <p:attrNameLst>
                                          <p:attrName>ppt_x</p:attrName>
                                        </p:attrNameLst>
                                      </p:cBhvr>
                                      <p:tavLst>
                                        <p:tav tm="0">
                                          <p:val>
                                            <p:strVal val="1+#ppt_w/2"/>
                                          </p:val>
                                        </p:tav>
                                        <p:tav tm="100000">
                                          <p:val>
                                            <p:strVal val="#ppt_x"/>
                                          </p:val>
                                        </p:tav>
                                      </p:tavLst>
                                    </p:anim>
                                    <p:anim calcmode="lin" valueType="num">
                                      <p:cBhvr additive="base">
                                        <p:cTn id="33" dur="1000" fill="hold"/>
                                        <p:tgtEl>
                                          <p:spTgt spid="26">
                                            <p:txEl>
                                              <p:pRg st="2" end="2"/>
                                            </p:txEl>
                                          </p:spTgt>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26">
                                            <p:txEl>
                                              <p:pRg st="3" end="3"/>
                                            </p:txEl>
                                          </p:spTgt>
                                        </p:tgtEl>
                                        <p:attrNameLst>
                                          <p:attrName>style.visibility</p:attrName>
                                        </p:attrNameLst>
                                      </p:cBhvr>
                                      <p:to>
                                        <p:strVal val="visible"/>
                                      </p:to>
                                    </p:set>
                                    <p:anim calcmode="lin" valueType="num">
                                      <p:cBhvr additive="base">
                                        <p:cTn id="36" dur="1000" fill="hold"/>
                                        <p:tgtEl>
                                          <p:spTgt spid="26">
                                            <p:txEl>
                                              <p:pRg st="3" end="3"/>
                                            </p:txEl>
                                          </p:spTgt>
                                        </p:tgtEl>
                                        <p:attrNameLst>
                                          <p:attrName>ppt_x</p:attrName>
                                        </p:attrNameLst>
                                      </p:cBhvr>
                                      <p:tavLst>
                                        <p:tav tm="0">
                                          <p:val>
                                            <p:strVal val="1+#ppt_w/2"/>
                                          </p:val>
                                        </p:tav>
                                        <p:tav tm="100000">
                                          <p:val>
                                            <p:strVal val="#ppt_x"/>
                                          </p:val>
                                        </p:tav>
                                      </p:tavLst>
                                    </p:anim>
                                    <p:anim calcmode="lin" valueType="num">
                                      <p:cBhvr additive="base">
                                        <p:cTn id="37" dur="1000" fill="hold"/>
                                        <p:tgtEl>
                                          <p:spTgt spid="26">
                                            <p:txEl>
                                              <p:pRg st="3" end="3"/>
                                            </p:txEl>
                                          </p:spTgt>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26">
                                            <p:txEl>
                                              <p:pRg st="4" end="4"/>
                                            </p:txEl>
                                          </p:spTgt>
                                        </p:tgtEl>
                                        <p:attrNameLst>
                                          <p:attrName>style.visibility</p:attrName>
                                        </p:attrNameLst>
                                      </p:cBhvr>
                                      <p:to>
                                        <p:strVal val="visible"/>
                                      </p:to>
                                    </p:set>
                                    <p:anim calcmode="lin" valueType="num">
                                      <p:cBhvr additive="base">
                                        <p:cTn id="40" dur="1000" fill="hold"/>
                                        <p:tgtEl>
                                          <p:spTgt spid="26">
                                            <p:txEl>
                                              <p:pRg st="4" end="4"/>
                                            </p:txEl>
                                          </p:spTgt>
                                        </p:tgtEl>
                                        <p:attrNameLst>
                                          <p:attrName>ppt_x</p:attrName>
                                        </p:attrNameLst>
                                      </p:cBhvr>
                                      <p:tavLst>
                                        <p:tav tm="0">
                                          <p:val>
                                            <p:strVal val="1+#ppt_w/2"/>
                                          </p:val>
                                        </p:tav>
                                        <p:tav tm="100000">
                                          <p:val>
                                            <p:strVal val="#ppt_x"/>
                                          </p:val>
                                        </p:tav>
                                      </p:tavLst>
                                    </p:anim>
                                    <p:anim calcmode="lin" valueType="num">
                                      <p:cBhvr additive="base">
                                        <p:cTn id="41" dur="1000" fill="hold"/>
                                        <p:tgtEl>
                                          <p:spTgt spid="26">
                                            <p:txEl>
                                              <p:pRg st="4" end="4"/>
                                            </p:txEl>
                                          </p:spTgt>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1+#ppt_w/2"/>
                                          </p:val>
                                        </p:tav>
                                        <p:tav tm="100000">
                                          <p:val>
                                            <p:strVal val="#ppt_x"/>
                                          </p:val>
                                        </p:tav>
                                      </p:tavLst>
                                    </p:anim>
                                    <p:anim calcmode="lin" valueType="num">
                                      <p:cBhvr additive="base">
                                        <p:cTn id="4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B12EB67-D94B-4AED-8E65-2FF5FAA84C8B}"/>
              </a:ext>
            </a:extLst>
          </p:cNvPr>
          <p:cNvSpPr/>
          <p:nvPr/>
        </p:nvSpPr>
        <p:spPr>
          <a:xfrm>
            <a:off x="4577936" y="1749354"/>
            <a:ext cx="4569039" cy="4216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46BD776-C095-4F92-B80A-E8DA75A35809}"/>
              </a:ext>
            </a:extLst>
          </p:cNvPr>
          <p:cNvSpPr>
            <a:spLocks noGrp="1"/>
          </p:cNvSpPr>
          <p:nvPr>
            <p:ph type="title"/>
          </p:nvPr>
        </p:nvSpPr>
        <p:spPr/>
        <p:txBody>
          <a:bodyPr/>
          <a:lstStyle/>
          <a:p>
            <a:r>
              <a:rPr lang="en-US" dirty="0"/>
              <a:t>Side Bar:  Mishandling a Checking Account</a:t>
            </a:r>
          </a:p>
        </p:txBody>
      </p:sp>
      <p:sp>
        <p:nvSpPr>
          <p:cNvPr id="26" name="Rectangle 25">
            <a:extLst>
              <a:ext uri="{FF2B5EF4-FFF2-40B4-BE49-F238E27FC236}">
                <a16:creationId xmlns:a16="http://schemas.microsoft.com/office/drawing/2014/main" id="{BC0BE3B6-5A12-4AF2-B0E3-279A102ADE09}"/>
              </a:ext>
            </a:extLst>
          </p:cNvPr>
          <p:cNvSpPr/>
          <p:nvPr/>
        </p:nvSpPr>
        <p:spPr>
          <a:xfrm>
            <a:off x="4566065" y="1888399"/>
            <a:ext cx="4566064" cy="3951851"/>
          </a:xfrm>
          <a:prstGeom prst="rect">
            <a:avLst/>
          </a:prstGeom>
        </p:spPr>
        <p:txBody>
          <a:bodyPr wrap="square">
            <a:spAutoFit/>
          </a:bodyPr>
          <a:lstStyle/>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Returned checks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Account closures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Financial institution inquiries and in what time frames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Check orders you have placed and how often </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Check cashing activities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Suspected fraud</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endParaRPr lang="en-US" sz="2400" dirty="0">
              <a:solidFill>
                <a:schemeClr val="tx2">
                  <a:lumMod val="75000"/>
                </a:schemeClr>
              </a:solidFill>
              <a:latin typeface="Gadugi" panose="020B0502040204020203" pitchFamily="34" charset="0"/>
              <a:ea typeface="Gadugi" panose="020B0502040204020203" pitchFamily="34" charset="0"/>
            </a:endParaRPr>
          </a:p>
        </p:txBody>
      </p:sp>
      <p:pic>
        <p:nvPicPr>
          <p:cNvPr id="6" name="Picture 5">
            <a:extLst>
              <a:ext uri="{FF2B5EF4-FFF2-40B4-BE49-F238E27FC236}">
                <a16:creationId xmlns:a16="http://schemas.microsoft.com/office/drawing/2014/main" id="{E90B8DD8-C4AD-44C3-9AC4-6C2AAB663B85}"/>
              </a:ext>
            </a:extLst>
          </p:cNvPr>
          <p:cNvPicPr>
            <a:picLocks noChangeAspect="1"/>
          </p:cNvPicPr>
          <p:nvPr/>
        </p:nvPicPr>
        <p:blipFill rotWithShape="1">
          <a:blip r:embed="rId3"/>
          <a:srcRect l="56290" t="8786" r="7232" b="7035"/>
          <a:stretch/>
        </p:blipFill>
        <p:spPr>
          <a:xfrm>
            <a:off x="252246" y="2269016"/>
            <a:ext cx="3878824" cy="2517435"/>
          </a:xfrm>
          <a:prstGeom prst="rect">
            <a:avLst/>
          </a:prstGeom>
          <a:ln>
            <a:solidFill>
              <a:schemeClr val="bg1">
                <a:lumMod val="50000"/>
              </a:schemeClr>
            </a:solidFill>
          </a:ln>
        </p:spPr>
      </p:pic>
    </p:spTree>
    <p:extLst>
      <p:ext uri="{BB962C8B-B14F-4D97-AF65-F5344CB8AC3E}">
        <p14:creationId xmlns:p14="http://schemas.microsoft.com/office/powerpoint/2010/main" val="21261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10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2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6">
                                            <p:txEl>
                                              <p:pRg st="1" end="1"/>
                                            </p:txEl>
                                          </p:spTgt>
                                        </p:tgtEl>
                                        <p:attrNameLst>
                                          <p:attrName>style.visibility</p:attrName>
                                        </p:attrNameLst>
                                      </p:cBhvr>
                                      <p:to>
                                        <p:strVal val="visible"/>
                                      </p:to>
                                    </p:set>
                                    <p:anim calcmode="lin" valueType="num">
                                      <p:cBhvr additive="base">
                                        <p:cTn id="11" dur="1000" fill="hold"/>
                                        <p:tgtEl>
                                          <p:spTgt spid="26">
                                            <p:txEl>
                                              <p:pRg st="1" end="1"/>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26">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6">
                                            <p:txEl>
                                              <p:pRg st="2" end="2"/>
                                            </p:txEl>
                                          </p:spTgt>
                                        </p:tgtEl>
                                        <p:attrNameLst>
                                          <p:attrName>style.visibility</p:attrName>
                                        </p:attrNameLst>
                                      </p:cBhvr>
                                      <p:to>
                                        <p:strVal val="visible"/>
                                      </p:to>
                                    </p:set>
                                    <p:anim calcmode="lin" valueType="num">
                                      <p:cBhvr additive="base">
                                        <p:cTn id="15" dur="1000" fill="hold"/>
                                        <p:tgtEl>
                                          <p:spTgt spid="26">
                                            <p:txEl>
                                              <p:pRg st="2" end="2"/>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26">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xEl>
                                              <p:pRg st="3" end="3"/>
                                            </p:txEl>
                                          </p:spTgt>
                                        </p:tgtEl>
                                        <p:attrNameLst>
                                          <p:attrName>style.visibility</p:attrName>
                                        </p:attrNameLst>
                                      </p:cBhvr>
                                      <p:to>
                                        <p:strVal val="visible"/>
                                      </p:to>
                                    </p:set>
                                    <p:anim calcmode="lin" valueType="num">
                                      <p:cBhvr additive="base">
                                        <p:cTn id="19" dur="1000" fill="hold"/>
                                        <p:tgtEl>
                                          <p:spTgt spid="26">
                                            <p:txEl>
                                              <p:pRg st="3" end="3"/>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26">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6">
                                            <p:txEl>
                                              <p:pRg st="4" end="4"/>
                                            </p:txEl>
                                          </p:spTgt>
                                        </p:tgtEl>
                                        <p:attrNameLst>
                                          <p:attrName>style.visibility</p:attrName>
                                        </p:attrNameLst>
                                      </p:cBhvr>
                                      <p:to>
                                        <p:strVal val="visible"/>
                                      </p:to>
                                    </p:set>
                                    <p:anim calcmode="lin" valueType="num">
                                      <p:cBhvr additive="base">
                                        <p:cTn id="23" dur="1000" fill="hold"/>
                                        <p:tgtEl>
                                          <p:spTgt spid="26">
                                            <p:txEl>
                                              <p:pRg st="4" end="4"/>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26">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26">
                                            <p:txEl>
                                              <p:pRg st="5" end="5"/>
                                            </p:txEl>
                                          </p:spTgt>
                                        </p:tgtEl>
                                        <p:attrNameLst>
                                          <p:attrName>style.visibility</p:attrName>
                                        </p:attrNameLst>
                                      </p:cBhvr>
                                      <p:to>
                                        <p:strVal val="visible"/>
                                      </p:to>
                                    </p:set>
                                    <p:anim calcmode="lin" valueType="num">
                                      <p:cBhvr additive="base">
                                        <p:cTn id="27" dur="1000" fill="hold"/>
                                        <p:tgtEl>
                                          <p:spTgt spid="26">
                                            <p:txEl>
                                              <p:pRg st="5" end="5"/>
                                            </p:txEl>
                                          </p:spTgt>
                                        </p:tgtEl>
                                        <p:attrNameLst>
                                          <p:attrName>ppt_x</p:attrName>
                                        </p:attrNameLst>
                                      </p:cBhvr>
                                      <p:tavLst>
                                        <p:tav tm="0">
                                          <p:val>
                                            <p:strVal val="1+#ppt_w/2"/>
                                          </p:val>
                                        </p:tav>
                                        <p:tav tm="100000">
                                          <p:val>
                                            <p:strVal val="#ppt_x"/>
                                          </p:val>
                                        </p:tav>
                                      </p:tavLst>
                                    </p:anim>
                                    <p:anim calcmode="lin" valueType="num">
                                      <p:cBhvr additive="base">
                                        <p:cTn id="28" dur="1000" fill="hold"/>
                                        <p:tgtEl>
                                          <p:spTgt spid="2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D21C599D-DAE5-4139-A72D-0041103965B5}"/>
              </a:ext>
            </a:extLst>
          </p:cNvPr>
          <p:cNvSpPr/>
          <p:nvPr/>
        </p:nvSpPr>
        <p:spPr>
          <a:xfrm>
            <a:off x="5863817" y="2738860"/>
            <a:ext cx="2642616" cy="195681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2">
                    <a:lumMod val="75000"/>
                  </a:schemeClr>
                </a:solidFill>
                <a:latin typeface="Gadugi" panose="020B0502040204020203" pitchFamily="34" charset="0"/>
                <a:ea typeface="Gadugi" panose="020B0502040204020203" pitchFamily="34" charset="0"/>
              </a:rPr>
              <a:t>Services</a:t>
            </a:r>
            <a:endParaRPr lang="en-US" sz="3600" dirty="0">
              <a:solidFill>
                <a:schemeClr val="tx2">
                  <a:lumMod val="75000"/>
                </a:schemeClr>
              </a:solidFill>
            </a:endParaRPr>
          </a:p>
        </p:txBody>
      </p:sp>
      <p:sp>
        <p:nvSpPr>
          <p:cNvPr id="20" name="Rectangle: Rounded Corners 19">
            <a:extLst>
              <a:ext uri="{FF2B5EF4-FFF2-40B4-BE49-F238E27FC236}">
                <a16:creationId xmlns:a16="http://schemas.microsoft.com/office/drawing/2014/main" id="{640E82DE-A7B5-4A3A-9B98-AC133E4B0302}"/>
              </a:ext>
            </a:extLst>
          </p:cNvPr>
          <p:cNvSpPr/>
          <p:nvPr/>
        </p:nvSpPr>
        <p:spPr>
          <a:xfrm>
            <a:off x="637567" y="2767931"/>
            <a:ext cx="2642616" cy="1956816"/>
          </a:xfrm>
          <a:prstGeom prst="round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Gadugi" panose="020B0502040204020203" pitchFamily="34" charset="0"/>
                <a:ea typeface="Gadugi" panose="020B0502040204020203" pitchFamily="34" charset="0"/>
              </a:rPr>
              <a:t>Savings</a:t>
            </a:r>
            <a:endParaRPr lang="en-US" sz="3600" dirty="0"/>
          </a:p>
        </p:txBody>
      </p:sp>
      <p:sp>
        <p:nvSpPr>
          <p:cNvPr id="22" name="Rectangle: Rounded Corners 21">
            <a:extLst>
              <a:ext uri="{FF2B5EF4-FFF2-40B4-BE49-F238E27FC236}">
                <a16:creationId xmlns:a16="http://schemas.microsoft.com/office/drawing/2014/main" id="{9AA6F148-2205-43B7-918B-20A61AFD196C}"/>
              </a:ext>
            </a:extLst>
          </p:cNvPr>
          <p:cNvSpPr/>
          <p:nvPr/>
        </p:nvSpPr>
        <p:spPr>
          <a:xfrm>
            <a:off x="3277639" y="4663349"/>
            <a:ext cx="2642616" cy="195681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Gadugi" panose="020B0502040204020203" pitchFamily="34" charset="0"/>
                <a:ea typeface="Gadugi" panose="020B0502040204020203" pitchFamily="34" charset="0"/>
              </a:rPr>
              <a:t>Loans</a:t>
            </a:r>
            <a:endParaRPr lang="en-US" sz="3600" dirty="0"/>
          </a:p>
        </p:txBody>
      </p:sp>
      <p:sp>
        <p:nvSpPr>
          <p:cNvPr id="5" name="TextBox 4">
            <a:extLst>
              <a:ext uri="{FF2B5EF4-FFF2-40B4-BE49-F238E27FC236}">
                <a16:creationId xmlns:a16="http://schemas.microsoft.com/office/drawing/2014/main" id="{A35EC232-4345-4A21-BC73-25C605F62A3B}"/>
              </a:ext>
            </a:extLst>
          </p:cNvPr>
          <p:cNvSpPr txBox="1"/>
          <p:nvPr/>
        </p:nvSpPr>
        <p:spPr>
          <a:xfrm>
            <a:off x="2626301" y="2796947"/>
            <a:ext cx="3716676" cy="1434022"/>
          </a:xfrm>
          <a:prstGeom prst="rect">
            <a:avLst/>
          </a:prstGeom>
          <a:noFill/>
        </p:spPr>
        <p:txBody>
          <a:bodyPr vert="horz" wrap="square" lIns="91440" tIns="45720" rIns="91440" bIns="45720" rtlCol="0" anchor="ctr">
            <a:noAutofit/>
          </a:bodyPr>
          <a:lstStyle/>
          <a:p>
            <a:pPr algn="ctr"/>
            <a:r>
              <a:rPr lang="en-US" sz="9600" dirty="0">
                <a:solidFill>
                  <a:srgbClr val="C00000"/>
                </a:solidFill>
                <a:latin typeface="Abadi" panose="020B0604020104020204" pitchFamily="34" charset="0"/>
              </a:rPr>
              <a:t>Fee</a:t>
            </a:r>
            <a:r>
              <a:rPr lang="en-US" sz="8000" dirty="0">
                <a:solidFill>
                  <a:srgbClr val="C00000"/>
                </a:solidFill>
                <a:latin typeface="Abadi" panose="020B0604020104020204" pitchFamily="34" charset="0"/>
              </a:rPr>
              <a:t>$</a:t>
            </a:r>
          </a:p>
        </p:txBody>
      </p:sp>
      <p:sp>
        <p:nvSpPr>
          <p:cNvPr id="3" name="Title 2">
            <a:extLst>
              <a:ext uri="{FF2B5EF4-FFF2-40B4-BE49-F238E27FC236}">
                <a16:creationId xmlns:a16="http://schemas.microsoft.com/office/drawing/2014/main" id="{8D45BCCF-A064-42EB-934E-61DBE69484A4}"/>
              </a:ext>
            </a:extLst>
          </p:cNvPr>
          <p:cNvSpPr>
            <a:spLocks noGrp="1"/>
          </p:cNvSpPr>
          <p:nvPr>
            <p:ph type="title"/>
          </p:nvPr>
        </p:nvSpPr>
        <p:spPr/>
        <p:txBody>
          <a:bodyPr/>
          <a:lstStyle/>
          <a:p>
            <a:r>
              <a:rPr lang="en-US" dirty="0"/>
              <a:t>Side Bar:  Finding the Right Fit</a:t>
            </a:r>
          </a:p>
        </p:txBody>
      </p:sp>
      <p:sp>
        <p:nvSpPr>
          <p:cNvPr id="13" name="Rectangle: Rounded Corners 12">
            <a:extLst>
              <a:ext uri="{FF2B5EF4-FFF2-40B4-BE49-F238E27FC236}">
                <a16:creationId xmlns:a16="http://schemas.microsoft.com/office/drawing/2014/main" id="{493398A7-24EC-41E3-A190-CC2295239C93}"/>
              </a:ext>
            </a:extLst>
          </p:cNvPr>
          <p:cNvSpPr/>
          <p:nvPr/>
        </p:nvSpPr>
        <p:spPr>
          <a:xfrm>
            <a:off x="3271790" y="2710005"/>
            <a:ext cx="2641311" cy="195334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Gadugi" panose="020B0502040204020203" pitchFamily="34" charset="0"/>
                <a:ea typeface="Gadugi" panose="020B0502040204020203" pitchFamily="34" charset="0"/>
              </a:rPr>
              <a:t>Checking</a:t>
            </a:r>
            <a:endParaRPr lang="en-US" sz="3600" dirty="0"/>
          </a:p>
        </p:txBody>
      </p:sp>
      <p:pic>
        <p:nvPicPr>
          <p:cNvPr id="24" name="Picture 23" descr="F:\ISP\IR iStock Housing Images\iStock Pix 2011\HandsAndPuzzlePieces\HiRes.jpg">
            <a:extLst>
              <a:ext uri="{FF2B5EF4-FFF2-40B4-BE49-F238E27FC236}">
                <a16:creationId xmlns:a16="http://schemas.microsoft.com/office/drawing/2014/main" id="{6CF21676-7BED-4E56-8669-557BFCB64B98}"/>
              </a:ext>
            </a:extLst>
          </p:cNvPr>
          <p:cNvPicPr/>
          <p:nvPr/>
        </p:nvPicPr>
        <p:blipFill rotWithShape="1">
          <a:blip r:embed="rId2" cstate="print">
            <a:extLst>
              <a:ext uri="{BEBA8EAE-BF5A-486C-A8C5-ECC9F3942E4B}">
                <a14:imgProps xmlns:a14="http://schemas.microsoft.com/office/drawing/2010/main">
                  <a14:imgLayer r:embed="rId3">
                    <a14:imgEffect>
                      <a14:backgroundRemoval t="3377" b="96883" l="978" r="98778">
                        <a14:foregroundMark x1="79462" y1="15325" x2="79462" y2="15325"/>
                        <a14:foregroundMark x1="90709" y1="11169" x2="90709" y2="11169"/>
                        <a14:foregroundMark x1="98044" y1="8312" x2="98044" y2="8312"/>
                        <a14:foregroundMark x1="98778" y1="3636" x2="98778" y2="3636"/>
                        <a14:foregroundMark x1="5379" y1="11688" x2="5379" y2="11688"/>
                        <a14:foregroundMark x1="1222" y1="9870" x2="1222" y2="9870"/>
                        <a14:foregroundMark x1="4401" y1="90909" x2="4401" y2="90909"/>
                        <a14:foregroundMark x1="2689" y1="96104" x2="2689" y2="96104"/>
                        <a14:foregroundMark x1="98778" y1="96883" x2="98778" y2="96883"/>
                        <a14:backgroundMark x1="50611" y1="33506" x2="58191" y2="36883"/>
                        <a14:backgroundMark x1="49633" y1="48831" x2="34719" y2="49870"/>
                        <a14:backgroundMark x1="50856" y1="48052" x2="53790" y2="48571"/>
                        <a14:backgroundMark x1="47433" y1="51948" x2="56235" y2="52987"/>
                        <a14:backgroundMark x1="21027" y1="51948" x2="39853" y2="54286"/>
                        <a14:backgroundMark x1="55990" y1="36883" x2="71394" y2="48831"/>
                        <a14:backgroundMark x1="71394" y1="48831" x2="82152" y2="47532"/>
                        <a14:backgroundMark x1="49144" y1="61558" x2="65281" y2="54805"/>
                        <a14:backgroundMark x1="65281" y1="54805" x2="61369" y2="50649"/>
                        <a14:backgroundMark x1="52323" y1="13766" x2="53056" y2="27013"/>
                        <a14:backgroundMark x1="55746" y1="12208" x2="55501" y2="14286"/>
                        <a14:backgroundMark x1="52078" y1="10649" x2="53301" y2="25455"/>
                        <a14:backgroundMark x1="53301" y1="25455" x2="52567" y2="27792"/>
                        <a14:backgroundMark x1="47677" y1="9870" x2="52567" y2="22338"/>
                        <a14:backgroundMark x1="52567" y1="22338" x2="52567" y2="26234"/>
                        <a14:backgroundMark x1="85330" y1="27532" x2="71149" y2="27792"/>
                        <a14:backgroundMark x1="71149" y1="27792" x2="56724" y2="21039"/>
                        <a14:backgroundMark x1="56724" y1="21039" x2="50367" y2="7273"/>
                        <a14:backgroundMark x1="15403" y1="45195" x2="38631" y2="49610"/>
                        <a14:backgroundMark x1="38631" y1="49610" x2="34230" y2="60000"/>
                        <a14:backgroundMark x1="20293" y1="49091" x2="35941" y2="63636"/>
                        <a14:backgroundMark x1="15403" y1="50909" x2="31051" y2="63117"/>
                      </a14:backgroundRemoval>
                    </a14:imgEffect>
                  </a14:imgLayer>
                </a14:imgProps>
              </a:ext>
            </a:extLst>
          </a:blip>
          <a:srcRect r="46307" b="46941"/>
          <a:stretch/>
        </p:blipFill>
        <p:spPr bwMode="auto">
          <a:xfrm>
            <a:off x="1465765" y="930428"/>
            <a:ext cx="2187884" cy="1866519"/>
          </a:xfrm>
          <a:prstGeom prst="rect">
            <a:avLst/>
          </a:prstGeom>
          <a:noFill/>
          <a:ln w="9525">
            <a:noFill/>
            <a:miter lim="800000"/>
            <a:headEnd/>
            <a:tailEnd/>
          </a:ln>
          <a:effectLst/>
        </p:spPr>
      </p:pic>
      <p:pic>
        <p:nvPicPr>
          <p:cNvPr id="23" name="Picture 22" descr="F:\ISP\IR iStock Housing Images\iStock Pix 2011\HandsAndPuzzlePieces\HiRes.jpg">
            <a:extLst>
              <a:ext uri="{FF2B5EF4-FFF2-40B4-BE49-F238E27FC236}">
                <a16:creationId xmlns:a16="http://schemas.microsoft.com/office/drawing/2014/main" id="{3D60D124-7E10-49BA-A0F5-EA9FD4971961}"/>
              </a:ext>
            </a:extLst>
          </p:cNvPr>
          <p:cNvPicPr/>
          <p:nvPr/>
        </p:nvPicPr>
        <p:blipFill rotWithShape="1">
          <a:blip r:embed="rId4" cstate="print">
            <a:extLst>
              <a:ext uri="{BEBA8EAE-BF5A-486C-A8C5-ECC9F3942E4B}">
                <a14:imgProps xmlns:a14="http://schemas.microsoft.com/office/drawing/2010/main">
                  <a14:imgLayer r:embed="rId3">
                    <a14:imgEffect>
                      <a14:backgroundRemoval t="49351" b="95844" l="46455" r="99022">
                        <a14:foregroundMark x1="51100" y1="49870" x2="51100" y2="49870"/>
                        <a14:foregroundMark x1="46944" y1="55844" x2="46944" y2="55844"/>
                        <a14:foregroundMark x1="49878" y1="54805" x2="46699" y2="53766"/>
                        <a14:foregroundMark x1="49389" y1="52727" x2="49389" y2="55065"/>
                        <a14:foregroundMark x1="49389" y1="50909" x2="49389" y2="52727"/>
                        <a14:foregroundMark x1="96088" y1="85714" x2="99022" y2="95844"/>
                        <a14:backgroundMark x1="48655" y1="50130" x2="48655" y2="50130"/>
                        <a14:backgroundMark x1="49144" y1="52727" x2="49144" y2="52727"/>
                      </a14:backgroundRemoval>
                    </a14:imgEffect>
                  </a14:imgLayer>
                </a14:imgProps>
              </a:ext>
            </a:extLst>
          </a:blip>
          <a:srcRect l="45381" t="44336" r="-1434" b="712"/>
          <a:stretch/>
        </p:blipFill>
        <p:spPr bwMode="auto">
          <a:xfrm>
            <a:off x="5940566" y="4643178"/>
            <a:ext cx="2284071" cy="1933143"/>
          </a:xfrm>
          <a:prstGeom prst="rect">
            <a:avLst/>
          </a:prstGeom>
          <a:noFill/>
          <a:ln w="9525">
            <a:noFill/>
            <a:miter lim="800000"/>
            <a:headEnd/>
            <a:tailEnd/>
          </a:ln>
          <a:effectLst/>
        </p:spPr>
      </p:pic>
      <p:pic>
        <p:nvPicPr>
          <p:cNvPr id="25" name="Picture 24" descr="F:\ISP\IR iStock Housing Images\iStock Pix 2011\HandsAndPuzzlePieces\HiRes.jpg">
            <a:extLst>
              <a:ext uri="{FF2B5EF4-FFF2-40B4-BE49-F238E27FC236}">
                <a16:creationId xmlns:a16="http://schemas.microsoft.com/office/drawing/2014/main" id="{54DC3E7E-380C-4CC0-85A6-6FDA9DCFE6F7}"/>
              </a:ext>
            </a:extLst>
          </p:cNvPr>
          <p:cNvPicPr/>
          <p:nvPr/>
        </p:nvPicPr>
        <p:blipFill rotWithShape="1">
          <a:blip r:embed="rId5" cstate="print">
            <a:extLst>
              <a:ext uri="{BEBA8EAE-BF5A-486C-A8C5-ECC9F3942E4B}">
                <a14:imgProps xmlns:a14="http://schemas.microsoft.com/office/drawing/2010/main">
                  <a14:imgLayer r:embed="rId3">
                    <a14:imgEffect>
                      <a14:backgroundRemoval t="3377" b="96883" l="978" r="98778">
                        <a14:foregroundMark x1="79462" y1="15325" x2="79462" y2="15325"/>
                        <a14:foregroundMark x1="90709" y1="11169" x2="90709" y2="11169"/>
                        <a14:foregroundMark x1="98044" y1="8312" x2="98044" y2="8312"/>
                        <a14:foregroundMark x1="98778" y1="3636" x2="98778" y2="3636"/>
                        <a14:foregroundMark x1="5379" y1="11688" x2="5379" y2="11688"/>
                        <a14:foregroundMark x1="1222" y1="9870" x2="1222" y2="9870"/>
                        <a14:foregroundMark x1="4401" y1="90909" x2="4401" y2="90909"/>
                        <a14:foregroundMark x1="2689" y1="96104" x2="2689" y2="96104"/>
                        <a14:foregroundMark x1="98778" y1="96883" x2="98778" y2="96883"/>
                        <a14:backgroundMark x1="47922" y1="55325" x2="47922" y2="55325"/>
                        <a14:backgroundMark x1="47433" y1="53766" x2="47188" y2="56623"/>
                        <a14:backgroundMark x1="39609" y1="48571" x2="34963" y2="44675"/>
                      </a14:backgroundRemoval>
                    </a14:imgEffect>
                  </a14:imgLayer>
                </a14:imgProps>
              </a:ext>
            </a:extLst>
          </a:blip>
          <a:srcRect t="44337" r="50000"/>
          <a:stretch/>
        </p:blipFill>
        <p:spPr bwMode="auto">
          <a:xfrm>
            <a:off x="1219915" y="4674218"/>
            <a:ext cx="2037413" cy="1958149"/>
          </a:xfrm>
          <a:prstGeom prst="rect">
            <a:avLst/>
          </a:prstGeom>
          <a:noFill/>
          <a:ln w="9525">
            <a:noFill/>
            <a:miter lim="800000"/>
            <a:headEnd/>
            <a:tailEnd/>
          </a:ln>
          <a:effectLst/>
        </p:spPr>
      </p:pic>
      <p:pic>
        <p:nvPicPr>
          <p:cNvPr id="26" name="Picture 25" descr="F:\ISP\IR iStock Housing Images\iStock Pix 2011\HandsAndPuzzlePieces\HiRes.jpg">
            <a:extLst>
              <a:ext uri="{FF2B5EF4-FFF2-40B4-BE49-F238E27FC236}">
                <a16:creationId xmlns:a16="http://schemas.microsoft.com/office/drawing/2014/main" id="{5C205F1B-6BF9-48CA-B3AB-A5DAE708CFE1}"/>
              </a:ext>
            </a:extLst>
          </p:cNvPr>
          <p:cNvPicPr/>
          <p:nvPr/>
        </p:nvPicPr>
        <p:blipFill rotWithShape="1">
          <a:blip r:embed="rId6" cstate="print">
            <a:extLst>
              <a:ext uri="{BEBA8EAE-BF5A-486C-A8C5-ECC9F3942E4B}">
                <a14:imgProps xmlns:a14="http://schemas.microsoft.com/office/drawing/2010/main">
                  <a14:imgLayer r:embed="rId3">
                    <a14:imgEffect>
                      <a14:backgroundRemoval t="3377" b="96883" l="978" r="98778">
                        <a14:foregroundMark x1="79462" y1="15325" x2="79462" y2="15325"/>
                        <a14:foregroundMark x1="90709" y1="11169" x2="90709" y2="11169"/>
                        <a14:foregroundMark x1="98044" y1="8312" x2="98044" y2="8312"/>
                        <a14:foregroundMark x1="98778" y1="3636" x2="98778" y2="3636"/>
                        <a14:foregroundMark x1="5379" y1="11688" x2="5379" y2="11688"/>
                        <a14:foregroundMark x1="1222" y1="9870" x2="1222" y2="9870"/>
                        <a14:foregroundMark x1="4401" y1="90909" x2="4401" y2="90909"/>
                        <a14:foregroundMark x1="2689" y1="96104" x2="2689" y2="96104"/>
                        <a14:foregroundMark x1="98778" y1="96883" x2="98778" y2="96883"/>
                        <a14:backgroundMark x1="52323" y1="40519" x2="48900" y2="40779"/>
                        <a14:backgroundMark x1="59169" y1="48571" x2="49633" y2="48571"/>
                      </a14:backgroundRemoval>
                    </a14:imgEffect>
                  </a14:imgLayer>
                </a14:imgProps>
              </a:ext>
            </a:extLst>
          </a:blip>
          <a:srcRect l="49148" b="51205"/>
          <a:stretch/>
        </p:blipFill>
        <p:spPr bwMode="auto">
          <a:xfrm>
            <a:off x="5693066" y="1005422"/>
            <a:ext cx="2072137" cy="1716530"/>
          </a:xfrm>
          <a:prstGeom prst="rect">
            <a:avLst/>
          </a:prstGeom>
          <a:noFill/>
          <a:ln w="9525">
            <a:noFill/>
            <a:miter lim="800000"/>
            <a:headEnd/>
            <a:tailEnd/>
          </a:ln>
          <a:effectLst/>
        </p:spPr>
      </p:pic>
    </p:spTree>
    <p:extLst>
      <p:ext uri="{BB962C8B-B14F-4D97-AF65-F5344CB8AC3E}">
        <p14:creationId xmlns:p14="http://schemas.microsoft.com/office/powerpoint/2010/main" val="381645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0"/>
                                  </p:stCondLst>
                                  <p:childTnLst>
                                    <p:animMotion origin="layout" path="M 3.05556E-6 0 L -0.00226 -0.28194 " pathEditMode="relative" rAng="0" ptsTypes="AA">
                                      <p:cBhvr>
                                        <p:cTn id="6" dur="2000" fill="hold"/>
                                        <p:tgtEl>
                                          <p:spTgt spid="13"/>
                                        </p:tgtEl>
                                        <p:attrNameLst>
                                          <p:attrName>ppt_x</p:attrName>
                                          <p:attrName>ppt_y</p:attrName>
                                        </p:attrNameLst>
                                      </p:cBhvr>
                                      <p:rCtr x="-122" y="-14097"/>
                                    </p:animMotion>
                                  </p:childTnLst>
                                </p:cTn>
                              </p:par>
                              <p:par>
                                <p:cTn id="7" presetID="2" presetClass="entr" presetSubtype="8"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anim calcmode="lin" valueType="num">
                                      <p:cBhvr additive="base">
                                        <p:cTn id="9" dur="1250" fill="hold"/>
                                        <p:tgtEl>
                                          <p:spTgt spid="20"/>
                                        </p:tgtEl>
                                        <p:attrNameLst>
                                          <p:attrName>ppt_x</p:attrName>
                                        </p:attrNameLst>
                                      </p:cBhvr>
                                      <p:tavLst>
                                        <p:tav tm="0">
                                          <p:val>
                                            <p:strVal val="0-#ppt_w/2"/>
                                          </p:val>
                                        </p:tav>
                                        <p:tav tm="100000">
                                          <p:val>
                                            <p:strVal val="#ppt_x"/>
                                          </p:val>
                                        </p:tav>
                                      </p:tavLst>
                                    </p:anim>
                                    <p:anim calcmode="lin" valueType="num">
                                      <p:cBhvr additive="base">
                                        <p:cTn id="10" dur="1250" fill="hold"/>
                                        <p:tgtEl>
                                          <p:spTgt spid="20"/>
                                        </p:tgtEl>
                                        <p:attrNameLst>
                                          <p:attrName>ppt_y</p:attrName>
                                        </p:attrNameLst>
                                      </p:cBhvr>
                                      <p:tavLst>
                                        <p:tav tm="0">
                                          <p:val>
                                            <p:strVal val="#ppt_y"/>
                                          </p:val>
                                        </p:tav>
                                        <p:tav tm="100000">
                                          <p:val>
                                            <p:strVal val="#ppt_y"/>
                                          </p:val>
                                        </p:tav>
                                      </p:tavLst>
                                    </p:anim>
                                  </p:childTnLst>
                                </p:cTn>
                              </p:par>
                              <p:par>
                                <p:cTn id="11" presetID="2" presetClass="entr" presetSubtype="2"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1250" fill="hold"/>
                                        <p:tgtEl>
                                          <p:spTgt spid="21"/>
                                        </p:tgtEl>
                                        <p:attrNameLst>
                                          <p:attrName>ppt_x</p:attrName>
                                        </p:attrNameLst>
                                      </p:cBhvr>
                                      <p:tavLst>
                                        <p:tav tm="0">
                                          <p:val>
                                            <p:strVal val="1+#ppt_w/2"/>
                                          </p:val>
                                        </p:tav>
                                        <p:tav tm="100000">
                                          <p:val>
                                            <p:strVal val="#ppt_x"/>
                                          </p:val>
                                        </p:tav>
                                      </p:tavLst>
                                    </p:anim>
                                    <p:anim calcmode="lin" valueType="num">
                                      <p:cBhvr additive="base">
                                        <p:cTn id="14" dur="1250" fill="hold"/>
                                        <p:tgtEl>
                                          <p:spTgt spid="21"/>
                                        </p:tgtEl>
                                        <p:attrNameLst>
                                          <p:attrName>ppt_y</p:attrName>
                                        </p:attrNameLst>
                                      </p:cBhvr>
                                      <p:tavLst>
                                        <p:tav tm="0">
                                          <p:val>
                                            <p:strVal val="#ppt_y"/>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1250" fill="hold"/>
                                        <p:tgtEl>
                                          <p:spTgt spid="22"/>
                                        </p:tgtEl>
                                        <p:attrNameLst>
                                          <p:attrName>ppt_x</p:attrName>
                                        </p:attrNameLst>
                                      </p:cBhvr>
                                      <p:tavLst>
                                        <p:tav tm="0">
                                          <p:val>
                                            <p:strVal val="#ppt_x"/>
                                          </p:val>
                                        </p:tav>
                                        <p:tav tm="100000">
                                          <p:val>
                                            <p:strVal val="#ppt_x"/>
                                          </p:val>
                                        </p:tav>
                                      </p:tavLst>
                                    </p:anim>
                                    <p:anim calcmode="lin" valueType="num">
                                      <p:cBhvr additive="base">
                                        <p:cTn id="18" dur="125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9"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750" fill="hold"/>
                                        <p:tgtEl>
                                          <p:spTgt spid="24"/>
                                        </p:tgtEl>
                                        <p:attrNameLst>
                                          <p:attrName>ppt_x</p:attrName>
                                        </p:attrNameLst>
                                      </p:cBhvr>
                                      <p:tavLst>
                                        <p:tav tm="0">
                                          <p:val>
                                            <p:strVal val="0-#ppt_w/2"/>
                                          </p:val>
                                        </p:tav>
                                        <p:tav tm="100000">
                                          <p:val>
                                            <p:strVal val="#ppt_x"/>
                                          </p:val>
                                        </p:tav>
                                      </p:tavLst>
                                    </p:anim>
                                    <p:anim calcmode="lin" valueType="num">
                                      <p:cBhvr additive="base">
                                        <p:cTn id="24" dur="750" fill="hold"/>
                                        <p:tgtEl>
                                          <p:spTgt spid="24"/>
                                        </p:tgtEl>
                                        <p:attrNameLst>
                                          <p:attrName>ppt_y</p:attrName>
                                        </p:attrNameLst>
                                      </p:cBhvr>
                                      <p:tavLst>
                                        <p:tav tm="0">
                                          <p:val>
                                            <p:strVal val="0-#ppt_h/2"/>
                                          </p:val>
                                        </p:tav>
                                        <p:tav tm="100000">
                                          <p:val>
                                            <p:strVal val="#ppt_y"/>
                                          </p:val>
                                        </p:tav>
                                      </p:tavLst>
                                    </p:anim>
                                  </p:childTnLst>
                                </p:cTn>
                              </p:par>
                              <p:par>
                                <p:cTn id="25" presetID="2" presetClass="entr" presetSubtype="3"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1000" fill="hold"/>
                                        <p:tgtEl>
                                          <p:spTgt spid="26"/>
                                        </p:tgtEl>
                                        <p:attrNameLst>
                                          <p:attrName>ppt_x</p:attrName>
                                        </p:attrNameLst>
                                      </p:cBhvr>
                                      <p:tavLst>
                                        <p:tav tm="0">
                                          <p:val>
                                            <p:strVal val="1+#ppt_w/2"/>
                                          </p:val>
                                        </p:tav>
                                        <p:tav tm="100000">
                                          <p:val>
                                            <p:strVal val="#ppt_x"/>
                                          </p:val>
                                        </p:tav>
                                      </p:tavLst>
                                    </p:anim>
                                    <p:anim calcmode="lin" valueType="num">
                                      <p:cBhvr additive="base">
                                        <p:cTn id="28" dur="1000" fill="hold"/>
                                        <p:tgtEl>
                                          <p:spTgt spid="26"/>
                                        </p:tgtEl>
                                        <p:attrNameLst>
                                          <p:attrName>ppt_y</p:attrName>
                                        </p:attrNameLst>
                                      </p:cBhvr>
                                      <p:tavLst>
                                        <p:tav tm="0">
                                          <p:val>
                                            <p:strVal val="0-#ppt_h/2"/>
                                          </p:val>
                                        </p:tav>
                                        <p:tav tm="100000">
                                          <p:val>
                                            <p:strVal val="#ppt_y"/>
                                          </p:val>
                                        </p:tav>
                                      </p:tavLst>
                                    </p:anim>
                                  </p:childTnLst>
                                </p:cTn>
                              </p:par>
                              <p:par>
                                <p:cTn id="29" presetID="2" presetClass="entr" presetSubtype="12"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1250" fill="hold"/>
                                        <p:tgtEl>
                                          <p:spTgt spid="25"/>
                                        </p:tgtEl>
                                        <p:attrNameLst>
                                          <p:attrName>ppt_x</p:attrName>
                                        </p:attrNameLst>
                                      </p:cBhvr>
                                      <p:tavLst>
                                        <p:tav tm="0">
                                          <p:val>
                                            <p:strVal val="0-#ppt_w/2"/>
                                          </p:val>
                                        </p:tav>
                                        <p:tav tm="100000">
                                          <p:val>
                                            <p:strVal val="#ppt_x"/>
                                          </p:val>
                                        </p:tav>
                                      </p:tavLst>
                                    </p:anim>
                                    <p:anim calcmode="lin" valueType="num">
                                      <p:cBhvr additive="base">
                                        <p:cTn id="32" dur="125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1500" fill="hold"/>
                                        <p:tgtEl>
                                          <p:spTgt spid="23"/>
                                        </p:tgtEl>
                                        <p:attrNameLst>
                                          <p:attrName>ppt_x</p:attrName>
                                        </p:attrNameLst>
                                      </p:cBhvr>
                                      <p:tavLst>
                                        <p:tav tm="0">
                                          <p:val>
                                            <p:strVal val="1+#ppt_w/2"/>
                                          </p:val>
                                        </p:tav>
                                        <p:tav tm="100000">
                                          <p:val>
                                            <p:strVal val="#ppt_x"/>
                                          </p:val>
                                        </p:tav>
                                      </p:tavLst>
                                    </p:anim>
                                    <p:anim calcmode="lin" valueType="num">
                                      <p:cBhvr additive="base">
                                        <p:cTn id="36" dur="1500" fill="hold"/>
                                        <p:tgtEl>
                                          <p:spTgt spid="23"/>
                                        </p:tgtEl>
                                        <p:attrNameLst>
                                          <p:attrName>ppt_y</p:attrName>
                                        </p:attrNameLst>
                                      </p:cBhvr>
                                      <p:tavLst>
                                        <p:tav tm="0">
                                          <p:val>
                                            <p:strVal val="1+#ppt_h/2"/>
                                          </p:val>
                                        </p:tav>
                                        <p:tav tm="100000">
                                          <p:val>
                                            <p:strVal val="#ppt_y"/>
                                          </p:val>
                                        </p:tav>
                                      </p:tavLst>
                                    </p:anim>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2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animBg="1"/>
      <p:bldP spid="22" grpId="0" animBg="1"/>
      <p:bldP spid="5" grpId="0"/>
      <p:bldP spid="1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M:\iStock Photos-Financial Education\BYFH Module III - SS Images\iStock Four Puppies.jpg">
            <a:extLst>
              <a:ext uri="{FF2B5EF4-FFF2-40B4-BE49-F238E27FC236}">
                <a16:creationId xmlns:a16="http://schemas.microsoft.com/office/drawing/2014/main" id="{B02A31A4-8A89-4283-9EDF-D62AACC9F2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5148" y="1923500"/>
            <a:ext cx="6293701" cy="382157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246BD776-C095-4F92-B80A-E8DA75A35809}"/>
              </a:ext>
            </a:extLst>
          </p:cNvPr>
          <p:cNvSpPr>
            <a:spLocks noGrp="1"/>
          </p:cNvSpPr>
          <p:nvPr>
            <p:ph type="title"/>
          </p:nvPr>
        </p:nvSpPr>
        <p:spPr/>
        <p:txBody>
          <a:bodyPr>
            <a:normAutofit/>
          </a:bodyPr>
          <a:lstStyle/>
          <a:p>
            <a:r>
              <a:rPr lang="en-US" dirty="0"/>
              <a:t>How to Choose?</a:t>
            </a:r>
          </a:p>
        </p:txBody>
      </p:sp>
    </p:spTree>
    <p:extLst>
      <p:ext uri="{BB962C8B-B14F-4D97-AF65-F5344CB8AC3E}">
        <p14:creationId xmlns:p14="http://schemas.microsoft.com/office/powerpoint/2010/main" val="389173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58F2E1-8D7F-4B63-88F0-070FFC8F5C2F}"/>
              </a:ext>
            </a:extLst>
          </p:cNvPr>
          <p:cNvSpPr/>
          <p:nvPr/>
        </p:nvSpPr>
        <p:spPr>
          <a:xfrm>
            <a:off x="4572000" y="1379990"/>
            <a:ext cx="4569039" cy="4401205"/>
          </a:xfrm>
          <a:prstGeom prst="rect">
            <a:avLst/>
          </a:prstGeom>
          <a:solidFill>
            <a:schemeClr val="bg1"/>
          </a:solidFill>
        </p:spPr>
        <p:txBody>
          <a:bodyPr wrap="square">
            <a:spAutoFit/>
          </a:bodyPr>
          <a:lstStyle/>
          <a:p>
            <a:pPr marL="465138" indent="-342900">
              <a:buFont typeface="Arial" panose="020B0604020202020204" pitchFamily="34" charset="0"/>
              <a:buChar char="•"/>
            </a:pPr>
            <a:endParaRPr lang="en-US" sz="2800" dirty="0">
              <a:solidFill>
                <a:schemeClr val="tx2">
                  <a:lumMod val="75000"/>
                </a:schemeClr>
              </a:solidFill>
              <a:latin typeface="Gadugi" panose="020B0502040204020203" pitchFamily="34" charset="0"/>
              <a:ea typeface="Gadugi" panose="020B0502040204020203" pitchFamily="34" charset="0"/>
            </a:endParaRPr>
          </a:p>
          <a:p>
            <a:pPr marL="465138" indent="-342900">
              <a:buFont typeface="Arial" panose="020B0604020202020204" pitchFamily="34" charset="0"/>
              <a:buChar char="•"/>
            </a:pPr>
            <a:r>
              <a:rPr lang="en-US" sz="2800" dirty="0">
                <a:solidFill>
                  <a:schemeClr val="tx2">
                    <a:lumMod val="75000"/>
                  </a:schemeClr>
                </a:solidFill>
                <a:latin typeface="Gadugi" panose="020B0502040204020203" pitchFamily="34" charset="0"/>
                <a:ea typeface="Gadugi" panose="020B0502040204020203" pitchFamily="34" charset="0"/>
              </a:rPr>
              <a:t>FDIC or NCUA insured</a:t>
            </a:r>
          </a:p>
          <a:p>
            <a:pPr marL="465138" indent="-342900">
              <a:buFont typeface="Arial" panose="020B0604020202020204" pitchFamily="34" charset="0"/>
              <a:buChar char="•"/>
            </a:pPr>
            <a:r>
              <a:rPr lang="en-US" sz="2800" dirty="0">
                <a:solidFill>
                  <a:schemeClr val="tx2">
                    <a:lumMod val="75000"/>
                  </a:schemeClr>
                </a:solidFill>
                <a:latin typeface="Gadugi" panose="020B0502040204020203" pitchFamily="34" charset="0"/>
                <a:ea typeface="Gadugi" panose="020B0502040204020203" pitchFamily="34" charset="0"/>
              </a:rPr>
              <a:t>Languages spoken</a:t>
            </a:r>
          </a:p>
          <a:p>
            <a:pPr marL="465138" indent="-342900">
              <a:buFont typeface="Arial" panose="020B0604020202020204" pitchFamily="34" charset="0"/>
              <a:buChar char="•"/>
            </a:pPr>
            <a:r>
              <a:rPr lang="en-US" sz="2800" dirty="0">
                <a:solidFill>
                  <a:schemeClr val="tx2">
                    <a:lumMod val="75000"/>
                  </a:schemeClr>
                </a:solidFill>
                <a:latin typeface="Gadugi" panose="020B0502040204020203" pitchFamily="34" charset="0"/>
                <a:ea typeface="Gadugi" panose="020B0502040204020203" pitchFamily="34" charset="0"/>
              </a:rPr>
              <a:t>Convenient branches/ ATM’s</a:t>
            </a:r>
          </a:p>
          <a:p>
            <a:pPr marL="465138" indent="-342900">
              <a:buFont typeface="Arial" panose="020B0604020202020204" pitchFamily="34" charset="0"/>
              <a:buChar char="•"/>
            </a:pPr>
            <a:r>
              <a:rPr lang="en-US" sz="2800" dirty="0">
                <a:solidFill>
                  <a:schemeClr val="tx2">
                    <a:lumMod val="75000"/>
                  </a:schemeClr>
                </a:solidFill>
                <a:latin typeface="Gadugi" panose="020B0502040204020203" pitchFamily="34" charset="0"/>
                <a:ea typeface="Gadugi" panose="020B0502040204020203" pitchFamily="34" charset="0"/>
              </a:rPr>
              <a:t>Hours</a:t>
            </a:r>
          </a:p>
          <a:p>
            <a:pPr marL="465138" indent="-342900">
              <a:buFont typeface="Arial" panose="020B0604020202020204" pitchFamily="34" charset="0"/>
              <a:buChar char="•"/>
            </a:pPr>
            <a:r>
              <a:rPr lang="en-US" sz="2800" dirty="0">
                <a:solidFill>
                  <a:schemeClr val="tx2">
                    <a:lumMod val="75000"/>
                  </a:schemeClr>
                </a:solidFill>
                <a:latin typeface="Gadugi" panose="020B0502040204020203" pitchFamily="34" charset="0"/>
                <a:ea typeface="Gadugi" panose="020B0502040204020203" pitchFamily="34" charset="0"/>
              </a:rPr>
              <a:t>Minimum balances</a:t>
            </a:r>
          </a:p>
          <a:p>
            <a:pPr marL="465138" indent="-342900">
              <a:buFont typeface="Arial" panose="020B0604020202020204" pitchFamily="34" charset="0"/>
              <a:buChar char="•"/>
            </a:pPr>
            <a:r>
              <a:rPr lang="en-US" sz="2800" dirty="0">
                <a:solidFill>
                  <a:schemeClr val="tx2">
                    <a:lumMod val="75000"/>
                  </a:schemeClr>
                </a:solidFill>
                <a:latin typeface="Gadugi" panose="020B0502040204020203" pitchFamily="34" charset="0"/>
                <a:ea typeface="Gadugi" panose="020B0502040204020203" pitchFamily="34" charset="0"/>
              </a:rPr>
              <a:t>Interest earned</a:t>
            </a:r>
          </a:p>
          <a:p>
            <a:pPr marL="465138" indent="-342900">
              <a:buFont typeface="Arial" panose="020B0604020202020204" pitchFamily="34" charset="0"/>
              <a:buChar char="•"/>
            </a:pPr>
            <a:r>
              <a:rPr lang="en-US" sz="2800" dirty="0">
                <a:solidFill>
                  <a:schemeClr val="tx2">
                    <a:lumMod val="75000"/>
                  </a:schemeClr>
                </a:solidFill>
                <a:latin typeface="Gadugi" panose="020B0502040204020203" pitchFamily="34" charset="0"/>
                <a:ea typeface="Gadugi" panose="020B0502040204020203" pitchFamily="34" charset="0"/>
              </a:rPr>
              <a:t>Fees</a:t>
            </a:r>
          </a:p>
          <a:p>
            <a:pPr marL="465138" indent="-342900">
              <a:buFont typeface="Arial" panose="020B0604020202020204" pitchFamily="34" charset="0"/>
              <a:buChar char="•"/>
            </a:pPr>
            <a:endParaRPr lang="en-US" sz="2800" dirty="0">
              <a:solidFill>
                <a:schemeClr val="tx2">
                  <a:lumMod val="75000"/>
                </a:schemeClr>
              </a:solidFill>
              <a:latin typeface="Gadugi" panose="020B0502040204020203" pitchFamily="34" charset="0"/>
              <a:ea typeface="Gadugi" panose="020B0502040204020203" pitchFamily="34" charset="0"/>
            </a:endParaRPr>
          </a:p>
        </p:txBody>
      </p:sp>
      <p:sp>
        <p:nvSpPr>
          <p:cNvPr id="9" name="Title 2">
            <a:extLst>
              <a:ext uri="{FF2B5EF4-FFF2-40B4-BE49-F238E27FC236}">
                <a16:creationId xmlns:a16="http://schemas.microsoft.com/office/drawing/2014/main" id="{89392705-A751-4027-8CBC-8CE2E02D3F2D}"/>
              </a:ext>
            </a:extLst>
          </p:cNvPr>
          <p:cNvSpPr>
            <a:spLocks noGrp="1"/>
          </p:cNvSpPr>
          <p:nvPr>
            <p:ph type="title"/>
          </p:nvPr>
        </p:nvSpPr>
        <p:spPr>
          <a:xfrm>
            <a:off x="0" y="0"/>
            <a:ext cx="9144000" cy="665160"/>
          </a:xfrm>
        </p:spPr>
        <p:txBody>
          <a:bodyPr/>
          <a:lstStyle/>
          <a:p>
            <a:r>
              <a:rPr lang="en-US" dirty="0"/>
              <a:t>Side Bar:  Finding the Right Fit</a:t>
            </a:r>
          </a:p>
        </p:txBody>
      </p:sp>
      <p:pic>
        <p:nvPicPr>
          <p:cNvPr id="13" name="Picture 12" descr="A picture containing outdoor, building, tree, government building&#10;&#10;Description automatically generated">
            <a:extLst>
              <a:ext uri="{FF2B5EF4-FFF2-40B4-BE49-F238E27FC236}">
                <a16:creationId xmlns:a16="http://schemas.microsoft.com/office/drawing/2014/main" id="{94A71837-D395-460D-9295-F8B878636C0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06993" y="2210468"/>
            <a:ext cx="4257473" cy="2677656"/>
          </a:xfrm>
          <a:prstGeom prst="rect">
            <a:avLst/>
          </a:prstGeom>
        </p:spPr>
      </p:pic>
      <p:sp>
        <p:nvSpPr>
          <p:cNvPr id="15" name="Title 4">
            <a:extLst>
              <a:ext uri="{FF2B5EF4-FFF2-40B4-BE49-F238E27FC236}">
                <a16:creationId xmlns:a16="http://schemas.microsoft.com/office/drawing/2014/main" id="{DA7E2672-527E-4EFC-96D4-65222CFBF276}"/>
              </a:ext>
            </a:extLst>
          </p:cNvPr>
          <p:cNvSpPr txBox="1">
            <a:spLocks/>
          </p:cNvSpPr>
          <p:nvPr/>
        </p:nvSpPr>
        <p:spPr>
          <a:xfrm>
            <a:off x="775722" y="2385917"/>
            <a:ext cx="3120013" cy="2389352"/>
          </a:xfrm>
          <a:prstGeom prst="rect">
            <a:avLst/>
          </a:prstGeom>
          <a:solidFill>
            <a:srgbClr val="DCE6F2">
              <a:alpha val="76078"/>
            </a:srgb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4400" dirty="0"/>
              <a:t>Choosing an institution</a:t>
            </a:r>
          </a:p>
        </p:txBody>
      </p:sp>
    </p:spTree>
    <p:extLst>
      <p:ext uri="{BB962C8B-B14F-4D97-AF65-F5344CB8AC3E}">
        <p14:creationId xmlns:p14="http://schemas.microsoft.com/office/powerpoint/2010/main" val="2257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10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5">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anim calcmode="lin" valueType="num">
                                      <p:cBhvr additive="base">
                                        <p:cTn id="11" dur="10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5">
                                            <p:txEl>
                                              <p:pRg st="3" end="3"/>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10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5">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1000" fill="hold"/>
                                        <p:tgtEl>
                                          <p:spTgt spid="5">
                                            <p:txEl>
                                              <p:pRg st="4" end="4"/>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5">
                                            <p:txEl>
                                              <p:pRg st="4" end="4"/>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 calcmode="lin" valueType="num">
                                      <p:cBhvr additive="base">
                                        <p:cTn id="23" dur="1000" fill="hold"/>
                                        <p:tgtEl>
                                          <p:spTgt spid="5">
                                            <p:txEl>
                                              <p:pRg st="5" end="5"/>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5">
                                            <p:txEl>
                                              <p:pRg st="5" end="5"/>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 calcmode="lin" valueType="num">
                                      <p:cBhvr additive="base">
                                        <p:cTn id="27" dur="1000" fill="hold"/>
                                        <p:tgtEl>
                                          <p:spTgt spid="5">
                                            <p:txEl>
                                              <p:pRg st="6" end="6"/>
                                            </p:txEl>
                                          </p:spTgt>
                                        </p:tgtEl>
                                        <p:attrNameLst>
                                          <p:attrName>ppt_x</p:attrName>
                                        </p:attrNameLst>
                                      </p:cBhvr>
                                      <p:tavLst>
                                        <p:tav tm="0">
                                          <p:val>
                                            <p:strVal val="1+#ppt_w/2"/>
                                          </p:val>
                                        </p:tav>
                                        <p:tav tm="100000">
                                          <p:val>
                                            <p:strVal val="#ppt_x"/>
                                          </p:val>
                                        </p:tav>
                                      </p:tavLst>
                                    </p:anim>
                                    <p:anim calcmode="lin" valueType="num">
                                      <p:cBhvr additive="base">
                                        <p:cTn id="28" dur="1000" fill="hold"/>
                                        <p:tgtEl>
                                          <p:spTgt spid="5">
                                            <p:txEl>
                                              <p:pRg st="6" end="6"/>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 calcmode="lin" valueType="num">
                                      <p:cBhvr additive="base">
                                        <p:cTn id="31" dur="1000" fill="hold"/>
                                        <p:tgtEl>
                                          <p:spTgt spid="5">
                                            <p:txEl>
                                              <p:pRg st="7" end="7"/>
                                            </p:txEl>
                                          </p:spTgt>
                                        </p:tgtEl>
                                        <p:attrNameLst>
                                          <p:attrName>ppt_x</p:attrName>
                                        </p:attrNameLst>
                                      </p:cBhvr>
                                      <p:tavLst>
                                        <p:tav tm="0">
                                          <p:val>
                                            <p:strVal val="1+#ppt_w/2"/>
                                          </p:val>
                                        </p:tav>
                                        <p:tav tm="100000">
                                          <p:val>
                                            <p:strVal val="#ppt_x"/>
                                          </p:val>
                                        </p:tav>
                                      </p:tavLst>
                                    </p:anim>
                                    <p:anim calcmode="lin" valueType="num">
                                      <p:cBhvr additive="base">
                                        <p:cTn id="32" dur="1000" fill="hold"/>
                                        <p:tgtEl>
                                          <p:spTgt spid="5">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 indoor, different&#10;&#10;Description automatically generated">
            <a:extLst>
              <a:ext uri="{FF2B5EF4-FFF2-40B4-BE49-F238E27FC236}">
                <a16:creationId xmlns:a16="http://schemas.microsoft.com/office/drawing/2014/main" id="{63CF117F-1305-409F-9CC3-2F45AE50B17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17988" y="2027933"/>
            <a:ext cx="3967622" cy="2802133"/>
          </a:xfrm>
          <a:prstGeom prst="rect">
            <a:avLst/>
          </a:prstGeom>
        </p:spPr>
      </p:pic>
      <p:sp>
        <p:nvSpPr>
          <p:cNvPr id="38" name="Rectangle 37">
            <a:extLst>
              <a:ext uri="{FF2B5EF4-FFF2-40B4-BE49-F238E27FC236}">
                <a16:creationId xmlns:a16="http://schemas.microsoft.com/office/drawing/2014/main" id="{7B12EB67-D94B-4AED-8E65-2FF5FAA84C8B}"/>
              </a:ext>
            </a:extLst>
          </p:cNvPr>
          <p:cNvSpPr/>
          <p:nvPr/>
        </p:nvSpPr>
        <p:spPr>
          <a:xfrm>
            <a:off x="4566066" y="2027933"/>
            <a:ext cx="4569039" cy="2802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C0BE3B6-5A12-4AF2-B0E3-279A102ADE09}"/>
              </a:ext>
            </a:extLst>
          </p:cNvPr>
          <p:cNvSpPr/>
          <p:nvPr/>
        </p:nvSpPr>
        <p:spPr>
          <a:xfrm>
            <a:off x="4679535" y="2333998"/>
            <a:ext cx="4569039" cy="2496068"/>
          </a:xfrm>
          <a:prstGeom prst="rect">
            <a:avLst/>
          </a:prstGeom>
        </p:spPr>
        <p:txBody>
          <a:bodyPr wrap="square">
            <a:spAutoFit/>
          </a:bodyPr>
          <a:lstStyle/>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Check cashers</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Money orders</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Prepaid debit cards</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Money transmitters</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Mattress or coffee can</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endParaRPr lang="en-US" sz="2400" dirty="0">
              <a:solidFill>
                <a:schemeClr val="tx2">
                  <a:lumMod val="75000"/>
                </a:schemeClr>
              </a:solidFill>
              <a:latin typeface="Gadugi" panose="020B0502040204020203" pitchFamily="34" charset="0"/>
              <a:ea typeface="Gadugi" panose="020B0502040204020203" pitchFamily="34" charset="0"/>
            </a:endParaRPr>
          </a:p>
        </p:txBody>
      </p:sp>
      <p:sp>
        <p:nvSpPr>
          <p:cNvPr id="9" name="Title 4">
            <a:extLst>
              <a:ext uri="{FF2B5EF4-FFF2-40B4-BE49-F238E27FC236}">
                <a16:creationId xmlns:a16="http://schemas.microsoft.com/office/drawing/2014/main" id="{8EEA0EEA-08CE-44AB-845E-631D75A8537B}"/>
              </a:ext>
            </a:extLst>
          </p:cNvPr>
          <p:cNvSpPr txBox="1">
            <a:spLocks/>
          </p:cNvSpPr>
          <p:nvPr/>
        </p:nvSpPr>
        <p:spPr>
          <a:xfrm>
            <a:off x="798844" y="2831661"/>
            <a:ext cx="3120013" cy="1194675"/>
          </a:xfrm>
          <a:prstGeom prst="rect">
            <a:avLst/>
          </a:prstGeom>
          <a:solidFill>
            <a:srgbClr val="FFFFFF">
              <a:alpha val="94902"/>
            </a:srgb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4400" dirty="0"/>
              <a:t>Alternatives</a:t>
            </a:r>
          </a:p>
        </p:txBody>
      </p:sp>
      <p:sp>
        <p:nvSpPr>
          <p:cNvPr id="8" name="Title 2">
            <a:extLst>
              <a:ext uri="{FF2B5EF4-FFF2-40B4-BE49-F238E27FC236}">
                <a16:creationId xmlns:a16="http://schemas.microsoft.com/office/drawing/2014/main" id="{C50452D1-65AF-4D79-A167-B4021EBB26E9}"/>
              </a:ext>
            </a:extLst>
          </p:cNvPr>
          <p:cNvSpPr>
            <a:spLocks noGrp="1"/>
          </p:cNvSpPr>
          <p:nvPr>
            <p:ph type="title"/>
          </p:nvPr>
        </p:nvSpPr>
        <p:spPr>
          <a:xfrm>
            <a:off x="0" y="0"/>
            <a:ext cx="9144000" cy="665160"/>
          </a:xfrm>
        </p:spPr>
        <p:txBody>
          <a:bodyPr/>
          <a:lstStyle/>
          <a:p>
            <a:r>
              <a:rPr lang="en-US" dirty="0"/>
              <a:t>Side Bar:  Finding the Right Fit</a:t>
            </a:r>
          </a:p>
        </p:txBody>
      </p:sp>
    </p:spTree>
    <p:extLst>
      <p:ext uri="{BB962C8B-B14F-4D97-AF65-F5344CB8AC3E}">
        <p14:creationId xmlns:p14="http://schemas.microsoft.com/office/powerpoint/2010/main" val="48113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10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2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6">
                                            <p:txEl>
                                              <p:pRg st="1" end="1"/>
                                            </p:txEl>
                                          </p:spTgt>
                                        </p:tgtEl>
                                        <p:attrNameLst>
                                          <p:attrName>style.visibility</p:attrName>
                                        </p:attrNameLst>
                                      </p:cBhvr>
                                      <p:to>
                                        <p:strVal val="visible"/>
                                      </p:to>
                                    </p:set>
                                    <p:anim calcmode="lin" valueType="num">
                                      <p:cBhvr additive="base">
                                        <p:cTn id="11" dur="1000" fill="hold"/>
                                        <p:tgtEl>
                                          <p:spTgt spid="26">
                                            <p:txEl>
                                              <p:pRg st="1" end="1"/>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26">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6">
                                            <p:txEl>
                                              <p:pRg st="2" end="2"/>
                                            </p:txEl>
                                          </p:spTgt>
                                        </p:tgtEl>
                                        <p:attrNameLst>
                                          <p:attrName>style.visibility</p:attrName>
                                        </p:attrNameLst>
                                      </p:cBhvr>
                                      <p:to>
                                        <p:strVal val="visible"/>
                                      </p:to>
                                    </p:set>
                                    <p:anim calcmode="lin" valueType="num">
                                      <p:cBhvr additive="base">
                                        <p:cTn id="15" dur="1000" fill="hold"/>
                                        <p:tgtEl>
                                          <p:spTgt spid="26">
                                            <p:txEl>
                                              <p:pRg st="2" end="2"/>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26">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xEl>
                                              <p:pRg st="3" end="3"/>
                                            </p:txEl>
                                          </p:spTgt>
                                        </p:tgtEl>
                                        <p:attrNameLst>
                                          <p:attrName>style.visibility</p:attrName>
                                        </p:attrNameLst>
                                      </p:cBhvr>
                                      <p:to>
                                        <p:strVal val="visible"/>
                                      </p:to>
                                    </p:set>
                                    <p:anim calcmode="lin" valueType="num">
                                      <p:cBhvr additive="base">
                                        <p:cTn id="19" dur="1000" fill="hold"/>
                                        <p:tgtEl>
                                          <p:spTgt spid="26">
                                            <p:txEl>
                                              <p:pRg st="3" end="3"/>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26">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6">
                                            <p:txEl>
                                              <p:pRg st="4" end="4"/>
                                            </p:txEl>
                                          </p:spTgt>
                                        </p:tgtEl>
                                        <p:attrNameLst>
                                          <p:attrName>style.visibility</p:attrName>
                                        </p:attrNameLst>
                                      </p:cBhvr>
                                      <p:to>
                                        <p:strVal val="visible"/>
                                      </p:to>
                                    </p:set>
                                    <p:anim calcmode="lin" valueType="num">
                                      <p:cBhvr additive="base">
                                        <p:cTn id="23" dur="1000" fill="hold"/>
                                        <p:tgtEl>
                                          <p:spTgt spid="26">
                                            <p:txEl>
                                              <p:pRg st="4" end="4"/>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26">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fill="hold"/>
                                        <p:tgtEl>
                                          <p:spTgt spid="38"/>
                                        </p:tgtEl>
                                        <p:attrNameLst>
                                          <p:attrName>ppt_x</p:attrName>
                                        </p:attrNameLst>
                                      </p:cBhvr>
                                      <p:tavLst>
                                        <p:tav tm="0">
                                          <p:val>
                                            <p:strVal val="1+#ppt_w/2"/>
                                          </p:val>
                                        </p:tav>
                                        <p:tav tm="100000">
                                          <p:val>
                                            <p:strVal val="#ppt_x"/>
                                          </p:val>
                                        </p:tav>
                                      </p:tavLst>
                                    </p:anim>
                                    <p:anim calcmode="lin" valueType="num">
                                      <p:cBhvr additive="base">
                                        <p:cTn id="28"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1078A18-4E93-4561-9671-96406CD4C47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908275" y="3983159"/>
            <a:ext cx="3285533" cy="2874842"/>
          </a:xfrm>
          <a:prstGeom prst="rect">
            <a:avLst/>
          </a:prstGeom>
        </p:spPr>
      </p:pic>
      <p:sp>
        <p:nvSpPr>
          <p:cNvPr id="13" name="Cloud 12">
            <a:extLst>
              <a:ext uri="{FF2B5EF4-FFF2-40B4-BE49-F238E27FC236}">
                <a16:creationId xmlns:a16="http://schemas.microsoft.com/office/drawing/2014/main" id="{0951CE25-3253-4956-90A9-B9A16FB1B654}"/>
              </a:ext>
            </a:extLst>
          </p:cNvPr>
          <p:cNvSpPr/>
          <p:nvPr/>
        </p:nvSpPr>
        <p:spPr>
          <a:xfrm>
            <a:off x="1454481" y="1465627"/>
            <a:ext cx="4348322" cy="2912221"/>
          </a:xfrm>
          <a:prstGeom prst="cloud">
            <a:avLst/>
          </a:prstGeom>
          <a:solidFill>
            <a:schemeClr val="bg1"/>
          </a:solidFill>
          <a:ln>
            <a:noFill/>
          </a:ln>
          <a:effectLst>
            <a:softEdge rad="635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dugi" panose="020B0502040204020203" pitchFamily="34" charset="0"/>
              <a:ea typeface="Gadugi" panose="020B0502040204020203" pitchFamily="34" charset="0"/>
            </a:endParaRPr>
          </a:p>
        </p:txBody>
      </p:sp>
      <p:sp>
        <p:nvSpPr>
          <p:cNvPr id="14" name="Cloud 13">
            <a:extLst>
              <a:ext uri="{FF2B5EF4-FFF2-40B4-BE49-F238E27FC236}">
                <a16:creationId xmlns:a16="http://schemas.microsoft.com/office/drawing/2014/main" id="{2D0672C0-000A-403B-BB18-50B62D56F37C}"/>
              </a:ext>
            </a:extLst>
          </p:cNvPr>
          <p:cNvSpPr/>
          <p:nvPr/>
        </p:nvSpPr>
        <p:spPr>
          <a:xfrm>
            <a:off x="6476999" y="3826667"/>
            <a:ext cx="408979"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46F4061-471C-4BD8-B6EC-E169D2CB5B07}"/>
              </a:ext>
            </a:extLst>
          </p:cNvPr>
          <p:cNvSpPr/>
          <p:nvPr/>
        </p:nvSpPr>
        <p:spPr>
          <a:xfrm>
            <a:off x="5805584" y="3513684"/>
            <a:ext cx="515736"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CBFF987C-E0D9-45C7-859E-26437CEEE0E8}"/>
              </a:ext>
            </a:extLst>
          </p:cNvPr>
          <p:cNvSpPr txBox="1">
            <a:spLocks/>
          </p:cNvSpPr>
          <p:nvPr/>
        </p:nvSpPr>
        <p:spPr>
          <a:xfrm>
            <a:off x="1920186" y="1708456"/>
            <a:ext cx="3416911" cy="2274703"/>
          </a:xfrm>
          <a:prstGeom prst="rect">
            <a:avLst/>
          </a:prstGeom>
          <a:noFill/>
          <a:effectLst>
            <a:softEdge rad="63500"/>
          </a:effectLst>
        </p:spPr>
        <p:txBody>
          <a:bodyPr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073E87">
                    <a:lumMod val="75000"/>
                  </a:srgbClr>
                </a:solidFill>
                <a:latin typeface="Gadugi" panose="020B0502040204020203" pitchFamily="34" charset="0"/>
                <a:ea typeface="Gadugi" panose="020B0502040204020203" pitchFamily="34" charset="0"/>
              </a:rPr>
              <a:t>What exactly is financial technology?</a:t>
            </a:r>
          </a:p>
        </p:txBody>
      </p:sp>
    </p:spTree>
    <p:extLst>
      <p:ext uri="{BB962C8B-B14F-4D97-AF65-F5344CB8AC3E}">
        <p14:creationId xmlns:p14="http://schemas.microsoft.com/office/powerpoint/2010/main" val="343474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subTnLst>
                                    <p:audio>
                                      <p:cMediaNode vol="19000">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subTnLst>
                                    <p:audio>
                                      <p:cMediaNode vol="20000">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50"/>
                                        <p:tgtEl>
                                          <p:spTgt spid="13"/>
                                        </p:tgtEl>
                                      </p:cBhvr>
                                    </p:animEffect>
                                  </p:childTnLst>
                                  <p:subTnLst>
                                    <p:audio>
                                      <p:cMediaNode vol="19000">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EE85128-2F8F-4D45-AEC4-E660F085FAD7}"/>
              </a:ext>
            </a:extLst>
          </p:cNvPr>
          <p:cNvSpPr/>
          <p:nvPr/>
        </p:nvSpPr>
        <p:spPr>
          <a:xfrm>
            <a:off x="304800" y="1174668"/>
            <a:ext cx="8534400" cy="5394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2" name="Title 1">
            <a:extLst>
              <a:ext uri="{FF2B5EF4-FFF2-40B4-BE49-F238E27FC236}">
                <a16:creationId xmlns:a16="http://schemas.microsoft.com/office/drawing/2014/main" id="{BC6E47CE-667F-4E2B-9CAC-139F560A7122}"/>
              </a:ext>
            </a:extLst>
          </p:cNvPr>
          <p:cNvSpPr txBox="1">
            <a:spLocks/>
          </p:cNvSpPr>
          <p:nvPr/>
        </p:nvSpPr>
        <p:spPr>
          <a:xfrm>
            <a:off x="4267200" y="1770134"/>
            <a:ext cx="4572000" cy="4488932"/>
          </a:xfrm>
          <a:prstGeom prst="rect">
            <a:avLst/>
          </a:prstGeom>
          <a:no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r>
              <a:rPr lang="en-US" sz="2800" dirty="0">
                <a:solidFill>
                  <a:schemeClr val="tx2">
                    <a:lumMod val="75000"/>
                  </a:schemeClr>
                </a:solidFill>
              </a:rPr>
              <a:t>According to Investopedia, FinTech is technology that seeks to improve and automate the delivery and use of financial services. </a:t>
            </a:r>
          </a:p>
          <a:p>
            <a:endParaRPr lang="en-US" sz="2800" dirty="0">
              <a:solidFill>
                <a:schemeClr val="tx2">
                  <a:lumMod val="75000"/>
                </a:schemeClr>
              </a:solidFill>
            </a:endParaRPr>
          </a:p>
          <a:p>
            <a:r>
              <a:rPr lang="en-US" sz="2800" dirty="0">
                <a:solidFill>
                  <a:schemeClr val="tx2">
                    <a:lumMod val="75000"/>
                  </a:schemeClr>
                </a:solidFill>
              </a:rPr>
              <a:t>It’s like what the assembly line did for automobile manufacturing.</a:t>
            </a:r>
          </a:p>
        </p:txBody>
      </p:sp>
      <p:sp>
        <p:nvSpPr>
          <p:cNvPr id="23" name="Title 1">
            <a:extLst>
              <a:ext uri="{FF2B5EF4-FFF2-40B4-BE49-F238E27FC236}">
                <a16:creationId xmlns:a16="http://schemas.microsoft.com/office/drawing/2014/main" id="{285D1D35-9BAD-4C90-8003-CFC2A323305B}"/>
              </a:ext>
            </a:extLst>
          </p:cNvPr>
          <p:cNvSpPr txBox="1">
            <a:spLocks/>
          </p:cNvSpPr>
          <p:nvPr/>
        </p:nvSpPr>
        <p:spPr>
          <a:xfrm>
            <a:off x="304799" y="2167467"/>
            <a:ext cx="3715657" cy="3295436"/>
          </a:xfrm>
          <a:prstGeom prst="rect">
            <a:avLst/>
          </a:prstGeom>
          <a:no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4000" dirty="0">
                <a:solidFill>
                  <a:schemeClr val="tx2">
                    <a:lumMod val="75000"/>
                  </a:schemeClr>
                </a:solidFill>
              </a:rPr>
              <a:t>Financial technology (a.k.a. FinTech)</a:t>
            </a:r>
            <a:endParaRPr lang="en-US" sz="4000" dirty="0">
              <a:solidFill>
                <a:srgbClr val="C00000"/>
              </a:solidFill>
            </a:endParaRPr>
          </a:p>
        </p:txBody>
      </p:sp>
    </p:spTree>
    <p:extLst>
      <p:ext uri="{BB962C8B-B14F-4D97-AF65-F5344CB8AC3E}">
        <p14:creationId xmlns:p14="http://schemas.microsoft.com/office/powerpoint/2010/main" val="393988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1250"/>
                                        <p:tgtEl>
                                          <p:spTgt spid="22">
                                            <p:txEl>
                                              <p:pRg st="0" end="0"/>
                                            </p:txEl>
                                          </p:spTgt>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animEffect transition="in" filter="fade">
                                      <p:cBhvr>
                                        <p:cTn id="11" dur="125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BB5022-9A80-43AB-AC3C-F119681911D1}"/>
              </a:ext>
            </a:extLst>
          </p:cNvPr>
          <p:cNvSpPr/>
          <p:nvPr/>
        </p:nvSpPr>
        <p:spPr>
          <a:xfrm>
            <a:off x="304800" y="533400"/>
            <a:ext cx="8534400" cy="6035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M:\Building Your Financial House\BYFH Curriculum\BYFH(org.) 2017 Rebrand\Binder Art-Logos-Templates\BYFH Muted House-No Divisions.jpg">
            <a:extLst>
              <a:ext uri="{FF2B5EF4-FFF2-40B4-BE49-F238E27FC236}">
                <a16:creationId xmlns:a16="http://schemas.microsoft.com/office/drawing/2014/main" id="{D38B2E2C-6A75-40C3-A8F4-BDB0E21F17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2335" y="533400"/>
            <a:ext cx="6259330" cy="557208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D858FE38-B86B-44F3-BFCD-425269CA852B}"/>
              </a:ext>
            </a:extLst>
          </p:cNvPr>
          <p:cNvSpPr/>
          <p:nvPr/>
        </p:nvSpPr>
        <p:spPr>
          <a:xfrm>
            <a:off x="1825360" y="746543"/>
            <a:ext cx="5493279" cy="24249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2">
                    <a:lumMod val="75000"/>
                  </a:schemeClr>
                </a:solidFill>
                <a:latin typeface="Gadugi" panose="020B0502040204020203" pitchFamily="34" charset="0"/>
                <a:ea typeface="Gadugi" panose="020B0502040204020203" pitchFamily="34" charset="0"/>
              </a:rPr>
              <a:t>Spend sensibly to fill your home with the things you need and keep it in order; overspending can result in physical and financial chaos.</a:t>
            </a:r>
          </a:p>
        </p:txBody>
      </p:sp>
      <p:grpSp>
        <p:nvGrpSpPr>
          <p:cNvPr id="11" name="Group 10">
            <a:extLst>
              <a:ext uri="{FF2B5EF4-FFF2-40B4-BE49-F238E27FC236}">
                <a16:creationId xmlns:a16="http://schemas.microsoft.com/office/drawing/2014/main" id="{9320AD57-87AD-4DFC-A61D-9BB6BD23A2D2}"/>
              </a:ext>
            </a:extLst>
          </p:cNvPr>
          <p:cNvGrpSpPr/>
          <p:nvPr/>
        </p:nvGrpSpPr>
        <p:grpSpPr>
          <a:xfrm>
            <a:off x="1100906" y="3322681"/>
            <a:ext cx="2481129" cy="481246"/>
            <a:chOff x="1076011" y="2784400"/>
            <a:chExt cx="2481129" cy="481246"/>
          </a:xfrm>
        </p:grpSpPr>
        <p:sp>
          <p:nvSpPr>
            <p:cNvPr id="12" name="Rectangle 11">
              <a:extLst>
                <a:ext uri="{FF2B5EF4-FFF2-40B4-BE49-F238E27FC236}">
                  <a16:creationId xmlns:a16="http://schemas.microsoft.com/office/drawing/2014/main" id="{F47D8E6F-CB64-4B55-B763-16DACDCF5C73}"/>
                </a:ext>
              </a:extLst>
            </p:cNvPr>
            <p:cNvSpPr/>
            <p:nvPr/>
          </p:nvSpPr>
          <p:spPr>
            <a:xfrm>
              <a:off x="1513802" y="2846398"/>
              <a:ext cx="2043338" cy="371120"/>
            </a:xfrm>
            <a:prstGeom prst="rect">
              <a:avLst/>
            </a:prstGeom>
            <a:solidFill>
              <a:schemeClr val="bg1"/>
            </a:solidFill>
            <a:ln>
              <a:solidFill>
                <a:schemeClr val="tx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2F325D"/>
                  </a:solidFill>
                  <a:latin typeface="Gadugi" panose="020B0502040204020203" pitchFamily="34" charset="0"/>
                  <a:ea typeface="Gadugi" panose="020B0502040204020203" pitchFamily="34" charset="0"/>
                </a:rPr>
                <a:t>Spend Sensibly</a:t>
              </a:r>
              <a:endParaRPr lang="en-US" sz="1400" dirty="0">
                <a:solidFill>
                  <a:srgbClr val="2F325D"/>
                </a:solidFill>
                <a:latin typeface="Gadugi" panose="020B0502040204020203" pitchFamily="34" charset="0"/>
                <a:ea typeface="Gadugi" panose="020B0502040204020203" pitchFamily="34" charset="0"/>
              </a:endParaRPr>
            </a:p>
          </p:txBody>
        </p:sp>
        <p:sp>
          <p:nvSpPr>
            <p:cNvPr id="13" name="Rectangle 12">
              <a:extLst>
                <a:ext uri="{FF2B5EF4-FFF2-40B4-BE49-F238E27FC236}">
                  <a16:creationId xmlns:a16="http://schemas.microsoft.com/office/drawing/2014/main" id="{39CFA9B4-A00B-49DD-A251-CE0A1B2D1F36}"/>
                </a:ext>
              </a:extLst>
            </p:cNvPr>
            <p:cNvSpPr/>
            <p:nvPr/>
          </p:nvSpPr>
          <p:spPr>
            <a:xfrm>
              <a:off x="1076011" y="2784400"/>
              <a:ext cx="437791" cy="481246"/>
            </a:xfrm>
            <a:prstGeom prst="rect">
              <a:avLst/>
            </a:prstGeom>
            <a:solidFill>
              <a:srgbClr val="2F325D"/>
            </a:solidFill>
            <a:ln>
              <a:solidFill>
                <a:schemeClr val="tx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Gadugi" panose="020B0502040204020203" pitchFamily="34" charset="0"/>
                  <a:ea typeface="Gadugi" panose="020B0502040204020203" pitchFamily="34" charset="0"/>
                </a:rPr>
                <a:t>3</a:t>
              </a:r>
            </a:p>
          </p:txBody>
        </p:sp>
      </p:grpSp>
      <p:sp>
        <p:nvSpPr>
          <p:cNvPr id="14" name="Title 1">
            <a:extLst>
              <a:ext uri="{FF2B5EF4-FFF2-40B4-BE49-F238E27FC236}">
                <a16:creationId xmlns:a16="http://schemas.microsoft.com/office/drawing/2014/main" id="{95CF045F-4B76-4C9D-951E-637914C8BB22}"/>
              </a:ext>
            </a:extLst>
          </p:cNvPr>
          <p:cNvSpPr txBox="1">
            <a:spLocks/>
          </p:cNvSpPr>
          <p:nvPr/>
        </p:nvSpPr>
        <p:spPr>
          <a:xfrm>
            <a:off x="1825360" y="3851363"/>
            <a:ext cx="5493279" cy="1785349"/>
          </a:xfrm>
          <a:prstGeom prst="rect">
            <a:avLst/>
          </a:prstGeom>
          <a:solidFill>
            <a:srgbClr val="FFFFFF"/>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2800" dirty="0">
                <a:solidFill>
                  <a:schemeClr val="tx2">
                    <a:lumMod val="75000"/>
                  </a:schemeClr>
                </a:solidFill>
              </a:rPr>
              <a:t>Map your money to start on the journey to your financial growth and </a:t>
            </a:r>
            <a:r>
              <a:rPr lang="en-US" sz="2800" dirty="0" err="1">
                <a:solidFill>
                  <a:schemeClr val="tx2">
                    <a:lumMod val="75000"/>
                  </a:schemeClr>
                </a:solidFill>
              </a:rPr>
              <a:t>succe</a:t>
            </a:r>
            <a:r>
              <a:rPr lang="en-US" sz="2800" dirty="0">
                <a:solidFill>
                  <a:schemeClr val="tx2">
                    <a:lumMod val="75000"/>
                  </a:schemeClr>
                </a:solidFill>
              </a:rPr>
              <a:t>$$.</a:t>
            </a:r>
          </a:p>
        </p:txBody>
      </p:sp>
    </p:spTree>
    <p:extLst>
      <p:ext uri="{BB962C8B-B14F-4D97-AF65-F5344CB8AC3E}">
        <p14:creationId xmlns:p14="http://schemas.microsoft.com/office/powerpoint/2010/main" val="167924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childTnLst>
                                </p:cTn>
                              </p:par>
                            </p:childTnLst>
                          </p:cTn>
                        </p:par>
                        <p:par>
                          <p:cTn id="8" fill="hold">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
            <a:extLst>
              <a:ext uri="{FF2B5EF4-FFF2-40B4-BE49-F238E27FC236}">
                <a16:creationId xmlns:a16="http://schemas.microsoft.com/office/drawing/2014/main" id="{D35D99D1-0E9D-49D4-9A34-1E2AA0E0EE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460" y="2177066"/>
            <a:ext cx="3928914" cy="2462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txBox="1">
            <a:spLocks noChangeArrowheads="1"/>
          </p:cNvSpPr>
          <p:nvPr/>
        </p:nvSpPr>
        <p:spPr bwMode="auto">
          <a:xfrm>
            <a:off x="0" y="0"/>
            <a:ext cx="9144000" cy="10668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5400" kern="0" dirty="0">
                <a:latin typeface="+mj-lt"/>
                <a:ea typeface="+mj-ea"/>
                <a:cs typeface="+mj-cs"/>
              </a:rPr>
              <a:t> </a:t>
            </a:r>
            <a:endParaRPr kumimoji="0" lang="en-US" sz="5400" b="0" i="0" u="none" strike="noStrike" kern="0" cap="none" spc="0" normalizeH="0" baseline="0" noProof="0" dirty="0">
              <a:ln>
                <a:noFill/>
              </a:ln>
              <a:effectLst/>
              <a:uLnTx/>
              <a:uFillTx/>
              <a:latin typeface="+mj-lt"/>
              <a:ea typeface="+mj-ea"/>
              <a:cs typeface="+mj-cs"/>
            </a:endParaRPr>
          </a:p>
        </p:txBody>
      </p:sp>
      <p:sp>
        <p:nvSpPr>
          <p:cNvPr id="128002" name="AutoShape 2" descr="data:image/jpeg;base64,/9j/4AAQSkZJRgABAQAAAQABAAD/2wBDAAkGBwgHBgkIBwgKCgkLDRYPDQwMDRsUFRAWIB0iIiAdHx8kKDQsJCYxJx8fLT0tMTU3Ojo6Iys/RD84QzQ5Ojf/2wBDAQoKCg0MDRoPDxo3JR8lNzc3Nzc3Nzc3Nzc3Nzc3Nzc3Nzc3Nzc3Nzc3Nzc3Nzc3Nzc3Nzc3Nzc3Nzc3Nzc3Nzf/wAARCACLALoDASIAAhEBAxEB/8QAHAAAAQUBAQEAAAAAAAAAAAAAAwECBAUGAAgH/8QAQBAAAQMCBAMECAQDBgcAAAAAAQACAwQRBRIhMQZBURMiYZEHFDJCUnGBoRUWM7EjNJIkNVNic8FDcqKy0eHw/8QAGQEAAwEBAQAAAAAAAAAAAAAAAAEDAgQF/8QAIhEAAwACAwADAAMBAAAAAAAAAAECAxESEyEEFDEiQVEy/9oADAMBAAIRAxEAPwC0Y4WsnHKRss+zGWAbhNk4hiZoXDzXnOLLq5NCGNI2S9k2+yzh4liaPbSt4njOuYFHXQ3cmk7MW2+yXsm9As7+Zo/iC78zx/El1UHZJfvjHRMEYvsFQO4lYfeCH+ZmDchLqsfOTQyNaBeyjOaL7fZUUnErHDQqO7iRt7krXVYuyTRmMHkmOYByVAOJGH3lx4hYfeR15A7JLzs29FxjbzCz7uIG39pJ+YAR7SfXYc5NC1jb6BEDBvZZtvEDeZTxxCzqhY7Fzk0gaOicANdAs0OIW9U78wt6/dPqsXOTSFo6JQG9FmjxC3r90h4ib1Hml1WHZJqBZOzW2Cyn5iHVKeIm9UdeQOcmq7WyTtFlDxI0D2k38zs+MI68g+Ula35qvxGM5rgmynxnvBCrQCDdelXhwYv0rXMLmDUokMJy80o2UmnHdWp0PI3sB2XW/mnth63RnNATQ9oO61pE9s4QDpqmyQN6FSWajTVAqJmMOpT0HoIQMshSQNuo1ViAazTfkoUdfPNMxkbC973BrWN1LidAAEvEaU0y2bA3YJexHQr6jwp6JZ6ijiquIqqSnkeA71SEAlg6OcefgAtHL6JsAd+lJVx68pb38wsckNY6PhvYtvqCl7FvRfZJvRJhcYJbiFbrqB3LD7LHcScEVGDAy00xqYAO9dtnN/8AKaaYnFIxfYNvsU4QN3spBYnZbBa0Z2yL2I6JREOiPbZJZGg2AMfgm9mCpJA6phCNCAZB0TS231RyOiE/RGg2yNKL7IfZN6FSA0uKL2Tf/gjQ9snsHeCZWeyURmm6DVvsFiymL9IQUuIgNHVR2kFWeDUvrVdGy2l9VnkpW2UqOT0iJURy5C4NNlUT1EkbjdfWpuH4nUps2xtosfi3C7mNLrIXycYV8akUMFXeMa2NlUYhVukksHaDoVKrmPpAWkbKnJJueqosiMLG0/Q3YyvbmAJW/wDQRh8FZx0JKmPOaSnfLGC24D7gA/c2WGhqw2MMc36r6N6C4KqTiWWvp2u7JmWGQgXFnZib+QWsilzs1LaZ6JASqLXVQo4DIWlx5NHNPpKhlTTRzxate0ELm36V15sfM0Fjvksbjbo87ozY3F7LS4ziMNBRTSPd3msJA6lfPKzF218bZ49A7S3S260v0zS8PneIU7Ya2aNnstebfJRjHorSrhmbK41As9xJPRRHNAG2qsjkb9IZZ0TMpR5N01MABBSWKK5wHJNDr8kbQ+NP8AOGXdBcCTpzRJyb7Lo3gDvbrPNGuujmRZdSNU/KeicJBe4AXdp4BHJCeOgoKj1eoNkUG6DN7JQ0KXpkWN3ftzVzhNT6rUtedBdUbP1lYwWMjQdrqblNaZV2000fS8PxT1mAaaWUXGqxjYnBwFil4eigFKMx5dVF4igjkacpXA8SVeHXOVufT55xDlkLy3UFZlayvgBzDeyy07MkrmrsiNSSdpvQzrdem/QjggwrgWmnkjyz173VEl97E2b/ANIC854DhU+OYzSYXStLpamUM090cz9Bcr2NR07KSkhp4hZkTAxvyAsqU/NCRBxgCQsYd7ErOxYjU4NK+GJofE83yuvofBW+O1BimJYzO5oDbA23KpsRa1wbKdxyXh/Jz1GZuWelghPHqkVPFFdJUROfUkAvHdY3ks9goD6N+m0ztemyHxRXjtA90T5DnyNaw7eKdgrgIZoxpZwfb5hdfw7unumQ+TMqfB+K07amEE6OYfsqsYddt7hXEzw5jiNbqHmJ0yr01kS8Z5s43X4Vb6NjDrZSaWiheBmYCpBpHS6kJ7aN8be6bfVPlLNqHIgwqkde8YTmYLSfB90IxzsPtJQ+cbOT4Q/7Nc2v6LCn4foNy0FOrMAw4x6Rtv8AJVsk9XlswkFRXVFfsXOIQseP/Q7WxzsApg4htkz8uxdQkZJWA7OKL2lT0f5LDwRv9NrM/wDDKX03QZnhul0X3b3UCe73kAp09HLE7YzOBJdToJLvaAdbhVojdmupMJLHtJOxWN+FnBr6SoqIqfu32XT1Ez4iZLhRqGvjEYa7pzQsRxJgjIC5m3yKqfCqqX5nv1tqs3iLbTX6hWzpjI8m+6r6+PM3MNSupPaIuWq2bP0DRsf6QWF4uWUkjm+B7ov916XvovJPo6xo8P8AGWHVrv0nSCGXwa42v9DY/RerKyqbHQvnYbjL3beKzkfFbZWfShxGRz6l+gu923RQMUuGht7m2yKJb3mk9rkFUYlVPFnyC2vVeDa502keonxnRksXia6szndriQFCZUmkqu5q2UhgHjqrfFQ2R4c0gEi6p3U4newkkBj8wPiF2/FetHLm9RYtcWut5qLG54mcLucAei4zXJsblPomh93mTKTysvRpbOGHpk5soawEtdf5JDVX3af6UM6mxnCI2JpH6+qzpleSAvqWnUtt9Ezt4/hRH05O01/ohGFzf+IPJGqFuQrJo3e7b5lK+SO2wUe7m++PJDe950uPJH8g/iS2zwg65UT1qLq3zVVJI5o93TwQvWHdR/Sj0fhmHOJ2Udsbi66I12gRo7c1h5BTGhghuNlIipmkC4RG2toERrrG6xV7WkUmdP0c2kyjR2ngmy0Qe3vG6J2p6rjISN1DVf6X5T/hVyUeRxtZBlpMw2VxludUpjBGwV4vSI2tso4qINIOXUFem68huAwPDnNY5rCSOWi+ACFek8MGbDKUOAP8Ft/Jap9stGV/BpmSkq8PhjZFJI7M9pLLNOtv3WTxzGaONrhn1PI7pnpcqZ6PFsNdE8tENRdtuVy0fsVS8YSGR8M5Y0inY4utuRlPLnuudYePh1ulZWVHEtMZmtDruGgbvdPZiLZo7xkgk6scLarKYbRPnqJ6yRthTNDgP8xOivrl87P8rQFbHhUvZC680XEZtFm3cV0Uz2ssIx5rohlguU5jxpsrXkUs55jbASTTXJEf3SMmqL6MNv8AmUouPh5JzXkch5Kf2DXSh0Mry27mH+pDmqXZwCw+aKJSNLN8kN4z8h9Am/kAsCLCiijlaC5qmDD4nC9tVSxvkj9lxFlJZWzN53T+whPCTn4XG7QXQfwRnU/ZDGITg+yk/E5fhHmn9iRdLPnbCPBGY9o5oGXxXWJFgUngYu9E1szBoSiCZiopJHiQi/NMmmlYN1Jxpl5rktmh7eOxFwlEzNNQsiayb4kSGrlc/LcprE2FUka8Sstv904TsHPRZk1EoG6GamYm19FrpZPuRq2zRucBfmvSmHf3fTW/wm/svIsMk5c35heuMJJOF0pI17Jun0WphyHNUfNePMMZjPEgbKT2FI5sjx1IsQFn2xjFsXnhczuCnc3w3C2PEjZKPiOd0sDnQ1lv4rdmkAAA/P8A2VZR0UdJVT1TgGx5cts3tFYf6dMeI+fV8LKCSShija3tZNR1A2Keacxua42U7FIJsRxk1T2NZHEbNaBcgX3J/wBl0je9ZUkhkYkrwymbc2v1Uft2j3lE4kmfFTwtZpdx/ZUXrU3VLJidPZOciRq21LPiCeJ2bZgsj63Nyuu9cnPNS+uzfdJsmzMt7QTu3Z1Cxnr07Uv4hPbcpfXoO6TZ9uz4glbURgauWK9fn31XfiE/ij61B3SboTRm3e1KXPH1Kwn4lUdSu/E6jx80fXY+6Trrr9EzO3qlzN6r0Dzv7Izv1zouqmDs/oukcO30XVJ/hH5Lkv8AT0MP/JTkWJ+aJTG0oQjufmpFCwOkJPJUj9M5fwme0iMjHOycGNCe1o5q2jjOacmVwAuDcL1lg7zJhdI82u6JpNvkvJ5aMpt0XqvhwH8BoL79g39lOy2IditHFVwlsrQdND0WGxHDOwkIjc5wLrNuNvFfRi3NuBayouIIGNZnbYHbZYcp/p0Kmj5riJjhidDG2wvdx6lUndLrq64g7Nshax3/ALVK1ttU5WjFMo+KDZ8Db8iqPS+yvOJGXqIb/AqcsFlZI5a/RlwEht80/IE3KL7I0IQkBJcJ+UeCTKEaAbpyC7ROsOaSzUaEM0SXCcQL7pth1QMqRPIPeKX1mS3tIKXkFjbOjSCxyuMt3a3U6ofeHToqxnthTJv01Gv0vHiISJDIY3abIfNKNwqyTr0miod4IjKhyiD2U9myps52iYyZzntaObgPMr13hLSzDKVp3ETf2Xj2A/2mD/Ub/wBwXsWg/kYP9MfssUUxrQdZri2RzYgANOq0yznFIv2YO1wsFUfNcVhBncXDUDmoPZ63P0V1jP8ANyHobKsdq4rSMWYXjKqdDiMbRt2d/uqD8Qdsrfj3TFIrf4SzJWuRjiiaa53IJPXnqGuS5MfBEv16TwSGtf4KKu5I5MOCJJrJEhrJDzCjrkbY+CD+tSHmk9Zk6lBXI2NQj//Z"/>
          <p:cNvSpPr>
            <a:spLocks noChangeAspect="1" noChangeArrowheads="1"/>
          </p:cNvSpPr>
          <p:nvPr/>
        </p:nvSpPr>
        <p:spPr bwMode="auto">
          <a:xfrm>
            <a:off x="63500" y="-611188"/>
            <a:ext cx="1685925" cy="1266826"/>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4A1CC994-0669-41C6-A4CB-2334E9666B06}"/>
              </a:ext>
            </a:extLst>
          </p:cNvPr>
          <p:cNvSpPr>
            <a:spLocks noGrp="1"/>
          </p:cNvSpPr>
          <p:nvPr>
            <p:ph type="title"/>
          </p:nvPr>
        </p:nvSpPr>
        <p:spPr/>
        <p:txBody>
          <a:bodyPr/>
          <a:lstStyle/>
          <a:p>
            <a:r>
              <a:rPr lang="en-US" dirty="0"/>
              <a:t>Financial Technology</a:t>
            </a:r>
          </a:p>
        </p:txBody>
      </p:sp>
      <p:sp>
        <p:nvSpPr>
          <p:cNvPr id="14" name="Title 4">
            <a:extLst>
              <a:ext uri="{FF2B5EF4-FFF2-40B4-BE49-F238E27FC236}">
                <a16:creationId xmlns:a16="http://schemas.microsoft.com/office/drawing/2014/main" id="{FCE0240B-80CE-4E57-BC21-2CE260F70A3A}"/>
              </a:ext>
            </a:extLst>
          </p:cNvPr>
          <p:cNvSpPr txBox="1">
            <a:spLocks/>
          </p:cNvSpPr>
          <p:nvPr/>
        </p:nvSpPr>
        <p:spPr>
          <a:xfrm>
            <a:off x="499176" y="2785142"/>
            <a:ext cx="3605481" cy="1246489"/>
          </a:xfrm>
          <a:prstGeom prst="rect">
            <a:avLst/>
          </a:prstGeom>
          <a:solidFill>
            <a:srgbClr val="DCE6F2">
              <a:alpha val="76078"/>
            </a:srgb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3600" dirty="0"/>
              <a:t>Software</a:t>
            </a:r>
          </a:p>
        </p:txBody>
      </p:sp>
      <p:sp>
        <p:nvSpPr>
          <p:cNvPr id="15" name="Rectangle 14">
            <a:extLst>
              <a:ext uri="{FF2B5EF4-FFF2-40B4-BE49-F238E27FC236}">
                <a16:creationId xmlns:a16="http://schemas.microsoft.com/office/drawing/2014/main" id="{E909084B-EA0B-4F12-979E-A1DBC91C4BEE}"/>
              </a:ext>
            </a:extLst>
          </p:cNvPr>
          <p:cNvSpPr/>
          <p:nvPr/>
        </p:nvSpPr>
        <p:spPr>
          <a:xfrm>
            <a:off x="4566066" y="1677988"/>
            <a:ext cx="4569039" cy="4072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8E2CB14-F06F-433F-9A50-1087965B4DAA}"/>
              </a:ext>
            </a:extLst>
          </p:cNvPr>
          <p:cNvSpPr/>
          <p:nvPr/>
        </p:nvSpPr>
        <p:spPr>
          <a:xfrm>
            <a:off x="4574961" y="1811021"/>
            <a:ext cx="4569039" cy="3656386"/>
          </a:xfrm>
          <a:prstGeom prst="rect">
            <a:avLst/>
          </a:prstGeom>
        </p:spPr>
        <p:txBody>
          <a:bodyPr wrap="square">
            <a:spAutoFit/>
          </a:bodyPr>
          <a:lstStyle/>
          <a:p>
            <a:pPr marL="119062" lvl="1">
              <a:lnSpc>
                <a:spcPct val="80000"/>
              </a:lnSpc>
              <a:spcBef>
                <a:spcPts val="300"/>
              </a:spcBef>
              <a:spcAft>
                <a:spcPts val="300"/>
              </a:spcAft>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These are computer programs for budgeting, investing, tax preparation and electronic filing.</a:t>
            </a:r>
          </a:p>
          <a:p>
            <a:pPr marL="119062" lvl="1">
              <a:lnSpc>
                <a:spcPct val="80000"/>
              </a:lnSpc>
              <a:spcBef>
                <a:spcPts val="300"/>
              </a:spcBef>
              <a:spcAft>
                <a:spcPts val="300"/>
              </a:spcAft>
              <a:tabLst>
                <a:tab pos="804863" algn="l"/>
                <a:tab pos="2336800" algn="l"/>
              </a:tabLst>
            </a:pPr>
            <a:endParaRPr lang="en-US" sz="1200" dirty="0">
              <a:solidFill>
                <a:schemeClr val="tx2">
                  <a:lumMod val="75000"/>
                </a:schemeClr>
              </a:solidFill>
              <a:latin typeface="Gadugi" panose="020B0502040204020203" pitchFamily="34" charset="0"/>
              <a:ea typeface="Gadugi" panose="020B0502040204020203" pitchFamily="34" charset="0"/>
            </a:endParaRPr>
          </a:p>
          <a:p>
            <a:pPr marL="119062" lvl="1">
              <a:lnSpc>
                <a:spcPct val="80000"/>
              </a:lnSpc>
              <a:spcBef>
                <a:spcPts val="300"/>
              </a:spcBef>
              <a:spcAft>
                <a:spcPts val="300"/>
              </a:spcAft>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Examples:*</a:t>
            </a:r>
          </a:p>
          <a:p>
            <a:pPr marL="1033462" lvl="2" indent="-457200">
              <a:lnSpc>
                <a:spcPct val="80000"/>
              </a:lnSpc>
              <a:spcBef>
                <a:spcPts val="300"/>
              </a:spcBef>
              <a:spcAft>
                <a:spcPts val="300"/>
              </a:spcAft>
              <a:buFont typeface="Courier New" panose="02070309020205020404" pitchFamily="49" charset="0"/>
              <a:buChar char="o"/>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Quicken</a:t>
            </a:r>
          </a:p>
          <a:p>
            <a:pPr marL="1033462" lvl="2" indent="-457200">
              <a:lnSpc>
                <a:spcPct val="80000"/>
              </a:lnSpc>
              <a:spcBef>
                <a:spcPts val="300"/>
              </a:spcBef>
              <a:spcAft>
                <a:spcPts val="300"/>
              </a:spcAft>
              <a:buFont typeface="Courier New" panose="02070309020205020404" pitchFamily="49" charset="0"/>
              <a:buChar char="o"/>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TurboTax</a:t>
            </a:r>
          </a:p>
          <a:p>
            <a:pPr marL="1033462" lvl="2" indent="-457200">
              <a:lnSpc>
                <a:spcPct val="80000"/>
              </a:lnSpc>
              <a:spcBef>
                <a:spcPts val="300"/>
              </a:spcBef>
              <a:spcAft>
                <a:spcPts val="300"/>
              </a:spcAft>
              <a:buFont typeface="Courier New" panose="02070309020205020404" pitchFamily="49" charset="0"/>
              <a:buChar char="o"/>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IRS’s e-File</a:t>
            </a:r>
          </a:p>
          <a:p>
            <a:pPr marL="119062" lvl="1">
              <a:lnSpc>
                <a:spcPct val="80000"/>
              </a:lnSpc>
              <a:spcBef>
                <a:spcPts val="300"/>
              </a:spcBef>
              <a:spcAft>
                <a:spcPts val="300"/>
              </a:spcAft>
              <a:tabLst>
                <a:tab pos="804863" algn="l"/>
                <a:tab pos="2336800" algn="l"/>
              </a:tabLst>
            </a:pPr>
            <a:endParaRPr lang="en-US" sz="2800" dirty="0">
              <a:solidFill>
                <a:schemeClr val="tx2">
                  <a:lumMod val="75000"/>
                </a:schemeClr>
              </a:solidFill>
              <a:latin typeface="Gadugi" panose="020B0502040204020203" pitchFamily="34" charset="0"/>
              <a:ea typeface="Gadugi" panose="020B0502040204020203" pitchFamily="34" charset="0"/>
            </a:endParaRPr>
          </a:p>
        </p:txBody>
      </p:sp>
      <p:sp>
        <p:nvSpPr>
          <p:cNvPr id="9" name="Rectangle 8">
            <a:extLst>
              <a:ext uri="{FF2B5EF4-FFF2-40B4-BE49-F238E27FC236}">
                <a16:creationId xmlns:a16="http://schemas.microsoft.com/office/drawing/2014/main" id="{FA17EED0-1A9D-4E5B-B947-52D5961851B9}"/>
              </a:ext>
            </a:extLst>
          </p:cNvPr>
          <p:cNvSpPr/>
          <p:nvPr/>
        </p:nvSpPr>
        <p:spPr>
          <a:xfrm>
            <a:off x="-8895" y="6251412"/>
            <a:ext cx="9144000" cy="486287"/>
          </a:xfrm>
          <a:prstGeom prst="rect">
            <a:avLst/>
          </a:prstGeom>
          <a:noFill/>
        </p:spPr>
        <p:txBody>
          <a:bodyPr wrap="square">
            <a:spAutoFit/>
          </a:bodyPr>
          <a:lstStyle/>
          <a:p>
            <a:pPr marL="119062" lvl="1">
              <a:lnSpc>
                <a:spcPct val="80000"/>
              </a:lnSpc>
              <a:spcBef>
                <a:spcPts val="300"/>
              </a:spcBef>
              <a:spcAft>
                <a:spcPts val="300"/>
              </a:spcAft>
              <a:tabLst>
                <a:tab pos="804863" algn="l"/>
                <a:tab pos="2336800" algn="l"/>
              </a:tabLst>
            </a:pPr>
            <a:r>
              <a:rPr lang="en-US" sz="1600" i="1" dirty="0">
                <a:solidFill>
                  <a:schemeClr val="accent2">
                    <a:lumMod val="75000"/>
                  </a:schemeClr>
                </a:solidFill>
                <a:latin typeface="Gadugi" panose="020B0502040204020203" pitchFamily="34" charset="0"/>
                <a:ea typeface="Gadugi" panose="020B0502040204020203" pitchFamily="34" charset="0"/>
              </a:rPr>
              <a:t>*This is in no way an endorsement of any company, product, or service.  As with any financial technology, use caution and review security measures to protect your personal information.</a:t>
            </a:r>
          </a:p>
        </p:txBody>
      </p:sp>
    </p:spTree>
    <p:extLst>
      <p:ext uri="{BB962C8B-B14F-4D97-AF65-F5344CB8AC3E}">
        <p14:creationId xmlns:p14="http://schemas.microsoft.com/office/powerpoint/2010/main" val="84595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anim calcmode="lin" valueType="num">
                                      <p:cBhvr additive="base">
                                        <p:cTn id="7" dur="1000" fill="hold"/>
                                        <p:tgtEl>
                                          <p:spTgt spid="16">
                                            <p:txEl>
                                              <p:pRg st="2" end="2"/>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16">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 calcmode="lin" valueType="num">
                                      <p:cBhvr additive="base">
                                        <p:cTn id="11" dur="10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16">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anim calcmode="lin" valueType="num">
                                      <p:cBhvr additive="base">
                                        <p:cTn id="15" dur="1000" fill="hold"/>
                                        <p:tgtEl>
                                          <p:spTgt spid="16">
                                            <p:txEl>
                                              <p:pRg st="3" end="3"/>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16">
                                            <p:txEl>
                                              <p:pRg st="3" end="3"/>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6">
                                            <p:txEl>
                                              <p:pRg st="4" end="4"/>
                                            </p:txEl>
                                          </p:spTgt>
                                        </p:tgtEl>
                                        <p:attrNameLst>
                                          <p:attrName>style.visibility</p:attrName>
                                        </p:attrNameLst>
                                      </p:cBhvr>
                                      <p:to>
                                        <p:strVal val="visible"/>
                                      </p:to>
                                    </p:set>
                                    <p:anim calcmode="lin" valueType="num">
                                      <p:cBhvr additive="base">
                                        <p:cTn id="19" dur="1000" fill="hold"/>
                                        <p:tgtEl>
                                          <p:spTgt spid="16">
                                            <p:txEl>
                                              <p:pRg st="4" end="4"/>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16">
                                            <p:txEl>
                                              <p:pRg st="4" end="4"/>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6">
                                            <p:txEl>
                                              <p:pRg st="5" end="5"/>
                                            </p:txEl>
                                          </p:spTgt>
                                        </p:tgtEl>
                                        <p:attrNameLst>
                                          <p:attrName>style.visibility</p:attrName>
                                        </p:attrNameLst>
                                      </p:cBhvr>
                                      <p:to>
                                        <p:strVal val="visible"/>
                                      </p:to>
                                    </p:set>
                                    <p:anim calcmode="lin" valueType="num">
                                      <p:cBhvr additive="base">
                                        <p:cTn id="23" dur="1000" fill="hold"/>
                                        <p:tgtEl>
                                          <p:spTgt spid="16">
                                            <p:txEl>
                                              <p:pRg st="5" end="5"/>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16">
                                            <p:txEl>
                                              <p:pRg st="5" end="5"/>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1+#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
            <a:extLst>
              <a:ext uri="{FF2B5EF4-FFF2-40B4-BE49-F238E27FC236}">
                <a16:creationId xmlns:a16="http://schemas.microsoft.com/office/drawing/2014/main" id="{D35D99D1-0E9D-49D4-9A34-1E2AA0E0EE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460" y="2177066"/>
            <a:ext cx="3928914" cy="2462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txBox="1">
            <a:spLocks noChangeArrowheads="1"/>
          </p:cNvSpPr>
          <p:nvPr/>
        </p:nvSpPr>
        <p:spPr bwMode="auto">
          <a:xfrm>
            <a:off x="0" y="0"/>
            <a:ext cx="9144000" cy="10668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5400" kern="0" dirty="0">
                <a:latin typeface="+mj-lt"/>
                <a:ea typeface="+mj-ea"/>
                <a:cs typeface="+mj-cs"/>
              </a:rPr>
              <a:t> </a:t>
            </a:r>
            <a:endParaRPr kumimoji="0" lang="en-US" sz="5400" b="0" i="0" u="none" strike="noStrike" kern="0" cap="none" spc="0" normalizeH="0" baseline="0" noProof="0" dirty="0">
              <a:ln>
                <a:noFill/>
              </a:ln>
              <a:effectLst/>
              <a:uLnTx/>
              <a:uFillTx/>
              <a:latin typeface="+mj-lt"/>
              <a:ea typeface="+mj-ea"/>
              <a:cs typeface="+mj-cs"/>
            </a:endParaRPr>
          </a:p>
        </p:txBody>
      </p:sp>
      <p:sp>
        <p:nvSpPr>
          <p:cNvPr id="128002" name="AutoShape 2" descr="data:image/jpeg;base64,/9j/4AAQSkZJRgABAQAAAQABAAD/2wBDAAkGBwgHBgkIBwgKCgkLDRYPDQwMDRsUFRAWIB0iIiAdHx8kKDQsJCYxJx8fLT0tMTU3Ojo6Iys/RD84QzQ5Ojf/2wBDAQoKCg0MDRoPDxo3JR8lNzc3Nzc3Nzc3Nzc3Nzc3Nzc3Nzc3Nzc3Nzc3Nzc3Nzc3Nzc3Nzc3Nzc3Nzc3Nzc3Nzf/wAARCACLALoDASIAAhEBAxEB/8QAHAAAAQUBAQEAAAAAAAAAAAAAAwECBAUGAAgH/8QAQBAAAQMCBAMECAQDBgcAAAAAAQACAwQRBRIhMQZBURMiYZEHFDJCUnGBoRUWM7EjNJIkNVNic8FDcqKy0eHw/8QAGQEAAwEBAQAAAAAAAAAAAAAAAAEDAgQF/8QAIhEAAwACAwADAAMBAAAAAAAAAAECAxESEyEEFDEiQVEy/9oADAMBAAIRAxEAPwC0Y4WsnHKRss+zGWAbhNk4hiZoXDzXnOLLq5NCGNI2S9k2+yzh4liaPbSt4njOuYFHXQ3cmk7MW2+yXsm9As7+Zo/iC78zx/El1UHZJfvjHRMEYvsFQO4lYfeCH+ZmDchLqsfOTQyNaBeyjOaL7fZUUnErHDQqO7iRt7krXVYuyTRmMHkmOYByVAOJGH3lx4hYfeR15A7JLzs29FxjbzCz7uIG39pJ+YAR7SfXYc5NC1jb6BEDBvZZtvEDeZTxxCzqhY7Fzk0gaOicANdAs0OIW9U78wt6/dPqsXOTSFo6JQG9FmjxC3r90h4ib1Hml1WHZJqBZOzW2Cyn5iHVKeIm9UdeQOcmq7WyTtFlDxI0D2k38zs+MI68g+Ula35qvxGM5rgmynxnvBCrQCDdelXhwYv0rXMLmDUokMJy80o2UmnHdWp0PI3sB2XW/mnth63RnNATQ9oO61pE9s4QDpqmyQN6FSWajTVAqJmMOpT0HoIQMshSQNuo1ViAazTfkoUdfPNMxkbC973BrWN1LidAAEvEaU0y2bA3YJexHQr6jwp6JZ6ijiquIqqSnkeA71SEAlg6OcefgAtHL6JsAd+lJVx68pb38wsckNY6PhvYtvqCl7FvRfZJvRJhcYJbiFbrqB3LD7LHcScEVGDAy00xqYAO9dtnN/8AKaaYnFIxfYNvsU4QN3spBYnZbBa0Z2yL2I6JREOiPbZJZGg2AMfgm9mCpJA6phCNCAZB0TS231RyOiE/RGg2yNKL7IfZN6FSA0uKL2Tf/gjQ9snsHeCZWeyURmm6DVvsFiymL9IQUuIgNHVR2kFWeDUvrVdGy2l9VnkpW2UqOT0iJURy5C4NNlUT1EkbjdfWpuH4nUps2xtosfi3C7mNLrIXycYV8akUMFXeMa2NlUYhVukksHaDoVKrmPpAWkbKnJJueqosiMLG0/Q3YyvbmAJW/wDQRh8FZx0JKmPOaSnfLGC24D7gA/c2WGhqw2MMc36r6N6C4KqTiWWvp2u7JmWGQgXFnZib+QWsilzs1LaZ6JASqLXVQo4DIWlx5NHNPpKhlTTRzxate0ELm36V15sfM0Fjvksbjbo87ozY3F7LS4ziMNBRTSPd3msJA6lfPKzF218bZ49A7S3S260v0zS8PneIU7Ya2aNnstebfJRjHorSrhmbK41As9xJPRRHNAG2qsjkb9IZZ0TMpR5N01MABBSWKK5wHJNDr8kbQ+NP8AOGXdBcCTpzRJyb7Lo3gDvbrPNGuujmRZdSNU/KeicJBe4AXdp4BHJCeOgoKj1eoNkUG6DN7JQ0KXpkWN3ftzVzhNT6rUtedBdUbP1lYwWMjQdrqblNaZV2000fS8PxT1mAaaWUXGqxjYnBwFil4eigFKMx5dVF4igjkacpXA8SVeHXOVufT55xDlkLy3UFZlayvgBzDeyy07MkrmrsiNSSdpvQzrdem/QjggwrgWmnkjyz173VEl97E2b/ANIC854DhU+OYzSYXStLpamUM090cz9Bcr2NR07KSkhp4hZkTAxvyAsqU/NCRBxgCQsYd7ErOxYjU4NK+GJofE83yuvofBW+O1BimJYzO5oDbA23KpsRa1wbKdxyXh/Jz1GZuWelghPHqkVPFFdJUROfUkAvHdY3ks9goD6N+m0ztemyHxRXjtA90T5DnyNaw7eKdgrgIZoxpZwfb5hdfw7unumQ+TMqfB+K07amEE6OYfsqsYddt7hXEzw5jiNbqHmJ0yr01kS8Z5s43X4Vb6NjDrZSaWiheBmYCpBpHS6kJ7aN8be6bfVPlLNqHIgwqkde8YTmYLSfB90IxzsPtJQ+cbOT4Q/7Nc2v6LCn4foNy0FOrMAw4x6Rtv8AJVsk9XlswkFRXVFfsXOIQseP/Q7WxzsApg4htkz8uxdQkZJWA7OKL2lT0f5LDwRv9NrM/wDDKX03QZnhul0X3b3UCe73kAp09HLE7YzOBJdToJLvaAdbhVojdmupMJLHtJOxWN+FnBr6SoqIqfu32XT1Ez4iZLhRqGvjEYa7pzQsRxJgjIC5m3yKqfCqqX5nv1tqs3iLbTX6hWzpjI8m+6r6+PM3MNSupPaIuWq2bP0DRsf6QWF4uWUkjm+B7ov916XvovJPo6xo8P8AGWHVrv0nSCGXwa42v9DY/RerKyqbHQvnYbjL3beKzkfFbZWfShxGRz6l+gu923RQMUuGht7m2yKJb3mk9rkFUYlVPFnyC2vVeDa502keonxnRksXia6szndriQFCZUmkqu5q2UhgHjqrfFQ2R4c0gEi6p3U4newkkBj8wPiF2/FetHLm9RYtcWut5qLG54mcLucAei4zXJsblPomh93mTKTysvRpbOGHpk5soawEtdf5JDVX3af6UM6mxnCI2JpH6+qzpleSAvqWnUtt9Ezt4/hRH05O01/ohGFzf+IPJGqFuQrJo3e7b5lK+SO2wUe7m++PJDe950uPJH8g/iS2zwg65UT1qLq3zVVJI5o93TwQvWHdR/Sj0fhmHOJ2Udsbi66I12gRo7c1h5BTGhghuNlIipmkC4RG2toERrrG6xV7WkUmdP0c2kyjR2ngmy0Qe3vG6J2p6rjISN1DVf6X5T/hVyUeRxtZBlpMw2VxludUpjBGwV4vSI2tso4qINIOXUFem68huAwPDnNY5rCSOWi+ACFek8MGbDKUOAP8Ft/Jap9stGV/BpmSkq8PhjZFJI7M9pLLNOtv3WTxzGaONrhn1PI7pnpcqZ6PFsNdE8tENRdtuVy0fsVS8YSGR8M5Y0inY4utuRlPLnuudYePh1ulZWVHEtMZmtDruGgbvdPZiLZo7xkgk6scLarKYbRPnqJ6yRthTNDgP8xOivrl87P8rQFbHhUvZC680XEZtFm3cV0Uz2ssIx5rohlguU5jxpsrXkUs55jbASTTXJEf3SMmqL6MNv8AmUouPh5JzXkch5Kf2DXSh0Mry27mH+pDmqXZwCw+aKJSNLN8kN4z8h9Am/kAsCLCiijlaC5qmDD4nC9tVSxvkj9lxFlJZWzN53T+whPCTn4XG7QXQfwRnU/ZDGITg+yk/E5fhHmn9iRdLPnbCPBGY9o5oGXxXWJFgUngYu9E1szBoSiCZiopJHiQi/NMmmlYN1Jxpl5rktmh7eOxFwlEzNNQsiayb4kSGrlc/LcprE2FUka8Sstv904TsHPRZk1EoG6GamYm19FrpZPuRq2zRucBfmvSmHf3fTW/wm/svIsMk5c35heuMJJOF0pI17Jun0WphyHNUfNePMMZjPEgbKT2FI5sjx1IsQFn2xjFsXnhczuCnc3w3C2PEjZKPiOd0sDnQ1lv4rdmkAAA/P8A2VZR0UdJVT1TgGx5cts3tFYf6dMeI+fV8LKCSShija3tZNR1A2Keacxua42U7FIJsRxk1T2NZHEbNaBcgX3J/wBl0je9ZUkhkYkrwymbc2v1Uft2j3lE4kmfFTwtZpdx/ZUXrU3VLJidPZOciRq21LPiCeJ2bZgsj63Nyuu9cnPNS+uzfdJsmzMt7QTu3Z1Cxnr07Uv4hPbcpfXoO6TZ9uz4glbURgauWK9fn31XfiE/ij61B3SboTRm3e1KXPH1Kwn4lUdSu/E6jx80fXY+6Trrr9EzO3qlzN6r0Dzv7Izv1zouqmDs/oukcO30XVJ/hH5Lkv8AT0MP/JTkWJ+aJTG0oQjufmpFCwOkJPJUj9M5fwme0iMjHOycGNCe1o5q2jjOacmVwAuDcL1lg7zJhdI82u6JpNvkvJ5aMpt0XqvhwH8BoL79g39lOy2IditHFVwlsrQdND0WGxHDOwkIjc5wLrNuNvFfRi3NuBayouIIGNZnbYHbZYcp/p0Kmj5riJjhidDG2wvdx6lUndLrq64g7Nshax3/ALVK1ttU5WjFMo+KDZ8Db8iqPS+yvOJGXqIb/AqcsFlZI5a/RlwEht80/IE3KL7I0IQkBJcJ+UeCTKEaAbpyC7ROsOaSzUaEM0SXCcQL7pth1QMqRPIPeKX1mS3tIKXkFjbOjSCxyuMt3a3U6ofeHToqxnthTJv01Gv0vHiISJDIY3abIfNKNwqyTr0miod4IjKhyiD2U9myps52iYyZzntaObgPMr13hLSzDKVp3ETf2Xj2A/2mD/Ub/wBwXsWg/kYP9MfssUUxrQdZri2RzYgANOq0yznFIv2YO1wsFUfNcVhBncXDUDmoPZ63P0V1jP8ANyHobKsdq4rSMWYXjKqdDiMbRt2d/uqD8Qdsrfj3TFIrf4SzJWuRjiiaa53IJPXnqGuS5MfBEv16TwSGtf4KKu5I5MOCJJrJEhrJDzCjrkbY+CD+tSHmk9Zk6lBXI2NQj//Z"/>
          <p:cNvSpPr>
            <a:spLocks noChangeAspect="1" noChangeArrowheads="1"/>
          </p:cNvSpPr>
          <p:nvPr/>
        </p:nvSpPr>
        <p:spPr bwMode="auto">
          <a:xfrm>
            <a:off x="63500" y="-611188"/>
            <a:ext cx="1685925" cy="1266826"/>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4A1CC994-0669-41C6-A4CB-2334E9666B06}"/>
              </a:ext>
            </a:extLst>
          </p:cNvPr>
          <p:cNvSpPr>
            <a:spLocks noGrp="1"/>
          </p:cNvSpPr>
          <p:nvPr>
            <p:ph type="title"/>
          </p:nvPr>
        </p:nvSpPr>
        <p:spPr/>
        <p:txBody>
          <a:bodyPr/>
          <a:lstStyle/>
          <a:p>
            <a:r>
              <a:rPr lang="en-US" dirty="0"/>
              <a:t>Financial Technology</a:t>
            </a:r>
          </a:p>
        </p:txBody>
      </p:sp>
      <p:sp>
        <p:nvSpPr>
          <p:cNvPr id="14" name="Title 4">
            <a:extLst>
              <a:ext uri="{FF2B5EF4-FFF2-40B4-BE49-F238E27FC236}">
                <a16:creationId xmlns:a16="http://schemas.microsoft.com/office/drawing/2014/main" id="{FCE0240B-80CE-4E57-BC21-2CE260F70A3A}"/>
              </a:ext>
            </a:extLst>
          </p:cNvPr>
          <p:cNvSpPr txBox="1">
            <a:spLocks/>
          </p:cNvSpPr>
          <p:nvPr/>
        </p:nvSpPr>
        <p:spPr>
          <a:xfrm>
            <a:off x="499176" y="2785142"/>
            <a:ext cx="3605481" cy="1246489"/>
          </a:xfrm>
          <a:prstGeom prst="rect">
            <a:avLst/>
          </a:prstGeom>
          <a:solidFill>
            <a:srgbClr val="DCE6F2">
              <a:alpha val="76078"/>
            </a:srgb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3600" dirty="0"/>
              <a:t>Account aggregates</a:t>
            </a:r>
          </a:p>
        </p:txBody>
      </p:sp>
      <p:sp>
        <p:nvSpPr>
          <p:cNvPr id="15" name="Rectangle 14">
            <a:extLst>
              <a:ext uri="{FF2B5EF4-FFF2-40B4-BE49-F238E27FC236}">
                <a16:creationId xmlns:a16="http://schemas.microsoft.com/office/drawing/2014/main" id="{E909084B-EA0B-4F12-979E-A1DBC91C4BEE}"/>
              </a:ext>
            </a:extLst>
          </p:cNvPr>
          <p:cNvSpPr/>
          <p:nvPr/>
        </p:nvSpPr>
        <p:spPr>
          <a:xfrm>
            <a:off x="4566066" y="1677988"/>
            <a:ext cx="4569039" cy="4072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CAB97ED-8D74-44F5-8359-109386011D4A}"/>
              </a:ext>
            </a:extLst>
          </p:cNvPr>
          <p:cNvSpPr/>
          <p:nvPr/>
        </p:nvSpPr>
        <p:spPr>
          <a:xfrm>
            <a:off x="4574961" y="1811021"/>
            <a:ext cx="4569039" cy="3924151"/>
          </a:xfrm>
          <a:prstGeom prst="rect">
            <a:avLst/>
          </a:prstGeom>
        </p:spPr>
        <p:txBody>
          <a:bodyPr wrap="square">
            <a:spAutoFit/>
          </a:bodyPr>
          <a:lstStyle/>
          <a:p>
            <a:pPr marL="119062" lvl="1">
              <a:lnSpc>
                <a:spcPct val="80000"/>
              </a:lnSpc>
              <a:spcBef>
                <a:spcPts val="300"/>
              </a:spcBef>
              <a:spcAft>
                <a:spcPts val="300"/>
              </a:spcAft>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These are websites that can access all your financial accounts and display them in a single place. </a:t>
            </a:r>
          </a:p>
          <a:p>
            <a:pPr marL="119062" lvl="1">
              <a:lnSpc>
                <a:spcPct val="80000"/>
              </a:lnSpc>
              <a:spcBef>
                <a:spcPts val="300"/>
              </a:spcBef>
              <a:spcAft>
                <a:spcPts val="300"/>
              </a:spcAft>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Examples:*</a:t>
            </a:r>
          </a:p>
          <a:p>
            <a:pPr marL="1033462" lvl="2" indent="-457200">
              <a:lnSpc>
                <a:spcPct val="80000"/>
              </a:lnSpc>
              <a:spcBef>
                <a:spcPts val="300"/>
              </a:spcBef>
              <a:spcAft>
                <a:spcPts val="300"/>
              </a:spcAft>
              <a:buFont typeface="Courier New" panose="02070309020205020404" pitchFamily="49" charset="0"/>
              <a:buChar char="o"/>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Mint.com</a:t>
            </a:r>
          </a:p>
          <a:p>
            <a:pPr marL="1033462" lvl="2" indent="-457200">
              <a:lnSpc>
                <a:spcPct val="80000"/>
              </a:lnSpc>
              <a:spcBef>
                <a:spcPts val="300"/>
              </a:spcBef>
              <a:spcAft>
                <a:spcPts val="300"/>
              </a:spcAft>
              <a:buFont typeface="Courier New" panose="02070309020205020404" pitchFamily="49" charset="0"/>
              <a:buChar char="o"/>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Personal Capital</a:t>
            </a:r>
          </a:p>
          <a:p>
            <a:pPr marL="1033462" lvl="2" indent="-457200">
              <a:lnSpc>
                <a:spcPct val="80000"/>
              </a:lnSpc>
              <a:spcBef>
                <a:spcPts val="300"/>
              </a:spcBef>
              <a:spcAft>
                <a:spcPts val="300"/>
              </a:spcAft>
              <a:buFont typeface="Courier New" panose="02070309020205020404" pitchFamily="49" charset="0"/>
              <a:buChar char="o"/>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Tiller</a:t>
            </a:r>
          </a:p>
          <a:p>
            <a:pPr marL="119062" lvl="1">
              <a:lnSpc>
                <a:spcPct val="80000"/>
              </a:lnSpc>
              <a:spcBef>
                <a:spcPts val="300"/>
              </a:spcBef>
              <a:spcAft>
                <a:spcPts val="300"/>
              </a:spcAft>
              <a:tabLst>
                <a:tab pos="804863" algn="l"/>
                <a:tab pos="2336800" algn="l"/>
              </a:tabLst>
            </a:pPr>
            <a:endParaRPr lang="en-US" sz="2800" dirty="0">
              <a:solidFill>
                <a:schemeClr val="tx2">
                  <a:lumMod val="75000"/>
                </a:schemeClr>
              </a:solidFill>
              <a:latin typeface="Gadugi" panose="020B0502040204020203" pitchFamily="34" charset="0"/>
              <a:ea typeface="Gadugi" panose="020B0502040204020203" pitchFamily="34" charset="0"/>
            </a:endParaRPr>
          </a:p>
        </p:txBody>
      </p:sp>
      <p:sp>
        <p:nvSpPr>
          <p:cNvPr id="11" name="Rectangle 10">
            <a:extLst>
              <a:ext uri="{FF2B5EF4-FFF2-40B4-BE49-F238E27FC236}">
                <a16:creationId xmlns:a16="http://schemas.microsoft.com/office/drawing/2014/main" id="{CD6A693E-B4EE-469A-A9F0-10BF6C3BBF1A}"/>
              </a:ext>
            </a:extLst>
          </p:cNvPr>
          <p:cNvSpPr/>
          <p:nvPr/>
        </p:nvSpPr>
        <p:spPr>
          <a:xfrm>
            <a:off x="-8895" y="6251412"/>
            <a:ext cx="9144000" cy="486287"/>
          </a:xfrm>
          <a:prstGeom prst="rect">
            <a:avLst/>
          </a:prstGeom>
          <a:noFill/>
        </p:spPr>
        <p:txBody>
          <a:bodyPr wrap="square">
            <a:spAutoFit/>
          </a:bodyPr>
          <a:lstStyle/>
          <a:p>
            <a:pPr marL="119062" lvl="1">
              <a:lnSpc>
                <a:spcPct val="80000"/>
              </a:lnSpc>
              <a:spcBef>
                <a:spcPts val="300"/>
              </a:spcBef>
              <a:spcAft>
                <a:spcPts val="300"/>
              </a:spcAft>
              <a:tabLst>
                <a:tab pos="804863" algn="l"/>
                <a:tab pos="2336800" algn="l"/>
              </a:tabLst>
            </a:pPr>
            <a:r>
              <a:rPr lang="en-US" sz="1600" i="1" dirty="0">
                <a:solidFill>
                  <a:schemeClr val="accent2">
                    <a:lumMod val="75000"/>
                  </a:schemeClr>
                </a:solidFill>
                <a:latin typeface="Gadugi" panose="020B0502040204020203" pitchFamily="34" charset="0"/>
                <a:ea typeface="Gadugi" panose="020B0502040204020203" pitchFamily="34" charset="0"/>
              </a:rPr>
              <a:t>*This is in no way an endorsement of any company, product, or service.  As with any financial technology, use caution and review security measures to protect your personal information.</a:t>
            </a:r>
          </a:p>
        </p:txBody>
      </p:sp>
    </p:spTree>
    <p:extLst>
      <p:ext uri="{BB962C8B-B14F-4D97-AF65-F5344CB8AC3E}">
        <p14:creationId xmlns:p14="http://schemas.microsoft.com/office/powerpoint/2010/main" val="4155110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additive="base">
                                        <p:cTn id="7" dur="10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10">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10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10">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10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10">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 calcmode="lin" valueType="num">
                                      <p:cBhvr additive="base">
                                        <p:cTn id="19" dur="1000" fill="hold"/>
                                        <p:tgtEl>
                                          <p:spTgt spid="10">
                                            <p:txEl>
                                              <p:pRg st="3" end="3"/>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10">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 calcmode="lin" valueType="num">
                                      <p:cBhvr additive="base">
                                        <p:cTn id="23" dur="1000" fill="hold"/>
                                        <p:tgtEl>
                                          <p:spTgt spid="10">
                                            <p:txEl>
                                              <p:pRg st="4" end="4"/>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1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4F6E997-AF4F-4E83-85C9-A8CA0AD36F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384" y="2156598"/>
            <a:ext cx="3905064" cy="2603376"/>
          </a:xfrm>
          <a:prstGeom prst="rect">
            <a:avLst/>
          </a:prstGeom>
        </p:spPr>
      </p:pic>
      <p:sp>
        <p:nvSpPr>
          <p:cNvPr id="5" name="Rectangle 2"/>
          <p:cNvSpPr txBox="1">
            <a:spLocks noChangeArrowheads="1"/>
          </p:cNvSpPr>
          <p:nvPr/>
        </p:nvSpPr>
        <p:spPr bwMode="auto">
          <a:xfrm>
            <a:off x="0" y="0"/>
            <a:ext cx="9144000" cy="10668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5400" kern="0" dirty="0">
                <a:latin typeface="+mj-lt"/>
                <a:ea typeface="+mj-ea"/>
                <a:cs typeface="+mj-cs"/>
              </a:rPr>
              <a:t> </a:t>
            </a:r>
            <a:endParaRPr kumimoji="0" lang="en-US" sz="5400" b="0" i="0" u="none" strike="noStrike" kern="0" cap="none" spc="0" normalizeH="0" baseline="0" noProof="0" dirty="0">
              <a:ln>
                <a:noFill/>
              </a:ln>
              <a:effectLst/>
              <a:uLnTx/>
              <a:uFillTx/>
              <a:latin typeface="+mj-lt"/>
              <a:ea typeface="+mj-ea"/>
              <a:cs typeface="+mj-cs"/>
            </a:endParaRPr>
          </a:p>
        </p:txBody>
      </p:sp>
      <p:sp>
        <p:nvSpPr>
          <p:cNvPr id="128002" name="AutoShape 2" descr="data:image/jpeg;base64,/9j/4AAQSkZJRgABAQAAAQABAAD/2wBDAAkGBwgHBgkIBwgKCgkLDRYPDQwMDRsUFRAWIB0iIiAdHx8kKDQsJCYxJx8fLT0tMTU3Ojo6Iys/RD84QzQ5Ojf/2wBDAQoKCg0MDRoPDxo3JR8lNzc3Nzc3Nzc3Nzc3Nzc3Nzc3Nzc3Nzc3Nzc3Nzc3Nzc3Nzc3Nzc3Nzc3Nzc3Nzc3Nzf/wAARCACLALoDASIAAhEBAxEB/8QAHAAAAQUBAQEAAAAAAAAAAAAAAwECBAUGAAgH/8QAQBAAAQMCBAMECAQDBgcAAAAAAQACAwQRBRIhMQZBURMiYZEHFDJCUnGBoRUWM7EjNJIkNVNic8FDcqKy0eHw/8QAGQEAAwEBAQAAAAAAAAAAAAAAAAEDAgQF/8QAIhEAAwACAwADAAMBAAAAAAAAAAECAxESEyEEFDEiQVEy/9oADAMBAAIRAxEAPwC0Y4WsnHKRss+zGWAbhNk4hiZoXDzXnOLLq5NCGNI2S9k2+yzh4liaPbSt4njOuYFHXQ3cmk7MW2+yXsm9As7+Zo/iC78zx/El1UHZJfvjHRMEYvsFQO4lYfeCH+ZmDchLqsfOTQyNaBeyjOaL7fZUUnErHDQqO7iRt7krXVYuyTRmMHkmOYByVAOJGH3lx4hYfeR15A7JLzs29FxjbzCz7uIG39pJ+YAR7SfXYc5NC1jb6BEDBvZZtvEDeZTxxCzqhY7Fzk0gaOicANdAs0OIW9U78wt6/dPqsXOTSFo6JQG9FmjxC3r90h4ib1Hml1WHZJqBZOzW2Cyn5iHVKeIm9UdeQOcmq7WyTtFlDxI0D2k38zs+MI68g+Ula35qvxGM5rgmynxnvBCrQCDdelXhwYv0rXMLmDUokMJy80o2UmnHdWp0PI3sB2XW/mnth63RnNATQ9oO61pE9s4QDpqmyQN6FSWajTVAqJmMOpT0HoIQMshSQNuo1ViAazTfkoUdfPNMxkbC973BrWN1LidAAEvEaU0y2bA3YJexHQr6jwp6JZ6ijiquIqqSnkeA71SEAlg6OcefgAtHL6JsAd+lJVx68pb38wsckNY6PhvYtvqCl7FvRfZJvRJhcYJbiFbrqB3LD7LHcScEVGDAy00xqYAO9dtnN/8AKaaYnFIxfYNvsU4QN3spBYnZbBa0Z2yL2I6JREOiPbZJZGg2AMfgm9mCpJA6phCNCAZB0TS231RyOiE/RGg2yNKL7IfZN6FSA0uKL2Tf/gjQ9snsHeCZWeyURmm6DVvsFiymL9IQUuIgNHVR2kFWeDUvrVdGy2l9VnkpW2UqOT0iJURy5C4NNlUT1EkbjdfWpuH4nUps2xtosfi3C7mNLrIXycYV8akUMFXeMa2NlUYhVukksHaDoVKrmPpAWkbKnJJueqosiMLG0/Q3YyvbmAJW/wDQRh8FZx0JKmPOaSnfLGC24D7gA/c2WGhqw2MMc36r6N6C4KqTiWWvp2u7JmWGQgXFnZib+QWsilzs1LaZ6JASqLXVQo4DIWlx5NHNPpKhlTTRzxate0ELm36V15sfM0Fjvksbjbo87ozY3F7LS4ziMNBRTSPd3msJA6lfPKzF218bZ49A7S3S260v0zS8PneIU7Ya2aNnstebfJRjHorSrhmbK41As9xJPRRHNAG2qsjkb9IZZ0TMpR5N01MABBSWKK5wHJNDr8kbQ+NP8AOGXdBcCTpzRJyb7Lo3gDvbrPNGuujmRZdSNU/KeicJBe4AXdp4BHJCeOgoKj1eoNkUG6DN7JQ0KXpkWN3ftzVzhNT6rUtedBdUbP1lYwWMjQdrqblNaZV2000fS8PxT1mAaaWUXGqxjYnBwFil4eigFKMx5dVF4igjkacpXA8SVeHXOVufT55xDlkLy3UFZlayvgBzDeyy07MkrmrsiNSSdpvQzrdem/QjggwrgWmnkjyz173VEl97E2b/ANIC854DhU+OYzSYXStLpamUM090cz9Bcr2NR07KSkhp4hZkTAxvyAsqU/NCRBxgCQsYd7ErOxYjU4NK+GJofE83yuvofBW+O1BimJYzO5oDbA23KpsRa1wbKdxyXh/Jz1GZuWelghPHqkVPFFdJUROfUkAvHdY3ks9goD6N+m0ztemyHxRXjtA90T5DnyNaw7eKdgrgIZoxpZwfb5hdfw7unumQ+TMqfB+K07amEE6OYfsqsYddt7hXEzw5jiNbqHmJ0yr01kS8Z5s43X4Vb6NjDrZSaWiheBmYCpBpHS6kJ7aN8be6bfVPlLNqHIgwqkde8YTmYLSfB90IxzsPtJQ+cbOT4Q/7Nc2v6LCn4foNy0FOrMAw4x6Rtv8AJVsk9XlswkFRXVFfsXOIQseP/Q7WxzsApg4htkz8uxdQkZJWA7OKL2lT0f5LDwRv9NrM/wDDKX03QZnhul0X3b3UCe73kAp09HLE7YzOBJdToJLvaAdbhVojdmupMJLHtJOxWN+FnBr6SoqIqfu32XT1Ez4iZLhRqGvjEYa7pzQsRxJgjIC5m3yKqfCqqX5nv1tqs3iLbTX6hWzpjI8m+6r6+PM3MNSupPaIuWq2bP0DRsf6QWF4uWUkjm+B7ov916XvovJPo6xo8P8AGWHVrv0nSCGXwa42v9DY/RerKyqbHQvnYbjL3beKzkfFbZWfShxGRz6l+gu923RQMUuGht7m2yKJb3mk9rkFUYlVPFnyC2vVeDa502keonxnRksXia6szndriQFCZUmkqu5q2UhgHjqrfFQ2R4c0gEi6p3U4newkkBj8wPiF2/FetHLm9RYtcWut5qLG54mcLucAei4zXJsblPomh93mTKTysvRpbOGHpk5soawEtdf5JDVX3af6UM6mxnCI2JpH6+qzpleSAvqWnUtt9Ezt4/hRH05O01/ohGFzf+IPJGqFuQrJo3e7b5lK+SO2wUe7m++PJDe950uPJH8g/iS2zwg65UT1qLq3zVVJI5o93TwQvWHdR/Sj0fhmHOJ2Udsbi66I12gRo7c1h5BTGhghuNlIipmkC4RG2toERrrG6xV7WkUmdP0c2kyjR2ngmy0Qe3vG6J2p6rjISN1DVf6X5T/hVyUeRxtZBlpMw2VxludUpjBGwV4vSI2tso4qINIOXUFem68huAwPDnNY5rCSOWi+ACFek8MGbDKUOAP8Ft/Jap9stGV/BpmSkq8PhjZFJI7M9pLLNOtv3WTxzGaONrhn1PI7pnpcqZ6PFsNdE8tENRdtuVy0fsVS8YSGR8M5Y0inY4utuRlPLnuudYePh1ulZWVHEtMZmtDruGgbvdPZiLZo7xkgk6scLarKYbRPnqJ6yRthTNDgP8xOivrl87P8rQFbHhUvZC680XEZtFm3cV0Uz2ssIx5rohlguU5jxpsrXkUs55jbASTTXJEf3SMmqL6MNv8AmUouPh5JzXkch5Kf2DXSh0Mry27mH+pDmqXZwCw+aKJSNLN8kN4z8h9Am/kAsCLCiijlaC5qmDD4nC9tVSxvkj9lxFlJZWzN53T+whPCTn4XG7QXQfwRnU/ZDGITg+yk/E5fhHmn9iRdLPnbCPBGY9o5oGXxXWJFgUngYu9E1szBoSiCZiopJHiQi/NMmmlYN1Jxpl5rktmh7eOxFwlEzNNQsiayb4kSGrlc/LcprE2FUka8Sstv904TsHPRZk1EoG6GamYm19FrpZPuRq2zRucBfmvSmHf3fTW/wm/svIsMk5c35heuMJJOF0pI17Jun0WphyHNUfNePMMZjPEgbKT2FI5sjx1IsQFn2xjFsXnhczuCnc3w3C2PEjZKPiOd0sDnQ1lv4rdmkAAA/P8A2VZR0UdJVT1TgGx5cts3tFYf6dMeI+fV8LKCSShija3tZNR1A2Keacxua42U7FIJsRxk1T2NZHEbNaBcgX3J/wBl0je9ZUkhkYkrwymbc2v1Uft2j3lE4kmfFTwtZpdx/ZUXrU3VLJidPZOciRq21LPiCeJ2bZgsj63Nyuu9cnPNS+uzfdJsmzMt7QTu3Z1Cxnr07Uv4hPbcpfXoO6TZ9uz4glbURgauWK9fn31XfiE/ij61B3SboTRm3e1KXPH1Kwn4lUdSu/E6jx80fXY+6Trrr9EzO3qlzN6r0Dzv7Izv1zouqmDs/oukcO30XVJ/hH5Lkv8AT0MP/JTkWJ+aJTG0oQjufmpFCwOkJPJUj9M5fwme0iMjHOycGNCe1o5q2jjOacmVwAuDcL1lg7zJhdI82u6JpNvkvJ5aMpt0XqvhwH8BoL79g39lOy2IditHFVwlsrQdND0WGxHDOwkIjc5wLrNuNvFfRi3NuBayouIIGNZnbYHbZYcp/p0Kmj5riJjhidDG2wvdx6lUndLrq64g7Nshax3/ALVK1ttU5WjFMo+KDZ8Db8iqPS+yvOJGXqIb/AqcsFlZI5a/RlwEht80/IE3KL7I0IQkBJcJ+UeCTKEaAbpyC7ROsOaSzUaEM0SXCcQL7pth1QMqRPIPeKX1mS3tIKXkFjbOjSCxyuMt3a3U6ofeHToqxnthTJv01Gv0vHiISJDIY3abIfNKNwqyTr0miod4IjKhyiD2U9myps52iYyZzntaObgPMr13hLSzDKVp3ETf2Xj2A/2mD/Ub/wBwXsWg/kYP9MfssUUxrQdZri2RzYgANOq0yznFIv2YO1wsFUfNcVhBncXDUDmoPZ63P0V1jP8ANyHobKsdq4rSMWYXjKqdDiMbRt2d/uqD8Qdsrfj3TFIrf4SzJWuRjiiaa53IJPXnqGuS5MfBEv16TwSGtf4KKu5I5MOCJJrJEhrJDzCjrkbY+CD+tSHmk9Zk6lBXI2NQj//Z"/>
          <p:cNvSpPr>
            <a:spLocks noChangeAspect="1" noChangeArrowheads="1"/>
          </p:cNvSpPr>
          <p:nvPr/>
        </p:nvSpPr>
        <p:spPr bwMode="auto">
          <a:xfrm>
            <a:off x="63500" y="-611188"/>
            <a:ext cx="1685925" cy="1266826"/>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4A1CC994-0669-41C6-A4CB-2334E9666B06}"/>
              </a:ext>
            </a:extLst>
          </p:cNvPr>
          <p:cNvSpPr>
            <a:spLocks noGrp="1"/>
          </p:cNvSpPr>
          <p:nvPr>
            <p:ph type="title"/>
          </p:nvPr>
        </p:nvSpPr>
        <p:spPr/>
        <p:txBody>
          <a:bodyPr/>
          <a:lstStyle/>
          <a:p>
            <a:r>
              <a:rPr lang="en-US" dirty="0"/>
              <a:t>Financial Technology</a:t>
            </a:r>
          </a:p>
        </p:txBody>
      </p:sp>
      <p:sp>
        <p:nvSpPr>
          <p:cNvPr id="14" name="Title 4">
            <a:extLst>
              <a:ext uri="{FF2B5EF4-FFF2-40B4-BE49-F238E27FC236}">
                <a16:creationId xmlns:a16="http://schemas.microsoft.com/office/drawing/2014/main" id="{FCE0240B-80CE-4E57-BC21-2CE260F70A3A}"/>
              </a:ext>
            </a:extLst>
          </p:cNvPr>
          <p:cNvSpPr txBox="1">
            <a:spLocks/>
          </p:cNvSpPr>
          <p:nvPr/>
        </p:nvSpPr>
        <p:spPr>
          <a:xfrm>
            <a:off x="499176" y="2785142"/>
            <a:ext cx="3605481" cy="1246489"/>
          </a:xfrm>
          <a:prstGeom prst="rect">
            <a:avLst/>
          </a:prstGeom>
          <a:solidFill>
            <a:srgbClr val="DCE6F2">
              <a:alpha val="76078"/>
            </a:srgb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3600" dirty="0"/>
              <a:t>Mobile wallets</a:t>
            </a:r>
          </a:p>
        </p:txBody>
      </p:sp>
      <p:sp>
        <p:nvSpPr>
          <p:cNvPr id="15" name="Rectangle 14">
            <a:extLst>
              <a:ext uri="{FF2B5EF4-FFF2-40B4-BE49-F238E27FC236}">
                <a16:creationId xmlns:a16="http://schemas.microsoft.com/office/drawing/2014/main" id="{E909084B-EA0B-4F12-979E-A1DBC91C4BEE}"/>
              </a:ext>
            </a:extLst>
          </p:cNvPr>
          <p:cNvSpPr/>
          <p:nvPr/>
        </p:nvSpPr>
        <p:spPr>
          <a:xfrm>
            <a:off x="4566066" y="1677988"/>
            <a:ext cx="4569039" cy="4072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CAB97ED-8D74-44F5-8359-109386011D4A}"/>
              </a:ext>
            </a:extLst>
          </p:cNvPr>
          <p:cNvSpPr/>
          <p:nvPr/>
        </p:nvSpPr>
        <p:spPr>
          <a:xfrm>
            <a:off x="4574961" y="1811021"/>
            <a:ext cx="4569039" cy="4268861"/>
          </a:xfrm>
          <a:prstGeom prst="rect">
            <a:avLst/>
          </a:prstGeom>
        </p:spPr>
        <p:txBody>
          <a:bodyPr wrap="square">
            <a:spAutoFit/>
          </a:bodyPr>
          <a:lstStyle/>
          <a:p>
            <a:pPr marL="119062" lvl="1">
              <a:lnSpc>
                <a:spcPct val="80000"/>
              </a:lnSpc>
              <a:spcBef>
                <a:spcPts val="300"/>
              </a:spcBef>
              <a:spcAft>
                <a:spcPts val="300"/>
              </a:spcAft>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These are digital wallets that store payment information, such as a credit card or bank account numbers, on a mobile device.</a:t>
            </a:r>
          </a:p>
          <a:p>
            <a:pPr marL="119062" lvl="1">
              <a:lnSpc>
                <a:spcPct val="80000"/>
              </a:lnSpc>
              <a:spcBef>
                <a:spcPts val="300"/>
              </a:spcBef>
              <a:spcAft>
                <a:spcPts val="300"/>
              </a:spcAft>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Examples:*</a:t>
            </a:r>
          </a:p>
          <a:p>
            <a:pPr marL="1033462" lvl="2" indent="-457200">
              <a:lnSpc>
                <a:spcPct val="80000"/>
              </a:lnSpc>
              <a:spcBef>
                <a:spcPts val="300"/>
              </a:spcBef>
              <a:spcAft>
                <a:spcPts val="300"/>
              </a:spcAft>
              <a:buFont typeface="Courier New" panose="02070309020205020404" pitchFamily="49" charset="0"/>
              <a:buChar char="o"/>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Apple Pay</a:t>
            </a:r>
          </a:p>
          <a:p>
            <a:pPr marL="1033462" lvl="2" indent="-457200">
              <a:lnSpc>
                <a:spcPct val="80000"/>
              </a:lnSpc>
              <a:spcBef>
                <a:spcPts val="300"/>
              </a:spcBef>
              <a:spcAft>
                <a:spcPts val="300"/>
              </a:spcAft>
              <a:buFont typeface="Courier New" panose="02070309020205020404" pitchFamily="49" charset="0"/>
              <a:buChar char="o"/>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Samsung Pay</a:t>
            </a:r>
          </a:p>
          <a:p>
            <a:pPr marL="1033462" lvl="2" indent="-457200">
              <a:lnSpc>
                <a:spcPct val="80000"/>
              </a:lnSpc>
              <a:spcBef>
                <a:spcPts val="300"/>
              </a:spcBef>
              <a:spcAft>
                <a:spcPts val="300"/>
              </a:spcAft>
              <a:buFont typeface="Courier New" panose="02070309020205020404" pitchFamily="49" charset="0"/>
              <a:buChar char="o"/>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Android Pay</a:t>
            </a:r>
          </a:p>
          <a:p>
            <a:pPr marL="119062" lvl="1">
              <a:lnSpc>
                <a:spcPct val="80000"/>
              </a:lnSpc>
              <a:spcBef>
                <a:spcPts val="300"/>
              </a:spcBef>
              <a:spcAft>
                <a:spcPts val="300"/>
              </a:spcAft>
              <a:tabLst>
                <a:tab pos="804863" algn="l"/>
                <a:tab pos="2336800" algn="l"/>
              </a:tabLst>
            </a:pPr>
            <a:endParaRPr lang="en-US" sz="2800" dirty="0">
              <a:solidFill>
                <a:schemeClr val="tx2">
                  <a:lumMod val="75000"/>
                </a:schemeClr>
              </a:solidFill>
              <a:latin typeface="Gadugi" panose="020B0502040204020203" pitchFamily="34" charset="0"/>
              <a:ea typeface="Gadugi" panose="020B0502040204020203" pitchFamily="34" charset="0"/>
            </a:endParaRPr>
          </a:p>
        </p:txBody>
      </p:sp>
      <p:sp>
        <p:nvSpPr>
          <p:cNvPr id="11" name="Rectangle 10">
            <a:extLst>
              <a:ext uri="{FF2B5EF4-FFF2-40B4-BE49-F238E27FC236}">
                <a16:creationId xmlns:a16="http://schemas.microsoft.com/office/drawing/2014/main" id="{CD6A693E-B4EE-469A-A9F0-10BF6C3BBF1A}"/>
              </a:ext>
            </a:extLst>
          </p:cNvPr>
          <p:cNvSpPr/>
          <p:nvPr/>
        </p:nvSpPr>
        <p:spPr>
          <a:xfrm>
            <a:off x="-8895" y="6251412"/>
            <a:ext cx="9144000" cy="486287"/>
          </a:xfrm>
          <a:prstGeom prst="rect">
            <a:avLst/>
          </a:prstGeom>
          <a:noFill/>
        </p:spPr>
        <p:txBody>
          <a:bodyPr wrap="square">
            <a:spAutoFit/>
          </a:bodyPr>
          <a:lstStyle/>
          <a:p>
            <a:pPr marL="119062" lvl="1">
              <a:lnSpc>
                <a:spcPct val="80000"/>
              </a:lnSpc>
              <a:spcBef>
                <a:spcPts val="300"/>
              </a:spcBef>
              <a:spcAft>
                <a:spcPts val="300"/>
              </a:spcAft>
              <a:tabLst>
                <a:tab pos="804863" algn="l"/>
                <a:tab pos="2336800" algn="l"/>
              </a:tabLst>
            </a:pPr>
            <a:r>
              <a:rPr lang="en-US" sz="1600" i="1" dirty="0">
                <a:solidFill>
                  <a:schemeClr val="accent2">
                    <a:lumMod val="75000"/>
                  </a:schemeClr>
                </a:solidFill>
                <a:latin typeface="Gadugi" panose="020B0502040204020203" pitchFamily="34" charset="0"/>
                <a:ea typeface="Gadugi" panose="020B0502040204020203" pitchFamily="34" charset="0"/>
              </a:rPr>
              <a:t>*This is in no way an endorsement of any company, product, or service.  As with any financial technology, use caution and review security measures to protect your personal information.</a:t>
            </a:r>
          </a:p>
        </p:txBody>
      </p:sp>
    </p:spTree>
    <p:extLst>
      <p:ext uri="{BB962C8B-B14F-4D97-AF65-F5344CB8AC3E}">
        <p14:creationId xmlns:p14="http://schemas.microsoft.com/office/powerpoint/2010/main" val="321282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additive="base">
                                        <p:cTn id="7" dur="10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10">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10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10">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10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10">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 calcmode="lin" valueType="num">
                                      <p:cBhvr additive="base">
                                        <p:cTn id="19" dur="1000" fill="hold"/>
                                        <p:tgtEl>
                                          <p:spTgt spid="10">
                                            <p:txEl>
                                              <p:pRg st="3" end="3"/>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10">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 calcmode="lin" valueType="num">
                                      <p:cBhvr additive="base">
                                        <p:cTn id="23" dur="1000" fill="hold"/>
                                        <p:tgtEl>
                                          <p:spTgt spid="10">
                                            <p:txEl>
                                              <p:pRg st="4" end="4"/>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1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uitar, bowed instrument&#10;&#10;Description automatically generated">
            <a:extLst>
              <a:ext uri="{FF2B5EF4-FFF2-40B4-BE49-F238E27FC236}">
                <a16:creationId xmlns:a16="http://schemas.microsoft.com/office/drawing/2014/main" id="{07897EC3-F4D8-400C-B177-16ABC206F3B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06462" y="2014456"/>
            <a:ext cx="2857500" cy="2466975"/>
          </a:xfrm>
          <a:prstGeom prst="rect">
            <a:avLst/>
          </a:prstGeom>
        </p:spPr>
      </p:pic>
      <p:sp>
        <p:nvSpPr>
          <p:cNvPr id="5" name="Rectangle 2"/>
          <p:cNvSpPr txBox="1">
            <a:spLocks noChangeArrowheads="1"/>
          </p:cNvSpPr>
          <p:nvPr/>
        </p:nvSpPr>
        <p:spPr bwMode="auto">
          <a:xfrm>
            <a:off x="0" y="0"/>
            <a:ext cx="9144000" cy="10668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5400" kern="0" dirty="0">
                <a:latin typeface="+mj-lt"/>
                <a:ea typeface="+mj-ea"/>
                <a:cs typeface="+mj-cs"/>
              </a:rPr>
              <a:t> </a:t>
            </a:r>
            <a:endParaRPr kumimoji="0" lang="en-US" sz="5400" b="0" i="0" u="none" strike="noStrike" kern="0" cap="none" spc="0" normalizeH="0" baseline="0" noProof="0" dirty="0">
              <a:ln>
                <a:noFill/>
              </a:ln>
              <a:effectLst/>
              <a:uLnTx/>
              <a:uFillTx/>
              <a:latin typeface="+mj-lt"/>
              <a:ea typeface="+mj-ea"/>
              <a:cs typeface="+mj-cs"/>
            </a:endParaRPr>
          </a:p>
        </p:txBody>
      </p:sp>
      <p:sp>
        <p:nvSpPr>
          <p:cNvPr id="128002" name="AutoShape 2" descr="data:image/jpeg;base64,/9j/4AAQSkZJRgABAQAAAQABAAD/2wBDAAkGBwgHBgkIBwgKCgkLDRYPDQwMDRsUFRAWIB0iIiAdHx8kKDQsJCYxJx8fLT0tMTU3Ojo6Iys/RD84QzQ5Ojf/2wBDAQoKCg0MDRoPDxo3JR8lNzc3Nzc3Nzc3Nzc3Nzc3Nzc3Nzc3Nzc3Nzc3Nzc3Nzc3Nzc3Nzc3Nzc3Nzc3Nzc3Nzf/wAARCACLALoDASIAAhEBAxEB/8QAHAAAAQUBAQEAAAAAAAAAAAAAAwECBAUGAAgH/8QAQBAAAQMCBAMECAQDBgcAAAAAAQACAwQRBRIhMQZBURMiYZEHFDJCUnGBoRUWM7EjNJIkNVNic8FDcqKy0eHw/8QAGQEAAwEBAQAAAAAAAAAAAAAAAAEDAgQF/8QAIhEAAwACAwADAAMBAAAAAAAAAAECAxESEyEEFDEiQVEy/9oADAMBAAIRAxEAPwC0Y4WsnHKRss+zGWAbhNk4hiZoXDzXnOLLq5NCGNI2S9k2+yzh4liaPbSt4njOuYFHXQ3cmk7MW2+yXsm9As7+Zo/iC78zx/El1UHZJfvjHRMEYvsFQO4lYfeCH+ZmDchLqsfOTQyNaBeyjOaL7fZUUnErHDQqO7iRt7krXVYuyTRmMHkmOYByVAOJGH3lx4hYfeR15A7JLzs29FxjbzCz7uIG39pJ+YAR7SfXYc5NC1jb6BEDBvZZtvEDeZTxxCzqhY7Fzk0gaOicANdAs0OIW9U78wt6/dPqsXOTSFo6JQG9FmjxC3r90h4ib1Hml1WHZJqBZOzW2Cyn5iHVKeIm9UdeQOcmq7WyTtFlDxI0D2k38zs+MI68g+Ula35qvxGM5rgmynxnvBCrQCDdelXhwYv0rXMLmDUokMJy80o2UmnHdWp0PI3sB2XW/mnth63RnNATQ9oO61pE9s4QDpqmyQN6FSWajTVAqJmMOpT0HoIQMshSQNuo1ViAazTfkoUdfPNMxkbC973BrWN1LidAAEvEaU0y2bA3YJexHQr6jwp6JZ6ijiquIqqSnkeA71SEAlg6OcefgAtHL6JsAd+lJVx68pb38wsckNY6PhvYtvqCl7FvRfZJvRJhcYJbiFbrqB3LD7LHcScEVGDAy00xqYAO9dtnN/8AKaaYnFIxfYNvsU4QN3spBYnZbBa0Z2yL2I6JREOiPbZJZGg2AMfgm9mCpJA6phCNCAZB0TS231RyOiE/RGg2yNKL7IfZN6FSA0uKL2Tf/gjQ9snsHeCZWeyURmm6DVvsFiymL9IQUuIgNHVR2kFWeDUvrVdGy2l9VnkpW2UqOT0iJURy5C4NNlUT1EkbjdfWpuH4nUps2xtosfi3C7mNLrIXycYV8akUMFXeMa2NlUYhVukksHaDoVKrmPpAWkbKnJJueqosiMLG0/Q3YyvbmAJW/wDQRh8FZx0JKmPOaSnfLGC24D7gA/c2WGhqw2MMc36r6N6C4KqTiWWvp2u7JmWGQgXFnZib+QWsilzs1LaZ6JASqLXVQo4DIWlx5NHNPpKhlTTRzxate0ELm36V15sfM0Fjvksbjbo87ozY3F7LS4ziMNBRTSPd3msJA6lfPKzF218bZ49A7S3S260v0zS8PneIU7Ya2aNnstebfJRjHorSrhmbK41As9xJPRRHNAG2qsjkb9IZZ0TMpR5N01MABBSWKK5wHJNDr8kbQ+NP8AOGXdBcCTpzRJyb7Lo3gDvbrPNGuujmRZdSNU/KeicJBe4AXdp4BHJCeOgoKj1eoNkUG6DN7JQ0KXpkWN3ftzVzhNT6rUtedBdUbP1lYwWMjQdrqblNaZV2000fS8PxT1mAaaWUXGqxjYnBwFil4eigFKMx5dVF4igjkacpXA8SVeHXOVufT55xDlkLy3UFZlayvgBzDeyy07MkrmrsiNSSdpvQzrdem/QjggwrgWmnkjyz173VEl97E2b/ANIC854DhU+OYzSYXStLpamUM090cz9Bcr2NR07KSkhp4hZkTAxvyAsqU/NCRBxgCQsYd7ErOxYjU4NK+GJofE83yuvofBW+O1BimJYzO5oDbA23KpsRa1wbKdxyXh/Jz1GZuWelghPHqkVPFFdJUROfUkAvHdY3ks9goD6N+m0ztemyHxRXjtA90T5DnyNaw7eKdgrgIZoxpZwfb5hdfw7unumQ+TMqfB+K07amEE6OYfsqsYddt7hXEzw5jiNbqHmJ0yr01kS8Z5s43X4Vb6NjDrZSaWiheBmYCpBpHS6kJ7aN8be6bfVPlLNqHIgwqkde8YTmYLSfB90IxzsPtJQ+cbOT4Q/7Nc2v6LCn4foNy0FOrMAw4x6Rtv8AJVsk9XlswkFRXVFfsXOIQseP/Q7WxzsApg4htkz8uxdQkZJWA7OKL2lT0f5LDwRv9NrM/wDDKX03QZnhul0X3b3UCe73kAp09HLE7YzOBJdToJLvaAdbhVojdmupMJLHtJOxWN+FnBr6SoqIqfu32XT1Ez4iZLhRqGvjEYa7pzQsRxJgjIC5m3yKqfCqqX5nv1tqs3iLbTX6hWzpjI8m+6r6+PM3MNSupPaIuWq2bP0DRsf6QWF4uWUkjm+B7ov916XvovJPo6xo8P8AGWHVrv0nSCGXwa42v9DY/RerKyqbHQvnYbjL3beKzkfFbZWfShxGRz6l+gu923RQMUuGht7m2yKJb3mk9rkFUYlVPFnyC2vVeDa502keonxnRksXia6szndriQFCZUmkqu5q2UhgHjqrfFQ2R4c0gEi6p3U4newkkBj8wPiF2/FetHLm9RYtcWut5qLG54mcLucAei4zXJsblPomh93mTKTysvRpbOGHpk5soawEtdf5JDVX3af6UM6mxnCI2JpH6+qzpleSAvqWnUtt9Ezt4/hRH05O01/ohGFzf+IPJGqFuQrJo3e7b5lK+SO2wUe7m++PJDe950uPJH8g/iS2zwg65UT1qLq3zVVJI5o93TwQvWHdR/Sj0fhmHOJ2Udsbi66I12gRo7c1h5BTGhghuNlIipmkC4RG2toERrrG6xV7WkUmdP0c2kyjR2ngmy0Qe3vG6J2p6rjISN1DVf6X5T/hVyUeRxtZBlpMw2VxludUpjBGwV4vSI2tso4qINIOXUFem68huAwPDnNY5rCSOWi+ACFek8MGbDKUOAP8Ft/Jap9stGV/BpmSkq8PhjZFJI7M9pLLNOtv3WTxzGaONrhn1PI7pnpcqZ6PFsNdE8tENRdtuVy0fsVS8YSGR8M5Y0inY4utuRlPLnuudYePh1ulZWVHEtMZmtDruGgbvdPZiLZo7xkgk6scLarKYbRPnqJ6yRthTNDgP8xOivrl87P8rQFbHhUvZC680XEZtFm3cV0Uz2ssIx5rohlguU5jxpsrXkUs55jbASTTXJEf3SMmqL6MNv8AmUouPh5JzXkch5Kf2DXSh0Mry27mH+pDmqXZwCw+aKJSNLN8kN4z8h9Am/kAsCLCiijlaC5qmDD4nC9tVSxvkj9lxFlJZWzN53T+whPCTn4XG7QXQfwRnU/ZDGITg+yk/E5fhHmn9iRdLPnbCPBGY9o5oGXxXWJFgUngYu9E1szBoSiCZiopJHiQi/NMmmlYN1Jxpl5rktmh7eOxFwlEzNNQsiayb4kSGrlc/LcprE2FUka8Sstv904TsHPRZk1EoG6GamYm19FrpZPuRq2zRucBfmvSmHf3fTW/wm/svIsMk5c35heuMJJOF0pI17Jun0WphyHNUfNePMMZjPEgbKT2FI5sjx1IsQFn2xjFsXnhczuCnc3w3C2PEjZKPiOd0sDnQ1lv4rdmkAAA/P8A2VZR0UdJVT1TgGx5cts3tFYf6dMeI+fV8LKCSShija3tZNR1A2Keacxua42U7FIJsRxk1T2NZHEbNaBcgX3J/wBl0je9ZUkhkYkrwymbc2v1Uft2j3lE4kmfFTwtZpdx/ZUXrU3VLJidPZOciRq21LPiCeJ2bZgsj63Nyuu9cnPNS+uzfdJsmzMt7QTu3Z1Cxnr07Uv4hPbcpfXoO6TZ9uz4glbURgauWK9fn31XfiE/ij61B3SboTRm3e1KXPH1Kwn4lUdSu/E6jx80fXY+6Trrr9EzO3qlzN6r0Dzv7Izv1zouqmDs/oukcO30XVJ/hH5Lkv8AT0MP/JTkWJ+aJTG0oQjufmpFCwOkJPJUj9M5fwme0iMjHOycGNCe1o5q2jjOacmVwAuDcL1lg7zJhdI82u6JpNvkvJ5aMpt0XqvhwH8BoL79g39lOy2IditHFVwlsrQdND0WGxHDOwkIjc5wLrNuNvFfRi3NuBayouIIGNZnbYHbZYcp/p0Kmj5riJjhidDG2wvdx6lUndLrq64g7Nshax3/ALVK1ttU5WjFMo+KDZ8Db8iqPS+yvOJGXqIb/AqcsFlZI5a/RlwEht80/IE3KL7I0IQkBJcJ+UeCTKEaAbpyC7ROsOaSzUaEM0SXCcQL7pth1QMqRPIPeKX1mS3tIKXkFjbOjSCxyuMt3a3U6ofeHToqxnthTJv01Gv0vHiISJDIY3abIfNKNwqyTr0miod4IjKhyiD2U9myps52iYyZzntaObgPMr13hLSzDKVp3ETf2Xj2A/2mD/Ub/wBwXsWg/kYP9MfssUUxrQdZri2RzYgANOq0yznFIv2YO1wsFUfNcVhBncXDUDmoPZ63P0V1jP8ANyHobKsdq4rSMWYXjKqdDiMbRt2d/uqD8Qdsrfj3TFIrf4SzJWuRjiiaa53IJPXnqGuS5MfBEv16TwSGtf4KKu5I5MOCJJrJEhrJDzCjrkbY+CD+tSHmk9Zk6lBXI2NQj//Z"/>
          <p:cNvSpPr>
            <a:spLocks noChangeAspect="1" noChangeArrowheads="1"/>
          </p:cNvSpPr>
          <p:nvPr/>
        </p:nvSpPr>
        <p:spPr bwMode="auto">
          <a:xfrm>
            <a:off x="63500" y="-611188"/>
            <a:ext cx="1685925" cy="1266826"/>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4A1CC994-0669-41C6-A4CB-2334E9666B06}"/>
              </a:ext>
            </a:extLst>
          </p:cNvPr>
          <p:cNvSpPr>
            <a:spLocks noGrp="1"/>
          </p:cNvSpPr>
          <p:nvPr>
            <p:ph type="title"/>
          </p:nvPr>
        </p:nvSpPr>
        <p:spPr/>
        <p:txBody>
          <a:bodyPr/>
          <a:lstStyle/>
          <a:p>
            <a:r>
              <a:rPr lang="en-US" dirty="0"/>
              <a:t>Financial Technology</a:t>
            </a:r>
          </a:p>
        </p:txBody>
      </p:sp>
      <p:sp>
        <p:nvSpPr>
          <p:cNvPr id="14" name="Title 4">
            <a:extLst>
              <a:ext uri="{FF2B5EF4-FFF2-40B4-BE49-F238E27FC236}">
                <a16:creationId xmlns:a16="http://schemas.microsoft.com/office/drawing/2014/main" id="{FCE0240B-80CE-4E57-BC21-2CE260F70A3A}"/>
              </a:ext>
            </a:extLst>
          </p:cNvPr>
          <p:cNvSpPr txBox="1">
            <a:spLocks/>
          </p:cNvSpPr>
          <p:nvPr/>
        </p:nvSpPr>
        <p:spPr>
          <a:xfrm>
            <a:off x="499176" y="2785142"/>
            <a:ext cx="3605481" cy="1246489"/>
          </a:xfrm>
          <a:prstGeom prst="rect">
            <a:avLst/>
          </a:prstGeom>
          <a:solidFill>
            <a:srgbClr val="DCE6F2">
              <a:alpha val="76078"/>
            </a:srgb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3600" dirty="0"/>
              <a:t>Payment platforms</a:t>
            </a:r>
          </a:p>
        </p:txBody>
      </p:sp>
      <p:sp>
        <p:nvSpPr>
          <p:cNvPr id="15" name="Rectangle 14">
            <a:extLst>
              <a:ext uri="{FF2B5EF4-FFF2-40B4-BE49-F238E27FC236}">
                <a16:creationId xmlns:a16="http://schemas.microsoft.com/office/drawing/2014/main" id="{E909084B-EA0B-4F12-979E-A1DBC91C4BEE}"/>
              </a:ext>
            </a:extLst>
          </p:cNvPr>
          <p:cNvSpPr/>
          <p:nvPr/>
        </p:nvSpPr>
        <p:spPr>
          <a:xfrm>
            <a:off x="4566066" y="1677988"/>
            <a:ext cx="4569039" cy="4072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CAB97ED-8D74-44F5-8359-109386011D4A}"/>
              </a:ext>
            </a:extLst>
          </p:cNvPr>
          <p:cNvSpPr/>
          <p:nvPr/>
        </p:nvSpPr>
        <p:spPr>
          <a:xfrm>
            <a:off x="4574961" y="1811021"/>
            <a:ext cx="4569039" cy="3891835"/>
          </a:xfrm>
          <a:prstGeom prst="rect">
            <a:avLst/>
          </a:prstGeom>
        </p:spPr>
        <p:txBody>
          <a:bodyPr wrap="square">
            <a:spAutoFit/>
          </a:bodyPr>
          <a:lstStyle/>
          <a:p>
            <a:pPr marL="119062" lvl="1">
              <a:lnSpc>
                <a:spcPct val="80000"/>
              </a:lnSpc>
              <a:spcBef>
                <a:spcPts val="1200"/>
              </a:spcBef>
              <a:spcAft>
                <a:spcPts val="300"/>
              </a:spcAft>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These online payment service providers process electronic payments directly using linked credit cards and debit accounts. </a:t>
            </a:r>
          </a:p>
          <a:p>
            <a:pPr marL="119062" lvl="1">
              <a:lnSpc>
                <a:spcPct val="80000"/>
              </a:lnSpc>
              <a:spcBef>
                <a:spcPts val="1200"/>
              </a:spcBef>
              <a:spcAft>
                <a:spcPts val="300"/>
              </a:spcAft>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Examples:*</a:t>
            </a:r>
          </a:p>
          <a:p>
            <a:pPr marL="1033462" lvl="2" indent="-457200">
              <a:lnSpc>
                <a:spcPct val="80000"/>
              </a:lnSpc>
              <a:spcBef>
                <a:spcPts val="300"/>
              </a:spcBef>
              <a:spcAft>
                <a:spcPts val="300"/>
              </a:spcAft>
              <a:buFont typeface="Courier New" panose="02070309020205020404" pitchFamily="49" charset="0"/>
              <a:buChar char="o"/>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PayPal</a:t>
            </a:r>
          </a:p>
          <a:p>
            <a:pPr marL="1033462" lvl="2" indent="-457200">
              <a:lnSpc>
                <a:spcPct val="80000"/>
              </a:lnSpc>
              <a:spcBef>
                <a:spcPts val="300"/>
              </a:spcBef>
              <a:spcAft>
                <a:spcPts val="300"/>
              </a:spcAft>
              <a:buFont typeface="Courier New" panose="02070309020205020404" pitchFamily="49" charset="0"/>
              <a:buChar char="o"/>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WePay</a:t>
            </a:r>
          </a:p>
          <a:p>
            <a:pPr marL="1033462" lvl="2" indent="-457200">
              <a:lnSpc>
                <a:spcPct val="80000"/>
              </a:lnSpc>
              <a:spcBef>
                <a:spcPts val="300"/>
              </a:spcBef>
              <a:spcAft>
                <a:spcPts val="300"/>
              </a:spcAft>
              <a:buFont typeface="Courier New" panose="02070309020205020404" pitchFamily="49" charset="0"/>
              <a:buChar char="o"/>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Stripe</a:t>
            </a:r>
          </a:p>
          <a:p>
            <a:pPr marL="119062" lvl="1">
              <a:lnSpc>
                <a:spcPct val="80000"/>
              </a:lnSpc>
              <a:spcBef>
                <a:spcPts val="300"/>
              </a:spcBef>
              <a:spcAft>
                <a:spcPts val="300"/>
              </a:spcAft>
              <a:tabLst>
                <a:tab pos="804863" algn="l"/>
                <a:tab pos="2336800" algn="l"/>
              </a:tabLst>
            </a:pPr>
            <a:endParaRPr lang="en-US" sz="2800" dirty="0">
              <a:solidFill>
                <a:schemeClr val="tx2">
                  <a:lumMod val="75000"/>
                </a:schemeClr>
              </a:solidFill>
              <a:latin typeface="Gadugi" panose="020B0502040204020203" pitchFamily="34" charset="0"/>
              <a:ea typeface="Gadugi" panose="020B0502040204020203" pitchFamily="34" charset="0"/>
            </a:endParaRPr>
          </a:p>
        </p:txBody>
      </p:sp>
      <p:sp>
        <p:nvSpPr>
          <p:cNvPr id="11" name="Rectangle 10">
            <a:extLst>
              <a:ext uri="{FF2B5EF4-FFF2-40B4-BE49-F238E27FC236}">
                <a16:creationId xmlns:a16="http://schemas.microsoft.com/office/drawing/2014/main" id="{CD6A693E-B4EE-469A-A9F0-10BF6C3BBF1A}"/>
              </a:ext>
            </a:extLst>
          </p:cNvPr>
          <p:cNvSpPr/>
          <p:nvPr/>
        </p:nvSpPr>
        <p:spPr>
          <a:xfrm>
            <a:off x="-8895" y="6251412"/>
            <a:ext cx="9144000" cy="486287"/>
          </a:xfrm>
          <a:prstGeom prst="rect">
            <a:avLst/>
          </a:prstGeom>
          <a:noFill/>
        </p:spPr>
        <p:txBody>
          <a:bodyPr wrap="square">
            <a:spAutoFit/>
          </a:bodyPr>
          <a:lstStyle/>
          <a:p>
            <a:pPr marL="119062" lvl="1">
              <a:lnSpc>
                <a:spcPct val="80000"/>
              </a:lnSpc>
              <a:spcBef>
                <a:spcPts val="300"/>
              </a:spcBef>
              <a:spcAft>
                <a:spcPts val="300"/>
              </a:spcAft>
              <a:tabLst>
                <a:tab pos="804863" algn="l"/>
                <a:tab pos="2336800" algn="l"/>
              </a:tabLst>
            </a:pPr>
            <a:r>
              <a:rPr lang="en-US" sz="1600" i="1" dirty="0">
                <a:solidFill>
                  <a:schemeClr val="accent2">
                    <a:lumMod val="75000"/>
                  </a:schemeClr>
                </a:solidFill>
                <a:latin typeface="Gadugi" panose="020B0502040204020203" pitchFamily="34" charset="0"/>
                <a:ea typeface="Gadugi" panose="020B0502040204020203" pitchFamily="34" charset="0"/>
              </a:rPr>
              <a:t>*This is in no way an endorsement of any company, product, or service.  As with any financial technology, use caution and review security measures to protect your personal information.</a:t>
            </a:r>
          </a:p>
        </p:txBody>
      </p:sp>
    </p:spTree>
    <p:extLst>
      <p:ext uri="{BB962C8B-B14F-4D97-AF65-F5344CB8AC3E}">
        <p14:creationId xmlns:p14="http://schemas.microsoft.com/office/powerpoint/2010/main" val="125388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10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10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10">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10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10">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 calcmode="lin" valueType="num">
                                      <p:cBhvr additive="base">
                                        <p:cTn id="19" dur="1000" fill="hold"/>
                                        <p:tgtEl>
                                          <p:spTgt spid="10">
                                            <p:txEl>
                                              <p:pRg st="3" end="3"/>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10">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 calcmode="lin" valueType="num">
                                      <p:cBhvr additive="base">
                                        <p:cTn id="23" dur="1000" fill="hold"/>
                                        <p:tgtEl>
                                          <p:spTgt spid="10">
                                            <p:txEl>
                                              <p:pRg st="4" end="4"/>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1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761CB77-AED0-45F4-BB8E-0612D780A7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004" t="16093" r="11933" b="22156"/>
          <a:stretch/>
        </p:blipFill>
        <p:spPr>
          <a:xfrm>
            <a:off x="243619" y="2230871"/>
            <a:ext cx="4077874" cy="2268557"/>
          </a:xfrm>
          <a:prstGeom prst="rect">
            <a:avLst/>
          </a:prstGeom>
        </p:spPr>
      </p:pic>
      <p:sp>
        <p:nvSpPr>
          <p:cNvPr id="5" name="Rectangle 2"/>
          <p:cNvSpPr txBox="1">
            <a:spLocks noChangeArrowheads="1"/>
          </p:cNvSpPr>
          <p:nvPr/>
        </p:nvSpPr>
        <p:spPr bwMode="auto">
          <a:xfrm>
            <a:off x="0" y="0"/>
            <a:ext cx="9144000" cy="10668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5400" kern="0" dirty="0">
                <a:latin typeface="+mj-lt"/>
                <a:ea typeface="+mj-ea"/>
                <a:cs typeface="+mj-cs"/>
              </a:rPr>
              <a:t> </a:t>
            </a:r>
            <a:endParaRPr kumimoji="0" lang="en-US" sz="5400" b="0" i="0" u="none" strike="noStrike" kern="0" cap="none" spc="0" normalizeH="0" baseline="0" noProof="0" dirty="0">
              <a:ln>
                <a:noFill/>
              </a:ln>
              <a:effectLst/>
              <a:uLnTx/>
              <a:uFillTx/>
              <a:latin typeface="+mj-lt"/>
              <a:ea typeface="+mj-ea"/>
              <a:cs typeface="+mj-cs"/>
            </a:endParaRPr>
          </a:p>
        </p:txBody>
      </p:sp>
      <p:sp>
        <p:nvSpPr>
          <p:cNvPr id="128002" name="AutoShape 2" descr="data:image/jpeg;base64,/9j/4AAQSkZJRgABAQAAAQABAAD/2wBDAAkGBwgHBgkIBwgKCgkLDRYPDQwMDRsUFRAWIB0iIiAdHx8kKDQsJCYxJx8fLT0tMTU3Ojo6Iys/RD84QzQ5Ojf/2wBDAQoKCg0MDRoPDxo3JR8lNzc3Nzc3Nzc3Nzc3Nzc3Nzc3Nzc3Nzc3Nzc3Nzc3Nzc3Nzc3Nzc3Nzc3Nzc3Nzc3Nzf/wAARCACLALoDASIAAhEBAxEB/8QAHAAAAQUBAQEAAAAAAAAAAAAAAwECBAUGAAgH/8QAQBAAAQMCBAMECAQDBgcAAAAAAQACAwQRBRIhMQZBURMiYZEHFDJCUnGBoRUWM7EjNJIkNVNic8FDcqKy0eHw/8QAGQEAAwEBAQAAAAAAAAAAAAAAAAEDAgQF/8QAIhEAAwACAwADAAMBAAAAAAAAAAECAxESEyEEFDEiQVEy/9oADAMBAAIRAxEAPwC0Y4WsnHKRss+zGWAbhNk4hiZoXDzXnOLLq5NCGNI2S9k2+yzh4liaPbSt4njOuYFHXQ3cmk7MW2+yXsm9As7+Zo/iC78zx/El1UHZJfvjHRMEYvsFQO4lYfeCH+ZmDchLqsfOTQyNaBeyjOaL7fZUUnErHDQqO7iRt7krXVYuyTRmMHkmOYByVAOJGH3lx4hYfeR15A7JLzs29FxjbzCz7uIG39pJ+YAR7SfXYc5NC1jb6BEDBvZZtvEDeZTxxCzqhY7Fzk0gaOicANdAs0OIW9U78wt6/dPqsXOTSFo6JQG9FmjxC3r90h4ib1Hml1WHZJqBZOzW2Cyn5iHVKeIm9UdeQOcmq7WyTtFlDxI0D2k38zs+MI68g+Ula35qvxGM5rgmynxnvBCrQCDdelXhwYv0rXMLmDUokMJy80o2UmnHdWp0PI3sB2XW/mnth63RnNATQ9oO61pE9s4QDpqmyQN6FSWajTVAqJmMOpT0HoIQMshSQNuo1ViAazTfkoUdfPNMxkbC973BrWN1LidAAEvEaU0y2bA3YJexHQr6jwp6JZ6ijiquIqqSnkeA71SEAlg6OcefgAtHL6JsAd+lJVx68pb38wsckNY6PhvYtvqCl7FvRfZJvRJhcYJbiFbrqB3LD7LHcScEVGDAy00xqYAO9dtnN/8AKaaYnFIxfYNvsU4QN3spBYnZbBa0Z2yL2I6JREOiPbZJZGg2AMfgm9mCpJA6phCNCAZB0TS231RyOiE/RGg2yNKL7IfZN6FSA0uKL2Tf/gjQ9snsHeCZWeyURmm6DVvsFiymL9IQUuIgNHVR2kFWeDUvrVdGy2l9VnkpW2UqOT0iJURy5C4NNlUT1EkbjdfWpuH4nUps2xtosfi3C7mNLrIXycYV8akUMFXeMa2NlUYhVukksHaDoVKrmPpAWkbKnJJueqosiMLG0/Q3YyvbmAJW/wDQRh8FZx0JKmPOaSnfLGC24D7gA/c2WGhqw2MMc36r6N6C4KqTiWWvp2u7JmWGQgXFnZib+QWsilzs1LaZ6JASqLXVQo4DIWlx5NHNPpKhlTTRzxate0ELm36V15sfM0Fjvksbjbo87ozY3F7LS4ziMNBRTSPd3msJA6lfPKzF218bZ49A7S3S260v0zS8PneIU7Ya2aNnstebfJRjHorSrhmbK41As9xJPRRHNAG2qsjkb9IZZ0TMpR5N01MABBSWKK5wHJNDr8kbQ+NP8AOGXdBcCTpzRJyb7Lo3gDvbrPNGuujmRZdSNU/KeicJBe4AXdp4BHJCeOgoKj1eoNkUG6DN7JQ0KXpkWN3ftzVzhNT6rUtedBdUbP1lYwWMjQdrqblNaZV2000fS8PxT1mAaaWUXGqxjYnBwFil4eigFKMx5dVF4igjkacpXA8SVeHXOVufT55xDlkLy3UFZlayvgBzDeyy07MkrmrsiNSSdpvQzrdem/QjggwrgWmnkjyz173VEl97E2b/ANIC854DhU+OYzSYXStLpamUM090cz9Bcr2NR07KSkhp4hZkTAxvyAsqU/NCRBxgCQsYd7ErOxYjU4NK+GJofE83yuvofBW+O1BimJYzO5oDbA23KpsRa1wbKdxyXh/Jz1GZuWelghPHqkVPFFdJUROfUkAvHdY3ks9goD6N+m0ztemyHxRXjtA90T5DnyNaw7eKdgrgIZoxpZwfb5hdfw7unumQ+TMqfB+K07amEE6OYfsqsYddt7hXEzw5jiNbqHmJ0yr01kS8Z5s43X4Vb6NjDrZSaWiheBmYCpBpHS6kJ7aN8be6bfVPlLNqHIgwqkde8YTmYLSfB90IxzsPtJQ+cbOT4Q/7Nc2v6LCn4foNy0FOrMAw4x6Rtv8AJVsk9XlswkFRXVFfsXOIQseP/Q7WxzsApg4htkz8uxdQkZJWA7OKL2lT0f5LDwRv9NrM/wDDKX03QZnhul0X3b3UCe73kAp09HLE7YzOBJdToJLvaAdbhVojdmupMJLHtJOxWN+FnBr6SoqIqfu32XT1Ez4iZLhRqGvjEYa7pzQsRxJgjIC5m3yKqfCqqX5nv1tqs3iLbTX6hWzpjI8m+6r6+PM3MNSupPaIuWq2bP0DRsf6QWF4uWUkjm+B7ov916XvovJPo6xo8P8AGWHVrv0nSCGXwa42v9DY/RerKyqbHQvnYbjL3beKzkfFbZWfShxGRz6l+gu923RQMUuGht7m2yKJb3mk9rkFUYlVPFnyC2vVeDa502keonxnRksXia6szndriQFCZUmkqu5q2UhgHjqrfFQ2R4c0gEi6p3U4newkkBj8wPiF2/FetHLm9RYtcWut5qLG54mcLucAei4zXJsblPomh93mTKTysvRpbOGHpk5soawEtdf5JDVX3af6UM6mxnCI2JpH6+qzpleSAvqWnUtt9Ezt4/hRH05O01/ohGFzf+IPJGqFuQrJo3e7b5lK+SO2wUe7m++PJDe950uPJH8g/iS2zwg65UT1qLq3zVVJI5o93TwQvWHdR/Sj0fhmHOJ2Udsbi66I12gRo7c1h5BTGhghuNlIipmkC4RG2toERrrG6xV7WkUmdP0c2kyjR2ngmy0Qe3vG6J2p6rjISN1DVf6X5T/hVyUeRxtZBlpMw2VxludUpjBGwV4vSI2tso4qINIOXUFem68huAwPDnNY5rCSOWi+ACFek8MGbDKUOAP8Ft/Jap9stGV/BpmSkq8PhjZFJI7M9pLLNOtv3WTxzGaONrhn1PI7pnpcqZ6PFsNdE8tENRdtuVy0fsVS8YSGR8M5Y0inY4utuRlPLnuudYePh1ulZWVHEtMZmtDruGgbvdPZiLZo7xkgk6scLarKYbRPnqJ6yRthTNDgP8xOivrl87P8rQFbHhUvZC680XEZtFm3cV0Uz2ssIx5rohlguU5jxpsrXkUs55jbASTTXJEf3SMmqL6MNv8AmUouPh5JzXkch5Kf2DXSh0Mry27mH+pDmqXZwCw+aKJSNLN8kN4z8h9Am/kAsCLCiijlaC5qmDD4nC9tVSxvkj9lxFlJZWzN53T+whPCTn4XG7QXQfwRnU/ZDGITg+yk/E5fhHmn9iRdLPnbCPBGY9o5oGXxXWJFgUngYu9E1szBoSiCZiopJHiQi/NMmmlYN1Jxpl5rktmh7eOxFwlEzNNQsiayb4kSGrlc/LcprE2FUka8Sstv904TsHPRZk1EoG6GamYm19FrpZPuRq2zRucBfmvSmHf3fTW/wm/svIsMk5c35heuMJJOF0pI17Jun0WphyHNUfNePMMZjPEgbKT2FI5sjx1IsQFn2xjFsXnhczuCnc3w3C2PEjZKPiOd0sDnQ1lv4rdmkAAA/P8A2VZR0UdJVT1TgGx5cts3tFYf6dMeI+fV8LKCSShija3tZNR1A2Keacxua42U7FIJsRxk1T2NZHEbNaBcgX3J/wBl0je9ZUkhkYkrwymbc2v1Uft2j3lE4kmfFTwtZpdx/ZUXrU3VLJidPZOciRq21LPiCeJ2bZgsj63Nyuu9cnPNS+uzfdJsmzMt7QTu3Z1Cxnr07Uv4hPbcpfXoO6TZ9uz4glbURgauWK9fn31XfiE/ij61B3SboTRm3e1KXPH1Kwn4lUdSu/E6jx80fXY+6Trrr9EzO3qlzN6r0Dzv7Izv1zouqmDs/oukcO30XVJ/hH5Lkv8AT0MP/JTkWJ+aJTG0oQjufmpFCwOkJPJUj9M5fwme0iMjHOycGNCe1o5q2jjOacmVwAuDcL1lg7zJhdI82u6JpNvkvJ5aMpt0XqvhwH8BoL79g39lOy2IditHFVwlsrQdND0WGxHDOwkIjc5wLrNuNvFfRi3NuBayouIIGNZnbYHbZYcp/p0Kmj5riJjhidDG2wvdx6lUndLrq64g7Nshax3/ALVK1ttU5WjFMo+KDZ8Db8iqPS+yvOJGXqIb/AqcsFlZI5a/RlwEht80/IE3KL7I0IQkBJcJ+UeCTKEaAbpyC7ROsOaSzUaEM0SXCcQL7pth1QMqRPIPeKX1mS3tIKXkFjbOjSCxyuMt3a3U6ofeHToqxnthTJv01Gv0vHiISJDIY3abIfNKNwqyTr0miod4IjKhyiD2U9myps52iYyZzntaObgPMr13hLSzDKVp3ETf2Xj2A/2mD/Ub/wBwXsWg/kYP9MfssUUxrQdZri2RzYgANOq0yznFIv2YO1wsFUfNcVhBncXDUDmoPZ63P0V1jP8ANyHobKsdq4rSMWYXjKqdDiMbRt2d/uqD8Qdsrfj3TFIrf4SzJWuRjiiaa53IJPXnqGuS5MfBEv16TwSGtf4KKu5I5MOCJJrJEhrJDzCjrkbY+CD+tSHmk9Zk6lBXI2NQj//Z"/>
          <p:cNvSpPr>
            <a:spLocks noChangeAspect="1" noChangeArrowheads="1"/>
          </p:cNvSpPr>
          <p:nvPr/>
        </p:nvSpPr>
        <p:spPr bwMode="auto">
          <a:xfrm>
            <a:off x="63500" y="-611188"/>
            <a:ext cx="1685925" cy="1266826"/>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4A1CC994-0669-41C6-A4CB-2334E9666B06}"/>
              </a:ext>
            </a:extLst>
          </p:cNvPr>
          <p:cNvSpPr>
            <a:spLocks noGrp="1"/>
          </p:cNvSpPr>
          <p:nvPr>
            <p:ph type="title"/>
          </p:nvPr>
        </p:nvSpPr>
        <p:spPr/>
        <p:txBody>
          <a:bodyPr/>
          <a:lstStyle/>
          <a:p>
            <a:r>
              <a:rPr lang="en-US" dirty="0"/>
              <a:t>Financial Technology</a:t>
            </a:r>
          </a:p>
        </p:txBody>
      </p:sp>
      <p:sp>
        <p:nvSpPr>
          <p:cNvPr id="14" name="Title 4">
            <a:extLst>
              <a:ext uri="{FF2B5EF4-FFF2-40B4-BE49-F238E27FC236}">
                <a16:creationId xmlns:a16="http://schemas.microsoft.com/office/drawing/2014/main" id="{FCE0240B-80CE-4E57-BC21-2CE260F70A3A}"/>
              </a:ext>
            </a:extLst>
          </p:cNvPr>
          <p:cNvSpPr txBox="1">
            <a:spLocks/>
          </p:cNvSpPr>
          <p:nvPr/>
        </p:nvSpPr>
        <p:spPr>
          <a:xfrm>
            <a:off x="499176" y="2785142"/>
            <a:ext cx="3605481" cy="1246489"/>
          </a:xfrm>
          <a:prstGeom prst="rect">
            <a:avLst/>
          </a:prstGeom>
          <a:solidFill>
            <a:srgbClr val="DCE6F2">
              <a:alpha val="76078"/>
            </a:srgb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3600" dirty="0"/>
              <a:t>Peer-to-peer (P2P)</a:t>
            </a:r>
          </a:p>
        </p:txBody>
      </p:sp>
      <p:sp>
        <p:nvSpPr>
          <p:cNvPr id="15" name="Rectangle 14">
            <a:extLst>
              <a:ext uri="{FF2B5EF4-FFF2-40B4-BE49-F238E27FC236}">
                <a16:creationId xmlns:a16="http://schemas.microsoft.com/office/drawing/2014/main" id="{E909084B-EA0B-4F12-979E-A1DBC91C4BEE}"/>
              </a:ext>
            </a:extLst>
          </p:cNvPr>
          <p:cNvSpPr/>
          <p:nvPr/>
        </p:nvSpPr>
        <p:spPr>
          <a:xfrm>
            <a:off x="4566066" y="1677988"/>
            <a:ext cx="4569039" cy="4072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CAB97ED-8D74-44F5-8359-109386011D4A}"/>
              </a:ext>
            </a:extLst>
          </p:cNvPr>
          <p:cNvSpPr/>
          <p:nvPr/>
        </p:nvSpPr>
        <p:spPr>
          <a:xfrm>
            <a:off x="4574961" y="1811021"/>
            <a:ext cx="4569039" cy="3891835"/>
          </a:xfrm>
          <a:prstGeom prst="rect">
            <a:avLst/>
          </a:prstGeom>
        </p:spPr>
        <p:txBody>
          <a:bodyPr wrap="square">
            <a:spAutoFit/>
          </a:bodyPr>
          <a:lstStyle/>
          <a:p>
            <a:pPr marL="119062" lvl="1">
              <a:lnSpc>
                <a:spcPct val="80000"/>
              </a:lnSpc>
              <a:spcBef>
                <a:spcPts val="1200"/>
              </a:spcBef>
              <a:spcAft>
                <a:spcPts val="300"/>
              </a:spcAft>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These mobile apps transfer money from a mobile device to people you know by linked credit cards or debit accounts.</a:t>
            </a:r>
          </a:p>
          <a:p>
            <a:pPr marL="119062" lvl="1">
              <a:lnSpc>
                <a:spcPct val="80000"/>
              </a:lnSpc>
              <a:spcBef>
                <a:spcPts val="1200"/>
              </a:spcBef>
              <a:spcAft>
                <a:spcPts val="300"/>
              </a:spcAft>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Examples:*</a:t>
            </a:r>
          </a:p>
          <a:p>
            <a:pPr marL="1033462" lvl="2" indent="-457200">
              <a:lnSpc>
                <a:spcPct val="80000"/>
              </a:lnSpc>
              <a:spcBef>
                <a:spcPts val="300"/>
              </a:spcBef>
              <a:spcAft>
                <a:spcPts val="300"/>
              </a:spcAft>
              <a:buFont typeface="Courier New" panose="02070309020205020404" pitchFamily="49" charset="0"/>
              <a:buChar char="o"/>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Venmo</a:t>
            </a:r>
          </a:p>
          <a:p>
            <a:pPr marL="1033462" lvl="2" indent="-457200">
              <a:lnSpc>
                <a:spcPct val="80000"/>
              </a:lnSpc>
              <a:spcBef>
                <a:spcPts val="300"/>
              </a:spcBef>
              <a:spcAft>
                <a:spcPts val="300"/>
              </a:spcAft>
              <a:buFont typeface="Courier New" panose="02070309020205020404" pitchFamily="49" charset="0"/>
              <a:buChar char="o"/>
              <a:tabLst>
                <a:tab pos="804863" algn="l"/>
                <a:tab pos="2336800" algn="l"/>
              </a:tabLst>
            </a:pPr>
            <a:r>
              <a:rPr lang="en-US" sz="2400" dirty="0" err="1">
                <a:solidFill>
                  <a:schemeClr val="tx2">
                    <a:lumMod val="75000"/>
                  </a:schemeClr>
                </a:solidFill>
                <a:latin typeface="Gadugi" panose="020B0502040204020203" pitchFamily="34" charset="0"/>
                <a:ea typeface="Gadugi" panose="020B0502040204020203" pitchFamily="34" charset="0"/>
              </a:rPr>
              <a:t>Zelle</a:t>
            </a:r>
            <a:endParaRPr lang="en-US" sz="2400" dirty="0">
              <a:solidFill>
                <a:schemeClr val="tx2">
                  <a:lumMod val="75000"/>
                </a:schemeClr>
              </a:solidFill>
              <a:latin typeface="Gadugi" panose="020B0502040204020203" pitchFamily="34" charset="0"/>
              <a:ea typeface="Gadugi" panose="020B0502040204020203" pitchFamily="34" charset="0"/>
            </a:endParaRPr>
          </a:p>
          <a:p>
            <a:pPr marL="1033462" lvl="2" indent="-457200">
              <a:lnSpc>
                <a:spcPct val="80000"/>
              </a:lnSpc>
              <a:spcBef>
                <a:spcPts val="300"/>
              </a:spcBef>
              <a:spcAft>
                <a:spcPts val="300"/>
              </a:spcAft>
              <a:buFont typeface="Courier New" panose="02070309020205020404" pitchFamily="49" charset="0"/>
              <a:buChar char="o"/>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Cash App</a:t>
            </a:r>
          </a:p>
          <a:p>
            <a:pPr marL="119062" lvl="1">
              <a:lnSpc>
                <a:spcPct val="80000"/>
              </a:lnSpc>
              <a:spcBef>
                <a:spcPts val="300"/>
              </a:spcBef>
              <a:spcAft>
                <a:spcPts val="300"/>
              </a:spcAft>
              <a:tabLst>
                <a:tab pos="804863" algn="l"/>
                <a:tab pos="2336800" algn="l"/>
              </a:tabLst>
            </a:pPr>
            <a:endParaRPr lang="en-US" sz="2800" dirty="0">
              <a:solidFill>
                <a:schemeClr val="tx2">
                  <a:lumMod val="75000"/>
                </a:schemeClr>
              </a:solidFill>
              <a:latin typeface="Gadugi" panose="020B0502040204020203" pitchFamily="34" charset="0"/>
              <a:ea typeface="Gadugi" panose="020B0502040204020203" pitchFamily="34" charset="0"/>
            </a:endParaRPr>
          </a:p>
        </p:txBody>
      </p:sp>
      <p:sp>
        <p:nvSpPr>
          <p:cNvPr id="11" name="Rectangle 10">
            <a:extLst>
              <a:ext uri="{FF2B5EF4-FFF2-40B4-BE49-F238E27FC236}">
                <a16:creationId xmlns:a16="http://schemas.microsoft.com/office/drawing/2014/main" id="{CD6A693E-B4EE-469A-A9F0-10BF6C3BBF1A}"/>
              </a:ext>
            </a:extLst>
          </p:cNvPr>
          <p:cNvSpPr/>
          <p:nvPr/>
        </p:nvSpPr>
        <p:spPr>
          <a:xfrm>
            <a:off x="-8895" y="6251412"/>
            <a:ext cx="9144000" cy="486287"/>
          </a:xfrm>
          <a:prstGeom prst="rect">
            <a:avLst/>
          </a:prstGeom>
          <a:noFill/>
        </p:spPr>
        <p:txBody>
          <a:bodyPr wrap="square">
            <a:spAutoFit/>
          </a:bodyPr>
          <a:lstStyle/>
          <a:p>
            <a:pPr marL="119062" lvl="1">
              <a:lnSpc>
                <a:spcPct val="80000"/>
              </a:lnSpc>
              <a:spcBef>
                <a:spcPts val="300"/>
              </a:spcBef>
              <a:spcAft>
                <a:spcPts val="300"/>
              </a:spcAft>
              <a:tabLst>
                <a:tab pos="804863" algn="l"/>
                <a:tab pos="2336800" algn="l"/>
              </a:tabLst>
            </a:pPr>
            <a:r>
              <a:rPr lang="en-US" sz="1600" i="1" dirty="0">
                <a:solidFill>
                  <a:schemeClr val="accent2">
                    <a:lumMod val="75000"/>
                  </a:schemeClr>
                </a:solidFill>
                <a:latin typeface="Gadugi" panose="020B0502040204020203" pitchFamily="34" charset="0"/>
                <a:ea typeface="Gadugi" panose="020B0502040204020203" pitchFamily="34" charset="0"/>
              </a:rPr>
              <a:t>*This is in no way an endorsement of any company, product, or service.  As with any financial technology, use caution and review security measures to protect your personal information.</a:t>
            </a:r>
          </a:p>
        </p:txBody>
      </p:sp>
    </p:spTree>
    <p:extLst>
      <p:ext uri="{BB962C8B-B14F-4D97-AF65-F5344CB8AC3E}">
        <p14:creationId xmlns:p14="http://schemas.microsoft.com/office/powerpoint/2010/main" val="558258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10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10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10">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10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10">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 calcmode="lin" valueType="num">
                                      <p:cBhvr additive="base">
                                        <p:cTn id="19" dur="1000" fill="hold"/>
                                        <p:tgtEl>
                                          <p:spTgt spid="10">
                                            <p:txEl>
                                              <p:pRg st="3" end="3"/>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10">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 calcmode="lin" valueType="num">
                                      <p:cBhvr additive="base">
                                        <p:cTn id="23" dur="1000" fill="hold"/>
                                        <p:tgtEl>
                                          <p:spTgt spid="10">
                                            <p:txEl>
                                              <p:pRg st="4" end="4"/>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1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a:extLst>
              <a:ext uri="{FF2B5EF4-FFF2-40B4-BE49-F238E27FC236}">
                <a16:creationId xmlns:a16="http://schemas.microsoft.com/office/drawing/2014/main" id="{BA178BD0-4D35-48D7-84EA-2B70C7F206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709" y="2205362"/>
            <a:ext cx="3837442" cy="2505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txBox="1">
            <a:spLocks noChangeArrowheads="1"/>
          </p:cNvSpPr>
          <p:nvPr/>
        </p:nvSpPr>
        <p:spPr bwMode="auto">
          <a:xfrm>
            <a:off x="0" y="0"/>
            <a:ext cx="9144000" cy="10668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5400" kern="0" dirty="0">
                <a:latin typeface="+mj-lt"/>
                <a:ea typeface="+mj-ea"/>
                <a:cs typeface="+mj-cs"/>
              </a:rPr>
              <a:t> </a:t>
            </a:r>
            <a:endParaRPr kumimoji="0" lang="en-US" sz="5400" b="0" i="0" u="none" strike="noStrike" kern="0" cap="none" spc="0" normalizeH="0" baseline="0" noProof="0" dirty="0">
              <a:ln>
                <a:noFill/>
              </a:ln>
              <a:effectLst/>
              <a:uLnTx/>
              <a:uFillTx/>
              <a:latin typeface="+mj-lt"/>
              <a:ea typeface="+mj-ea"/>
              <a:cs typeface="+mj-cs"/>
            </a:endParaRPr>
          </a:p>
        </p:txBody>
      </p:sp>
      <p:sp>
        <p:nvSpPr>
          <p:cNvPr id="128002" name="AutoShape 2" descr="data:image/jpeg;base64,/9j/4AAQSkZJRgABAQAAAQABAAD/2wBDAAkGBwgHBgkIBwgKCgkLDRYPDQwMDRsUFRAWIB0iIiAdHx8kKDQsJCYxJx8fLT0tMTU3Ojo6Iys/RD84QzQ5Ojf/2wBDAQoKCg0MDRoPDxo3JR8lNzc3Nzc3Nzc3Nzc3Nzc3Nzc3Nzc3Nzc3Nzc3Nzc3Nzc3Nzc3Nzc3Nzc3Nzc3Nzc3Nzf/wAARCACLALoDASIAAhEBAxEB/8QAHAAAAQUBAQEAAAAAAAAAAAAAAwECBAUGAAgH/8QAQBAAAQMCBAMECAQDBgcAAAAAAQACAwQRBRIhMQZBURMiYZEHFDJCUnGBoRUWM7EjNJIkNVNic8FDcqKy0eHw/8QAGQEAAwEBAQAAAAAAAAAAAAAAAAEDAgQF/8QAIhEAAwACAwADAAMBAAAAAAAAAAECAxESEyEEFDEiQVEy/9oADAMBAAIRAxEAPwC0Y4WsnHKRss+zGWAbhNk4hiZoXDzXnOLLq5NCGNI2S9k2+yzh4liaPbSt4njOuYFHXQ3cmk7MW2+yXsm9As7+Zo/iC78zx/El1UHZJfvjHRMEYvsFQO4lYfeCH+ZmDchLqsfOTQyNaBeyjOaL7fZUUnErHDQqO7iRt7krXVYuyTRmMHkmOYByVAOJGH3lx4hYfeR15A7JLzs29FxjbzCz7uIG39pJ+YAR7SfXYc5NC1jb6BEDBvZZtvEDeZTxxCzqhY7Fzk0gaOicANdAs0OIW9U78wt6/dPqsXOTSFo6JQG9FmjxC3r90h4ib1Hml1WHZJqBZOzW2Cyn5iHVKeIm9UdeQOcmq7WyTtFlDxI0D2k38zs+MI68g+Ula35qvxGM5rgmynxnvBCrQCDdelXhwYv0rXMLmDUokMJy80o2UmnHdWp0PI3sB2XW/mnth63RnNATQ9oO61pE9s4QDpqmyQN6FSWajTVAqJmMOpT0HoIQMshSQNuo1ViAazTfkoUdfPNMxkbC973BrWN1LidAAEvEaU0y2bA3YJexHQr6jwp6JZ6ijiquIqqSnkeA71SEAlg6OcefgAtHL6JsAd+lJVx68pb38wsckNY6PhvYtvqCl7FvRfZJvRJhcYJbiFbrqB3LD7LHcScEVGDAy00xqYAO9dtnN/8AKaaYnFIxfYNvsU4QN3spBYnZbBa0Z2yL2I6JREOiPbZJZGg2AMfgm9mCpJA6phCNCAZB0TS231RyOiE/RGg2yNKL7IfZN6FSA0uKL2Tf/gjQ9snsHeCZWeyURmm6DVvsFiymL9IQUuIgNHVR2kFWeDUvrVdGy2l9VnkpW2UqOT0iJURy5C4NNlUT1EkbjdfWpuH4nUps2xtosfi3C7mNLrIXycYV8akUMFXeMa2NlUYhVukksHaDoVKrmPpAWkbKnJJueqosiMLG0/Q3YyvbmAJW/wDQRh8FZx0JKmPOaSnfLGC24D7gA/c2WGhqw2MMc36r6N6C4KqTiWWvp2u7JmWGQgXFnZib+QWsilzs1LaZ6JASqLXVQo4DIWlx5NHNPpKhlTTRzxate0ELm36V15sfM0Fjvksbjbo87ozY3F7LS4ziMNBRTSPd3msJA6lfPKzF218bZ49A7S3S260v0zS8PneIU7Ya2aNnstebfJRjHorSrhmbK41As9xJPRRHNAG2qsjkb9IZZ0TMpR5N01MABBSWKK5wHJNDr8kbQ+NP8AOGXdBcCTpzRJyb7Lo3gDvbrPNGuujmRZdSNU/KeicJBe4AXdp4BHJCeOgoKj1eoNkUG6DN7JQ0KXpkWN3ftzVzhNT6rUtedBdUbP1lYwWMjQdrqblNaZV2000fS8PxT1mAaaWUXGqxjYnBwFil4eigFKMx5dVF4igjkacpXA8SVeHXOVufT55xDlkLy3UFZlayvgBzDeyy07MkrmrsiNSSdpvQzrdem/QjggwrgWmnkjyz173VEl97E2b/ANIC854DhU+OYzSYXStLpamUM090cz9Bcr2NR07KSkhp4hZkTAxvyAsqU/NCRBxgCQsYd7ErOxYjU4NK+GJofE83yuvofBW+O1BimJYzO5oDbA23KpsRa1wbKdxyXh/Jz1GZuWelghPHqkVPFFdJUROfUkAvHdY3ks9goD6N+m0ztemyHxRXjtA90T5DnyNaw7eKdgrgIZoxpZwfb5hdfw7unumQ+TMqfB+K07amEE6OYfsqsYddt7hXEzw5jiNbqHmJ0yr01kS8Z5s43X4Vb6NjDrZSaWiheBmYCpBpHS6kJ7aN8be6bfVPlLNqHIgwqkde8YTmYLSfB90IxzsPtJQ+cbOT4Q/7Nc2v6LCn4foNy0FOrMAw4x6Rtv8AJVsk9XlswkFRXVFfsXOIQseP/Q7WxzsApg4htkz8uxdQkZJWA7OKL2lT0f5LDwRv9NrM/wDDKX03QZnhul0X3b3UCe73kAp09HLE7YzOBJdToJLvaAdbhVojdmupMJLHtJOxWN+FnBr6SoqIqfu32XT1Ez4iZLhRqGvjEYa7pzQsRxJgjIC5m3yKqfCqqX5nv1tqs3iLbTX6hWzpjI8m+6r6+PM3MNSupPaIuWq2bP0DRsf6QWF4uWUkjm+B7ov916XvovJPo6xo8P8AGWHVrv0nSCGXwa42v9DY/RerKyqbHQvnYbjL3beKzkfFbZWfShxGRz6l+gu923RQMUuGht7m2yKJb3mk9rkFUYlVPFnyC2vVeDa502keonxnRksXia6szndriQFCZUmkqu5q2UhgHjqrfFQ2R4c0gEi6p3U4newkkBj8wPiF2/FetHLm9RYtcWut5qLG54mcLucAei4zXJsblPomh93mTKTysvRpbOGHpk5soawEtdf5JDVX3af6UM6mxnCI2JpH6+qzpleSAvqWnUtt9Ezt4/hRH05O01/ohGFzf+IPJGqFuQrJo3e7b5lK+SO2wUe7m++PJDe950uPJH8g/iS2zwg65UT1qLq3zVVJI5o93TwQvWHdR/Sj0fhmHOJ2Udsbi66I12gRo7c1h5BTGhghuNlIipmkC4RG2toERrrG6xV7WkUmdP0c2kyjR2ngmy0Qe3vG6J2p6rjISN1DVf6X5T/hVyUeRxtZBlpMw2VxludUpjBGwV4vSI2tso4qINIOXUFem68huAwPDnNY5rCSOWi+ACFek8MGbDKUOAP8Ft/Jap9stGV/BpmSkq8PhjZFJI7M9pLLNOtv3WTxzGaONrhn1PI7pnpcqZ6PFsNdE8tENRdtuVy0fsVS8YSGR8M5Y0inY4utuRlPLnuudYePh1ulZWVHEtMZmtDruGgbvdPZiLZo7xkgk6scLarKYbRPnqJ6yRthTNDgP8xOivrl87P8rQFbHhUvZC680XEZtFm3cV0Uz2ssIx5rohlguU5jxpsrXkUs55jbASTTXJEf3SMmqL6MNv8AmUouPh5JzXkch5Kf2DXSh0Mry27mH+pDmqXZwCw+aKJSNLN8kN4z8h9Am/kAsCLCiijlaC5qmDD4nC9tVSxvkj9lxFlJZWzN53T+whPCTn4XG7QXQfwRnU/ZDGITg+yk/E5fhHmn9iRdLPnbCPBGY9o5oGXxXWJFgUngYu9E1szBoSiCZiopJHiQi/NMmmlYN1Jxpl5rktmh7eOxFwlEzNNQsiayb4kSGrlc/LcprE2FUka8Sstv904TsHPRZk1EoG6GamYm19FrpZPuRq2zRucBfmvSmHf3fTW/wm/svIsMk5c35heuMJJOF0pI17Jun0WphyHNUfNePMMZjPEgbKT2FI5sjx1IsQFn2xjFsXnhczuCnc3w3C2PEjZKPiOd0sDnQ1lv4rdmkAAA/P8A2VZR0UdJVT1TgGx5cts3tFYf6dMeI+fV8LKCSShija3tZNR1A2Keacxua42U7FIJsRxk1T2NZHEbNaBcgX3J/wBl0je9ZUkhkYkrwymbc2v1Uft2j3lE4kmfFTwtZpdx/ZUXrU3VLJidPZOciRq21LPiCeJ2bZgsj63Nyuu9cnPNS+uzfdJsmzMt7QTu3Z1Cxnr07Uv4hPbcpfXoO6TZ9uz4glbURgauWK9fn31XfiE/ij61B3SboTRm3e1KXPH1Kwn4lUdSu/E6jx80fXY+6Trrr9EzO3qlzN6r0Dzv7Izv1zouqmDs/oukcO30XVJ/hH5Lkv8AT0MP/JTkWJ+aJTG0oQjufmpFCwOkJPJUj9M5fwme0iMjHOycGNCe1o5q2jjOacmVwAuDcL1lg7zJhdI82u6JpNvkvJ5aMpt0XqvhwH8BoL79g39lOy2IditHFVwlsrQdND0WGxHDOwkIjc5wLrNuNvFfRi3NuBayouIIGNZnbYHbZYcp/p0Kmj5riJjhidDG2wvdx6lUndLrq64g7Nshax3/ALVK1ttU5WjFMo+KDZ8Db8iqPS+yvOJGXqIb/AqcsFlZI5a/RlwEht80/IE3KL7I0IQkBJcJ+UeCTKEaAbpyC7ROsOaSzUaEM0SXCcQL7pth1QMqRPIPeKX1mS3tIKXkFjbOjSCxyuMt3a3U6ofeHToqxnthTJv01Gv0vHiISJDIY3abIfNKNwqyTr0miod4IjKhyiD2U9myps52iYyZzntaObgPMr13hLSzDKVp3ETf2Xj2A/2mD/Ub/wBwXsWg/kYP9MfssUUxrQdZri2RzYgANOq0yznFIv2YO1wsFUfNcVhBncXDUDmoPZ63P0V1jP8ANyHobKsdq4rSMWYXjKqdDiMbRt2d/uqD8Qdsrfj3TFIrf4SzJWuRjiiaa53IJPXnqGuS5MfBEv16TwSGtf4KKu5I5MOCJJrJEhrJDzCjrkbY+CD+tSHmk9Zk6lBXI2NQj//Z"/>
          <p:cNvSpPr>
            <a:spLocks noChangeAspect="1" noChangeArrowheads="1"/>
          </p:cNvSpPr>
          <p:nvPr/>
        </p:nvSpPr>
        <p:spPr bwMode="auto">
          <a:xfrm>
            <a:off x="63500" y="-611188"/>
            <a:ext cx="1685925" cy="1266826"/>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4A1CC994-0669-41C6-A4CB-2334E9666B06}"/>
              </a:ext>
            </a:extLst>
          </p:cNvPr>
          <p:cNvSpPr>
            <a:spLocks noGrp="1"/>
          </p:cNvSpPr>
          <p:nvPr>
            <p:ph type="title"/>
          </p:nvPr>
        </p:nvSpPr>
        <p:spPr/>
        <p:txBody>
          <a:bodyPr/>
          <a:lstStyle/>
          <a:p>
            <a:r>
              <a:rPr lang="en-US" dirty="0"/>
              <a:t>Financial Technology</a:t>
            </a:r>
          </a:p>
        </p:txBody>
      </p:sp>
      <p:sp>
        <p:nvSpPr>
          <p:cNvPr id="14" name="Title 4">
            <a:extLst>
              <a:ext uri="{FF2B5EF4-FFF2-40B4-BE49-F238E27FC236}">
                <a16:creationId xmlns:a16="http://schemas.microsoft.com/office/drawing/2014/main" id="{FCE0240B-80CE-4E57-BC21-2CE260F70A3A}"/>
              </a:ext>
            </a:extLst>
          </p:cNvPr>
          <p:cNvSpPr txBox="1">
            <a:spLocks/>
          </p:cNvSpPr>
          <p:nvPr/>
        </p:nvSpPr>
        <p:spPr>
          <a:xfrm>
            <a:off x="499176" y="2785142"/>
            <a:ext cx="3605481" cy="1246489"/>
          </a:xfrm>
          <a:prstGeom prst="rect">
            <a:avLst/>
          </a:prstGeom>
          <a:solidFill>
            <a:srgbClr val="DCE6F2">
              <a:alpha val="76078"/>
            </a:srgb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3600" dirty="0"/>
              <a:t>Others</a:t>
            </a:r>
          </a:p>
        </p:txBody>
      </p:sp>
      <p:sp>
        <p:nvSpPr>
          <p:cNvPr id="15" name="Rectangle 14">
            <a:extLst>
              <a:ext uri="{FF2B5EF4-FFF2-40B4-BE49-F238E27FC236}">
                <a16:creationId xmlns:a16="http://schemas.microsoft.com/office/drawing/2014/main" id="{E909084B-EA0B-4F12-979E-A1DBC91C4BEE}"/>
              </a:ext>
            </a:extLst>
          </p:cNvPr>
          <p:cNvSpPr/>
          <p:nvPr/>
        </p:nvSpPr>
        <p:spPr>
          <a:xfrm>
            <a:off x="4566066" y="1677988"/>
            <a:ext cx="4569039" cy="4072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CAB97ED-8D74-44F5-8359-109386011D4A}"/>
              </a:ext>
            </a:extLst>
          </p:cNvPr>
          <p:cNvSpPr/>
          <p:nvPr/>
        </p:nvSpPr>
        <p:spPr>
          <a:xfrm>
            <a:off x="4574961" y="2401843"/>
            <a:ext cx="4569039" cy="2666884"/>
          </a:xfrm>
          <a:prstGeom prst="rect">
            <a:avLst/>
          </a:prstGeom>
        </p:spPr>
        <p:txBody>
          <a:bodyPr wrap="square">
            <a:spAutoFit/>
          </a:bodyPr>
          <a:lstStyle/>
          <a:p>
            <a:pPr marL="576262" lvl="1" indent="-457200">
              <a:lnSpc>
                <a:spcPct val="80000"/>
              </a:lnSpc>
              <a:spcBef>
                <a:spcPts val="1200"/>
              </a:spcBef>
              <a:spcAft>
                <a:spcPts val="300"/>
              </a:spcAft>
              <a:buFont typeface="Arial" panose="020B0604020202020204" pitchFamily="34" charset="0"/>
              <a:buChar char="•"/>
              <a:tabLst>
                <a:tab pos="804863" algn="l"/>
                <a:tab pos="2336800" algn="l"/>
              </a:tabLst>
            </a:pPr>
            <a:r>
              <a:rPr lang="en-US" sz="3200" dirty="0" err="1">
                <a:solidFill>
                  <a:schemeClr val="tx2">
                    <a:lumMod val="75000"/>
                  </a:schemeClr>
                </a:solidFill>
                <a:latin typeface="Gadugi" panose="020B0502040204020203" pitchFamily="34" charset="0"/>
                <a:ea typeface="Gadugi" panose="020B0502040204020203" pitchFamily="34" charset="0"/>
              </a:rPr>
              <a:t>Roboadvisors</a:t>
            </a:r>
            <a:endParaRPr lang="en-US" sz="3200" dirty="0">
              <a:solidFill>
                <a:schemeClr val="tx2">
                  <a:lumMod val="75000"/>
                </a:schemeClr>
              </a:solidFill>
              <a:latin typeface="Gadugi" panose="020B0502040204020203" pitchFamily="34" charset="0"/>
              <a:ea typeface="Gadugi" panose="020B0502040204020203" pitchFamily="34" charset="0"/>
            </a:endParaRPr>
          </a:p>
          <a:p>
            <a:pPr marL="576262" lvl="1" indent="-457200">
              <a:lnSpc>
                <a:spcPct val="80000"/>
              </a:lnSpc>
              <a:spcBef>
                <a:spcPts val="1200"/>
              </a:spcBef>
              <a:spcAft>
                <a:spcPts val="300"/>
              </a:spcAft>
              <a:buFont typeface="Arial" panose="020B0604020202020204" pitchFamily="34" charset="0"/>
              <a:buChar char="•"/>
              <a:tabLst>
                <a:tab pos="804863" algn="l"/>
                <a:tab pos="2336800" algn="l"/>
              </a:tabLst>
            </a:pPr>
            <a:r>
              <a:rPr lang="en-US" sz="3200" dirty="0">
                <a:solidFill>
                  <a:schemeClr val="tx2">
                    <a:lumMod val="75000"/>
                  </a:schemeClr>
                </a:solidFill>
                <a:latin typeface="Gadugi" panose="020B0502040204020203" pitchFamily="34" charset="0"/>
                <a:ea typeface="Gadugi" panose="020B0502040204020203" pitchFamily="34" charset="0"/>
              </a:rPr>
              <a:t>Crowd funding</a:t>
            </a:r>
          </a:p>
          <a:p>
            <a:pPr marL="576262" lvl="1" indent="-457200">
              <a:lnSpc>
                <a:spcPct val="80000"/>
              </a:lnSpc>
              <a:spcBef>
                <a:spcPts val="1200"/>
              </a:spcBef>
              <a:spcAft>
                <a:spcPts val="300"/>
              </a:spcAft>
              <a:buFont typeface="Arial" panose="020B0604020202020204" pitchFamily="34" charset="0"/>
              <a:buChar char="•"/>
              <a:tabLst>
                <a:tab pos="804863" algn="l"/>
                <a:tab pos="2336800" algn="l"/>
              </a:tabLst>
            </a:pPr>
            <a:r>
              <a:rPr lang="en-US" sz="3200" dirty="0">
                <a:solidFill>
                  <a:schemeClr val="tx2">
                    <a:lumMod val="75000"/>
                  </a:schemeClr>
                </a:solidFill>
                <a:latin typeface="Gadugi" panose="020B0502040204020203" pitchFamily="34" charset="0"/>
                <a:ea typeface="Gadugi" panose="020B0502040204020203" pitchFamily="34" charset="0"/>
              </a:rPr>
              <a:t>Peer-to-peer lending</a:t>
            </a:r>
          </a:p>
          <a:p>
            <a:pPr marL="576262" lvl="1" indent="-457200">
              <a:lnSpc>
                <a:spcPct val="80000"/>
              </a:lnSpc>
              <a:spcBef>
                <a:spcPts val="1200"/>
              </a:spcBef>
              <a:spcAft>
                <a:spcPts val="300"/>
              </a:spcAft>
              <a:buFont typeface="Arial" panose="020B0604020202020204" pitchFamily="34" charset="0"/>
              <a:buChar char="•"/>
              <a:tabLst>
                <a:tab pos="804863" algn="l"/>
                <a:tab pos="2336800" algn="l"/>
              </a:tabLst>
            </a:pPr>
            <a:r>
              <a:rPr lang="en-US" sz="3200" dirty="0">
                <a:solidFill>
                  <a:schemeClr val="tx2">
                    <a:lumMod val="75000"/>
                  </a:schemeClr>
                </a:solidFill>
                <a:latin typeface="Gadugi" panose="020B0502040204020203" pitchFamily="34" charset="0"/>
                <a:ea typeface="Gadugi" panose="020B0502040204020203" pitchFamily="34" charset="0"/>
              </a:rPr>
              <a:t>Cryptocurrencies</a:t>
            </a:r>
          </a:p>
          <a:p>
            <a:pPr marL="119062" lvl="1">
              <a:lnSpc>
                <a:spcPct val="80000"/>
              </a:lnSpc>
              <a:spcBef>
                <a:spcPts val="300"/>
              </a:spcBef>
              <a:spcAft>
                <a:spcPts val="300"/>
              </a:spcAft>
              <a:tabLst>
                <a:tab pos="804863" algn="l"/>
                <a:tab pos="2336800" algn="l"/>
              </a:tabLst>
            </a:pPr>
            <a:endParaRPr lang="en-US" sz="2800" dirty="0">
              <a:solidFill>
                <a:schemeClr val="tx2">
                  <a:lumMod val="75000"/>
                </a:schemeClr>
              </a:solidFill>
              <a:latin typeface="Gadugi" panose="020B0502040204020203" pitchFamily="34" charset="0"/>
              <a:ea typeface="Gadugi" panose="020B0502040204020203" pitchFamily="34" charset="0"/>
            </a:endParaRPr>
          </a:p>
        </p:txBody>
      </p:sp>
      <p:sp>
        <p:nvSpPr>
          <p:cNvPr id="11" name="Rectangle 10">
            <a:extLst>
              <a:ext uri="{FF2B5EF4-FFF2-40B4-BE49-F238E27FC236}">
                <a16:creationId xmlns:a16="http://schemas.microsoft.com/office/drawing/2014/main" id="{CD6A693E-B4EE-469A-A9F0-10BF6C3BBF1A}"/>
              </a:ext>
            </a:extLst>
          </p:cNvPr>
          <p:cNvSpPr/>
          <p:nvPr/>
        </p:nvSpPr>
        <p:spPr>
          <a:xfrm>
            <a:off x="-8895" y="6251412"/>
            <a:ext cx="9144000" cy="486287"/>
          </a:xfrm>
          <a:prstGeom prst="rect">
            <a:avLst/>
          </a:prstGeom>
          <a:noFill/>
        </p:spPr>
        <p:txBody>
          <a:bodyPr wrap="square">
            <a:spAutoFit/>
          </a:bodyPr>
          <a:lstStyle/>
          <a:p>
            <a:pPr marL="119062" lvl="1">
              <a:lnSpc>
                <a:spcPct val="80000"/>
              </a:lnSpc>
              <a:spcBef>
                <a:spcPts val="300"/>
              </a:spcBef>
              <a:spcAft>
                <a:spcPts val="300"/>
              </a:spcAft>
              <a:tabLst>
                <a:tab pos="804863" algn="l"/>
                <a:tab pos="2336800" algn="l"/>
              </a:tabLst>
            </a:pPr>
            <a:r>
              <a:rPr lang="en-US" sz="1600" i="1" dirty="0">
                <a:solidFill>
                  <a:schemeClr val="accent2">
                    <a:lumMod val="75000"/>
                  </a:schemeClr>
                </a:solidFill>
                <a:latin typeface="Gadugi" panose="020B0502040204020203" pitchFamily="34" charset="0"/>
                <a:ea typeface="Gadugi" panose="020B0502040204020203" pitchFamily="34" charset="0"/>
              </a:rPr>
              <a:t>*This is in no way an endorsement of any company, product, or service.  As with any financial technology, use caution and review security measures to protect your personal information.</a:t>
            </a:r>
          </a:p>
        </p:txBody>
      </p:sp>
    </p:spTree>
    <p:extLst>
      <p:ext uri="{BB962C8B-B14F-4D97-AF65-F5344CB8AC3E}">
        <p14:creationId xmlns:p14="http://schemas.microsoft.com/office/powerpoint/2010/main" val="268182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10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10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10">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10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10">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 calcmode="lin" valueType="num">
                                      <p:cBhvr additive="base">
                                        <p:cTn id="19" dur="1000" fill="hold"/>
                                        <p:tgtEl>
                                          <p:spTgt spid="10">
                                            <p:txEl>
                                              <p:pRg st="3" end="3"/>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1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M:\iStock Photos-Financial Education\iStock ManOnMountainTop Victory.jpg">
            <a:extLst>
              <a:ext uri="{FF2B5EF4-FFF2-40B4-BE49-F238E27FC236}">
                <a16:creationId xmlns:a16="http://schemas.microsoft.com/office/drawing/2014/main" id="{D005B409-AF26-45FE-A4F5-399FC3B9F00B}"/>
              </a:ext>
            </a:extLst>
          </p:cNvPr>
          <p:cNvPicPr>
            <a:picLocks noChangeAspect="1" noChangeArrowheads="1"/>
          </p:cNvPicPr>
          <p:nvPr/>
        </p:nvPicPr>
        <p:blipFill rotWithShape="1">
          <a:blip r:embed="rId3"/>
          <a:srcRect l="33431"/>
          <a:stretch/>
        </p:blipFill>
        <p:spPr bwMode="auto">
          <a:xfrm>
            <a:off x="1763913" y="542922"/>
            <a:ext cx="5616174" cy="5772156"/>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5852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8D5A00-2A0B-4619-A596-13E69FA82FFA}"/>
              </a:ext>
            </a:extLst>
          </p:cNvPr>
          <p:cNvSpPr/>
          <p:nvPr/>
        </p:nvSpPr>
        <p:spPr>
          <a:xfrm>
            <a:off x="304800" y="1510824"/>
            <a:ext cx="2971800" cy="3771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Diagram 7"/>
          <p:cNvGraphicFramePr/>
          <p:nvPr>
            <p:extLst>
              <p:ext uri="{D42A27DB-BD31-4B8C-83A1-F6EECF244321}">
                <p14:modId xmlns:p14="http://schemas.microsoft.com/office/powerpoint/2010/main" val="497867285"/>
              </p:ext>
            </p:extLst>
          </p:nvPr>
        </p:nvGraphicFramePr>
        <p:xfrm>
          <a:off x="3276600" y="1364774"/>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D81A65C5-28D1-4249-A88F-4EDADEF5B85A}"/>
              </a:ext>
            </a:extLst>
          </p:cNvPr>
          <p:cNvSpPr txBox="1">
            <a:spLocks/>
          </p:cNvSpPr>
          <p:nvPr/>
        </p:nvSpPr>
        <p:spPr>
          <a:xfrm>
            <a:off x="304800" y="1614647"/>
            <a:ext cx="2971800" cy="3668078"/>
          </a:xfrm>
          <a:prstGeom prst="rect">
            <a:avLst/>
          </a:prstGeom>
          <a:no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5400" dirty="0">
                <a:solidFill>
                  <a:srgbClr val="1F497D"/>
                </a:solidFill>
              </a:rPr>
              <a:t>Today’s Topics</a:t>
            </a:r>
          </a:p>
        </p:txBody>
      </p:sp>
    </p:spTree>
    <p:extLst>
      <p:ext uri="{BB962C8B-B14F-4D97-AF65-F5344CB8AC3E}">
        <p14:creationId xmlns:p14="http://schemas.microsoft.com/office/powerpoint/2010/main" val="957406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483B5F-9569-48E2-8C45-8DF5BC0E8737}"/>
              </a:ext>
            </a:extLst>
          </p:cNvPr>
          <p:cNvSpPr/>
          <p:nvPr/>
        </p:nvSpPr>
        <p:spPr>
          <a:xfrm>
            <a:off x="304800" y="533400"/>
            <a:ext cx="8534400" cy="6035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EFAD9891-CF92-41E1-9B06-4AD984B8355C}"/>
              </a:ext>
            </a:extLst>
          </p:cNvPr>
          <p:cNvSpPr txBox="1">
            <a:spLocks/>
          </p:cNvSpPr>
          <p:nvPr/>
        </p:nvSpPr>
        <p:spPr>
          <a:xfrm>
            <a:off x="2518913" y="1024774"/>
            <a:ext cx="6320287" cy="5053120"/>
          </a:xfrm>
          <a:prstGeom prst="rect">
            <a:avLst/>
          </a:prstGeom>
          <a:no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lvl="1" indent="-457200">
              <a:buFont typeface="Arial" panose="020B0604020202020204" pitchFamily="34" charset="0"/>
              <a:buChar char="•"/>
            </a:pPr>
            <a:r>
              <a:rPr lang="en-US" sz="2800" dirty="0">
                <a:solidFill>
                  <a:schemeClr val="tx2">
                    <a:lumMod val="75000"/>
                  </a:schemeClr>
                </a:solidFill>
                <a:latin typeface="Gadugi" panose="020B0502040204020203" pitchFamily="34" charset="0"/>
                <a:ea typeface="Gadugi" panose="020B0502040204020203" pitchFamily="34" charset="0"/>
              </a:rPr>
              <a:t>Live within means</a:t>
            </a:r>
          </a:p>
          <a:p>
            <a:pPr lvl="1" indent="-457200">
              <a:buFont typeface="Arial" panose="020B0604020202020204" pitchFamily="34" charset="0"/>
              <a:buChar char="•"/>
            </a:pPr>
            <a:r>
              <a:rPr lang="en-US" sz="2800" dirty="0">
                <a:solidFill>
                  <a:schemeClr val="tx2">
                    <a:lumMod val="75000"/>
                  </a:schemeClr>
                </a:solidFill>
                <a:latin typeface="Gadugi" panose="020B0502040204020203" pitchFamily="34" charset="0"/>
                <a:ea typeface="Gadugi" panose="020B0502040204020203" pitchFamily="34" charset="0"/>
              </a:rPr>
              <a:t>Track and prioritize spending</a:t>
            </a:r>
          </a:p>
          <a:p>
            <a:pPr lvl="1" indent="-457200">
              <a:buFont typeface="Arial" panose="020B0604020202020204" pitchFamily="34" charset="0"/>
              <a:buChar char="•"/>
            </a:pPr>
            <a:r>
              <a:rPr lang="en-US" sz="2800" dirty="0">
                <a:solidFill>
                  <a:schemeClr val="tx2">
                    <a:lumMod val="75000"/>
                  </a:schemeClr>
                </a:solidFill>
                <a:latin typeface="Gadugi" panose="020B0502040204020203" pitchFamily="34" charset="0"/>
                <a:ea typeface="Gadugi" panose="020B0502040204020203" pitchFamily="34" charset="0"/>
              </a:rPr>
              <a:t>Create &amp; use a manageable money map</a:t>
            </a:r>
          </a:p>
          <a:p>
            <a:pPr lvl="1" indent="-457200">
              <a:buFont typeface="Arial" panose="020B0604020202020204" pitchFamily="34" charset="0"/>
              <a:buChar char="•"/>
            </a:pPr>
            <a:r>
              <a:rPr lang="en-US" sz="2800" dirty="0">
                <a:solidFill>
                  <a:schemeClr val="tx2">
                    <a:lumMod val="75000"/>
                  </a:schemeClr>
                </a:solidFill>
                <a:latin typeface="Gadugi" panose="020B0502040204020203" pitchFamily="34" charset="0"/>
                <a:ea typeface="Gadugi" panose="020B0502040204020203" pitchFamily="34" charset="0"/>
              </a:rPr>
              <a:t>Establish a relationship with a government-insured financial institution</a:t>
            </a:r>
          </a:p>
        </p:txBody>
      </p:sp>
      <p:pic>
        <p:nvPicPr>
          <p:cNvPr id="5" name="Picture 4" descr="Text, whiteboard&#10;&#10;Description automatically generated">
            <a:extLst>
              <a:ext uri="{FF2B5EF4-FFF2-40B4-BE49-F238E27FC236}">
                <a16:creationId xmlns:a16="http://schemas.microsoft.com/office/drawing/2014/main" id="{98B0889A-3567-4179-8E2F-76C8D48DC37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44270"/>
          <a:stretch/>
        </p:blipFill>
        <p:spPr>
          <a:xfrm>
            <a:off x="304800" y="2218204"/>
            <a:ext cx="2024332" cy="2421591"/>
          </a:xfrm>
          <a:prstGeom prst="rect">
            <a:avLst/>
          </a:prstGeom>
        </p:spPr>
      </p:pic>
    </p:spTree>
    <p:extLst>
      <p:ext uri="{BB962C8B-B14F-4D97-AF65-F5344CB8AC3E}">
        <p14:creationId xmlns:p14="http://schemas.microsoft.com/office/powerpoint/2010/main" val="124593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8EBAF5-BBD3-4032-9750-5FD16B814D9C}"/>
              </a:ext>
            </a:extLst>
          </p:cNvPr>
          <p:cNvSpPr>
            <a:spLocks noGrp="1"/>
          </p:cNvSpPr>
          <p:nvPr>
            <p:ph type="title"/>
          </p:nvPr>
        </p:nvSpPr>
        <p:spPr/>
        <p:txBody>
          <a:bodyPr/>
          <a:lstStyle/>
          <a:p>
            <a:r>
              <a:rPr lang="en-US" dirty="0"/>
              <a:t>Complete Today</a:t>
            </a:r>
          </a:p>
        </p:txBody>
      </p:sp>
      <p:pic>
        <p:nvPicPr>
          <p:cNvPr id="2" name="Picture 1">
            <a:extLst>
              <a:ext uri="{FF2B5EF4-FFF2-40B4-BE49-F238E27FC236}">
                <a16:creationId xmlns:a16="http://schemas.microsoft.com/office/drawing/2014/main" id="{31189FB3-14E2-4D6E-9435-328C17A4CA10}"/>
              </a:ext>
            </a:extLst>
          </p:cNvPr>
          <p:cNvPicPr>
            <a:picLocks noChangeAspect="1"/>
          </p:cNvPicPr>
          <p:nvPr/>
        </p:nvPicPr>
        <p:blipFill>
          <a:blip r:embed="rId2"/>
          <a:stretch>
            <a:fillRect/>
          </a:stretch>
        </p:blipFill>
        <p:spPr>
          <a:xfrm>
            <a:off x="500269" y="995680"/>
            <a:ext cx="3884177" cy="5486400"/>
          </a:xfrm>
          <a:prstGeom prst="rect">
            <a:avLst/>
          </a:prstGeom>
          <a:ln>
            <a:solidFill>
              <a:schemeClr val="bg1">
                <a:lumMod val="75000"/>
              </a:schemeClr>
            </a:solidFill>
          </a:ln>
        </p:spPr>
      </p:pic>
      <p:pic>
        <p:nvPicPr>
          <p:cNvPr id="6" name="Picture 5">
            <a:extLst>
              <a:ext uri="{FF2B5EF4-FFF2-40B4-BE49-F238E27FC236}">
                <a16:creationId xmlns:a16="http://schemas.microsoft.com/office/drawing/2014/main" id="{372F756A-2147-4FE5-B7CF-C1BFA5E148BE}"/>
              </a:ext>
            </a:extLst>
          </p:cNvPr>
          <p:cNvPicPr>
            <a:picLocks noChangeAspect="1"/>
          </p:cNvPicPr>
          <p:nvPr/>
        </p:nvPicPr>
        <p:blipFill>
          <a:blip r:embed="rId3"/>
          <a:stretch>
            <a:fillRect/>
          </a:stretch>
        </p:blipFill>
        <p:spPr>
          <a:xfrm>
            <a:off x="4759556" y="995680"/>
            <a:ext cx="3861995" cy="5486400"/>
          </a:xfrm>
          <a:prstGeom prst="rect">
            <a:avLst/>
          </a:prstGeom>
          <a:ln>
            <a:solidFill>
              <a:schemeClr val="bg1">
                <a:lumMod val="75000"/>
              </a:schemeClr>
            </a:solidFill>
          </a:ln>
        </p:spPr>
      </p:pic>
    </p:spTree>
    <p:extLst>
      <p:ext uri="{BB962C8B-B14F-4D97-AF65-F5344CB8AC3E}">
        <p14:creationId xmlns:p14="http://schemas.microsoft.com/office/powerpoint/2010/main" val="1608174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483B5F-9569-48E2-8C45-8DF5BC0E8737}"/>
              </a:ext>
            </a:extLst>
          </p:cNvPr>
          <p:cNvSpPr/>
          <p:nvPr/>
        </p:nvSpPr>
        <p:spPr>
          <a:xfrm>
            <a:off x="304800" y="505838"/>
            <a:ext cx="8534400" cy="6219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EFAD9891-CF92-41E1-9B06-4AD984B8355C}"/>
              </a:ext>
            </a:extLst>
          </p:cNvPr>
          <p:cNvSpPr txBox="1">
            <a:spLocks/>
          </p:cNvSpPr>
          <p:nvPr/>
        </p:nvSpPr>
        <p:spPr>
          <a:xfrm>
            <a:off x="700850" y="746625"/>
            <a:ext cx="7730247" cy="4280442"/>
          </a:xfrm>
          <a:prstGeom prst="rect">
            <a:avLst/>
          </a:prstGeom>
          <a:no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marL="914400" lvl="1" indent="-447675">
              <a:buFont typeface="Arial" panose="020B0604020202020204" pitchFamily="34" charset="0"/>
              <a:buChar char="•"/>
            </a:pPr>
            <a:r>
              <a:rPr lang="en-US" sz="2800" dirty="0">
                <a:solidFill>
                  <a:schemeClr val="tx2">
                    <a:lumMod val="75000"/>
                  </a:schemeClr>
                </a:solidFill>
                <a:latin typeface="Gadugi" panose="020B0502040204020203" pitchFamily="34" charset="0"/>
                <a:ea typeface="Gadugi" panose="020B0502040204020203" pitchFamily="34" charset="0"/>
              </a:rPr>
              <a:t>Identify money values &amp; spending habits</a:t>
            </a:r>
          </a:p>
          <a:p>
            <a:pPr marL="914400" lvl="1" indent="-447675">
              <a:buFont typeface="Arial" panose="020B0604020202020204" pitchFamily="34" charset="0"/>
              <a:buChar char="•"/>
            </a:pPr>
            <a:r>
              <a:rPr lang="en-US" sz="2800" dirty="0">
                <a:solidFill>
                  <a:schemeClr val="tx2">
                    <a:lumMod val="75000"/>
                  </a:schemeClr>
                </a:solidFill>
                <a:latin typeface="Gadugi" panose="020B0502040204020203" pitchFamily="34" charset="0"/>
                <a:ea typeface="Gadugi" panose="020B0502040204020203" pitchFamily="34" charset="0"/>
              </a:rPr>
              <a:t>Distinguish between needs &amp; wants to prioritize spending</a:t>
            </a:r>
          </a:p>
          <a:p>
            <a:pPr marL="914400" lvl="1" indent="-447675">
              <a:buFont typeface="Arial" panose="020B0604020202020204" pitchFamily="34" charset="0"/>
              <a:buChar char="•"/>
            </a:pPr>
            <a:r>
              <a:rPr lang="en-US" sz="2800" dirty="0">
                <a:solidFill>
                  <a:schemeClr val="tx2">
                    <a:lumMod val="75000"/>
                  </a:schemeClr>
                </a:solidFill>
                <a:latin typeface="Gadugi" panose="020B0502040204020203" pitchFamily="34" charset="0"/>
                <a:ea typeface="Gadugi" panose="020B0502040204020203" pitchFamily="34" charset="0"/>
              </a:rPr>
              <a:t>Identify the steps to create &amp; use a money map</a:t>
            </a:r>
          </a:p>
          <a:p>
            <a:pPr marL="914400" lvl="1" indent="-447675">
              <a:buFont typeface="Arial" panose="020B0604020202020204" pitchFamily="34" charset="0"/>
              <a:buChar char="•"/>
            </a:pPr>
            <a:r>
              <a:rPr lang="en-US" sz="2800" dirty="0">
                <a:solidFill>
                  <a:schemeClr val="tx2">
                    <a:lumMod val="75000"/>
                  </a:schemeClr>
                </a:solidFill>
                <a:latin typeface="Gadugi" panose="020B0502040204020203" pitchFamily="34" charset="0"/>
                <a:ea typeface="Gadugi" panose="020B0502040204020203" pitchFamily="34" charset="0"/>
              </a:rPr>
              <a:t>Recognize the role of transactional accounts &amp; services in managing cash</a:t>
            </a:r>
          </a:p>
        </p:txBody>
      </p:sp>
      <p:pic>
        <p:nvPicPr>
          <p:cNvPr id="4" name="Picture 3" descr="Text, whiteboard&#10;&#10;Description automatically generated">
            <a:extLst>
              <a:ext uri="{FF2B5EF4-FFF2-40B4-BE49-F238E27FC236}">
                <a16:creationId xmlns:a16="http://schemas.microsoft.com/office/drawing/2014/main" id="{0821704A-A84E-49AA-8215-879188E7B32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231482" y="5104889"/>
            <a:ext cx="2668985" cy="1620019"/>
          </a:xfrm>
          <a:prstGeom prst="rect">
            <a:avLst/>
          </a:prstGeom>
        </p:spPr>
      </p:pic>
    </p:spTree>
    <p:extLst>
      <p:ext uri="{BB962C8B-B14F-4D97-AF65-F5344CB8AC3E}">
        <p14:creationId xmlns:p14="http://schemas.microsoft.com/office/powerpoint/2010/main" val="145349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F473026-844E-447C-8182-793FB6CFF962}"/>
              </a:ext>
            </a:extLst>
          </p:cNvPr>
          <p:cNvSpPr txBox="1">
            <a:spLocks/>
          </p:cNvSpPr>
          <p:nvPr/>
        </p:nvSpPr>
        <p:spPr>
          <a:xfrm>
            <a:off x="1783080" y="1490036"/>
            <a:ext cx="5577840" cy="3935404"/>
          </a:xfrm>
          <a:prstGeom prst="rect">
            <a:avLst/>
          </a:prstGeom>
          <a:solidFill>
            <a:schemeClr val="bg1"/>
          </a:solid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dirty="0">
                <a:solidFill>
                  <a:srgbClr val="C00000"/>
                </a:solidFill>
              </a:rPr>
              <a:t>Email the Post-Session Questionnaire and the Session Evaluation to:</a:t>
            </a:r>
          </a:p>
          <a:p>
            <a:pPr algn="ctr"/>
            <a:endParaRPr lang="en-US" sz="2000" dirty="0">
              <a:solidFill>
                <a:srgbClr val="C00000"/>
              </a:solidFill>
            </a:endParaRPr>
          </a:p>
          <a:p>
            <a:pPr algn="ctr"/>
            <a:br>
              <a:rPr lang="en-US" dirty="0"/>
            </a:br>
            <a:endParaRPr lang="en-US" dirty="0">
              <a:solidFill>
                <a:srgbClr val="C00000"/>
              </a:solidFill>
            </a:endParaRPr>
          </a:p>
        </p:txBody>
      </p:sp>
    </p:spTree>
    <p:extLst>
      <p:ext uri="{BB962C8B-B14F-4D97-AF65-F5344CB8AC3E}">
        <p14:creationId xmlns:p14="http://schemas.microsoft.com/office/powerpoint/2010/main" val="453377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049C3D-D8A5-4687-A68F-90A1A1D54253}"/>
              </a:ext>
            </a:extLst>
          </p:cNvPr>
          <p:cNvSpPr/>
          <p:nvPr/>
        </p:nvSpPr>
        <p:spPr>
          <a:xfrm>
            <a:off x="304800" y="1510821"/>
            <a:ext cx="2971800" cy="3771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CD268B6C-A03F-444B-A60B-9AC835C44A6B}"/>
              </a:ext>
            </a:extLst>
          </p:cNvPr>
          <p:cNvSpPr txBox="1">
            <a:spLocks/>
          </p:cNvSpPr>
          <p:nvPr/>
        </p:nvSpPr>
        <p:spPr>
          <a:xfrm>
            <a:off x="304800" y="1510821"/>
            <a:ext cx="2971800" cy="3771901"/>
          </a:xfrm>
          <a:prstGeom prst="rect">
            <a:avLst/>
          </a:prstGeom>
          <a:no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5400" dirty="0">
                <a:solidFill>
                  <a:srgbClr val="1F497D"/>
                </a:solidFill>
              </a:rPr>
              <a:t>Now, it’s your turn!</a:t>
            </a:r>
          </a:p>
        </p:txBody>
      </p:sp>
      <p:sp>
        <p:nvSpPr>
          <p:cNvPr id="5" name="Title 1">
            <a:extLst>
              <a:ext uri="{FF2B5EF4-FFF2-40B4-BE49-F238E27FC236}">
                <a16:creationId xmlns:a16="http://schemas.microsoft.com/office/drawing/2014/main" id="{D4DA0A73-E764-4217-9E3E-DFEF2BEBA3A4}"/>
              </a:ext>
            </a:extLst>
          </p:cNvPr>
          <p:cNvSpPr txBox="1">
            <a:spLocks/>
          </p:cNvSpPr>
          <p:nvPr/>
        </p:nvSpPr>
        <p:spPr>
          <a:xfrm>
            <a:off x="-369061" y="5723911"/>
            <a:ext cx="4382814" cy="705467"/>
          </a:xfrm>
          <a:prstGeom prst="rect">
            <a:avLst/>
          </a:prstGeom>
          <a:no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marL="457200" lvl="0">
              <a:spcBef>
                <a:spcPts val="300"/>
              </a:spcBef>
              <a:tabLst>
                <a:tab pos="1143000" algn="l"/>
              </a:tabLst>
              <a:defRPr/>
            </a:pPr>
            <a:r>
              <a:rPr lang="en-US" sz="2000" dirty="0">
                <a:solidFill>
                  <a:schemeClr val="tx2">
                    <a:lumMod val="75000"/>
                  </a:schemeClr>
                </a:solidFill>
              </a:rPr>
              <a:t>Note:  For best results, view in Adobe Reader DC or Nuance.</a:t>
            </a:r>
          </a:p>
        </p:txBody>
      </p:sp>
      <p:pic>
        <p:nvPicPr>
          <p:cNvPr id="3" name="Picture 2">
            <a:extLst>
              <a:ext uri="{FF2B5EF4-FFF2-40B4-BE49-F238E27FC236}">
                <a16:creationId xmlns:a16="http://schemas.microsoft.com/office/drawing/2014/main" id="{11820AFF-3C87-4615-8EEE-E8F83304FFAE}"/>
              </a:ext>
            </a:extLst>
          </p:cNvPr>
          <p:cNvPicPr>
            <a:picLocks noChangeAspect="1"/>
          </p:cNvPicPr>
          <p:nvPr/>
        </p:nvPicPr>
        <p:blipFill>
          <a:blip r:embed="rId2"/>
          <a:stretch>
            <a:fillRect/>
          </a:stretch>
        </p:blipFill>
        <p:spPr>
          <a:xfrm>
            <a:off x="4833917" y="851538"/>
            <a:ext cx="4046537" cy="5577840"/>
          </a:xfrm>
          <a:prstGeom prst="rect">
            <a:avLst/>
          </a:prstGeom>
          <a:ln>
            <a:solidFill>
              <a:schemeClr val="bg1">
                <a:lumMod val="75000"/>
              </a:schemeClr>
            </a:solidFill>
          </a:ln>
        </p:spPr>
      </p:pic>
    </p:spTree>
    <p:extLst>
      <p:ext uri="{BB962C8B-B14F-4D97-AF65-F5344CB8AC3E}">
        <p14:creationId xmlns:p14="http://schemas.microsoft.com/office/powerpoint/2010/main" val="355240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977850-31A6-4D37-92CE-D46DC6D9B424}"/>
              </a:ext>
            </a:extLst>
          </p:cNvPr>
          <p:cNvPicPr>
            <a:picLocks noChangeAspect="1"/>
          </p:cNvPicPr>
          <p:nvPr/>
        </p:nvPicPr>
        <p:blipFill>
          <a:blip r:embed="rId3"/>
          <a:stretch>
            <a:fillRect/>
          </a:stretch>
        </p:blipFill>
        <p:spPr>
          <a:xfrm>
            <a:off x="662755" y="995680"/>
            <a:ext cx="3799490" cy="5486400"/>
          </a:xfrm>
          <a:prstGeom prst="rect">
            <a:avLst/>
          </a:prstGeom>
          <a:ln>
            <a:solidFill>
              <a:schemeClr val="bg1">
                <a:lumMod val="75000"/>
              </a:schemeClr>
            </a:solidFill>
          </a:ln>
        </p:spPr>
      </p:pic>
      <p:pic>
        <p:nvPicPr>
          <p:cNvPr id="2" name="Picture 1">
            <a:extLst>
              <a:ext uri="{FF2B5EF4-FFF2-40B4-BE49-F238E27FC236}">
                <a16:creationId xmlns:a16="http://schemas.microsoft.com/office/drawing/2014/main" id="{33EC4331-1411-460F-9C40-7CD913FFA58F}"/>
              </a:ext>
            </a:extLst>
          </p:cNvPr>
          <p:cNvPicPr>
            <a:picLocks noChangeAspect="1"/>
          </p:cNvPicPr>
          <p:nvPr/>
        </p:nvPicPr>
        <p:blipFill>
          <a:blip r:embed="rId4"/>
          <a:stretch>
            <a:fillRect/>
          </a:stretch>
        </p:blipFill>
        <p:spPr>
          <a:xfrm>
            <a:off x="4707492" y="995680"/>
            <a:ext cx="3974039" cy="5486400"/>
          </a:xfrm>
          <a:prstGeom prst="rect">
            <a:avLst/>
          </a:prstGeom>
          <a:ln>
            <a:solidFill>
              <a:schemeClr val="bg1">
                <a:lumMod val="75000"/>
              </a:schemeClr>
            </a:solidFill>
          </a:ln>
        </p:spPr>
      </p:pic>
      <p:sp>
        <p:nvSpPr>
          <p:cNvPr id="11" name="Rectangle 10">
            <a:extLst>
              <a:ext uri="{FF2B5EF4-FFF2-40B4-BE49-F238E27FC236}">
                <a16:creationId xmlns:a16="http://schemas.microsoft.com/office/drawing/2014/main" id="{DC8CB6CD-24D8-4F97-9F6C-9C1E7CB8C77B}"/>
              </a:ext>
            </a:extLst>
          </p:cNvPr>
          <p:cNvSpPr/>
          <p:nvPr/>
        </p:nvSpPr>
        <p:spPr>
          <a:xfrm>
            <a:off x="4707492" y="995680"/>
            <a:ext cx="3895985" cy="5486400"/>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BF651D4-8E3A-4B67-9DF4-C1A31AFDCFB6}"/>
              </a:ext>
            </a:extLst>
          </p:cNvPr>
          <p:cNvSpPr/>
          <p:nvPr/>
        </p:nvSpPr>
        <p:spPr>
          <a:xfrm>
            <a:off x="851087" y="3008542"/>
            <a:ext cx="3356386" cy="113252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9EDEC61-0C55-4595-BE23-A4C979907740}"/>
              </a:ext>
            </a:extLst>
          </p:cNvPr>
          <p:cNvSpPr/>
          <p:nvPr/>
        </p:nvSpPr>
        <p:spPr>
          <a:xfrm>
            <a:off x="851086" y="4127889"/>
            <a:ext cx="1678193" cy="121742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43C1536D-8B23-4CAE-839D-DAF64D558FDD}"/>
              </a:ext>
            </a:extLst>
          </p:cNvPr>
          <p:cNvSpPr>
            <a:spLocks noGrp="1"/>
          </p:cNvSpPr>
          <p:nvPr>
            <p:ph type="title"/>
          </p:nvPr>
        </p:nvSpPr>
        <p:spPr/>
        <p:txBody>
          <a:bodyPr/>
          <a:lstStyle/>
          <a:p>
            <a:r>
              <a:rPr lang="en-US" dirty="0"/>
              <a:t>Homework</a:t>
            </a:r>
          </a:p>
        </p:txBody>
      </p:sp>
      <p:sp>
        <p:nvSpPr>
          <p:cNvPr id="8" name="Rectangle 7">
            <a:extLst>
              <a:ext uri="{FF2B5EF4-FFF2-40B4-BE49-F238E27FC236}">
                <a16:creationId xmlns:a16="http://schemas.microsoft.com/office/drawing/2014/main" id="{D0B6ECEB-2081-434E-9244-3395A10CE43D}"/>
              </a:ext>
            </a:extLst>
          </p:cNvPr>
          <p:cNvSpPr/>
          <p:nvPr/>
        </p:nvSpPr>
        <p:spPr>
          <a:xfrm>
            <a:off x="851087" y="1884365"/>
            <a:ext cx="3356386" cy="113252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2365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1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35" presetClass="path" presetSubtype="0" accel="50000" decel="50000" fill="hold" grpId="0" nodeType="withEffect">
                                  <p:stCondLst>
                                    <p:cond delay="0"/>
                                  </p:stCondLst>
                                  <p:childTnLst>
                                    <p:animMotion origin="layout" path="M 2.22222E-6 1.11111E-6 L -0.45018 0.00717 " pathEditMode="relative" rAng="0" ptsTypes="AA">
                                      <p:cBhvr>
                                        <p:cTn id="32" dur="2000" fill="hold"/>
                                        <p:tgtEl>
                                          <p:spTgt spid="11"/>
                                        </p:tgtEl>
                                        <p:attrNameLst>
                                          <p:attrName>ppt_x</p:attrName>
                                          <p:attrName>ppt_y</p:attrName>
                                        </p:attrNameLst>
                                      </p:cBhvr>
                                      <p:rCtr x="-22517"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6" grpId="1" animBg="1"/>
      <p:bldP spid="7" grpId="0" animBg="1"/>
      <p:bldP spid="7" grpId="1" animBg="1"/>
      <p:bldP spid="8" grpId="0" animBg="1"/>
      <p:bldP spid="8" grpId="1"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4E926B-3822-426E-ABAC-44B6D063C43D}"/>
              </a:ext>
            </a:extLst>
          </p:cNvPr>
          <p:cNvPicPr>
            <a:picLocks noChangeAspect="1"/>
          </p:cNvPicPr>
          <p:nvPr/>
        </p:nvPicPr>
        <p:blipFill>
          <a:blip r:embed="rId2"/>
          <a:stretch>
            <a:fillRect/>
          </a:stretch>
        </p:blipFill>
        <p:spPr>
          <a:xfrm>
            <a:off x="484006" y="740308"/>
            <a:ext cx="3924529" cy="5486400"/>
          </a:xfrm>
          <a:prstGeom prst="rect">
            <a:avLst/>
          </a:prstGeom>
          <a:ln>
            <a:solidFill>
              <a:schemeClr val="bg1">
                <a:lumMod val="75000"/>
              </a:schemeClr>
            </a:solidFill>
          </a:ln>
        </p:spPr>
      </p:pic>
      <p:pic>
        <p:nvPicPr>
          <p:cNvPr id="7" name="Picture 6">
            <a:extLst>
              <a:ext uri="{FF2B5EF4-FFF2-40B4-BE49-F238E27FC236}">
                <a16:creationId xmlns:a16="http://schemas.microsoft.com/office/drawing/2014/main" id="{8A3B8F58-C865-4EBD-B194-59D040E3933C}"/>
              </a:ext>
            </a:extLst>
          </p:cNvPr>
          <p:cNvPicPr>
            <a:picLocks noChangeAspect="1"/>
          </p:cNvPicPr>
          <p:nvPr/>
        </p:nvPicPr>
        <p:blipFill>
          <a:blip r:embed="rId3"/>
          <a:stretch>
            <a:fillRect/>
          </a:stretch>
        </p:blipFill>
        <p:spPr>
          <a:xfrm>
            <a:off x="4735467" y="740308"/>
            <a:ext cx="3845003" cy="5486400"/>
          </a:xfrm>
          <a:prstGeom prst="rect">
            <a:avLst/>
          </a:prstGeom>
          <a:ln>
            <a:solidFill>
              <a:schemeClr val="bg1">
                <a:lumMod val="75000"/>
              </a:schemeClr>
            </a:solidFill>
          </a:ln>
        </p:spPr>
      </p:pic>
    </p:spTree>
    <p:extLst>
      <p:ext uri="{BB962C8B-B14F-4D97-AF65-F5344CB8AC3E}">
        <p14:creationId xmlns:p14="http://schemas.microsoft.com/office/powerpoint/2010/main" val="981006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758C77-9105-410D-8790-7C8530776010}"/>
              </a:ext>
            </a:extLst>
          </p:cNvPr>
          <p:cNvPicPr>
            <a:picLocks noChangeAspect="1"/>
          </p:cNvPicPr>
          <p:nvPr/>
        </p:nvPicPr>
        <p:blipFill>
          <a:blip r:embed="rId2"/>
          <a:stretch>
            <a:fillRect/>
          </a:stretch>
        </p:blipFill>
        <p:spPr>
          <a:xfrm>
            <a:off x="526111" y="704628"/>
            <a:ext cx="3833953" cy="5577840"/>
          </a:xfrm>
          <a:prstGeom prst="rect">
            <a:avLst/>
          </a:prstGeom>
          <a:ln>
            <a:solidFill>
              <a:schemeClr val="bg1">
                <a:lumMod val="75000"/>
              </a:schemeClr>
            </a:solidFill>
          </a:ln>
        </p:spPr>
      </p:pic>
      <p:pic>
        <p:nvPicPr>
          <p:cNvPr id="3" name="Picture 2">
            <a:extLst>
              <a:ext uri="{FF2B5EF4-FFF2-40B4-BE49-F238E27FC236}">
                <a16:creationId xmlns:a16="http://schemas.microsoft.com/office/drawing/2014/main" id="{1F743055-18D7-4435-BE1E-06576347191E}"/>
              </a:ext>
            </a:extLst>
          </p:cNvPr>
          <p:cNvPicPr>
            <a:picLocks noChangeAspect="1"/>
          </p:cNvPicPr>
          <p:nvPr/>
        </p:nvPicPr>
        <p:blipFill>
          <a:blip r:embed="rId3"/>
          <a:stretch>
            <a:fillRect/>
          </a:stretch>
        </p:blipFill>
        <p:spPr>
          <a:xfrm>
            <a:off x="4767241" y="704628"/>
            <a:ext cx="3850648" cy="5577840"/>
          </a:xfrm>
          <a:prstGeom prst="rect">
            <a:avLst/>
          </a:prstGeom>
          <a:ln>
            <a:solidFill>
              <a:schemeClr val="bg1">
                <a:lumMod val="75000"/>
              </a:schemeClr>
            </a:solidFill>
          </a:ln>
        </p:spPr>
      </p:pic>
    </p:spTree>
    <p:extLst>
      <p:ext uri="{BB962C8B-B14F-4D97-AF65-F5344CB8AC3E}">
        <p14:creationId xmlns:p14="http://schemas.microsoft.com/office/powerpoint/2010/main" val="259091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C8B136-8F56-49C9-A421-D03981BA8A98}"/>
              </a:ext>
            </a:extLst>
          </p:cNvPr>
          <p:cNvPicPr>
            <a:picLocks noChangeAspect="1"/>
          </p:cNvPicPr>
          <p:nvPr/>
        </p:nvPicPr>
        <p:blipFill>
          <a:blip r:embed="rId2"/>
          <a:stretch>
            <a:fillRect/>
          </a:stretch>
        </p:blipFill>
        <p:spPr>
          <a:xfrm>
            <a:off x="526416" y="720762"/>
            <a:ext cx="3834765" cy="5577840"/>
          </a:xfrm>
          <a:prstGeom prst="rect">
            <a:avLst/>
          </a:prstGeom>
          <a:ln>
            <a:solidFill>
              <a:schemeClr val="bg1">
                <a:lumMod val="75000"/>
              </a:schemeClr>
            </a:solidFill>
          </a:ln>
        </p:spPr>
      </p:pic>
      <p:pic>
        <p:nvPicPr>
          <p:cNvPr id="5" name="Picture 4">
            <a:extLst>
              <a:ext uri="{FF2B5EF4-FFF2-40B4-BE49-F238E27FC236}">
                <a16:creationId xmlns:a16="http://schemas.microsoft.com/office/drawing/2014/main" id="{AC6D1D23-85BA-4246-8977-84EF8BDA9B9F}"/>
              </a:ext>
            </a:extLst>
          </p:cNvPr>
          <p:cNvPicPr>
            <a:picLocks noChangeAspect="1"/>
          </p:cNvPicPr>
          <p:nvPr/>
        </p:nvPicPr>
        <p:blipFill>
          <a:blip r:embed="rId3"/>
          <a:stretch>
            <a:fillRect/>
          </a:stretch>
        </p:blipFill>
        <p:spPr>
          <a:xfrm>
            <a:off x="4782820" y="720762"/>
            <a:ext cx="3821853" cy="5577840"/>
          </a:xfrm>
          <a:prstGeom prst="rect">
            <a:avLst/>
          </a:prstGeom>
          <a:ln>
            <a:solidFill>
              <a:schemeClr val="bg1">
                <a:lumMod val="75000"/>
              </a:schemeClr>
            </a:solidFill>
          </a:ln>
        </p:spPr>
      </p:pic>
    </p:spTree>
    <p:extLst>
      <p:ext uri="{BB962C8B-B14F-4D97-AF65-F5344CB8AC3E}">
        <p14:creationId xmlns:p14="http://schemas.microsoft.com/office/powerpoint/2010/main" val="2456018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E1A629-7E96-494D-8CA6-175482DA47F5}"/>
              </a:ext>
            </a:extLst>
          </p:cNvPr>
          <p:cNvPicPr>
            <a:picLocks noChangeAspect="1"/>
          </p:cNvPicPr>
          <p:nvPr/>
        </p:nvPicPr>
        <p:blipFill>
          <a:blip r:embed="rId2"/>
          <a:stretch>
            <a:fillRect/>
          </a:stretch>
        </p:blipFill>
        <p:spPr>
          <a:xfrm>
            <a:off x="665492" y="731520"/>
            <a:ext cx="3764717" cy="5577840"/>
          </a:xfrm>
          <a:prstGeom prst="rect">
            <a:avLst/>
          </a:prstGeom>
          <a:ln>
            <a:solidFill>
              <a:schemeClr val="bg1">
                <a:lumMod val="75000"/>
              </a:schemeClr>
            </a:solidFill>
          </a:ln>
        </p:spPr>
      </p:pic>
      <p:pic>
        <p:nvPicPr>
          <p:cNvPr id="5" name="Picture 4">
            <a:extLst>
              <a:ext uri="{FF2B5EF4-FFF2-40B4-BE49-F238E27FC236}">
                <a16:creationId xmlns:a16="http://schemas.microsoft.com/office/drawing/2014/main" id="{87058063-3660-404B-96D0-340F7FF73E51}"/>
              </a:ext>
            </a:extLst>
          </p:cNvPr>
          <p:cNvPicPr>
            <a:picLocks noChangeAspect="1"/>
          </p:cNvPicPr>
          <p:nvPr/>
        </p:nvPicPr>
        <p:blipFill>
          <a:blip r:embed="rId3"/>
          <a:stretch>
            <a:fillRect/>
          </a:stretch>
        </p:blipFill>
        <p:spPr>
          <a:xfrm>
            <a:off x="4713793" y="731520"/>
            <a:ext cx="3853938" cy="5577840"/>
          </a:xfrm>
          <a:prstGeom prst="rect">
            <a:avLst/>
          </a:prstGeom>
          <a:ln>
            <a:solidFill>
              <a:schemeClr val="bg1">
                <a:lumMod val="75000"/>
              </a:schemeClr>
            </a:solidFill>
          </a:ln>
        </p:spPr>
      </p:pic>
    </p:spTree>
    <p:extLst>
      <p:ext uri="{BB962C8B-B14F-4D97-AF65-F5344CB8AC3E}">
        <p14:creationId xmlns:p14="http://schemas.microsoft.com/office/powerpoint/2010/main" val="4207895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D6E7B2-474D-473F-8011-AE9D6759C56E}"/>
              </a:ext>
            </a:extLst>
          </p:cNvPr>
          <p:cNvPicPr>
            <a:picLocks noChangeAspect="1"/>
          </p:cNvPicPr>
          <p:nvPr/>
        </p:nvPicPr>
        <p:blipFill>
          <a:blip r:embed="rId2"/>
          <a:stretch>
            <a:fillRect/>
          </a:stretch>
        </p:blipFill>
        <p:spPr>
          <a:xfrm>
            <a:off x="4782296" y="731520"/>
            <a:ext cx="3945196" cy="5577840"/>
          </a:xfrm>
          <a:prstGeom prst="rect">
            <a:avLst/>
          </a:prstGeom>
          <a:ln>
            <a:solidFill>
              <a:schemeClr val="bg1">
                <a:lumMod val="75000"/>
              </a:schemeClr>
            </a:solidFill>
          </a:ln>
        </p:spPr>
      </p:pic>
      <p:pic>
        <p:nvPicPr>
          <p:cNvPr id="3" name="Picture 2">
            <a:extLst>
              <a:ext uri="{FF2B5EF4-FFF2-40B4-BE49-F238E27FC236}">
                <a16:creationId xmlns:a16="http://schemas.microsoft.com/office/drawing/2014/main" id="{F3CDDC8A-2AD2-42E8-93A5-DB378429C089}"/>
              </a:ext>
            </a:extLst>
          </p:cNvPr>
          <p:cNvPicPr>
            <a:picLocks noChangeAspect="1"/>
          </p:cNvPicPr>
          <p:nvPr/>
        </p:nvPicPr>
        <p:blipFill>
          <a:blip r:embed="rId3"/>
          <a:stretch>
            <a:fillRect/>
          </a:stretch>
        </p:blipFill>
        <p:spPr>
          <a:xfrm>
            <a:off x="550253" y="731520"/>
            <a:ext cx="3811452" cy="5577840"/>
          </a:xfrm>
          <a:prstGeom prst="rect">
            <a:avLst/>
          </a:prstGeom>
          <a:ln>
            <a:solidFill>
              <a:schemeClr val="bg1">
                <a:lumMod val="75000"/>
              </a:schemeClr>
            </a:solidFill>
          </a:ln>
        </p:spPr>
      </p:pic>
    </p:spTree>
    <p:extLst>
      <p:ext uri="{BB962C8B-B14F-4D97-AF65-F5344CB8AC3E}">
        <p14:creationId xmlns:p14="http://schemas.microsoft.com/office/powerpoint/2010/main" val="2727776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84E439-1558-42D5-BB8D-FED4B9DA4744}"/>
              </a:ext>
            </a:extLst>
          </p:cNvPr>
          <p:cNvPicPr>
            <a:picLocks noChangeAspect="1"/>
          </p:cNvPicPr>
          <p:nvPr/>
        </p:nvPicPr>
        <p:blipFill>
          <a:blip r:embed="rId2"/>
          <a:stretch>
            <a:fillRect/>
          </a:stretch>
        </p:blipFill>
        <p:spPr>
          <a:xfrm>
            <a:off x="662755" y="995680"/>
            <a:ext cx="3799490" cy="5486400"/>
          </a:xfrm>
          <a:prstGeom prst="rect">
            <a:avLst/>
          </a:prstGeom>
          <a:ln>
            <a:solidFill>
              <a:schemeClr val="bg1">
                <a:lumMod val="75000"/>
              </a:schemeClr>
            </a:solidFill>
          </a:ln>
        </p:spPr>
      </p:pic>
      <p:sp>
        <p:nvSpPr>
          <p:cNvPr id="7" name="Rectangle 6">
            <a:extLst>
              <a:ext uri="{FF2B5EF4-FFF2-40B4-BE49-F238E27FC236}">
                <a16:creationId xmlns:a16="http://schemas.microsoft.com/office/drawing/2014/main" id="{E9EDEC61-0C55-4595-BE23-A4C979907740}"/>
              </a:ext>
            </a:extLst>
          </p:cNvPr>
          <p:cNvSpPr/>
          <p:nvPr/>
        </p:nvSpPr>
        <p:spPr>
          <a:xfrm>
            <a:off x="2493335" y="4076552"/>
            <a:ext cx="1739802" cy="129151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3F473026-844E-447C-8182-793FB6CFF962}"/>
              </a:ext>
            </a:extLst>
          </p:cNvPr>
          <p:cNvSpPr txBox="1">
            <a:spLocks/>
          </p:cNvSpPr>
          <p:nvPr/>
        </p:nvSpPr>
        <p:spPr>
          <a:xfrm>
            <a:off x="4978400" y="1601796"/>
            <a:ext cx="4053840" cy="3935404"/>
          </a:xfrm>
          <a:prstGeom prst="rect">
            <a:avLst/>
          </a:prstGeom>
          <a:solidFill>
            <a:schemeClr val="bg1"/>
          </a:solid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dirty="0">
                <a:solidFill>
                  <a:srgbClr val="C00000"/>
                </a:solidFill>
              </a:rPr>
              <a:t>PRIOR TO NEXT SESSION,</a:t>
            </a:r>
          </a:p>
          <a:p>
            <a:pPr algn="ctr"/>
            <a:r>
              <a:rPr lang="en-US" dirty="0">
                <a:solidFill>
                  <a:srgbClr val="C00000"/>
                </a:solidFill>
              </a:rPr>
              <a:t>email completed homework to:</a:t>
            </a:r>
          </a:p>
          <a:p>
            <a:pPr algn="ctr"/>
            <a:endParaRPr lang="en-US" sz="2000" dirty="0">
              <a:solidFill>
                <a:srgbClr val="C00000"/>
              </a:solidFill>
            </a:endParaRPr>
          </a:p>
          <a:p>
            <a:pPr algn="ctr"/>
            <a:br>
              <a:rPr lang="en-US" dirty="0"/>
            </a:br>
            <a:endParaRPr lang="en-US" dirty="0">
              <a:solidFill>
                <a:srgbClr val="C00000"/>
              </a:solidFill>
            </a:endParaRPr>
          </a:p>
        </p:txBody>
      </p:sp>
    </p:spTree>
    <p:extLst>
      <p:ext uri="{BB962C8B-B14F-4D97-AF65-F5344CB8AC3E}">
        <p14:creationId xmlns:p14="http://schemas.microsoft.com/office/powerpoint/2010/main" val="2506650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0D5BC53-8654-4AA2-B274-464886507931}"/>
              </a:ext>
            </a:extLst>
          </p:cNvPr>
          <p:cNvSpPr txBox="1">
            <a:spLocks/>
          </p:cNvSpPr>
          <p:nvPr/>
        </p:nvSpPr>
        <p:spPr>
          <a:xfrm>
            <a:off x="857250" y="1866900"/>
            <a:ext cx="7696200" cy="3124200"/>
          </a:xfrm>
          <a:prstGeom prst="rect">
            <a:avLst/>
          </a:prstGeom>
          <a:no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5400" dirty="0">
                <a:solidFill>
                  <a:srgbClr val="1F497D"/>
                </a:solidFill>
              </a:rPr>
              <a:t>Next Time:</a:t>
            </a:r>
          </a:p>
          <a:p>
            <a:pPr algn="ctr"/>
            <a:r>
              <a:rPr lang="en-US" sz="5400" dirty="0">
                <a:solidFill>
                  <a:srgbClr val="1F497D"/>
                </a:solidFill>
              </a:rPr>
              <a:t>Check Taxes</a:t>
            </a:r>
          </a:p>
        </p:txBody>
      </p:sp>
    </p:spTree>
    <p:extLst>
      <p:ext uri="{BB962C8B-B14F-4D97-AF65-F5344CB8AC3E}">
        <p14:creationId xmlns:p14="http://schemas.microsoft.com/office/powerpoint/2010/main" val="377256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M:\iStock Photos-Financial Education\BYFH Module III - SS Images\iStock Spending.jpg"/>
          <p:cNvPicPr>
            <a:picLocks noChangeAspect="1" noChangeArrowheads="1"/>
          </p:cNvPicPr>
          <p:nvPr/>
        </p:nvPicPr>
        <p:blipFill rotWithShape="1">
          <a:blip r:embed="rId3">
            <a:clrChange>
              <a:clrFrom>
                <a:srgbClr val="C8CDD3"/>
              </a:clrFrom>
              <a:clrTo>
                <a:srgbClr val="C8CDD3">
                  <a:alpha val="0"/>
                </a:srgbClr>
              </a:clrTo>
            </a:clrChange>
            <a:extLst>
              <a:ext uri="{BEBA8EAE-BF5A-486C-A8C5-ECC9F3942E4B}">
                <a14:imgProps xmlns:a14="http://schemas.microsoft.com/office/drawing/2010/main">
                  <a14:imgLayer r:embed="rId4">
                    <a14:imgEffect>
                      <a14:backgroundRemoval t="0" b="100000" l="706" r="100000">
                        <a14:foregroundMark x1="31176" y1="47080" x2="32471" y2="53628"/>
                        <a14:foregroundMark x1="24941" y1="63009" x2="19882" y2="68319"/>
                        <a14:foregroundMark x1="86588" y1="42832" x2="99529" y2="67080"/>
                        <a14:foregroundMark x1="86235" y1="42478" x2="63647" y2="74159"/>
                        <a14:foregroundMark x1="64706" y1="75398" x2="82000" y2="98938"/>
                        <a14:foregroundMark x1="85412" y1="61770" x2="85412" y2="61770"/>
                        <a14:foregroundMark x1="67529" y1="71327" x2="87882" y2="98938"/>
                        <a14:foregroundMark x1="73294" y1="61947" x2="97647" y2="98938"/>
                        <a14:foregroundMark x1="74000" y1="73805" x2="74000" y2="73805"/>
                        <a14:foregroundMark x1="76824" y1="62478" x2="76824" y2="62478"/>
                        <a14:foregroundMark x1="79059" y1="66549" x2="79059" y2="66549"/>
                        <a14:foregroundMark x1="87529" y1="78584" x2="87529" y2="78584"/>
                        <a14:foregroundMark x1="86824" y1="69381" x2="86824" y2="69381"/>
                        <a14:foregroundMark x1="79412" y1="54690" x2="99059" y2="87788"/>
                        <a14:foregroundMark x1="93059" y1="87080" x2="93059" y2="87080"/>
                        <a14:foregroundMark x1="91882" y1="70973" x2="91882" y2="70973"/>
                        <a14:foregroundMark x1="89059" y1="90973" x2="89059" y2="90973"/>
                        <a14:backgroundMark x1="98824" y1="58584" x2="98824" y2="58584"/>
                        <a14:backgroundMark x1="99176" y1="62478" x2="99176" y2="62478"/>
                        <a14:backgroundMark x1="99176" y1="64602" x2="99176" y2="64602"/>
                        <a14:backgroundMark x1="99882" y1="65664" x2="99882" y2="65664"/>
                      </a14:backgroundRemoval>
                    </a14:imgEffect>
                  </a14:imgLayer>
                </a14:imgProps>
              </a:ext>
            </a:extLst>
          </a:blip>
          <a:srcRect r="7616"/>
          <a:stretch/>
        </p:blipFill>
        <p:spPr bwMode="auto">
          <a:xfrm>
            <a:off x="7978909" y="1524000"/>
            <a:ext cx="7413491" cy="5334000"/>
          </a:xfrm>
          <a:prstGeom prst="rect">
            <a:avLst/>
          </a:prstGeom>
          <a:noFill/>
          <a:ln>
            <a:noFill/>
          </a:ln>
        </p:spPr>
      </p:pic>
      <p:sp>
        <p:nvSpPr>
          <p:cNvPr id="2" name="Title 1">
            <a:extLst>
              <a:ext uri="{FF2B5EF4-FFF2-40B4-BE49-F238E27FC236}">
                <a16:creationId xmlns:a16="http://schemas.microsoft.com/office/drawing/2014/main" id="{E3B48636-9E0E-43B0-AB60-BD3A09D30FDC}"/>
              </a:ext>
            </a:extLst>
          </p:cNvPr>
          <p:cNvSpPr>
            <a:spLocks noGrp="1"/>
          </p:cNvSpPr>
          <p:nvPr>
            <p:ph type="title"/>
          </p:nvPr>
        </p:nvSpPr>
        <p:spPr/>
        <p:txBody>
          <a:bodyPr/>
          <a:lstStyle/>
          <a:p>
            <a:r>
              <a:rPr lang="en-US" dirty="0"/>
              <a:t>Spend Sensibly</a:t>
            </a:r>
          </a:p>
        </p:txBody>
      </p:sp>
    </p:spTree>
    <p:extLst>
      <p:ext uri="{BB962C8B-B14F-4D97-AF65-F5344CB8AC3E}">
        <p14:creationId xmlns:p14="http://schemas.microsoft.com/office/powerpoint/2010/main" val="3042439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38889E-6 -1.11111E-6 L -0.68038 -1.11111E-6 " pathEditMode="relative" rAng="0" ptsTypes="AA">
                                      <p:cBhvr>
                                        <p:cTn id="6" dur="2000" fill="hold"/>
                                        <p:tgtEl>
                                          <p:spTgt spid="13"/>
                                        </p:tgtEl>
                                        <p:attrNameLst>
                                          <p:attrName>ppt_x</p:attrName>
                                          <p:attrName>ppt_y</p:attrName>
                                        </p:attrNameLst>
                                      </p:cBhvr>
                                      <p:rCtr x="-34028" y="0"/>
                                    </p:animMotion>
                                  </p:childTnLst>
                                </p:cTn>
                              </p:par>
                            </p:childTnLst>
                          </p:cTn>
                        </p:par>
                      </p:childTnLst>
                    </p:cTn>
                  </p:par>
                  <p:par>
                    <p:cTn id="7" fill="hold">
                      <p:stCondLst>
                        <p:cond delay="indefinite"/>
                      </p:stCondLst>
                      <p:childTnLst>
                        <p:par>
                          <p:cTn id="8" fill="hold">
                            <p:stCondLst>
                              <p:cond delay="0"/>
                            </p:stCondLst>
                            <p:childTnLst>
                              <p:par>
                                <p:cTn id="9" presetID="2" presetClass="exit" presetSubtype="2" fill="hold" nodeType="clickEffect">
                                  <p:stCondLst>
                                    <p:cond delay="0"/>
                                  </p:stCondLst>
                                  <p:childTnLst>
                                    <p:anim calcmode="lin" valueType="num">
                                      <p:cBhvr additive="base">
                                        <p:cTn id="10" dur="1000"/>
                                        <p:tgtEl>
                                          <p:spTgt spid="13"/>
                                        </p:tgtEl>
                                        <p:attrNameLst>
                                          <p:attrName>ppt_x</p:attrName>
                                        </p:attrNameLst>
                                      </p:cBhvr>
                                      <p:tavLst>
                                        <p:tav tm="0">
                                          <p:val>
                                            <p:strVal val="ppt_x"/>
                                          </p:val>
                                        </p:tav>
                                        <p:tav tm="100000">
                                          <p:val>
                                            <p:strVal val="1+ppt_w/2"/>
                                          </p:val>
                                        </p:tav>
                                      </p:tavLst>
                                    </p:anim>
                                    <p:anim calcmode="lin" valueType="num">
                                      <p:cBhvr additive="base">
                                        <p:cTn id="11" dur="1000"/>
                                        <p:tgtEl>
                                          <p:spTgt spid="13"/>
                                        </p:tgtEl>
                                        <p:attrNameLst>
                                          <p:attrName>ppt_y</p:attrName>
                                        </p:attrNameLst>
                                      </p:cBhvr>
                                      <p:tavLst>
                                        <p:tav tm="0">
                                          <p:val>
                                            <p:strVal val="ppt_y"/>
                                          </p:val>
                                        </p:tav>
                                        <p:tav tm="100000">
                                          <p:val>
                                            <p:strVal val="ppt_y"/>
                                          </p:val>
                                        </p:tav>
                                      </p:tavLst>
                                    </p:anim>
                                    <p:set>
                                      <p:cBhvr>
                                        <p:cTn id="12"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D61807-4A1C-44AC-9B30-DFC2496CB8A6}"/>
              </a:ext>
            </a:extLst>
          </p:cNvPr>
          <p:cNvSpPr>
            <a:spLocks noGrp="1"/>
          </p:cNvSpPr>
          <p:nvPr>
            <p:ph type="title"/>
          </p:nvPr>
        </p:nvSpPr>
        <p:spPr/>
        <p:txBody>
          <a:bodyPr/>
          <a:lstStyle/>
          <a:p>
            <a:r>
              <a:rPr lang="en-US" dirty="0"/>
              <a:t>Check Taxes Pre-Session Questionnaire</a:t>
            </a:r>
          </a:p>
        </p:txBody>
      </p:sp>
      <p:sp>
        <p:nvSpPr>
          <p:cNvPr id="6" name="Title 1">
            <a:extLst>
              <a:ext uri="{FF2B5EF4-FFF2-40B4-BE49-F238E27FC236}">
                <a16:creationId xmlns:a16="http://schemas.microsoft.com/office/drawing/2014/main" id="{38CBB798-AF14-4801-8F25-453863CAA059}"/>
              </a:ext>
            </a:extLst>
          </p:cNvPr>
          <p:cNvSpPr txBox="1">
            <a:spLocks/>
          </p:cNvSpPr>
          <p:nvPr/>
        </p:nvSpPr>
        <p:spPr>
          <a:xfrm>
            <a:off x="4728635" y="1744036"/>
            <a:ext cx="4053840" cy="3935404"/>
          </a:xfrm>
          <a:prstGeom prst="rect">
            <a:avLst/>
          </a:prstGeom>
          <a:solidFill>
            <a:schemeClr val="bg1"/>
          </a:solid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dirty="0">
                <a:solidFill>
                  <a:srgbClr val="C00000"/>
                </a:solidFill>
              </a:rPr>
              <a:t>Email Spend Sensibly Pre-Session Questionnaire to:</a:t>
            </a:r>
          </a:p>
          <a:p>
            <a:pPr algn="ctr"/>
            <a:endParaRPr lang="en-US" sz="2000" dirty="0">
              <a:solidFill>
                <a:srgbClr val="C00000"/>
              </a:solidFill>
            </a:endParaRPr>
          </a:p>
          <a:p>
            <a:pPr algn="ctr"/>
            <a:br>
              <a:rPr lang="en-US" dirty="0"/>
            </a:br>
            <a:endParaRPr lang="en-US" dirty="0">
              <a:solidFill>
                <a:srgbClr val="C00000"/>
              </a:solidFill>
            </a:endParaRPr>
          </a:p>
        </p:txBody>
      </p:sp>
      <p:pic>
        <p:nvPicPr>
          <p:cNvPr id="2" name="Picture 1">
            <a:extLst>
              <a:ext uri="{FF2B5EF4-FFF2-40B4-BE49-F238E27FC236}">
                <a16:creationId xmlns:a16="http://schemas.microsoft.com/office/drawing/2014/main" id="{25213816-D060-40E5-ABAA-F05120876269}"/>
              </a:ext>
            </a:extLst>
          </p:cNvPr>
          <p:cNvPicPr>
            <a:picLocks noChangeAspect="1"/>
          </p:cNvPicPr>
          <p:nvPr/>
        </p:nvPicPr>
        <p:blipFill>
          <a:blip r:embed="rId2"/>
          <a:stretch>
            <a:fillRect/>
          </a:stretch>
        </p:blipFill>
        <p:spPr>
          <a:xfrm>
            <a:off x="602644" y="968538"/>
            <a:ext cx="3812722" cy="5486400"/>
          </a:xfrm>
          <a:prstGeom prst="rect">
            <a:avLst/>
          </a:prstGeom>
          <a:ln>
            <a:solidFill>
              <a:schemeClr val="bg1">
                <a:lumMod val="75000"/>
              </a:schemeClr>
            </a:solidFill>
          </a:ln>
        </p:spPr>
      </p:pic>
    </p:spTree>
    <p:extLst>
      <p:ext uri="{BB962C8B-B14F-4D97-AF65-F5344CB8AC3E}">
        <p14:creationId xmlns:p14="http://schemas.microsoft.com/office/powerpoint/2010/main" val="451736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0D5BC53-8654-4AA2-B274-464886507931}"/>
              </a:ext>
            </a:extLst>
          </p:cNvPr>
          <p:cNvSpPr txBox="1">
            <a:spLocks/>
          </p:cNvSpPr>
          <p:nvPr/>
        </p:nvSpPr>
        <p:spPr>
          <a:xfrm>
            <a:off x="857250" y="1866900"/>
            <a:ext cx="7696200" cy="3124200"/>
          </a:xfrm>
          <a:prstGeom prst="rect">
            <a:avLst/>
          </a:prstGeom>
          <a:no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5400" dirty="0">
                <a:solidFill>
                  <a:srgbClr val="1F497D"/>
                </a:solidFill>
              </a:rPr>
              <a:t>Questions?</a:t>
            </a:r>
          </a:p>
        </p:txBody>
      </p:sp>
    </p:spTree>
    <p:extLst>
      <p:ext uri="{BB962C8B-B14F-4D97-AF65-F5344CB8AC3E}">
        <p14:creationId xmlns:p14="http://schemas.microsoft.com/office/powerpoint/2010/main" val="280769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077496" y="2656952"/>
            <a:ext cx="4856704" cy="1076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8" name="Picture 2"/>
          <p:cNvPicPr>
            <a:picLocks noGrp="1" noChangeAspect="1" noChangeArrowheads="1"/>
          </p:cNvPicPr>
          <p:nvPr>
            <p:ph idx="4294967295"/>
          </p:nvPr>
        </p:nvPicPr>
        <p:blipFill rotWithShape="1">
          <a:blip r:embed="rId3" cstate="print">
            <a:extLst>
              <a:ext uri="{28A0092B-C50C-407E-A947-70E740481C1C}">
                <a14:useLocalDpi xmlns:a14="http://schemas.microsoft.com/office/drawing/2010/main" val="0"/>
              </a:ext>
            </a:extLst>
          </a:blip>
          <a:srcRect l="43224" b="25643"/>
          <a:stretch/>
        </p:blipFill>
        <p:spPr bwMode="auto">
          <a:xfrm>
            <a:off x="4082143" y="2682352"/>
            <a:ext cx="2724150" cy="752475"/>
          </a:xfrm>
          <a:prstGeom prst="rect">
            <a:avLst/>
          </a:prstGeom>
          <a:noFill/>
          <a:ln>
            <a:noFill/>
          </a:ln>
          <a:effectLst/>
          <a:scene3d>
            <a:camera prst="perspectiveFront"/>
            <a:lightRig rig="threePt" dir="t"/>
          </a:scene3d>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9" r="59411" b="26618"/>
          <a:stretch/>
        </p:blipFill>
        <p:spPr bwMode="auto">
          <a:xfrm>
            <a:off x="2077496" y="2682352"/>
            <a:ext cx="2004647" cy="772048"/>
          </a:xfrm>
          <a:prstGeom prst="rect">
            <a:avLst/>
          </a:prstGeom>
          <a:noFill/>
          <a:ln>
            <a:noFill/>
          </a:ln>
          <a:effectLst/>
          <a:scene3d>
            <a:camera prst="perspectiveFront"/>
            <a:lightRig rig="threePt" dir="t"/>
          </a:scene3d>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2088"/>
          <a:stretch/>
        </p:blipFill>
        <p:spPr bwMode="auto">
          <a:xfrm>
            <a:off x="2097592" y="3552908"/>
            <a:ext cx="4800600" cy="180892"/>
          </a:xfrm>
          <a:prstGeom prst="rect">
            <a:avLst/>
          </a:prstGeom>
          <a:noFill/>
          <a:ln>
            <a:noFill/>
          </a:ln>
          <a:effectLst/>
          <a:scene3d>
            <a:camera prst="perspectiveFront"/>
            <a:lightRig rig="threePt" dir="t"/>
          </a:scene3d>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Connector 9"/>
          <p:cNvCxnSpPr/>
          <p:nvPr/>
        </p:nvCxnSpPr>
        <p:spPr>
          <a:xfrm flipH="1" flipV="1">
            <a:off x="2133600" y="3509407"/>
            <a:ext cx="4737799" cy="2"/>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BB5A91F4-13A4-467A-9F30-1136E755552D}"/>
              </a:ext>
            </a:extLst>
          </p:cNvPr>
          <p:cNvSpPr txBox="1">
            <a:spLocks/>
          </p:cNvSpPr>
          <p:nvPr/>
        </p:nvSpPr>
        <p:spPr>
          <a:xfrm>
            <a:off x="723900" y="3195376"/>
            <a:ext cx="7696200" cy="3124200"/>
          </a:xfrm>
          <a:prstGeom prst="rect">
            <a:avLst/>
          </a:prstGeom>
          <a:no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5400" dirty="0">
                <a:solidFill>
                  <a:srgbClr val="1F497D"/>
                </a:solidFill>
              </a:rPr>
              <a:t>Thank You!</a:t>
            </a:r>
          </a:p>
        </p:txBody>
      </p:sp>
    </p:spTree>
    <p:extLst>
      <p:ext uri="{BB962C8B-B14F-4D97-AF65-F5344CB8AC3E}">
        <p14:creationId xmlns:p14="http://schemas.microsoft.com/office/powerpoint/2010/main" val="355850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250" fill="hold"/>
                                        <p:tgtEl>
                                          <p:spTgt spid="8"/>
                                        </p:tgtEl>
                                        <p:attrNameLst>
                                          <p:attrName>ppt_x</p:attrName>
                                        </p:attrNameLst>
                                      </p:cBhvr>
                                      <p:tavLst>
                                        <p:tav tm="0">
                                          <p:val>
                                            <p:strVal val="1+#ppt_w/2"/>
                                          </p:val>
                                        </p:tav>
                                        <p:tav tm="100000">
                                          <p:val>
                                            <p:strVal val="#ppt_x"/>
                                          </p:val>
                                        </p:tav>
                                      </p:tavLst>
                                    </p:anim>
                                    <p:anim calcmode="lin" valueType="num">
                                      <p:cBhvr additive="base">
                                        <p:cTn id="12" dur="125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250" fill="hold"/>
                                        <p:tgtEl>
                                          <p:spTgt spid="9"/>
                                        </p:tgtEl>
                                        <p:attrNameLst>
                                          <p:attrName>ppt_x</p:attrName>
                                        </p:attrNameLst>
                                      </p:cBhvr>
                                      <p:tavLst>
                                        <p:tav tm="0">
                                          <p:val>
                                            <p:strVal val="0-#ppt_w/2"/>
                                          </p:val>
                                        </p:tav>
                                        <p:tav tm="100000">
                                          <p:val>
                                            <p:strVal val="#ppt_x"/>
                                          </p:val>
                                        </p:tav>
                                      </p:tavLst>
                                    </p:anim>
                                    <p:anim calcmode="lin" valueType="num">
                                      <p:cBhvr additive="base">
                                        <p:cTn id="16" dur="125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250" fill="hold"/>
                                        <p:tgtEl>
                                          <p:spTgt spid="10"/>
                                        </p:tgtEl>
                                        <p:attrNameLst>
                                          <p:attrName>ppt_x</p:attrName>
                                        </p:attrNameLst>
                                      </p:cBhvr>
                                      <p:tavLst>
                                        <p:tav tm="0">
                                          <p:val>
                                            <p:strVal val="1+#ppt_w/2"/>
                                          </p:val>
                                        </p:tav>
                                        <p:tav tm="100000">
                                          <p:val>
                                            <p:strVal val="#ppt_x"/>
                                          </p:val>
                                        </p:tav>
                                      </p:tavLst>
                                    </p:anim>
                                    <p:anim calcmode="lin" valueType="num">
                                      <p:cBhvr additive="base">
                                        <p:cTn id="20" dur="1250" fill="hold"/>
                                        <p:tgtEl>
                                          <p:spTgt spid="10"/>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5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175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3491</TotalTime>
  <Words>3693</Words>
  <Application>Microsoft Office PowerPoint</Application>
  <PresentationFormat>On-screen Show (4:3)</PresentationFormat>
  <Paragraphs>943</Paragraphs>
  <Slides>92</Slides>
  <Notes>62</Notes>
  <HiddenSlides>0</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92</vt:i4>
      </vt:variant>
    </vt:vector>
  </HeadingPairs>
  <TitlesOfParts>
    <vt:vector size="113" baseType="lpstr">
      <vt:lpstr>Abadi</vt:lpstr>
      <vt:lpstr>Algerian</vt:lpstr>
      <vt:lpstr>Arial</vt:lpstr>
      <vt:lpstr>Biome</vt:lpstr>
      <vt:lpstr>Bradley Hand ITC</vt:lpstr>
      <vt:lpstr>Calibri</vt:lpstr>
      <vt:lpstr>Cooper Black</vt:lpstr>
      <vt:lpstr>Courier New</vt:lpstr>
      <vt:lpstr>Curlz MT</vt:lpstr>
      <vt:lpstr>Gadugi</vt:lpstr>
      <vt:lpstr>Gisha</vt:lpstr>
      <vt:lpstr>Harlow Solid Italic</vt:lpstr>
      <vt:lpstr>Harrington</vt:lpstr>
      <vt:lpstr>Ink Free</vt:lpstr>
      <vt:lpstr>Lucida Calligraphy</vt:lpstr>
      <vt:lpstr>Segoe Script</vt:lpstr>
      <vt:lpstr>Snap ITC</vt:lpstr>
      <vt:lpstr>Verdana</vt:lpstr>
      <vt:lpstr>Wingdings</vt:lpstr>
      <vt:lpstr>2_Office Theme</vt:lpstr>
      <vt:lpstr>Office Theme</vt:lpstr>
      <vt:lpstr>PowerPoint Presentation</vt:lpstr>
      <vt:lpstr>PowerPoint Presentation</vt:lpstr>
      <vt:lpstr>PowerPoint Presentation</vt:lpstr>
      <vt:lpstr>Prior to Today’s Session</vt:lpstr>
      <vt:lpstr>PowerPoint Presentation</vt:lpstr>
      <vt:lpstr>PowerPoint Presentation</vt:lpstr>
      <vt:lpstr>PowerPoint Presentation</vt:lpstr>
      <vt:lpstr>PowerPoint Presentation</vt:lpstr>
      <vt:lpstr>Spend Sensibly</vt:lpstr>
      <vt:lpstr>Money Values</vt:lpstr>
      <vt:lpstr>Chat Box</vt:lpstr>
      <vt:lpstr>PowerPoint Presentation</vt:lpstr>
      <vt:lpstr>Creating a Money Map</vt:lpstr>
      <vt:lpstr>What Comes In?</vt:lpstr>
      <vt:lpstr>PowerPoint Presentation</vt:lpstr>
      <vt:lpstr>PowerPoint Presentation</vt:lpstr>
      <vt:lpstr>PowerPoint Presentation</vt:lpstr>
      <vt:lpstr>Where Does It Go?</vt:lpstr>
      <vt:lpstr>Chat Box</vt:lpstr>
      <vt:lpstr>PowerPoint Presentation</vt:lpstr>
      <vt:lpstr>PowerPoint Presentation</vt:lpstr>
      <vt:lpstr>Categorize Expenses</vt:lpstr>
      <vt:lpstr>Categorize Expenses</vt:lpstr>
      <vt:lpstr>PowerPoint Presentation</vt:lpstr>
      <vt:lpstr>PowerPoint Presentation</vt:lpstr>
      <vt:lpstr>PowerPoint Presentation</vt:lpstr>
      <vt:lpstr>PowerPoint Presentation</vt:lpstr>
      <vt:lpstr>PowerPoint Presentation</vt:lpstr>
      <vt:lpstr>PowerPoint Presentation</vt:lpstr>
      <vt:lpstr>Total Expenses</vt:lpstr>
      <vt:lpstr>One More Way to Classify Expenses</vt:lpstr>
      <vt:lpstr>Compare Income and Expenses</vt:lpstr>
      <vt:lpstr>Cash Flow</vt:lpstr>
      <vt:lpstr>PowerPoint Presentation</vt:lpstr>
      <vt:lpstr>PowerPoint Presentation</vt:lpstr>
      <vt:lpstr>PowerPoint Presentation</vt:lpstr>
      <vt:lpstr>PowerPoint Presentation</vt:lpstr>
      <vt:lpstr>Chat Box</vt:lpstr>
      <vt:lpstr>PowerPoint Presentation</vt:lpstr>
      <vt:lpstr>Periodic Expenses</vt:lpstr>
      <vt:lpstr>Set-Asides</vt:lpstr>
      <vt:lpstr>Make Choices</vt:lpstr>
      <vt:lpstr>Needs vs. Wants</vt:lpstr>
      <vt:lpstr>PowerPoint Presentation</vt:lpstr>
      <vt:lpstr>Spending Pyramid</vt:lpstr>
      <vt:lpstr>PowerPoint Presentation</vt:lpstr>
      <vt:lpstr>Plan Your Route</vt:lpstr>
      <vt:lpstr>PowerPoint Presentation</vt:lpstr>
      <vt:lpstr>Plan Your Route</vt:lpstr>
      <vt:lpstr>Anna’s Income Plan</vt:lpstr>
      <vt:lpstr>Plan Your Route</vt:lpstr>
      <vt:lpstr>Anna’s Expense Plan</vt:lpstr>
      <vt:lpstr>PowerPoint Presentation</vt:lpstr>
      <vt:lpstr>Follow Your Map</vt:lpstr>
      <vt:lpstr>How Does Your Cash “Flow?”</vt:lpstr>
      <vt:lpstr>PowerPoint Presentation</vt:lpstr>
      <vt:lpstr>PowerPoint Presentation</vt:lpstr>
      <vt:lpstr>Mainstream Financial Institutions</vt:lpstr>
      <vt:lpstr>Mainstream Financial Institutions</vt:lpstr>
      <vt:lpstr>Cash Management Accounts</vt:lpstr>
      <vt:lpstr>Cash Management Accounts</vt:lpstr>
      <vt:lpstr>Side Bar:  Mishandling a Checking Account</vt:lpstr>
      <vt:lpstr>Side Bar:  Mishandling a Checking Account</vt:lpstr>
      <vt:lpstr>Side Bar:  Finding the Right Fit</vt:lpstr>
      <vt:lpstr>How to Choose?</vt:lpstr>
      <vt:lpstr>Side Bar:  Finding the Right Fit</vt:lpstr>
      <vt:lpstr>Side Bar:  Finding the Right Fit</vt:lpstr>
      <vt:lpstr>PowerPoint Presentation</vt:lpstr>
      <vt:lpstr>PowerPoint Presentation</vt:lpstr>
      <vt:lpstr>Financial Technology</vt:lpstr>
      <vt:lpstr>Financial Technology</vt:lpstr>
      <vt:lpstr>Financial Technology</vt:lpstr>
      <vt:lpstr>Financial Technology</vt:lpstr>
      <vt:lpstr>Financial Technology</vt:lpstr>
      <vt:lpstr>Financial Technology</vt:lpstr>
      <vt:lpstr>PowerPoint Presentation</vt:lpstr>
      <vt:lpstr>PowerPoint Presentation</vt:lpstr>
      <vt:lpstr>PowerPoint Presentation</vt:lpstr>
      <vt:lpstr>Complete Today</vt:lpstr>
      <vt:lpstr>PowerPoint Presentation</vt:lpstr>
      <vt:lpstr>PowerPoint Presentation</vt:lpstr>
      <vt:lpstr>Homework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Check Taxes Pre-Session Questionnaire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Zugay, Holly</dc:creator>
  <cp:lastModifiedBy>Zugay, Holly</cp:lastModifiedBy>
  <cp:revision>246</cp:revision>
  <dcterms:created xsi:type="dcterms:W3CDTF">2021-03-12T16:17:16Z</dcterms:created>
  <dcterms:modified xsi:type="dcterms:W3CDTF">2022-02-18T20:53:46Z</dcterms:modified>
</cp:coreProperties>
</file>