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3" r:id="rId1"/>
    <p:sldMasterId id="2147483850" r:id="rId2"/>
  </p:sldMasterIdLst>
  <p:notesMasterIdLst>
    <p:notesMasterId r:id="rId67"/>
  </p:notesMasterIdLst>
  <p:handoutMasterIdLst>
    <p:handoutMasterId r:id="rId68"/>
  </p:handoutMasterIdLst>
  <p:sldIdLst>
    <p:sldId id="1081" r:id="rId3"/>
    <p:sldId id="868" r:id="rId4"/>
    <p:sldId id="1327" r:id="rId5"/>
    <p:sldId id="1313" r:id="rId6"/>
    <p:sldId id="1319" r:id="rId7"/>
    <p:sldId id="1231" r:id="rId8"/>
    <p:sldId id="1239" r:id="rId9"/>
    <p:sldId id="1173" r:id="rId10"/>
    <p:sldId id="1203" r:id="rId11"/>
    <p:sldId id="1204" r:id="rId12"/>
    <p:sldId id="1241" r:id="rId13"/>
    <p:sldId id="1242" r:id="rId14"/>
    <p:sldId id="1244" r:id="rId15"/>
    <p:sldId id="1240" r:id="rId16"/>
    <p:sldId id="1330" r:id="rId17"/>
    <p:sldId id="1329" r:id="rId18"/>
    <p:sldId id="1246" r:id="rId19"/>
    <p:sldId id="1247" r:id="rId20"/>
    <p:sldId id="1332" r:id="rId21"/>
    <p:sldId id="1207" r:id="rId22"/>
    <p:sldId id="1210" r:id="rId23"/>
    <p:sldId id="1211" r:id="rId24"/>
    <p:sldId id="1212" r:id="rId25"/>
    <p:sldId id="1213" r:id="rId26"/>
    <p:sldId id="1214" r:id="rId27"/>
    <p:sldId id="1225" r:id="rId28"/>
    <p:sldId id="1215" r:id="rId29"/>
    <p:sldId id="1222" r:id="rId30"/>
    <p:sldId id="1220" r:id="rId31"/>
    <p:sldId id="1224" r:id="rId32"/>
    <p:sldId id="1223" r:id="rId33"/>
    <p:sldId id="1335" r:id="rId34"/>
    <p:sldId id="1227" r:id="rId35"/>
    <p:sldId id="1250" r:id="rId36"/>
    <p:sldId id="1336" r:id="rId37"/>
    <p:sldId id="1251" r:id="rId38"/>
    <p:sldId id="1229" r:id="rId39"/>
    <p:sldId id="1217" r:id="rId40"/>
    <p:sldId id="1233" r:id="rId41"/>
    <p:sldId id="1234" r:id="rId42"/>
    <p:sldId id="818" r:id="rId43"/>
    <p:sldId id="1306" r:id="rId44"/>
    <p:sldId id="1308" r:id="rId45"/>
    <p:sldId id="1309" r:id="rId46"/>
    <p:sldId id="324" r:id="rId47"/>
    <p:sldId id="1304" r:id="rId48"/>
    <p:sldId id="1305" r:id="rId49"/>
    <p:sldId id="1053" r:id="rId50"/>
    <p:sldId id="1259" r:id="rId51"/>
    <p:sldId id="1230" r:id="rId52"/>
    <p:sldId id="1245" r:id="rId53"/>
    <p:sldId id="1314" r:id="rId54"/>
    <p:sldId id="1321" r:id="rId55"/>
    <p:sldId id="1216" r:id="rId56"/>
    <p:sldId id="1238" r:id="rId57"/>
    <p:sldId id="1232" r:id="rId58"/>
    <p:sldId id="1315" r:id="rId59"/>
    <p:sldId id="1316" r:id="rId60"/>
    <p:sldId id="1317" r:id="rId61"/>
    <p:sldId id="1318" r:id="rId62"/>
    <p:sldId id="1328" r:id="rId63"/>
    <p:sldId id="1323" r:id="rId64"/>
    <p:sldId id="1235" r:id="rId65"/>
    <p:sldId id="1104" r:id="rId66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13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  <a:srgbClr val="D9D9D9"/>
    <a:srgbClr val="006600"/>
    <a:srgbClr val="FFFFAF"/>
    <a:srgbClr val="BE4946"/>
    <a:srgbClr val="C35855"/>
    <a:srgbClr val="CD7371"/>
    <a:srgbClr val="FFFFCC"/>
    <a:srgbClr val="FFFF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46" autoAdjust="0"/>
    <p:restoredTop sz="91655" autoAdjust="0"/>
  </p:normalViewPr>
  <p:slideViewPr>
    <p:cSldViewPr snapToGrid="0" snapToObjects="1">
      <p:cViewPr varScale="1">
        <p:scale>
          <a:sx n="71" d="100"/>
          <a:sy n="71" d="100"/>
        </p:scale>
        <p:origin x="72" y="780"/>
      </p:cViewPr>
      <p:guideLst>
        <p:guide orient="horz" pos="3313"/>
        <p:guide/>
      </p:guideLst>
    </p:cSldViewPr>
  </p:slideViewPr>
  <p:outlineViewPr>
    <p:cViewPr>
      <p:scale>
        <a:sx n="33" d="100"/>
        <a:sy n="33" d="100"/>
      </p:scale>
      <p:origin x="0" y="22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7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844B72-C1BD-4B3A-8111-6E1A8E820D26}" type="doc">
      <dgm:prSet loTypeId="urn:microsoft.com/office/officeart/2008/layout/VerticalCurvedList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EBADA70D-2CF3-43F6-99F8-C25B1405657D}">
      <dgm:prSet phldrT="[Text]" custT="1"/>
      <dgm:spPr/>
      <dgm:t>
        <a:bodyPr/>
        <a:lstStyle/>
        <a:p>
          <a:r>
            <a:rPr lang="en-US" sz="2600" dirty="0">
              <a:solidFill>
                <a:srgbClr val="1F497D"/>
              </a:solidFill>
              <a:latin typeface="Gadugi" panose="020B0502040204020203" pitchFamily="34" charset="0"/>
              <a:ea typeface="Gadugi" panose="020B0502040204020203" pitchFamily="34" charset="0"/>
            </a:rPr>
            <a:t>Program Introduction and Objectives</a:t>
          </a:r>
          <a:endParaRPr lang="en-US" sz="2600" dirty="0">
            <a:latin typeface="Gadugi" panose="020B0502040204020203" pitchFamily="34" charset="0"/>
            <a:ea typeface="Gadugi" panose="020B0502040204020203" pitchFamily="34" charset="0"/>
          </a:endParaRPr>
        </a:p>
      </dgm:t>
    </dgm:pt>
    <dgm:pt modelId="{BD53AA60-565B-43E3-8641-F42FB785A2FF}" type="parTrans" cxnId="{E4542BC2-FF55-4951-96CA-958EB2933540}">
      <dgm:prSet/>
      <dgm:spPr/>
      <dgm:t>
        <a:bodyPr/>
        <a:lstStyle/>
        <a:p>
          <a:endParaRPr lang="en-US"/>
        </a:p>
      </dgm:t>
    </dgm:pt>
    <dgm:pt modelId="{EC9F0B89-7157-44F4-A0AC-33AD4AFAE8D0}" type="sibTrans" cxnId="{E4542BC2-FF55-4951-96CA-958EB2933540}">
      <dgm:prSet/>
      <dgm:spPr/>
      <dgm:t>
        <a:bodyPr/>
        <a:lstStyle/>
        <a:p>
          <a:endParaRPr lang="en-US"/>
        </a:p>
      </dgm:t>
    </dgm:pt>
    <dgm:pt modelId="{75A8888F-3750-4432-BD04-DA110F723CD8}">
      <dgm:prSet phldrT="[Text]"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What is Success</a:t>
          </a:r>
        </a:p>
      </dgm:t>
    </dgm:pt>
    <dgm:pt modelId="{EC4557C1-CA4E-4580-B086-E369D2EBE3AE}" type="parTrans" cxnId="{6C9B212C-5A1D-4F50-A6F3-88A05F7E8598}">
      <dgm:prSet/>
      <dgm:spPr/>
      <dgm:t>
        <a:bodyPr/>
        <a:lstStyle/>
        <a:p>
          <a:endParaRPr lang="en-US"/>
        </a:p>
      </dgm:t>
    </dgm:pt>
    <dgm:pt modelId="{1E3B3B07-6FF5-40CF-B5DB-59772FF41F16}" type="sibTrans" cxnId="{6C9B212C-5A1D-4F50-A6F3-88A05F7E8598}">
      <dgm:prSet/>
      <dgm:spPr/>
      <dgm:t>
        <a:bodyPr/>
        <a:lstStyle/>
        <a:p>
          <a:endParaRPr lang="en-US"/>
        </a:p>
      </dgm:t>
    </dgm:pt>
    <dgm:pt modelId="{D6D4FE4A-9F97-479C-B7FB-3E9E2C66C027}">
      <dgm:prSet phldrT="[Text]"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Personal Assets and Opportunities</a:t>
          </a:r>
        </a:p>
      </dgm:t>
    </dgm:pt>
    <dgm:pt modelId="{C369B0D9-572C-4BA5-832C-DEB41A3608BB}" type="parTrans" cxnId="{BA45B669-24BC-4B98-92AA-9D54067869E7}">
      <dgm:prSet/>
      <dgm:spPr/>
      <dgm:t>
        <a:bodyPr/>
        <a:lstStyle/>
        <a:p>
          <a:endParaRPr lang="en-US"/>
        </a:p>
      </dgm:t>
    </dgm:pt>
    <dgm:pt modelId="{938B1ECF-CF4E-4E24-9F69-29893BCB4FB0}" type="sibTrans" cxnId="{BA45B669-24BC-4B98-92AA-9D54067869E7}">
      <dgm:prSet/>
      <dgm:spPr/>
      <dgm:t>
        <a:bodyPr/>
        <a:lstStyle/>
        <a:p>
          <a:endParaRPr lang="en-US"/>
        </a:p>
      </dgm:t>
    </dgm:pt>
    <dgm:pt modelId="{F78708D7-57E1-4F45-B932-1A01D7E17604}">
      <dgm:prSet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Learning = Earning</a:t>
          </a:r>
        </a:p>
      </dgm:t>
    </dgm:pt>
    <dgm:pt modelId="{D1F964E2-D4D0-44B5-B228-B6B88ABE7506}" type="parTrans" cxnId="{CF5043C4-AC64-4CA7-8B8C-D2579B87E038}">
      <dgm:prSet/>
      <dgm:spPr/>
      <dgm:t>
        <a:bodyPr/>
        <a:lstStyle/>
        <a:p>
          <a:endParaRPr lang="en-US"/>
        </a:p>
      </dgm:t>
    </dgm:pt>
    <dgm:pt modelId="{992426EB-910E-4903-898E-4737CDEB394B}" type="sibTrans" cxnId="{CF5043C4-AC64-4CA7-8B8C-D2579B87E038}">
      <dgm:prSet/>
      <dgm:spPr/>
      <dgm:t>
        <a:bodyPr/>
        <a:lstStyle/>
        <a:p>
          <a:endParaRPr lang="en-US"/>
        </a:p>
      </dgm:t>
    </dgm:pt>
    <dgm:pt modelId="{FB63864E-F53E-447D-BD75-EDD960FE4039}">
      <dgm:prSet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Setting Your Destination</a:t>
          </a:r>
        </a:p>
      </dgm:t>
    </dgm:pt>
    <dgm:pt modelId="{5082B982-6EC7-4787-9333-22E98C0CE548}" type="parTrans" cxnId="{047C1BA9-5062-4259-A982-0307F480774F}">
      <dgm:prSet/>
      <dgm:spPr/>
      <dgm:t>
        <a:bodyPr/>
        <a:lstStyle/>
        <a:p>
          <a:endParaRPr lang="en-US"/>
        </a:p>
      </dgm:t>
    </dgm:pt>
    <dgm:pt modelId="{847392C5-2894-46AF-91E5-658D2776E948}" type="sibTrans" cxnId="{047C1BA9-5062-4259-A982-0307F480774F}">
      <dgm:prSet/>
      <dgm:spPr/>
      <dgm:t>
        <a:bodyPr/>
        <a:lstStyle/>
        <a:p>
          <a:endParaRPr lang="en-US"/>
        </a:p>
      </dgm:t>
    </dgm:pt>
    <dgm:pt modelId="{84871E48-42FE-47B0-A5E9-2DADA44F417E}">
      <dgm:prSet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The Framework</a:t>
          </a:r>
        </a:p>
      </dgm:t>
    </dgm:pt>
    <dgm:pt modelId="{B486EE01-B8C5-4E3E-BA7C-5667081D5BF3}" type="parTrans" cxnId="{81D92D63-5894-4B7E-A26A-DA53847BDE30}">
      <dgm:prSet/>
      <dgm:spPr/>
    </dgm:pt>
    <dgm:pt modelId="{D14C241D-A29E-46D1-B63B-40DC40F25943}" type="sibTrans" cxnId="{81D92D63-5894-4B7E-A26A-DA53847BDE30}">
      <dgm:prSet/>
      <dgm:spPr/>
    </dgm:pt>
    <dgm:pt modelId="{470B26AD-BDA3-48E0-9853-92B31F792C4B}" type="pres">
      <dgm:prSet presAssocID="{3F844B72-C1BD-4B3A-8111-6E1A8E820D26}" presName="Name0" presStyleCnt="0">
        <dgm:presLayoutVars>
          <dgm:chMax val="7"/>
          <dgm:chPref val="7"/>
          <dgm:dir/>
        </dgm:presLayoutVars>
      </dgm:prSet>
      <dgm:spPr/>
    </dgm:pt>
    <dgm:pt modelId="{65C30473-74A8-4770-BBFE-90797AC357B8}" type="pres">
      <dgm:prSet presAssocID="{3F844B72-C1BD-4B3A-8111-6E1A8E820D26}" presName="Name1" presStyleCnt="0"/>
      <dgm:spPr/>
    </dgm:pt>
    <dgm:pt modelId="{49E99F9C-7284-45FB-98AC-387BCB7469A8}" type="pres">
      <dgm:prSet presAssocID="{3F844B72-C1BD-4B3A-8111-6E1A8E820D26}" presName="cycle" presStyleCnt="0"/>
      <dgm:spPr/>
    </dgm:pt>
    <dgm:pt modelId="{2CFB3EDD-322E-42BE-924B-90DF3517FF63}" type="pres">
      <dgm:prSet presAssocID="{3F844B72-C1BD-4B3A-8111-6E1A8E820D26}" presName="srcNode" presStyleLbl="node1" presStyleIdx="0" presStyleCnt="6"/>
      <dgm:spPr/>
    </dgm:pt>
    <dgm:pt modelId="{ABFA18F0-2B9D-4C82-AEEC-CFB0AD9DCDB3}" type="pres">
      <dgm:prSet presAssocID="{3F844B72-C1BD-4B3A-8111-6E1A8E820D26}" presName="conn" presStyleLbl="parChTrans1D2" presStyleIdx="0" presStyleCnt="1"/>
      <dgm:spPr/>
    </dgm:pt>
    <dgm:pt modelId="{33595094-FE33-473E-8F7B-3DB9A5D4E394}" type="pres">
      <dgm:prSet presAssocID="{3F844B72-C1BD-4B3A-8111-6E1A8E820D26}" presName="extraNode" presStyleLbl="node1" presStyleIdx="0" presStyleCnt="6"/>
      <dgm:spPr/>
    </dgm:pt>
    <dgm:pt modelId="{50FFA3EB-A1E5-4D9D-8A47-A41B9DE37A26}" type="pres">
      <dgm:prSet presAssocID="{3F844B72-C1BD-4B3A-8111-6E1A8E820D26}" presName="dstNode" presStyleLbl="node1" presStyleIdx="0" presStyleCnt="6"/>
      <dgm:spPr/>
    </dgm:pt>
    <dgm:pt modelId="{C0328019-A711-417C-A4F7-8901D734B656}" type="pres">
      <dgm:prSet presAssocID="{EBADA70D-2CF3-43F6-99F8-C25B1405657D}" presName="text_1" presStyleLbl="node1" presStyleIdx="0" presStyleCnt="6">
        <dgm:presLayoutVars>
          <dgm:bulletEnabled val="1"/>
        </dgm:presLayoutVars>
      </dgm:prSet>
      <dgm:spPr/>
    </dgm:pt>
    <dgm:pt modelId="{67B0C910-CD03-4BF3-B170-EDE0975B8B59}" type="pres">
      <dgm:prSet presAssocID="{EBADA70D-2CF3-43F6-99F8-C25B1405657D}" presName="accent_1" presStyleCnt="0"/>
      <dgm:spPr/>
    </dgm:pt>
    <dgm:pt modelId="{D9007465-8C0B-463D-BAD7-86C439777ECF}" type="pres">
      <dgm:prSet presAssocID="{EBADA70D-2CF3-43F6-99F8-C25B1405657D}" presName="accentRepeatNode" presStyleLbl="solidFgAcc1" presStyleIdx="0" presStyleCnt="6"/>
      <dgm:spPr/>
    </dgm:pt>
    <dgm:pt modelId="{AB756FE4-AFD0-4CD1-87F7-DC2A4F4049CC}" type="pres">
      <dgm:prSet presAssocID="{84871E48-42FE-47B0-A5E9-2DADA44F417E}" presName="text_2" presStyleLbl="node1" presStyleIdx="1" presStyleCnt="6">
        <dgm:presLayoutVars>
          <dgm:bulletEnabled val="1"/>
        </dgm:presLayoutVars>
      </dgm:prSet>
      <dgm:spPr/>
    </dgm:pt>
    <dgm:pt modelId="{4FA72C7A-FA08-49E8-8F3B-EC2E9BE3E7B8}" type="pres">
      <dgm:prSet presAssocID="{84871E48-42FE-47B0-A5E9-2DADA44F417E}" presName="accent_2" presStyleCnt="0"/>
      <dgm:spPr/>
    </dgm:pt>
    <dgm:pt modelId="{AC1C566F-352B-4A6D-A401-44DD719AECD4}" type="pres">
      <dgm:prSet presAssocID="{84871E48-42FE-47B0-A5E9-2DADA44F417E}" presName="accentRepeatNode" presStyleLbl="solidFgAcc1" presStyleIdx="1" presStyleCnt="6"/>
      <dgm:spPr/>
    </dgm:pt>
    <dgm:pt modelId="{A6D25DFB-5652-481F-B1C7-ADA78DF33811}" type="pres">
      <dgm:prSet presAssocID="{75A8888F-3750-4432-BD04-DA110F723CD8}" presName="text_3" presStyleLbl="node1" presStyleIdx="2" presStyleCnt="6">
        <dgm:presLayoutVars>
          <dgm:bulletEnabled val="1"/>
        </dgm:presLayoutVars>
      </dgm:prSet>
      <dgm:spPr/>
    </dgm:pt>
    <dgm:pt modelId="{389BCE59-1F88-487E-96D3-5AC6D230E666}" type="pres">
      <dgm:prSet presAssocID="{75A8888F-3750-4432-BD04-DA110F723CD8}" presName="accent_3" presStyleCnt="0"/>
      <dgm:spPr/>
    </dgm:pt>
    <dgm:pt modelId="{1C2D38C8-A65A-4BB4-B586-A30041ECEC83}" type="pres">
      <dgm:prSet presAssocID="{75A8888F-3750-4432-BD04-DA110F723CD8}" presName="accentRepeatNode" presStyleLbl="solidFgAcc1" presStyleIdx="2" presStyleCnt="6"/>
      <dgm:spPr/>
    </dgm:pt>
    <dgm:pt modelId="{05A42618-9A2A-461B-868B-9AB007B29758}" type="pres">
      <dgm:prSet presAssocID="{D6D4FE4A-9F97-479C-B7FB-3E9E2C66C027}" presName="text_4" presStyleLbl="node1" presStyleIdx="3" presStyleCnt="6">
        <dgm:presLayoutVars>
          <dgm:bulletEnabled val="1"/>
        </dgm:presLayoutVars>
      </dgm:prSet>
      <dgm:spPr/>
    </dgm:pt>
    <dgm:pt modelId="{0A812676-2802-4928-8C4C-A30CB416E022}" type="pres">
      <dgm:prSet presAssocID="{D6D4FE4A-9F97-479C-B7FB-3E9E2C66C027}" presName="accent_4" presStyleCnt="0"/>
      <dgm:spPr/>
    </dgm:pt>
    <dgm:pt modelId="{FA87F67A-18D6-4B97-9F32-EC0549BDE808}" type="pres">
      <dgm:prSet presAssocID="{D6D4FE4A-9F97-479C-B7FB-3E9E2C66C027}" presName="accentRepeatNode" presStyleLbl="solidFgAcc1" presStyleIdx="3" presStyleCnt="6"/>
      <dgm:spPr/>
    </dgm:pt>
    <dgm:pt modelId="{79C79BAF-A565-446C-9E02-03C19BDA0839}" type="pres">
      <dgm:prSet presAssocID="{F78708D7-57E1-4F45-B932-1A01D7E17604}" presName="text_5" presStyleLbl="node1" presStyleIdx="4" presStyleCnt="6">
        <dgm:presLayoutVars>
          <dgm:bulletEnabled val="1"/>
        </dgm:presLayoutVars>
      </dgm:prSet>
      <dgm:spPr/>
    </dgm:pt>
    <dgm:pt modelId="{F412DBED-5D64-411D-AC6A-BFA82C087BC3}" type="pres">
      <dgm:prSet presAssocID="{F78708D7-57E1-4F45-B932-1A01D7E17604}" presName="accent_5" presStyleCnt="0"/>
      <dgm:spPr/>
    </dgm:pt>
    <dgm:pt modelId="{6B629F65-7FD1-4E98-B520-256BF3A0AF00}" type="pres">
      <dgm:prSet presAssocID="{F78708D7-57E1-4F45-B932-1A01D7E17604}" presName="accentRepeatNode" presStyleLbl="solidFgAcc1" presStyleIdx="4" presStyleCnt="6"/>
      <dgm:spPr/>
    </dgm:pt>
    <dgm:pt modelId="{9E550838-3A50-4090-BDF5-19F06F86D53C}" type="pres">
      <dgm:prSet presAssocID="{FB63864E-F53E-447D-BD75-EDD960FE4039}" presName="text_6" presStyleLbl="node1" presStyleIdx="5" presStyleCnt="6">
        <dgm:presLayoutVars>
          <dgm:bulletEnabled val="1"/>
        </dgm:presLayoutVars>
      </dgm:prSet>
      <dgm:spPr/>
    </dgm:pt>
    <dgm:pt modelId="{1EDA8EE9-C3F9-4E69-85C8-E6A04F669E24}" type="pres">
      <dgm:prSet presAssocID="{FB63864E-F53E-447D-BD75-EDD960FE4039}" presName="accent_6" presStyleCnt="0"/>
      <dgm:spPr/>
    </dgm:pt>
    <dgm:pt modelId="{035C6233-2143-42AC-8E19-18A8CB759C76}" type="pres">
      <dgm:prSet presAssocID="{FB63864E-F53E-447D-BD75-EDD960FE4039}" presName="accentRepeatNode" presStyleLbl="solidFgAcc1" presStyleIdx="5" presStyleCnt="6"/>
      <dgm:spPr/>
    </dgm:pt>
  </dgm:ptLst>
  <dgm:cxnLst>
    <dgm:cxn modelId="{CF17DA01-087C-49B4-A5FD-24A285F36B07}" type="presOf" srcId="{EC9F0B89-7157-44F4-A0AC-33AD4AFAE8D0}" destId="{ABFA18F0-2B9D-4C82-AEEC-CFB0AD9DCDB3}" srcOrd="0" destOrd="0" presId="urn:microsoft.com/office/officeart/2008/layout/VerticalCurvedList"/>
    <dgm:cxn modelId="{6C9B212C-5A1D-4F50-A6F3-88A05F7E8598}" srcId="{3F844B72-C1BD-4B3A-8111-6E1A8E820D26}" destId="{75A8888F-3750-4432-BD04-DA110F723CD8}" srcOrd="2" destOrd="0" parTransId="{EC4557C1-CA4E-4580-B086-E369D2EBE3AE}" sibTransId="{1E3B3B07-6FF5-40CF-B5DB-59772FF41F16}"/>
    <dgm:cxn modelId="{22FF1538-0C73-42E3-9E2B-69E70E6428C9}" type="presOf" srcId="{F78708D7-57E1-4F45-B932-1A01D7E17604}" destId="{79C79BAF-A565-446C-9E02-03C19BDA0839}" srcOrd="0" destOrd="0" presId="urn:microsoft.com/office/officeart/2008/layout/VerticalCurvedList"/>
    <dgm:cxn modelId="{B8E4D63A-7DF8-4742-8CC8-E8BC60E2C618}" type="presOf" srcId="{3F844B72-C1BD-4B3A-8111-6E1A8E820D26}" destId="{470B26AD-BDA3-48E0-9853-92B31F792C4B}" srcOrd="0" destOrd="0" presId="urn:microsoft.com/office/officeart/2008/layout/VerticalCurvedList"/>
    <dgm:cxn modelId="{81D92D63-5894-4B7E-A26A-DA53847BDE30}" srcId="{3F844B72-C1BD-4B3A-8111-6E1A8E820D26}" destId="{84871E48-42FE-47B0-A5E9-2DADA44F417E}" srcOrd="1" destOrd="0" parTransId="{B486EE01-B8C5-4E3E-BA7C-5667081D5BF3}" sibTransId="{D14C241D-A29E-46D1-B63B-40DC40F25943}"/>
    <dgm:cxn modelId="{03E5CF66-08A9-42AD-A90E-23FE039F4084}" type="presOf" srcId="{84871E48-42FE-47B0-A5E9-2DADA44F417E}" destId="{AB756FE4-AFD0-4CD1-87F7-DC2A4F4049CC}" srcOrd="0" destOrd="0" presId="urn:microsoft.com/office/officeart/2008/layout/VerticalCurvedList"/>
    <dgm:cxn modelId="{06AD0968-6853-409A-BCEA-0D489EC5CBAA}" type="presOf" srcId="{75A8888F-3750-4432-BD04-DA110F723CD8}" destId="{A6D25DFB-5652-481F-B1C7-ADA78DF33811}" srcOrd="0" destOrd="0" presId="urn:microsoft.com/office/officeart/2008/layout/VerticalCurvedList"/>
    <dgm:cxn modelId="{F41D9568-2914-4C92-B6F1-697F23B9251D}" type="presOf" srcId="{EBADA70D-2CF3-43F6-99F8-C25B1405657D}" destId="{C0328019-A711-417C-A4F7-8901D734B656}" srcOrd="0" destOrd="0" presId="urn:microsoft.com/office/officeart/2008/layout/VerticalCurvedList"/>
    <dgm:cxn modelId="{BA45B669-24BC-4B98-92AA-9D54067869E7}" srcId="{3F844B72-C1BD-4B3A-8111-6E1A8E820D26}" destId="{D6D4FE4A-9F97-479C-B7FB-3E9E2C66C027}" srcOrd="3" destOrd="0" parTransId="{C369B0D9-572C-4BA5-832C-DEB41A3608BB}" sibTransId="{938B1ECF-CF4E-4E24-9F69-29893BCB4FB0}"/>
    <dgm:cxn modelId="{B7E0E87C-0E70-4EE1-84B6-9ED3CB512060}" type="presOf" srcId="{FB63864E-F53E-447D-BD75-EDD960FE4039}" destId="{9E550838-3A50-4090-BDF5-19F06F86D53C}" srcOrd="0" destOrd="0" presId="urn:microsoft.com/office/officeart/2008/layout/VerticalCurvedList"/>
    <dgm:cxn modelId="{0CEA43A8-C981-45E8-87E6-5F12C2F2B92B}" type="presOf" srcId="{D6D4FE4A-9F97-479C-B7FB-3E9E2C66C027}" destId="{05A42618-9A2A-461B-868B-9AB007B29758}" srcOrd="0" destOrd="0" presId="urn:microsoft.com/office/officeart/2008/layout/VerticalCurvedList"/>
    <dgm:cxn modelId="{047C1BA9-5062-4259-A982-0307F480774F}" srcId="{3F844B72-C1BD-4B3A-8111-6E1A8E820D26}" destId="{FB63864E-F53E-447D-BD75-EDD960FE4039}" srcOrd="5" destOrd="0" parTransId="{5082B982-6EC7-4787-9333-22E98C0CE548}" sibTransId="{847392C5-2894-46AF-91E5-658D2776E948}"/>
    <dgm:cxn modelId="{E4542BC2-FF55-4951-96CA-958EB2933540}" srcId="{3F844B72-C1BD-4B3A-8111-6E1A8E820D26}" destId="{EBADA70D-2CF3-43F6-99F8-C25B1405657D}" srcOrd="0" destOrd="0" parTransId="{BD53AA60-565B-43E3-8641-F42FB785A2FF}" sibTransId="{EC9F0B89-7157-44F4-A0AC-33AD4AFAE8D0}"/>
    <dgm:cxn modelId="{CF5043C4-AC64-4CA7-8B8C-D2579B87E038}" srcId="{3F844B72-C1BD-4B3A-8111-6E1A8E820D26}" destId="{F78708D7-57E1-4F45-B932-1A01D7E17604}" srcOrd="4" destOrd="0" parTransId="{D1F964E2-D4D0-44B5-B228-B6B88ABE7506}" sibTransId="{992426EB-910E-4903-898E-4737CDEB394B}"/>
    <dgm:cxn modelId="{1D0144A0-39B1-41DE-9352-78A8499C9D2C}" type="presParOf" srcId="{470B26AD-BDA3-48E0-9853-92B31F792C4B}" destId="{65C30473-74A8-4770-BBFE-90797AC357B8}" srcOrd="0" destOrd="0" presId="urn:microsoft.com/office/officeart/2008/layout/VerticalCurvedList"/>
    <dgm:cxn modelId="{F7BBE60C-6896-4E0A-82C4-12B1B7A4A3F4}" type="presParOf" srcId="{65C30473-74A8-4770-BBFE-90797AC357B8}" destId="{49E99F9C-7284-45FB-98AC-387BCB7469A8}" srcOrd="0" destOrd="0" presId="urn:microsoft.com/office/officeart/2008/layout/VerticalCurvedList"/>
    <dgm:cxn modelId="{640F3C31-D841-400C-9765-74BB678DC5CB}" type="presParOf" srcId="{49E99F9C-7284-45FB-98AC-387BCB7469A8}" destId="{2CFB3EDD-322E-42BE-924B-90DF3517FF63}" srcOrd="0" destOrd="0" presId="urn:microsoft.com/office/officeart/2008/layout/VerticalCurvedList"/>
    <dgm:cxn modelId="{D180A6AF-5B20-439A-9A8D-4797D5E15DA2}" type="presParOf" srcId="{49E99F9C-7284-45FB-98AC-387BCB7469A8}" destId="{ABFA18F0-2B9D-4C82-AEEC-CFB0AD9DCDB3}" srcOrd="1" destOrd="0" presId="urn:microsoft.com/office/officeart/2008/layout/VerticalCurvedList"/>
    <dgm:cxn modelId="{C80FB37C-AF58-425E-BC4F-2DD64B9C5BCC}" type="presParOf" srcId="{49E99F9C-7284-45FB-98AC-387BCB7469A8}" destId="{33595094-FE33-473E-8F7B-3DB9A5D4E394}" srcOrd="2" destOrd="0" presId="urn:microsoft.com/office/officeart/2008/layout/VerticalCurvedList"/>
    <dgm:cxn modelId="{8B1F1547-C0DF-4E4D-A16A-2FB06C816DC3}" type="presParOf" srcId="{49E99F9C-7284-45FB-98AC-387BCB7469A8}" destId="{50FFA3EB-A1E5-4D9D-8A47-A41B9DE37A26}" srcOrd="3" destOrd="0" presId="urn:microsoft.com/office/officeart/2008/layout/VerticalCurvedList"/>
    <dgm:cxn modelId="{ECAD7F99-7D2E-4CCF-9CFF-1256EFB978A1}" type="presParOf" srcId="{65C30473-74A8-4770-BBFE-90797AC357B8}" destId="{C0328019-A711-417C-A4F7-8901D734B656}" srcOrd="1" destOrd="0" presId="urn:microsoft.com/office/officeart/2008/layout/VerticalCurvedList"/>
    <dgm:cxn modelId="{97860DB3-6332-4FEF-A613-F095083C97E7}" type="presParOf" srcId="{65C30473-74A8-4770-BBFE-90797AC357B8}" destId="{67B0C910-CD03-4BF3-B170-EDE0975B8B59}" srcOrd="2" destOrd="0" presId="urn:microsoft.com/office/officeart/2008/layout/VerticalCurvedList"/>
    <dgm:cxn modelId="{39D71F88-3E72-4FE0-91CF-9FD4D0F53803}" type="presParOf" srcId="{67B0C910-CD03-4BF3-B170-EDE0975B8B59}" destId="{D9007465-8C0B-463D-BAD7-86C439777ECF}" srcOrd="0" destOrd="0" presId="urn:microsoft.com/office/officeart/2008/layout/VerticalCurvedList"/>
    <dgm:cxn modelId="{E90D1E55-2103-4E7C-9793-D36F2FDC656E}" type="presParOf" srcId="{65C30473-74A8-4770-BBFE-90797AC357B8}" destId="{AB756FE4-AFD0-4CD1-87F7-DC2A4F4049CC}" srcOrd="3" destOrd="0" presId="urn:microsoft.com/office/officeart/2008/layout/VerticalCurvedList"/>
    <dgm:cxn modelId="{1ACBB5F0-64C5-42E4-9F8C-2CFD16C48701}" type="presParOf" srcId="{65C30473-74A8-4770-BBFE-90797AC357B8}" destId="{4FA72C7A-FA08-49E8-8F3B-EC2E9BE3E7B8}" srcOrd="4" destOrd="0" presId="urn:microsoft.com/office/officeart/2008/layout/VerticalCurvedList"/>
    <dgm:cxn modelId="{F29E1F2D-E004-4583-B5B2-3E0DC9F68800}" type="presParOf" srcId="{4FA72C7A-FA08-49E8-8F3B-EC2E9BE3E7B8}" destId="{AC1C566F-352B-4A6D-A401-44DD719AECD4}" srcOrd="0" destOrd="0" presId="urn:microsoft.com/office/officeart/2008/layout/VerticalCurvedList"/>
    <dgm:cxn modelId="{7622C4A6-C657-4B3B-8E3A-1C79D64D469C}" type="presParOf" srcId="{65C30473-74A8-4770-BBFE-90797AC357B8}" destId="{A6D25DFB-5652-481F-B1C7-ADA78DF33811}" srcOrd="5" destOrd="0" presId="urn:microsoft.com/office/officeart/2008/layout/VerticalCurvedList"/>
    <dgm:cxn modelId="{84AF08EC-1361-4359-88C8-C4334CA9AA1A}" type="presParOf" srcId="{65C30473-74A8-4770-BBFE-90797AC357B8}" destId="{389BCE59-1F88-487E-96D3-5AC6D230E666}" srcOrd="6" destOrd="0" presId="urn:microsoft.com/office/officeart/2008/layout/VerticalCurvedList"/>
    <dgm:cxn modelId="{007D856E-A6F4-4E9F-BEE2-A594816A6279}" type="presParOf" srcId="{389BCE59-1F88-487E-96D3-5AC6D230E666}" destId="{1C2D38C8-A65A-4BB4-B586-A30041ECEC83}" srcOrd="0" destOrd="0" presId="urn:microsoft.com/office/officeart/2008/layout/VerticalCurvedList"/>
    <dgm:cxn modelId="{E681CA1F-8A78-4BEB-91F3-645D1F6480C4}" type="presParOf" srcId="{65C30473-74A8-4770-BBFE-90797AC357B8}" destId="{05A42618-9A2A-461B-868B-9AB007B29758}" srcOrd="7" destOrd="0" presId="urn:microsoft.com/office/officeart/2008/layout/VerticalCurvedList"/>
    <dgm:cxn modelId="{D8A2554F-1BCF-448A-BC97-47ED8CAE70F0}" type="presParOf" srcId="{65C30473-74A8-4770-BBFE-90797AC357B8}" destId="{0A812676-2802-4928-8C4C-A30CB416E022}" srcOrd="8" destOrd="0" presId="urn:microsoft.com/office/officeart/2008/layout/VerticalCurvedList"/>
    <dgm:cxn modelId="{4B3FC2D3-ED2F-4309-9542-3F217C569774}" type="presParOf" srcId="{0A812676-2802-4928-8C4C-A30CB416E022}" destId="{FA87F67A-18D6-4B97-9F32-EC0549BDE808}" srcOrd="0" destOrd="0" presId="urn:microsoft.com/office/officeart/2008/layout/VerticalCurvedList"/>
    <dgm:cxn modelId="{9F3838BB-281E-41A3-B47F-4EBE1248A34B}" type="presParOf" srcId="{65C30473-74A8-4770-BBFE-90797AC357B8}" destId="{79C79BAF-A565-446C-9E02-03C19BDA0839}" srcOrd="9" destOrd="0" presId="urn:microsoft.com/office/officeart/2008/layout/VerticalCurvedList"/>
    <dgm:cxn modelId="{6CA7B074-4E60-4E0F-9B57-04FF4A8B5CB1}" type="presParOf" srcId="{65C30473-74A8-4770-BBFE-90797AC357B8}" destId="{F412DBED-5D64-411D-AC6A-BFA82C087BC3}" srcOrd="10" destOrd="0" presId="urn:microsoft.com/office/officeart/2008/layout/VerticalCurvedList"/>
    <dgm:cxn modelId="{6A6CF42B-90CA-4BBE-A44B-9195CD54BA0D}" type="presParOf" srcId="{F412DBED-5D64-411D-AC6A-BFA82C087BC3}" destId="{6B629F65-7FD1-4E98-B520-256BF3A0AF00}" srcOrd="0" destOrd="0" presId="urn:microsoft.com/office/officeart/2008/layout/VerticalCurvedList"/>
    <dgm:cxn modelId="{E1370DBB-6A9B-4C64-A491-15E327F02C60}" type="presParOf" srcId="{65C30473-74A8-4770-BBFE-90797AC357B8}" destId="{9E550838-3A50-4090-BDF5-19F06F86D53C}" srcOrd="11" destOrd="0" presId="urn:microsoft.com/office/officeart/2008/layout/VerticalCurvedList"/>
    <dgm:cxn modelId="{918241ED-CF7D-4B22-AE3C-418F497CB02E}" type="presParOf" srcId="{65C30473-74A8-4770-BBFE-90797AC357B8}" destId="{1EDA8EE9-C3F9-4E69-85C8-E6A04F669E24}" srcOrd="12" destOrd="0" presId="urn:microsoft.com/office/officeart/2008/layout/VerticalCurvedList"/>
    <dgm:cxn modelId="{E200298D-8F0B-483D-9DA5-E6B1D54299F7}" type="presParOf" srcId="{1EDA8EE9-C3F9-4E69-85C8-E6A04F669E24}" destId="{035C6233-2143-42AC-8E19-18A8CB759C7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844B72-C1BD-4B3A-8111-6E1A8E820D26}" type="doc">
      <dgm:prSet loTypeId="urn:microsoft.com/office/officeart/2008/layout/VerticalCurvedList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EBADA70D-2CF3-43F6-99F8-C25B1405657D}">
      <dgm:prSet phldrT="[Text]" custT="1"/>
      <dgm:spPr/>
      <dgm:t>
        <a:bodyPr/>
        <a:lstStyle/>
        <a:p>
          <a:r>
            <a:rPr lang="en-US" sz="2600" dirty="0">
              <a:solidFill>
                <a:srgbClr val="1F497D"/>
              </a:solidFill>
              <a:latin typeface="Gadugi" panose="020B0502040204020203" pitchFamily="34" charset="0"/>
              <a:ea typeface="Gadugi" panose="020B0502040204020203" pitchFamily="34" charset="0"/>
            </a:rPr>
            <a:t>Program Introduction and Objectives</a:t>
          </a:r>
          <a:endParaRPr lang="en-US" sz="2600" dirty="0">
            <a:latin typeface="Gadugi" panose="020B0502040204020203" pitchFamily="34" charset="0"/>
            <a:ea typeface="Gadugi" panose="020B0502040204020203" pitchFamily="34" charset="0"/>
          </a:endParaRPr>
        </a:p>
      </dgm:t>
    </dgm:pt>
    <dgm:pt modelId="{BD53AA60-565B-43E3-8641-F42FB785A2FF}" type="parTrans" cxnId="{E4542BC2-FF55-4951-96CA-958EB2933540}">
      <dgm:prSet/>
      <dgm:spPr/>
      <dgm:t>
        <a:bodyPr/>
        <a:lstStyle/>
        <a:p>
          <a:endParaRPr lang="en-US"/>
        </a:p>
      </dgm:t>
    </dgm:pt>
    <dgm:pt modelId="{EC9F0B89-7157-44F4-A0AC-33AD4AFAE8D0}" type="sibTrans" cxnId="{E4542BC2-FF55-4951-96CA-958EB2933540}">
      <dgm:prSet/>
      <dgm:spPr/>
      <dgm:t>
        <a:bodyPr/>
        <a:lstStyle/>
        <a:p>
          <a:endParaRPr lang="en-US"/>
        </a:p>
      </dgm:t>
    </dgm:pt>
    <dgm:pt modelId="{75A8888F-3750-4432-BD04-DA110F723CD8}">
      <dgm:prSet phldrT="[Text]"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What is Success</a:t>
          </a:r>
        </a:p>
      </dgm:t>
    </dgm:pt>
    <dgm:pt modelId="{EC4557C1-CA4E-4580-B086-E369D2EBE3AE}" type="parTrans" cxnId="{6C9B212C-5A1D-4F50-A6F3-88A05F7E8598}">
      <dgm:prSet/>
      <dgm:spPr/>
      <dgm:t>
        <a:bodyPr/>
        <a:lstStyle/>
        <a:p>
          <a:endParaRPr lang="en-US"/>
        </a:p>
      </dgm:t>
    </dgm:pt>
    <dgm:pt modelId="{1E3B3B07-6FF5-40CF-B5DB-59772FF41F16}" type="sibTrans" cxnId="{6C9B212C-5A1D-4F50-A6F3-88A05F7E8598}">
      <dgm:prSet/>
      <dgm:spPr/>
      <dgm:t>
        <a:bodyPr/>
        <a:lstStyle/>
        <a:p>
          <a:endParaRPr lang="en-US"/>
        </a:p>
      </dgm:t>
    </dgm:pt>
    <dgm:pt modelId="{D6D4FE4A-9F97-479C-B7FB-3E9E2C66C027}">
      <dgm:prSet phldrT="[Text]"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Personal Assets and Opportunities</a:t>
          </a:r>
        </a:p>
      </dgm:t>
    </dgm:pt>
    <dgm:pt modelId="{C369B0D9-572C-4BA5-832C-DEB41A3608BB}" type="parTrans" cxnId="{BA45B669-24BC-4B98-92AA-9D54067869E7}">
      <dgm:prSet/>
      <dgm:spPr/>
      <dgm:t>
        <a:bodyPr/>
        <a:lstStyle/>
        <a:p>
          <a:endParaRPr lang="en-US"/>
        </a:p>
      </dgm:t>
    </dgm:pt>
    <dgm:pt modelId="{938B1ECF-CF4E-4E24-9F69-29893BCB4FB0}" type="sibTrans" cxnId="{BA45B669-24BC-4B98-92AA-9D54067869E7}">
      <dgm:prSet/>
      <dgm:spPr/>
      <dgm:t>
        <a:bodyPr/>
        <a:lstStyle/>
        <a:p>
          <a:endParaRPr lang="en-US"/>
        </a:p>
      </dgm:t>
    </dgm:pt>
    <dgm:pt modelId="{F78708D7-57E1-4F45-B932-1A01D7E17604}">
      <dgm:prSet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Learning = Earning</a:t>
          </a:r>
        </a:p>
      </dgm:t>
    </dgm:pt>
    <dgm:pt modelId="{D1F964E2-D4D0-44B5-B228-B6B88ABE7506}" type="parTrans" cxnId="{CF5043C4-AC64-4CA7-8B8C-D2579B87E038}">
      <dgm:prSet/>
      <dgm:spPr/>
      <dgm:t>
        <a:bodyPr/>
        <a:lstStyle/>
        <a:p>
          <a:endParaRPr lang="en-US"/>
        </a:p>
      </dgm:t>
    </dgm:pt>
    <dgm:pt modelId="{992426EB-910E-4903-898E-4737CDEB394B}" type="sibTrans" cxnId="{CF5043C4-AC64-4CA7-8B8C-D2579B87E038}">
      <dgm:prSet/>
      <dgm:spPr/>
      <dgm:t>
        <a:bodyPr/>
        <a:lstStyle/>
        <a:p>
          <a:endParaRPr lang="en-US"/>
        </a:p>
      </dgm:t>
    </dgm:pt>
    <dgm:pt modelId="{FB63864E-F53E-447D-BD75-EDD960FE4039}">
      <dgm:prSet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Setting Your Destination</a:t>
          </a:r>
        </a:p>
      </dgm:t>
    </dgm:pt>
    <dgm:pt modelId="{5082B982-6EC7-4787-9333-22E98C0CE548}" type="parTrans" cxnId="{047C1BA9-5062-4259-A982-0307F480774F}">
      <dgm:prSet/>
      <dgm:spPr/>
      <dgm:t>
        <a:bodyPr/>
        <a:lstStyle/>
        <a:p>
          <a:endParaRPr lang="en-US"/>
        </a:p>
      </dgm:t>
    </dgm:pt>
    <dgm:pt modelId="{847392C5-2894-46AF-91E5-658D2776E948}" type="sibTrans" cxnId="{047C1BA9-5062-4259-A982-0307F480774F}">
      <dgm:prSet/>
      <dgm:spPr/>
      <dgm:t>
        <a:bodyPr/>
        <a:lstStyle/>
        <a:p>
          <a:endParaRPr lang="en-US"/>
        </a:p>
      </dgm:t>
    </dgm:pt>
    <dgm:pt modelId="{B52577C5-268F-4CDE-ABB3-860766AFA007}">
      <dgm:prSet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The Framework</a:t>
          </a:r>
        </a:p>
      </dgm:t>
    </dgm:pt>
    <dgm:pt modelId="{FD82EE6E-7E21-4534-86DE-4CCD15E088B8}" type="parTrans" cxnId="{80748D81-1367-489C-8C08-F56104AE659F}">
      <dgm:prSet/>
      <dgm:spPr/>
    </dgm:pt>
    <dgm:pt modelId="{4922B081-FF74-44A6-AFBF-7F6B776EF7AC}" type="sibTrans" cxnId="{80748D81-1367-489C-8C08-F56104AE659F}">
      <dgm:prSet/>
      <dgm:spPr/>
    </dgm:pt>
    <dgm:pt modelId="{470B26AD-BDA3-48E0-9853-92B31F792C4B}" type="pres">
      <dgm:prSet presAssocID="{3F844B72-C1BD-4B3A-8111-6E1A8E820D26}" presName="Name0" presStyleCnt="0">
        <dgm:presLayoutVars>
          <dgm:chMax val="7"/>
          <dgm:chPref val="7"/>
          <dgm:dir/>
        </dgm:presLayoutVars>
      </dgm:prSet>
      <dgm:spPr/>
    </dgm:pt>
    <dgm:pt modelId="{65C30473-74A8-4770-BBFE-90797AC357B8}" type="pres">
      <dgm:prSet presAssocID="{3F844B72-C1BD-4B3A-8111-6E1A8E820D26}" presName="Name1" presStyleCnt="0"/>
      <dgm:spPr/>
    </dgm:pt>
    <dgm:pt modelId="{49E99F9C-7284-45FB-98AC-387BCB7469A8}" type="pres">
      <dgm:prSet presAssocID="{3F844B72-C1BD-4B3A-8111-6E1A8E820D26}" presName="cycle" presStyleCnt="0"/>
      <dgm:spPr/>
    </dgm:pt>
    <dgm:pt modelId="{2CFB3EDD-322E-42BE-924B-90DF3517FF63}" type="pres">
      <dgm:prSet presAssocID="{3F844B72-C1BD-4B3A-8111-6E1A8E820D26}" presName="srcNode" presStyleLbl="node1" presStyleIdx="0" presStyleCnt="6"/>
      <dgm:spPr/>
    </dgm:pt>
    <dgm:pt modelId="{ABFA18F0-2B9D-4C82-AEEC-CFB0AD9DCDB3}" type="pres">
      <dgm:prSet presAssocID="{3F844B72-C1BD-4B3A-8111-6E1A8E820D26}" presName="conn" presStyleLbl="parChTrans1D2" presStyleIdx="0" presStyleCnt="1"/>
      <dgm:spPr/>
    </dgm:pt>
    <dgm:pt modelId="{33595094-FE33-473E-8F7B-3DB9A5D4E394}" type="pres">
      <dgm:prSet presAssocID="{3F844B72-C1BD-4B3A-8111-6E1A8E820D26}" presName="extraNode" presStyleLbl="node1" presStyleIdx="0" presStyleCnt="6"/>
      <dgm:spPr/>
    </dgm:pt>
    <dgm:pt modelId="{50FFA3EB-A1E5-4D9D-8A47-A41B9DE37A26}" type="pres">
      <dgm:prSet presAssocID="{3F844B72-C1BD-4B3A-8111-6E1A8E820D26}" presName="dstNode" presStyleLbl="node1" presStyleIdx="0" presStyleCnt="6"/>
      <dgm:spPr/>
    </dgm:pt>
    <dgm:pt modelId="{C0328019-A711-417C-A4F7-8901D734B656}" type="pres">
      <dgm:prSet presAssocID="{EBADA70D-2CF3-43F6-99F8-C25B1405657D}" presName="text_1" presStyleLbl="node1" presStyleIdx="0" presStyleCnt="6">
        <dgm:presLayoutVars>
          <dgm:bulletEnabled val="1"/>
        </dgm:presLayoutVars>
      </dgm:prSet>
      <dgm:spPr/>
    </dgm:pt>
    <dgm:pt modelId="{67B0C910-CD03-4BF3-B170-EDE0975B8B59}" type="pres">
      <dgm:prSet presAssocID="{EBADA70D-2CF3-43F6-99F8-C25B1405657D}" presName="accent_1" presStyleCnt="0"/>
      <dgm:spPr/>
    </dgm:pt>
    <dgm:pt modelId="{D9007465-8C0B-463D-BAD7-86C439777ECF}" type="pres">
      <dgm:prSet presAssocID="{EBADA70D-2CF3-43F6-99F8-C25B1405657D}" presName="accentRepeatNode" presStyleLbl="solidFgAcc1" presStyleIdx="0" presStyleCnt="6"/>
      <dgm:spPr/>
    </dgm:pt>
    <dgm:pt modelId="{FCAC9CCA-C49A-4F25-9319-24EE547487FE}" type="pres">
      <dgm:prSet presAssocID="{B52577C5-268F-4CDE-ABB3-860766AFA007}" presName="text_2" presStyleLbl="node1" presStyleIdx="1" presStyleCnt="6">
        <dgm:presLayoutVars>
          <dgm:bulletEnabled val="1"/>
        </dgm:presLayoutVars>
      </dgm:prSet>
      <dgm:spPr/>
    </dgm:pt>
    <dgm:pt modelId="{A5714D63-A749-4CA3-85F4-B9BB0E9C1079}" type="pres">
      <dgm:prSet presAssocID="{B52577C5-268F-4CDE-ABB3-860766AFA007}" presName="accent_2" presStyleCnt="0"/>
      <dgm:spPr/>
    </dgm:pt>
    <dgm:pt modelId="{B2DBC6CF-5B15-495C-9399-0DF27E0CDF17}" type="pres">
      <dgm:prSet presAssocID="{B52577C5-268F-4CDE-ABB3-860766AFA007}" presName="accentRepeatNode" presStyleLbl="solidFgAcc1" presStyleIdx="1" presStyleCnt="6"/>
      <dgm:spPr/>
    </dgm:pt>
    <dgm:pt modelId="{6E36AD10-CD60-466A-B19D-E1A55B4A812B}" type="pres">
      <dgm:prSet presAssocID="{75A8888F-3750-4432-BD04-DA110F723CD8}" presName="text_3" presStyleLbl="node1" presStyleIdx="2" presStyleCnt="6">
        <dgm:presLayoutVars>
          <dgm:bulletEnabled val="1"/>
        </dgm:presLayoutVars>
      </dgm:prSet>
      <dgm:spPr/>
    </dgm:pt>
    <dgm:pt modelId="{15544461-C04A-49CC-B501-B37B9F581D5D}" type="pres">
      <dgm:prSet presAssocID="{75A8888F-3750-4432-BD04-DA110F723CD8}" presName="accent_3" presStyleCnt="0"/>
      <dgm:spPr/>
    </dgm:pt>
    <dgm:pt modelId="{1C2D38C8-A65A-4BB4-B586-A30041ECEC83}" type="pres">
      <dgm:prSet presAssocID="{75A8888F-3750-4432-BD04-DA110F723CD8}" presName="accentRepeatNode" presStyleLbl="solidFgAcc1" presStyleIdx="2" presStyleCnt="6"/>
      <dgm:spPr/>
    </dgm:pt>
    <dgm:pt modelId="{69DF346B-7350-447F-B927-2CB73714B151}" type="pres">
      <dgm:prSet presAssocID="{D6D4FE4A-9F97-479C-B7FB-3E9E2C66C027}" presName="text_4" presStyleLbl="node1" presStyleIdx="3" presStyleCnt="6">
        <dgm:presLayoutVars>
          <dgm:bulletEnabled val="1"/>
        </dgm:presLayoutVars>
      </dgm:prSet>
      <dgm:spPr/>
    </dgm:pt>
    <dgm:pt modelId="{F7C67A5D-A6BE-4867-8EA7-5FB0684190BC}" type="pres">
      <dgm:prSet presAssocID="{D6D4FE4A-9F97-479C-B7FB-3E9E2C66C027}" presName="accent_4" presStyleCnt="0"/>
      <dgm:spPr/>
    </dgm:pt>
    <dgm:pt modelId="{FA87F67A-18D6-4B97-9F32-EC0549BDE808}" type="pres">
      <dgm:prSet presAssocID="{D6D4FE4A-9F97-479C-B7FB-3E9E2C66C027}" presName="accentRepeatNode" presStyleLbl="solidFgAcc1" presStyleIdx="3" presStyleCnt="6"/>
      <dgm:spPr/>
    </dgm:pt>
    <dgm:pt modelId="{E19B63B4-A0B7-4869-AD2C-93C80242944B}" type="pres">
      <dgm:prSet presAssocID="{F78708D7-57E1-4F45-B932-1A01D7E17604}" presName="text_5" presStyleLbl="node1" presStyleIdx="4" presStyleCnt="6">
        <dgm:presLayoutVars>
          <dgm:bulletEnabled val="1"/>
        </dgm:presLayoutVars>
      </dgm:prSet>
      <dgm:spPr/>
    </dgm:pt>
    <dgm:pt modelId="{B751E5CE-3E9F-41BD-AE2D-CB9A048C0B52}" type="pres">
      <dgm:prSet presAssocID="{F78708D7-57E1-4F45-B932-1A01D7E17604}" presName="accent_5" presStyleCnt="0"/>
      <dgm:spPr/>
    </dgm:pt>
    <dgm:pt modelId="{6B629F65-7FD1-4E98-B520-256BF3A0AF00}" type="pres">
      <dgm:prSet presAssocID="{F78708D7-57E1-4F45-B932-1A01D7E17604}" presName="accentRepeatNode" presStyleLbl="solidFgAcc1" presStyleIdx="4" presStyleCnt="6"/>
      <dgm:spPr/>
    </dgm:pt>
    <dgm:pt modelId="{BD7C8916-DF5C-44C0-8B78-1642BDB379D9}" type="pres">
      <dgm:prSet presAssocID="{FB63864E-F53E-447D-BD75-EDD960FE4039}" presName="text_6" presStyleLbl="node1" presStyleIdx="5" presStyleCnt="6">
        <dgm:presLayoutVars>
          <dgm:bulletEnabled val="1"/>
        </dgm:presLayoutVars>
      </dgm:prSet>
      <dgm:spPr/>
    </dgm:pt>
    <dgm:pt modelId="{2ED5BE0A-9D87-4963-B652-C8AA47B7CA26}" type="pres">
      <dgm:prSet presAssocID="{FB63864E-F53E-447D-BD75-EDD960FE4039}" presName="accent_6" presStyleCnt="0"/>
      <dgm:spPr/>
    </dgm:pt>
    <dgm:pt modelId="{035C6233-2143-42AC-8E19-18A8CB759C76}" type="pres">
      <dgm:prSet presAssocID="{FB63864E-F53E-447D-BD75-EDD960FE4039}" presName="accentRepeatNode" presStyleLbl="solidFgAcc1" presStyleIdx="5" presStyleCnt="6"/>
      <dgm:spPr/>
    </dgm:pt>
  </dgm:ptLst>
  <dgm:cxnLst>
    <dgm:cxn modelId="{CF17DA01-087C-49B4-A5FD-24A285F36B07}" type="presOf" srcId="{EC9F0B89-7157-44F4-A0AC-33AD4AFAE8D0}" destId="{ABFA18F0-2B9D-4C82-AEEC-CFB0AD9DCDB3}" srcOrd="0" destOrd="0" presId="urn:microsoft.com/office/officeart/2008/layout/VerticalCurvedList"/>
    <dgm:cxn modelId="{6C9B212C-5A1D-4F50-A6F3-88A05F7E8598}" srcId="{3F844B72-C1BD-4B3A-8111-6E1A8E820D26}" destId="{75A8888F-3750-4432-BD04-DA110F723CD8}" srcOrd="2" destOrd="0" parTransId="{EC4557C1-CA4E-4580-B086-E369D2EBE3AE}" sibTransId="{1E3B3B07-6FF5-40CF-B5DB-59772FF41F16}"/>
    <dgm:cxn modelId="{95224937-3304-47DE-951B-A917080BE9DB}" type="presOf" srcId="{D6D4FE4A-9F97-479C-B7FB-3E9E2C66C027}" destId="{69DF346B-7350-447F-B927-2CB73714B151}" srcOrd="0" destOrd="0" presId="urn:microsoft.com/office/officeart/2008/layout/VerticalCurvedList"/>
    <dgm:cxn modelId="{B8E4D63A-7DF8-4742-8CC8-E8BC60E2C618}" type="presOf" srcId="{3F844B72-C1BD-4B3A-8111-6E1A8E820D26}" destId="{470B26AD-BDA3-48E0-9853-92B31F792C4B}" srcOrd="0" destOrd="0" presId="urn:microsoft.com/office/officeart/2008/layout/VerticalCurvedList"/>
    <dgm:cxn modelId="{C440CC62-B07E-4965-AD38-FA1A910E5E5A}" type="presOf" srcId="{FB63864E-F53E-447D-BD75-EDD960FE4039}" destId="{BD7C8916-DF5C-44C0-8B78-1642BDB379D9}" srcOrd="0" destOrd="0" presId="urn:microsoft.com/office/officeart/2008/layout/VerticalCurvedList"/>
    <dgm:cxn modelId="{F41D9568-2914-4C92-B6F1-697F23B9251D}" type="presOf" srcId="{EBADA70D-2CF3-43F6-99F8-C25B1405657D}" destId="{C0328019-A711-417C-A4F7-8901D734B656}" srcOrd="0" destOrd="0" presId="urn:microsoft.com/office/officeart/2008/layout/VerticalCurvedList"/>
    <dgm:cxn modelId="{BA45B669-24BC-4B98-92AA-9D54067869E7}" srcId="{3F844B72-C1BD-4B3A-8111-6E1A8E820D26}" destId="{D6D4FE4A-9F97-479C-B7FB-3E9E2C66C027}" srcOrd="3" destOrd="0" parTransId="{C369B0D9-572C-4BA5-832C-DEB41A3608BB}" sibTransId="{938B1ECF-CF4E-4E24-9F69-29893BCB4FB0}"/>
    <dgm:cxn modelId="{80748D81-1367-489C-8C08-F56104AE659F}" srcId="{3F844B72-C1BD-4B3A-8111-6E1A8E820D26}" destId="{B52577C5-268F-4CDE-ABB3-860766AFA007}" srcOrd="1" destOrd="0" parTransId="{FD82EE6E-7E21-4534-86DE-4CCD15E088B8}" sibTransId="{4922B081-FF74-44A6-AFBF-7F6B776EF7AC}"/>
    <dgm:cxn modelId="{DD308B97-C30A-40E9-AF53-7C12A6B0A9DF}" type="presOf" srcId="{F78708D7-57E1-4F45-B932-1A01D7E17604}" destId="{E19B63B4-A0B7-4869-AD2C-93C80242944B}" srcOrd="0" destOrd="0" presId="urn:microsoft.com/office/officeart/2008/layout/VerticalCurvedList"/>
    <dgm:cxn modelId="{047C1BA9-5062-4259-A982-0307F480774F}" srcId="{3F844B72-C1BD-4B3A-8111-6E1A8E820D26}" destId="{FB63864E-F53E-447D-BD75-EDD960FE4039}" srcOrd="5" destOrd="0" parTransId="{5082B982-6EC7-4787-9333-22E98C0CE548}" sibTransId="{847392C5-2894-46AF-91E5-658D2776E948}"/>
    <dgm:cxn modelId="{AF10CEAF-31E1-4C38-810E-72D32ABAC647}" type="presOf" srcId="{75A8888F-3750-4432-BD04-DA110F723CD8}" destId="{6E36AD10-CD60-466A-B19D-E1A55B4A812B}" srcOrd="0" destOrd="0" presId="urn:microsoft.com/office/officeart/2008/layout/VerticalCurvedList"/>
    <dgm:cxn modelId="{E4542BC2-FF55-4951-96CA-958EB2933540}" srcId="{3F844B72-C1BD-4B3A-8111-6E1A8E820D26}" destId="{EBADA70D-2CF3-43F6-99F8-C25B1405657D}" srcOrd="0" destOrd="0" parTransId="{BD53AA60-565B-43E3-8641-F42FB785A2FF}" sibTransId="{EC9F0B89-7157-44F4-A0AC-33AD4AFAE8D0}"/>
    <dgm:cxn modelId="{CF5043C4-AC64-4CA7-8B8C-D2579B87E038}" srcId="{3F844B72-C1BD-4B3A-8111-6E1A8E820D26}" destId="{F78708D7-57E1-4F45-B932-1A01D7E17604}" srcOrd="4" destOrd="0" parTransId="{D1F964E2-D4D0-44B5-B228-B6B88ABE7506}" sibTransId="{992426EB-910E-4903-898E-4737CDEB394B}"/>
    <dgm:cxn modelId="{5756F6EB-ACA7-4C2F-BC22-22FB4BD76E90}" type="presOf" srcId="{B52577C5-268F-4CDE-ABB3-860766AFA007}" destId="{FCAC9CCA-C49A-4F25-9319-24EE547487FE}" srcOrd="0" destOrd="0" presId="urn:microsoft.com/office/officeart/2008/layout/VerticalCurvedList"/>
    <dgm:cxn modelId="{1D0144A0-39B1-41DE-9352-78A8499C9D2C}" type="presParOf" srcId="{470B26AD-BDA3-48E0-9853-92B31F792C4B}" destId="{65C30473-74A8-4770-BBFE-90797AC357B8}" srcOrd="0" destOrd="0" presId="urn:microsoft.com/office/officeart/2008/layout/VerticalCurvedList"/>
    <dgm:cxn modelId="{F7BBE60C-6896-4E0A-82C4-12B1B7A4A3F4}" type="presParOf" srcId="{65C30473-74A8-4770-BBFE-90797AC357B8}" destId="{49E99F9C-7284-45FB-98AC-387BCB7469A8}" srcOrd="0" destOrd="0" presId="urn:microsoft.com/office/officeart/2008/layout/VerticalCurvedList"/>
    <dgm:cxn modelId="{640F3C31-D841-400C-9765-74BB678DC5CB}" type="presParOf" srcId="{49E99F9C-7284-45FB-98AC-387BCB7469A8}" destId="{2CFB3EDD-322E-42BE-924B-90DF3517FF63}" srcOrd="0" destOrd="0" presId="urn:microsoft.com/office/officeart/2008/layout/VerticalCurvedList"/>
    <dgm:cxn modelId="{D180A6AF-5B20-439A-9A8D-4797D5E15DA2}" type="presParOf" srcId="{49E99F9C-7284-45FB-98AC-387BCB7469A8}" destId="{ABFA18F0-2B9D-4C82-AEEC-CFB0AD9DCDB3}" srcOrd="1" destOrd="0" presId="urn:microsoft.com/office/officeart/2008/layout/VerticalCurvedList"/>
    <dgm:cxn modelId="{C80FB37C-AF58-425E-BC4F-2DD64B9C5BCC}" type="presParOf" srcId="{49E99F9C-7284-45FB-98AC-387BCB7469A8}" destId="{33595094-FE33-473E-8F7B-3DB9A5D4E394}" srcOrd="2" destOrd="0" presId="urn:microsoft.com/office/officeart/2008/layout/VerticalCurvedList"/>
    <dgm:cxn modelId="{8B1F1547-C0DF-4E4D-A16A-2FB06C816DC3}" type="presParOf" srcId="{49E99F9C-7284-45FB-98AC-387BCB7469A8}" destId="{50FFA3EB-A1E5-4D9D-8A47-A41B9DE37A26}" srcOrd="3" destOrd="0" presId="urn:microsoft.com/office/officeart/2008/layout/VerticalCurvedList"/>
    <dgm:cxn modelId="{ECAD7F99-7D2E-4CCF-9CFF-1256EFB978A1}" type="presParOf" srcId="{65C30473-74A8-4770-BBFE-90797AC357B8}" destId="{C0328019-A711-417C-A4F7-8901D734B656}" srcOrd="1" destOrd="0" presId="urn:microsoft.com/office/officeart/2008/layout/VerticalCurvedList"/>
    <dgm:cxn modelId="{97860DB3-6332-4FEF-A613-F095083C97E7}" type="presParOf" srcId="{65C30473-74A8-4770-BBFE-90797AC357B8}" destId="{67B0C910-CD03-4BF3-B170-EDE0975B8B59}" srcOrd="2" destOrd="0" presId="urn:microsoft.com/office/officeart/2008/layout/VerticalCurvedList"/>
    <dgm:cxn modelId="{39D71F88-3E72-4FE0-91CF-9FD4D0F53803}" type="presParOf" srcId="{67B0C910-CD03-4BF3-B170-EDE0975B8B59}" destId="{D9007465-8C0B-463D-BAD7-86C439777ECF}" srcOrd="0" destOrd="0" presId="urn:microsoft.com/office/officeart/2008/layout/VerticalCurvedList"/>
    <dgm:cxn modelId="{8312646C-46F7-4709-995F-5C9886A3FA89}" type="presParOf" srcId="{65C30473-74A8-4770-BBFE-90797AC357B8}" destId="{FCAC9CCA-C49A-4F25-9319-24EE547487FE}" srcOrd="3" destOrd="0" presId="urn:microsoft.com/office/officeart/2008/layout/VerticalCurvedList"/>
    <dgm:cxn modelId="{B1C86C05-62F1-49A1-8F05-FD319F3C4606}" type="presParOf" srcId="{65C30473-74A8-4770-BBFE-90797AC357B8}" destId="{A5714D63-A749-4CA3-85F4-B9BB0E9C1079}" srcOrd="4" destOrd="0" presId="urn:microsoft.com/office/officeart/2008/layout/VerticalCurvedList"/>
    <dgm:cxn modelId="{0A28E7D5-67C4-4583-9CF5-358232904346}" type="presParOf" srcId="{A5714D63-A749-4CA3-85F4-B9BB0E9C1079}" destId="{B2DBC6CF-5B15-495C-9399-0DF27E0CDF17}" srcOrd="0" destOrd="0" presId="urn:microsoft.com/office/officeart/2008/layout/VerticalCurvedList"/>
    <dgm:cxn modelId="{B0850FA5-5126-49D4-815B-A52CB2EEADDA}" type="presParOf" srcId="{65C30473-74A8-4770-BBFE-90797AC357B8}" destId="{6E36AD10-CD60-466A-B19D-E1A55B4A812B}" srcOrd="5" destOrd="0" presId="urn:microsoft.com/office/officeart/2008/layout/VerticalCurvedList"/>
    <dgm:cxn modelId="{03CFF264-AAB9-483E-B2A0-20C1E0830000}" type="presParOf" srcId="{65C30473-74A8-4770-BBFE-90797AC357B8}" destId="{15544461-C04A-49CC-B501-B37B9F581D5D}" srcOrd="6" destOrd="0" presId="urn:microsoft.com/office/officeart/2008/layout/VerticalCurvedList"/>
    <dgm:cxn modelId="{8820402D-E312-4645-ACA1-7FF9FF5773E1}" type="presParOf" srcId="{15544461-C04A-49CC-B501-B37B9F581D5D}" destId="{1C2D38C8-A65A-4BB4-B586-A30041ECEC83}" srcOrd="0" destOrd="0" presId="urn:microsoft.com/office/officeart/2008/layout/VerticalCurvedList"/>
    <dgm:cxn modelId="{F0EB19B6-A4F2-464B-BC7D-C9A3C8A719EF}" type="presParOf" srcId="{65C30473-74A8-4770-BBFE-90797AC357B8}" destId="{69DF346B-7350-447F-B927-2CB73714B151}" srcOrd="7" destOrd="0" presId="urn:microsoft.com/office/officeart/2008/layout/VerticalCurvedList"/>
    <dgm:cxn modelId="{8FB80218-B9A4-4E56-9DAB-E8676430D14E}" type="presParOf" srcId="{65C30473-74A8-4770-BBFE-90797AC357B8}" destId="{F7C67A5D-A6BE-4867-8EA7-5FB0684190BC}" srcOrd="8" destOrd="0" presId="urn:microsoft.com/office/officeart/2008/layout/VerticalCurvedList"/>
    <dgm:cxn modelId="{6A61BB3E-4A89-4756-B3D2-4D870531048A}" type="presParOf" srcId="{F7C67A5D-A6BE-4867-8EA7-5FB0684190BC}" destId="{FA87F67A-18D6-4B97-9F32-EC0549BDE808}" srcOrd="0" destOrd="0" presId="urn:microsoft.com/office/officeart/2008/layout/VerticalCurvedList"/>
    <dgm:cxn modelId="{EDB979FE-EB49-4D36-96E0-17E4C8E29C1C}" type="presParOf" srcId="{65C30473-74A8-4770-BBFE-90797AC357B8}" destId="{E19B63B4-A0B7-4869-AD2C-93C80242944B}" srcOrd="9" destOrd="0" presId="urn:microsoft.com/office/officeart/2008/layout/VerticalCurvedList"/>
    <dgm:cxn modelId="{1C8D869D-8F17-409B-911C-DCF5DF2B2AE9}" type="presParOf" srcId="{65C30473-74A8-4770-BBFE-90797AC357B8}" destId="{B751E5CE-3E9F-41BD-AE2D-CB9A048C0B52}" srcOrd="10" destOrd="0" presId="urn:microsoft.com/office/officeart/2008/layout/VerticalCurvedList"/>
    <dgm:cxn modelId="{E53F3C9B-CAEB-49C1-B384-CFD3252ECC18}" type="presParOf" srcId="{B751E5CE-3E9F-41BD-AE2D-CB9A048C0B52}" destId="{6B629F65-7FD1-4E98-B520-256BF3A0AF00}" srcOrd="0" destOrd="0" presId="urn:microsoft.com/office/officeart/2008/layout/VerticalCurvedList"/>
    <dgm:cxn modelId="{A88EAB18-6220-4AD3-A4FD-A95D056812C5}" type="presParOf" srcId="{65C30473-74A8-4770-BBFE-90797AC357B8}" destId="{BD7C8916-DF5C-44C0-8B78-1642BDB379D9}" srcOrd="11" destOrd="0" presId="urn:microsoft.com/office/officeart/2008/layout/VerticalCurvedList"/>
    <dgm:cxn modelId="{673E149B-0AA8-4F1A-8A37-4BEA04AE14B4}" type="presParOf" srcId="{65C30473-74A8-4770-BBFE-90797AC357B8}" destId="{2ED5BE0A-9D87-4963-B652-C8AA47B7CA26}" srcOrd="12" destOrd="0" presId="urn:microsoft.com/office/officeart/2008/layout/VerticalCurvedList"/>
    <dgm:cxn modelId="{DEB4D28A-340D-47A5-A62C-0ACB9C1F102B}" type="presParOf" srcId="{2ED5BE0A-9D87-4963-B652-C8AA47B7CA26}" destId="{035C6233-2143-42AC-8E19-18A8CB759C7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F74C922-9178-496D-A80D-2FD0BC8688FE}" type="doc">
      <dgm:prSet loTypeId="urn:microsoft.com/office/officeart/2005/8/layout/cycle3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D848A8F4-79B4-4EC2-B6C4-5DCF968C2236}">
      <dgm:prSet phldrT="[Text]"/>
      <dgm:spPr>
        <a:solidFill>
          <a:srgbClr val="D1E5FE"/>
        </a:solidFill>
      </dgm:spPr>
      <dgm:t>
        <a:bodyPr/>
        <a:lstStyle/>
        <a:p>
          <a:r>
            <a:rPr lang="en-US" b="1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Take your reentry seriously; the difference between success and failure is a choice.</a:t>
          </a:r>
          <a:endParaRPr lang="en-US" dirty="0"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B5A259E3-85B9-4CE6-ABB6-D6B8EED149AE}" type="parTrans" cxnId="{9B0EAE43-FA14-4697-8318-224C373686F4}">
      <dgm:prSet/>
      <dgm:spPr/>
      <dgm:t>
        <a:bodyPr/>
        <a:lstStyle/>
        <a:p>
          <a:endParaRPr lang="en-US"/>
        </a:p>
      </dgm:t>
    </dgm:pt>
    <dgm:pt modelId="{E73F1E39-C903-4505-B242-63ECD280E1BF}" type="sibTrans" cxnId="{9B0EAE43-FA14-4697-8318-224C373686F4}">
      <dgm:prSet/>
      <dgm:spPr>
        <a:solidFill>
          <a:srgbClr val="D1E5FE"/>
        </a:solidFill>
      </dgm:spPr>
      <dgm:t>
        <a:bodyPr/>
        <a:lstStyle/>
        <a:p>
          <a:endParaRPr lang="en-US"/>
        </a:p>
      </dgm:t>
    </dgm:pt>
    <dgm:pt modelId="{2E53A716-2F9C-463F-B5C8-99D5CFD29360}">
      <dgm:prSet phldrT="[Text]"/>
      <dgm:spPr>
        <a:solidFill>
          <a:srgbClr val="D1E5FE"/>
        </a:solidFill>
      </dgm:spPr>
      <dgm:t>
        <a:bodyPr/>
        <a:lstStyle/>
        <a:p>
          <a:r>
            <a:rPr lang="en-US" b="1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Ask for help; there are many resources available to you.</a:t>
          </a:r>
          <a:endParaRPr lang="en-US" dirty="0"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78548A4C-D83C-44DA-B7D6-B17E7252634C}" type="parTrans" cxnId="{0D8416D5-F282-4624-943F-1E07BC665692}">
      <dgm:prSet/>
      <dgm:spPr/>
      <dgm:t>
        <a:bodyPr/>
        <a:lstStyle/>
        <a:p>
          <a:endParaRPr lang="en-US"/>
        </a:p>
      </dgm:t>
    </dgm:pt>
    <dgm:pt modelId="{CF88F789-370E-4835-9A42-3BC462A3EBCB}" type="sibTrans" cxnId="{0D8416D5-F282-4624-943F-1E07BC665692}">
      <dgm:prSet/>
      <dgm:spPr/>
      <dgm:t>
        <a:bodyPr/>
        <a:lstStyle/>
        <a:p>
          <a:endParaRPr lang="en-US"/>
        </a:p>
      </dgm:t>
    </dgm:pt>
    <dgm:pt modelId="{51ACD83F-3169-4EF1-8AD7-EEB9E36F52F4}">
      <dgm:prSet/>
      <dgm:spPr>
        <a:solidFill>
          <a:srgbClr val="D1E5FE"/>
        </a:solidFill>
      </dgm:spPr>
      <dgm:t>
        <a:bodyPr/>
        <a:lstStyle/>
        <a:p>
          <a:r>
            <a:rPr lang="en-US" b="1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Work hard, stay focused, and don’t be distracted by the nay-sayers.</a:t>
          </a:r>
          <a:endParaRPr lang="en-US" dirty="0"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D64419A7-26F6-4DBD-8E91-BA7AC7BCDB49}" type="parTrans" cxnId="{3CD02702-D124-49D0-9DBA-572480BC207C}">
      <dgm:prSet/>
      <dgm:spPr/>
      <dgm:t>
        <a:bodyPr/>
        <a:lstStyle/>
        <a:p>
          <a:endParaRPr lang="en-US"/>
        </a:p>
      </dgm:t>
    </dgm:pt>
    <dgm:pt modelId="{C2D8D1AA-5FE0-4482-B693-4BEAAA715522}" type="sibTrans" cxnId="{3CD02702-D124-49D0-9DBA-572480BC207C}">
      <dgm:prSet/>
      <dgm:spPr/>
      <dgm:t>
        <a:bodyPr/>
        <a:lstStyle/>
        <a:p>
          <a:endParaRPr lang="en-US"/>
        </a:p>
      </dgm:t>
    </dgm:pt>
    <dgm:pt modelId="{DE0151F0-6AC3-4288-9FBA-7051EF4B4377}">
      <dgm:prSet/>
      <dgm:spPr>
        <a:solidFill>
          <a:srgbClr val="D1E5FE"/>
        </a:solidFill>
      </dgm:spPr>
      <dgm:t>
        <a:bodyPr/>
        <a:lstStyle/>
        <a:p>
          <a:r>
            <a:rPr lang="en-US" b="1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Have realistic expectations.</a:t>
          </a:r>
          <a:endParaRPr lang="en-US" dirty="0"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AF3B37B9-6EB2-4369-BF23-BEA805CC10C0}" type="parTrans" cxnId="{BBE2A5A0-F7E6-4A1C-B453-DF0C4C59FC2B}">
      <dgm:prSet/>
      <dgm:spPr/>
      <dgm:t>
        <a:bodyPr/>
        <a:lstStyle/>
        <a:p>
          <a:endParaRPr lang="en-US"/>
        </a:p>
      </dgm:t>
    </dgm:pt>
    <dgm:pt modelId="{5E9183C4-9B2A-4FD7-B25E-4639FEF57BD8}" type="sibTrans" cxnId="{BBE2A5A0-F7E6-4A1C-B453-DF0C4C59FC2B}">
      <dgm:prSet/>
      <dgm:spPr/>
      <dgm:t>
        <a:bodyPr/>
        <a:lstStyle/>
        <a:p>
          <a:endParaRPr lang="en-US"/>
        </a:p>
      </dgm:t>
    </dgm:pt>
    <dgm:pt modelId="{6D3BD08D-65CA-4118-A983-05795ADEA5EA}">
      <dgm:prSet/>
      <dgm:spPr>
        <a:solidFill>
          <a:srgbClr val="D1E5FE"/>
        </a:solidFill>
      </dgm:spPr>
      <dgm:t>
        <a:bodyPr/>
        <a:lstStyle/>
        <a:p>
          <a:r>
            <a:rPr lang="en-US" b="1">
              <a:latin typeface="Gadugi" panose="020B0502040204020203" pitchFamily="34" charset="0"/>
            </a:rPr>
            <a:t>Stay flexible and be patient; the first steps you make are only transitions to something better.</a:t>
          </a:r>
          <a:endParaRPr lang="en-US" dirty="0">
            <a:latin typeface="Gadugi" panose="020B0502040204020203" pitchFamily="34" charset="0"/>
          </a:endParaRPr>
        </a:p>
      </dgm:t>
    </dgm:pt>
    <dgm:pt modelId="{961E38EF-1CD7-4A7E-A36F-8F3EEDE4C57C}" type="parTrans" cxnId="{F4D2B562-29AB-4C90-83E4-21606622AFA3}">
      <dgm:prSet/>
      <dgm:spPr/>
      <dgm:t>
        <a:bodyPr/>
        <a:lstStyle/>
        <a:p>
          <a:endParaRPr lang="en-US"/>
        </a:p>
      </dgm:t>
    </dgm:pt>
    <dgm:pt modelId="{6D97C524-7D80-4255-8AD6-C012E18C3449}" type="sibTrans" cxnId="{F4D2B562-29AB-4C90-83E4-21606622AFA3}">
      <dgm:prSet/>
      <dgm:spPr/>
      <dgm:t>
        <a:bodyPr/>
        <a:lstStyle/>
        <a:p>
          <a:endParaRPr lang="en-US"/>
        </a:p>
      </dgm:t>
    </dgm:pt>
    <dgm:pt modelId="{709F0BB5-3F4E-480C-9332-476BBA58FC5C}">
      <dgm:prSet/>
      <dgm:spPr>
        <a:solidFill>
          <a:srgbClr val="D1E5FE"/>
        </a:solidFill>
      </dgm:spPr>
      <dgm:t>
        <a:bodyPr/>
        <a:lstStyle/>
        <a:p>
          <a:r>
            <a:rPr lang="en-US" b="1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Do whatever it takes, including getting right with yourself and being in the right place with the right people.</a:t>
          </a:r>
          <a:endParaRPr lang="en-US" dirty="0"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FE417338-C2E8-4245-B40F-F034BF371172}" type="sibTrans" cxnId="{227D4C40-9874-44EF-9CE6-06FCE490E3EF}">
      <dgm:prSet/>
      <dgm:spPr/>
      <dgm:t>
        <a:bodyPr/>
        <a:lstStyle/>
        <a:p>
          <a:endParaRPr lang="en-US"/>
        </a:p>
      </dgm:t>
    </dgm:pt>
    <dgm:pt modelId="{1511E9C8-27BB-4764-A856-5193D44F9035}" type="parTrans" cxnId="{227D4C40-9874-44EF-9CE6-06FCE490E3EF}">
      <dgm:prSet/>
      <dgm:spPr/>
      <dgm:t>
        <a:bodyPr/>
        <a:lstStyle/>
        <a:p>
          <a:endParaRPr lang="en-US"/>
        </a:p>
      </dgm:t>
    </dgm:pt>
    <dgm:pt modelId="{D48C4C75-3E01-427B-A3A8-0C97BB7730CF}" type="pres">
      <dgm:prSet presAssocID="{3F74C922-9178-496D-A80D-2FD0BC8688FE}" presName="Name0" presStyleCnt="0">
        <dgm:presLayoutVars>
          <dgm:dir/>
          <dgm:resizeHandles val="exact"/>
        </dgm:presLayoutVars>
      </dgm:prSet>
      <dgm:spPr/>
    </dgm:pt>
    <dgm:pt modelId="{C6031086-0382-42A9-B535-93D35E93FF52}" type="pres">
      <dgm:prSet presAssocID="{3F74C922-9178-496D-A80D-2FD0BC8688FE}" presName="cycle" presStyleCnt="0"/>
      <dgm:spPr/>
    </dgm:pt>
    <dgm:pt modelId="{857D08F3-1DF7-48B4-AED6-672528D008FA}" type="pres">
      <dgm:prSet presAssocID="{D848A8F4-79B4-4EC2-B6C4-5DCF968C2236}" presName="nodeFirstNode" presStyleLbl="node1" presStyleIdx="0" presStyleCnt="6">
        <dgm:presLayoutVars>
          <dgm:bulletEnabled val="1"/>
        </dgm:presLayoutVars>
      </dgm:prSet>
      <dgm:spPr/>
    </dgm:pt>
    <dgm:pt modelId="{BADD80AD-4D28-422A-8034-38FF5F7DF35E}" type="pres">
      <dgm:prSet presAssocID="{E73F1E39-C903-4505-B242-63ECD280E1BF}" presName="sibTransFirstNode" presStyleLbl="bgShp" presStyleIdx="0" presStyleCnt="1" custScaleX="89588"/>
      <dgm:spPr/>
    </dgm:pt>
    <dgm:pt modelId="{624384DA-8B18-4B3E-AA48-E7C66AE90435}" type="pres">
      <dgm:prSet presAssocID="{DE0151F0-6AC3-4288-9FBA-7051EF4B4377}" presName="nodeFollowingNodes" presStyleLbl="node1" presStyleIdx="1" presStyleCnt="6">
        <dgm:presLayoutVars>
          <dgm:bulletEnabled val="1"/>
        </dgm:presLayoutVars>
      </dgm:prSet>
      <dgm:spPr/>
    </dgm:pt>
    <dgm:pt modelId="{7EB4FF6D-F527-4D55-BF48-2809DFE950BD}" type="pres">
      <dgm:prSet presAssocID="{51ACD83F-3169-4EF1-8AD7-EEB9E36F52F4}" presName="nodeFollowingNodes" presStyleLbl="node1" presStyleIdx="2" presStyleCnt="6">
        <dgm:presLayoutVars>
          <dgm:bulletEnabled val="1"/>
        </dgm:presLayoutVars>
      </dgm:prSet>
      <dgm:spPr/>
    </dgm:pt>
    <dgm:pt modelId="{ECE9D54B-3DAC-4576-AC61-DF6AC66004C9}" type="pres">
      <dgm:prSet presAssocID="{2E53A716-2F9C-463F-B5C8-99D5CFD29360}" presName="nodeFollowingNodes" presStyleLbl="node1" presStyleIdx="3" presStyleCnt="6">
        <dgm:presLayoutVars>
          <dgm:bulletEnabled val="1"/>
        </dgm:presLayoutVars>
      </dgm:prSet>
      <dgm:spPr/>
    </dgm:pt>
    <dgm:pt modelId="{A365C1E9-DDDC-4C45-83CA-21CAED97C2EE}" type="pres">
      <dgm:prSet presAssocID="{6D3BD08D-65CA-4118-A983-05795ADEA5EA}" presName="nodeFollowingNodes" presStyleLbl="node1" presStyleIdx="4" presStyleCnt="6">
        <dgm:presLayoutVars>
          <dgm:bulletEnabled val="1"/>
        </dgm:presLayoutVars>
      </dgm:prSet>
      <dgm:spPr/>
    </dgm:pt>
    <dgm:pt modelId="{C5735C20-9D82-47DF-AC0B-CCD4C4A35F7D}" type="pres">
      <dgm:prSet presAssocID="{709F0BB5-3F4E-480C-9332-476BBA58FC5C}" presName="nodeFollowingNodes" presStyleLbl="node1" presStyleIdx="5" presStyleCnt="6">
        <dgm:presLayoutVars>
          <dgm:bulletEnabled val="1"/>
        </dgm:presLayoutVars>
      </dgm:prSet>
      <dgm:spPr/>
    </dgm:pt>
  </dgm:ptLst>
  <dgm:cxnLst>
    <dgm:cxn modelId="{1A390E00-F5CB-4B1F-AE51-0E98573C872B}" type="presOf" srcId="{3F74C922-9178-496D-A80D-2FD0BC8688FE}" destId="{D48C4C75-3E01-427B-A3A8-0C97BB7730CF}" srcOrd="0" destOrd="0" presId="urn:microsoft.com/office/officeart/2005/8/layout/cycle3"/>
    <dgm:cxn modelId="{3CD02702-D124-49D0-9DBA-572480BC207C}" srcId="{3F74C922-9178-496D-A80D-2FD0BC8688FE}" destId="{51ACD83F-3169-4EF1-8AD7-EEB9E36F52F4}" srcOrd="2" destOrd="0" parTransId="{D64419A7-26F6-4DBD-8E91-BA7AC7BCDB49}" sibTransId="{C2D8D1AA-5FE0-4482-B693-4BEAAA715522}"/>
    <dgm:cxn modelId="{FA56FA22-080A-43BB-97A5-4BCD21824903}" type="presOf" srcId="{2E53A716-2F9C-463F-B5C8-99D5CFD29360}" destId="{ECE9D54B-3DAC-4576-AC61-DF6AC66004C9}" srcOrd="0" destOrd="0" presId="urn:microsoft.com/office/officeart/2005/8/layout/cycle3"/>
    <dgm:cxn modelId="{227D4C40-9874-44EF-9CE6-06FCE490E3EF}" srcId="{3F74C922-9178-496D-A80D-2FD0BC8688FE}" destId="{709F0BB5-3F4E-480C-9332-476BBA58FC5C}" srcOrd="5" destOrd="0" parTransId="{1511E9C8-27BB-4764-A856-5193D44F9035}" sibTransId="{FE417338-C2E8-4245-B40F-F034BF371172}"/>
    <dgm:cxn modelId="{F4D2B562-29AB-4C90-83E4-21606622AFA3}" srcId="{3F74C922-9178-496D-A80D-2FD0BC8688FE}" destId="{6D3BD08D-65CA-4118-A983-05795ADEA5EA}" srcOrd="4" destOrd="0" parTransId="{961E38EF-1CD7-4A7E-A36F-8F3EEDE4C57C}" sibTransId="{6D97C524-7D80-4255-8AD6-C012E18C3449}"/>
    <dgm:cxn modelId="{9B0EAE43-FA14-4697-8318-224C373686F4}" srcId="{3F74C922-9178-496D-A80D-2FD0BC8688FE}" destId="{D848A8F4-79B4-4EC2-B6C4-5DCF968C2236}" srcOrd="0" destOrd="0" parTransId="{B5A259E3-85B9-4CE6-ABB6-D6B8EED149AE}" sibTransId="{E73F1E39-C903-4505-B242-63ECD280E1BF}"/>
    <dgm:cxn modelId="{A6975246-E243-4455-9258-32F19C747E33}" type="presOf" srcId="{DE0151F0-6AC3-4288-9FBA-7051EF4B4377}" destId="{624384DA-8B18-4B3E-AA48-E7C66AE90435}" srcOrd="0" destOrd="0" presId="urn:microsoft.com/office/officeart/2005/8/layout/cycle3"/>
    <dgm:cxn modelId="{0D446149-F2F1-42D9-9DE1-B57F4E7A34AC}" type="presOf" srcId="{6D3BD08D-65CA-4118-A983-05795ADEA5EA}" destId="{A365C1E9-DDDC-4C45-83CA-21CAED97C2EE}" srcOrd="0" destOrd="0" presId="urn:microsoft.com/office/officeart/2005/8/layout/cycle3"/>
    <dgm:cxn modelId="{26E60D8C-D21B-4323-AF20-C977894F19DD}" type="presOf" srcId="{51ACD83F-3169-4EF1-8AD7-EEB9E36F52F4}" destId="{7EB4FF6D-F527-4D55-BF48-2809DFE950BD}" srcOrd="0" destOrd="0" presId="urn:microsoft.com/office/officeart/2005/8/layout/cycle3"/>
    <dgm:cxn modelId="{BBE2A5A0-F7E6-4A1C-B453-DF0C4C59FC2B}" srcId="{3F74C922-9178-496D-A80D-2FD0BC8688FE}" destId="{DE0151F0-6AC3-4288-9FBA-7051EF4B4377}" srcOrd="1" destOrd="0" parTransId="{AF3B37B9-6EB2-4369-BF23-BEA805CC10C0}" sibTransId="{5E9183C4-9B2A-4FD7-B25E-4639FEF57BD8}"/>
    <dgm:cxn modelId="{F5F20FAA-5594-45FF-8DF9-332328B7E494}" type="presOf" srcId="{E73F1E39-C903-4505-B242-63ECD280E1BF}" destId="{BADD80AD-4D28-422A-8034-38FF5F7DF35E}" srcOrd="0" destOrd="0" presId="urn:microsoft.com/office/officeart/2005/8/layout/cycle3"/>
    <dgm:cxn modelId="{205A46C6-35FF-4E69-8443-EC6B79516928}" type="presOf" srcId="{D848A8F4-79B4-4EC2-B6C4-5DCF968C2236}" destId="{857D08F3-1DF7-48B4-AED6-672528D008FA}" srcOrd="0" destOrd="0" presId="urn:microsoft.com/office/officeart/2005/8/layout/cycle3"/>
    <dgm:cxn modelId="{0D8416D5-F282-4624-943F-1E07BC665692}" srcId="{3F74C922-9178-496D-A80D-2FD0BC8688FE}" destId="{2E53A716-2F9C-463F-B5C8-99D5CFD29360}" srcOrd="3" destOrd="0" parTransId="{78548A4C-D83C-44DA-B7D6-B17E7252634C}" sibTransId="{CF88F789-370E-4835-9A42-3BC462A3EBCB}"/>
    <dgm:cxn modelId="{620BACED-5DE3-4646-B037-84EC292D7C16}" type="presOf" srcId="{709F0BB5-3F4E-480C-9332-476BBA58FC5C}" destId="{C5735C20-9D82-47DF-AC0B-CCD4C4A35F7D}" srcOrd="0" destOrd="0" presId="urn:microsoft.com/office/officeart/2005/8/layout/cycle3"/>
    <dgm:cxn modelId="{FBECA514-980B-42CB-B3E4-FAE1CE38F709}" type="presParOf" srcId="{D48C4C75-3E01-427B-A3A8-0C97BB7730CF}" destId="{C6031086-0382-42A9-B535-93D35E93FF52}" srcOrd="0" destOrd="0" presId="urn:microsoft.com/office/officeart/2005/8/layout/cycle3"/>
    <dgm:cxn modelId="{09F1D0CA-3B6E-4D17-AE3B-AC4B847547A7}" type="presParOf" srcId="{C6031086-0382-42A9-B535-93D35E93FF52}" destId="{857D08F3-1DF7-48B4-AED6-672528D008FA}" srcOrd="0" destOrd="0" presId="urn:microsoft.com/office/officeart/2005/8/layout/cycle3"/>
    <dgm:cxn modelId="{75B6C636-D63C-44E8-874F-895005EF1EEE}" type="presParOf" srcId="{C6031086-0382-42A9-B535-93D35E93FF52}" destId="{BADD80AD-4D28-422A-8034-38FF5F7DF35E}" srcOrd="1" destOrd="0" presId="urn:microsoft.com/office/officeart/2005/8/layout/cycle3"/>
    <dgm:cxn modelId="{50271E06-14E3-40D9-B304-2986CA32B3E9}" type="presParOf" srcId="{C6031086-0382-42A9-B535-93D35E93FF52}" destId="{624384DA-8B18-4B3E-AA48-E7C66AE90435}" srcOrd="2" destOrd="0" presId="urn:microsoft.com/office/officeart/2005/8/layout/cycle3"/>
    <dgm:cxn modelId="{D801521E-81BB-4CB5-86EB-90BB8584F8DB}" type="presParOf" srcId="{C6031086-0382-42A9-B535-93D35E93FF52}" destId="{7EB4FF6D-F527-4D55-BF48-2809DFE950BD}" srcOrd="3" destOrd="0" presId="urn:microsoft.com/office/officeart/2005/8/layout/cycle3"/>
    <dgm:cxn modelId="{DAEE8761-639B-4A79-A48F-F36FFE17AB15}" type="presParOf" srcId="{C6031086-0382-42A9-B535-93D35E93FF52}" destId="{ECE9D54B-3DAC-4576-AC61-DF6AC66004C9}" srcOrd="4" destOrd="0" presId="urn:microsoft.com/office/officeart/2005/8/layout/cycle3"/>
    <dgm:cxn modelId="{E20D0536-C1CF-419C-9621-9103CF594A67}" type="presParOf" srcId="{C6031086-0382-42A9-B535-93D35E93FF52}" destId="{A365C1E9-DDDC-4C45-83CA-21CAED97C2EE}" srcOrd="5" destOrd="0" presId="urn:microsoft.com/office/officeart/2005/8/layout/cycle3"/>
    <dgm:cxn modelId="{344C08B8-4BAF-48F7-9A6F-009704448302}" type="presParOf" srcId="{C6031086-0382-42A9-B535-93D35E93FF52}" destId="{C5735C20-9D82-47DF-AC0B-CCD4C4A35F7D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F844B72-C1BD-4B3A-8111-6E1A8E820D26}" type="doc">
      <dgm:prSet loTypeId="urn:microsoft.com/office/officeart/2008/layout/VerticalCurvedList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EBADA70D-2CF3-43F6-99F8-C25B1405657D}">
      <dgm:prSet phldrT="[Text]" custT="1"/>
      <dgm:spPr/>
      <dgm:t>
        <a:bodyPr/>
        <a:lstStyle/>
        <a:p>
          <a:r>
            <a:rPr lang="en-US" sz="2600" dirty="0">
              <a:solidFill>
                <a:srgbClr val="1F497D"/>
              </a:solidFill>
              <a:latin typeface="Gadugi" panose="020B0502040204020203" pitchFamily="34" charset="0"/>
              <a:ea typeface="Gadugi" panose="020B0502040204020203" pitchFamily="34" charset="0"/>
            </a:rPr>
            <a:t>The Framework</a:t>
          </a:r>
          <a:endParaRPr lang="en-US" sz="2600" dirty="0">
            <a:latin typeface="Gadugi" panose="020B0502040204020203" pitchFamily="34" charset="0"/>
            <a:ea typeface="Gadugi" panose="020B0502040204020203" pitchFamily="34" charset="0"/>
          </a:endParaRPr>
        </a:p>
      </dgm:t>
    </dgm:pt>
    <dgm:pt modelId="{BD53AA60-565B-43E3-8641-F42FB785A2FF}" type="parTrans" cxnId="{E4542BC2-FF55-4951-96CA-958EB2933540}">
      <dgm:prSet/>
      <dgm:spPr/>
      <dgm:t>
        <a:bodyPr/>
        <a:lstStyle/>
        <a:p>
          <a:endParaRPr lang="en-US"/>
        </a:p>
      </dgm:t>
    </dgm:pt>
    <dgm:pt modelId="{EC9F0B89-7157-44F4-A0AC-33AD4AFAE8D0}" type="sibTrans" cxnId="{E4542BC2-FF55-4951-96CA-958EB2933540}">
      <dgm:prSet/>
      <dgm:spPr/>
      <dgm:t>
        <a:bodyPr/>
        <a:lstStyle/>
        <a:p>
          <a:endParaRPr lang="en-US"/>
        </a:p>
      </dgm:t>
    </dgm:pt>
    <dgm:pt modelId="{75A8888F-3750-4432-BD04-DA110F723CD8}">
      <dgm:prSet phldrT="[Text]"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Personal Assets</a:t>
          </a:r>
        </a:p>
      </dgm:t>
    </dgm:pt>
    <dgm:pt modelId="{EC4557C1-CA4E-4580-B086-E369D2EBE3AE}" type="parTrans" cxnId="{6C9B212C-5A1D-4F50-A6F3-88A05F7E8598}">
      <dgm:prSet/>
      <dgm:spPr/>
      <dgm:t>
        <a:bodyPr/>
        <a:lstStyle/>
        <a:p>
          <a:endParaRPr lang="en-US"/>
        </a:p>
      </dgm:t>
    </dgm:pt>
    <dgm:pt modelId="{1E3B3B07-6FF5-40CF-B5DB-59772FF41F16}" type="sibTrans" cxnId="{6C9B212C-5A1D-4F50-A6F3-88A05F7E8598}">
      <dgm:prSet/>
      <dgm:spPr/>
      <dgm:t>
        <a:bodyPr/>
        <a:lstStyle/>
        <a:p>
          <a:endParaRPr lang="en-US"/>
        </a:p>
      </dgm:t>
    </dgm:pt>
    <dgm:pt modelId="{D6D4FE4A-9F97-479C-B7FB-3E9E2C66C027}">
      <dgm:prSet phldrT="[Text]"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Learning = Earning</a:t>
          </a:r>
        </a:p>
      </dgm:t>
    </dgm:pt>
    <dgm:pt modelId="{C369B0D9-572C-4BA5-832C-DEB41A3608BB}" type="parTrans" cxnId="{BA45B669-24BC-4B98-92AA-9D54067869E7}">
      <dgm:prSet/>
      <dgm:spPr/>
      <dgm:t>
        <a:bodyPr/>
        <a:lstStyle/>
        <a:p>
          <a:endParaRPr lang="en-US"/>
        </a:p>
      </dgm:t>
    </dgm:pt>
    <dgm:pt modelId="{938B1ECF-CF4E-4E24-9F69-29893BCB4FB0}" type="sibTrans" cxnId="{BA45B669-24BC-4B98-92AA-9D54067869E7}">
      <dgm:prSet/>
      <dgm:spPr/>
      <dgm:t>
        <a:bodyPr/>
        <a:lstStyle/>
        <a:p>
          <a:endParaRPr lang="en-US"/>
        </a:p>
      </dgm:t>
    </dgm:pt>
    <dgm:pt modelId="{F78708D7-57E1-4F45-B932-1A01D7E17604}">
      <dgm:prSet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Job Paths</a:t>
          </a:r>
        </a:p>
      </dgm:t>
    </dgm:pt>
    <dgm:pt modelId="{D1F964E2-D4D0-44B5-B228-B6B88ABE7506}" type="parTrans" cxnId="{CF5043C4-AC64-4CA7-8B8C-D2579B87E038}">
      <dgm:prSet/>
      <dgm:spPr/>
      <dgm:t>
        <a:bodyPr/>
        <a:lstStyle/>
        <a:p>
          <a:endParaRPr lang="en-US"/>
        </a:p>
      </dgm:t>
    </dgm:pt>
    <dgm:pt modelId="{992426EB-910E-4903-898E-4737CDEB394B}" type="sibTrans" cxnId="{CF5043C4-AC64-4CA7-8B8C-D2579B87E038}">
      <dgm:prSet/>
      <dgm:spPr/>
      <dgm:t>
        <a:bodyPr/>
        <a:lstStyle/>
        <a:p>
          <a:endParaRPr lang="en-US"/>
        </a:p>
      </dgm:t>
    </dgm:pt>
    <dgm:pt modelId="{FB63864E-F53E-447D-BD75-EDD960FE4039}">
      <dgm:prSet/>
      <dgm:spPr/>
      <dgm:t>
        <a:bodyPr/>
        <a:lstStyle/>
        <a:p>
          <a:r>
            <a:rPr lang="en-US" dirty="0">
              <a:latin typeface="Gadugi" panose="020B0502040204020203" pitchFamily="34" charset="0"/>
              <a:ea typeface="Gadugi" panose="020B0502040204020203" pitchFamily="34" charset="0"/>
            </a:rPr>
            <a:t>Setting Your Destination</a:t>
          </a:r>
        </a:p>
      </dgm:t>
    </dgm:pt>
    <dgm:pt modelId="{5082B982-6EC7-4787-9333-22E98C0CE548}" type="parTrans" cxnId="{047C1BA9-5062-4259-A982-0307F480774F}">
      <dgm:prSet/>
      <dgm:spPr/>
      <dgm:t>
        <a:bodyPr/>
        <a:lstStyle/>
        <a:p>
          <a:endParaRPr lang="en-US"/>
        </a:p>
      </dgm:t>
    </dgm:pt>
    <dgm:pt modelId="{847392C5-2894-46AF-91E5-658D2776E948}" type="sibTrans" cxnId="{047C1BA9-5062-4259-A982-0307F480774F}">
      <dgm:prSet/>
      <dgm:spPr/>
      <dgm:t>
        <a:bodyPr/>
        <a:lstStyle/>
        <a:p>
          <a:endParaRPr lang="en-US"/>
        </a:p>
      </dgm:t>
    </dgm:pt>
    <dgm:pt modelId="{470B26AD-BDA3-48E0-9853-92B31F792C4B}" type="pres">
      <dgm:prSet presAssocID="{3F844B72-C1BD-4B3A-8111-6E1A8E820D26}" presName="Name0" presStyleCnt="0">
        <dgm:presLayoutVars>
          <dgm:chMax val="7"/>
          <dgm:chPref val="7"/>
          <dgm:dir/>
        </dgm:presLayoutVars>
      </dgm:prSet>
      <dgm:spPr/>
    </dgm:pt>
    <dgm:pt modelId="{65C30473-74A8-4770-BBFE-90797AC357B8}" type="pres">
      <dgm:prSet presAssocID="{3F844B72-C1BD-4B3A-8111-6E1A8E820D26}" presName="Name1" presStyleCnt="0"/>
      <dgm:spPr/>
    </dgm:pt>
    <dgm:pt modelId="{49E99F9C-7284-45FB-98AC-387BCB7469A8}" type="pres">
      <dgm:prSet presAssocID="{3F844B72-C1BD-4B3A-8111-6E1A8E820D26}" presName="cycle" presStyleCnt="0"/>
      <dgm:spPr/>
    </dgm:pt>
    <dgm:pt modelId="{2CFB3EDD-322E-42BE-924B-90DF3517FF63}" type="pres">
      <dgm:prSet presAssocID="{3F844B72-C1BD-4B3A-8111-6E1A8E820D26}" presName="srcNode" presStyleLbl="node1" presStyleIdx="0" presStyleCnt="5"/>
      <dgm:spPr/>
    </dgm:pt>
    <dgm:pt modelId="{ABFA18F0-2B9D-4C82-AEEC-CFB0AD9DCDB3}" type="pres">
      <dgm:prSet presAssocID="{3F844B72-C1BD-4B3A-8111-6E1A8E820D26}" presName="conn" presStyleLbl="parChTrans1D2" presStyleIdx="0" presStyleCnt="1"/>
      <dgm:spPr/>
    </dgm:pt>
    <dgm:pt modelId="{33595094-FE33-473E-8F7B-3DB9A5D4E394}" type="pres">
      <dgm:prSet presAssocID="{3F844B72-C1BD-4B3A-8111-6E1A8E820D26}" presName="extraNode" presStyleLbl="node1" presStyleIdx="0" presStyleCnt="5"/>
      <dgm:spPr/>
    </dgm:pt>
    <dgm:pt modelId="{50FFA3EB-A1E5-4D9D-8A47-A41B9DE37A26}" type="pres">
      <dgm:prSet presAssocID="{3F844B72-C1BD-4B3A-8111-6E1A8E820D26}" presName="dstNode" presStyleLbl="node1" presStyleIdx="0" presStyleCnt="5"/>
      <dgm:spPr/>
    </dgm:pt>
    <dgm:pt modelId="{C0328019-A711-417C-A4F7-8901D734B656}" type="pres">
      <dgm:prSet presAssocID="{EBADA70D-2CF3-43F6-99F8-C25B1405657D}" presName="text_1" presStyleLbl="node1" presStyleIdx="0" presStyleCnt="5">
        <dgm:presLayoutVars>
          <dgm:bulletEnabled val="1"/>
        </dgm:presLayoutVars>
      </dgm:prSet>
      <dgm:spPr/>
    </dgm:pt>
    <dgm:pt modelId="{67B0C910-CD03-4BF3-B170-EDE0975B8B59}" type="pres">
      <dgm:prSet presAssocID="{EBADA70D-2CF3-43F6-99F8-C25B1405657D}" presName="accent_1" presStyleCnt="0"/>
      <dgm:spPr/>
    </dgm:pt>
    <dgm:pt modelId="{D9007465-8C0B-463D-BAD7-86C439777ECF}" type="pres">
      <dgm:prSet presAssocID="{EBADA70D-2CF3-43F6-99F8-C25B1405657D}" presName="accentRepeatNode" presStyleLbl="solidFgAcc1" presStyleIdx="0" presStyleCnt="5"/>
      <dgm:spPr/>
    </dgm:pt>
    <dgm:pt modelId="{2AA67FDF-0CD0-42AA-9CD8-C6FC7740D63F}" type="pres">
      <dgm:prSet presAssocID="{75A8888F-3750-4432-BD04-DA110F723CD8}" presName="text_2" presStyleLbl="node1" presStyleIdx="1" presStyleCnt="5">
        <dgm:presLayoutVars>
          <dgm:bulletEnabled val="1"/>
        </dgm:presLayoutVars>
      </dgm:prSet>
      <dgm:spPr/>
    </dgm:pt>
    <dgm:pt modelId="{657D3C62-C7DD-4B4F-B9CA-B5C20F339098}" type="pres">
      <dgm:prSet presAssocID="{75A8888F-3750-4432-BD04-DA110F723CD8}" presName="accent_2" presStyleCnt="0"/>
      <dgm:spPr/>
    </dgm:pt>
    <dgm:pt modelId="{1C2D38C8-A65A-4BB4-B586-A30041ECEC83}" type="pres">
      <dgm:prSet presAssocID="{75A8888F-3750-4432-BD04-DA110F723CD8}" presName="accentRepeatNode" presStyleLbl="solidFgAcc1" presStyleIdx="1" presStyleCnt="5"/>
      <dgm:spPr/>
    </dgm:pt>
    <dgm:pt modelId="{A7B34250-F36E-4A59-8547-5D1BB912A569}" type="pres">
      <dgm:prSet presAssocID="{D6D4FE4A-9F97-479C-B7FB-3E9E2C66C027}" presName="text_3" presStyleLbl="node1" presStyleIdx="2" presStyleCnt="5">
        <dgm:presLayoutVars>
          <dgm:bulletEnabled val="1"/>
        </dgm:presLayoutVars>
      </dgm:prSet>
      <dgm:spPr/>
    </dgm:pt>
    <dgm:pt modelId="{783C7B99-6005-4A0E-A7AC-CD53AB48449C}" type="pres">
      <dgm:prSet presAssocID="{D6D4FE4A-9F97-479C-B7FB-3E9E2C66C027}" presName="accent_3" presStyleCnt="0"/>
      <dgm:spPr/>
    </dgm:pt>
    <dgm:pt modelId="{FA87F67A-18D6-4B97-9F32-EC0549BDE808}" type="pres">
      <dgm:prSet presAssocID="{D6D4FE4A-9F97-479C-B7FB-3E9E2C66C027}" presName="accentRepeatNode" presStyleLbl="solidFgAcc1" presStyleIdx="2" presStyleCnt="5"/>
      <dgm:spPr/>
    </dgm:pt>
    <dgm:pt modelId="{52BCA3A9-5465-42EE-B8AE-2DC36CBD9BF0}" type="pres">
      <dgm:prSet presAssocID="{F78708D7-57E1-4F45-B932-1A01D7E17604}" presName="text_4" presStyleLbl="node1" presStyleIdx="3" presStyleCnt="5">
        <dgm:presLayoutVars>
          <dgm:bulletEnabled val="1"/>
        </dgm:presLayoutVars>
      </dgm:prSet>
      <dgm:spPr/>
    </dgm:pt>
    <dgm:pt modelId="{5B841054-B2ED-40BF-AD8D-1F143BAEF545}" type="pres">
      <dgm:prSet presAssocID="{F78708D7-57E1-4F45-B932-1A01D7E17604}" presName="accent_4" presStyleCnt="0"/>
      <dgm:spPr/>
    </dgm:pt>
    <dgm:pt modelId="{6B629F65-7FD1-4E98-B520-256BF3A0AF00}" type="pres">
      <dgm:prSet presAssocID="{F78708D7-57E1-4F45-B932-1A01D7E17604}" presName="accentRepeatNode" presStyleLbl="solidFgAcc1" presStyleIdx="3" presStyleCnt="5"/>
      <dgm:spPr/>
    </dgm:pt>
    <dgm:pt modelId="{DDA9E2A3-5DB6-4BFA-B843-612D8D5CEA5E}" type="pres">
      <dgm:prSet presAssocID="{FB63864E-F53E-447D-BD75-EDD960FE4039}" presName="text_5" presStyleLbl="node1" presStyleIdx="4" presStyleCnt="5">
        <dgm:presLayoutVars>
          <dgm:bulletEnabled val="1"/>
        </dgm:presLayoutVars>
      </dgm:prSet>
      <dgm:spPr/>
    </dgm:pt>
    <dgm:pt modelId="{7EEF59FD-79C9-447E-93E8-2F270A402566}" type="pres">
      <dgm:prSet presAssocID="{FB63864E-F53E-447D-BD75-EDD960FE4039}" presName="accent_5" presStyleCnt="0"/>
      <dgm:spPr/>
    </dgm:pt>
    <dgm:pt modelId="{035C6233-2143-42AC-8E19-18A8CB759C76}" type="pres">
      <dgm:prSet presAssocID="{FB63864E-F53E-447D-BD75-EDD960FE4039}" presName="accentRepeatNode" presStyleLbl="solidFgAcc1" presStyleIdx="4" presStyleCnt="5"/>
      <dgm:spPr/>
    </dgm:pt>
  </dgm:ptLst>
  <dgm:cxnLst>
    <dgm:cxn modelId="{CF17DA01-087C-49B4-A5FD-24A285F36B07}" type="presOf" srcId="{EC9F0B89-7157-44F4-A0AC-33AD4AFAE8D0}" destId="{ABFA18F0-2B9D-4C82-AEEC-CFB0AD9DCDB3}" srcOrd="0" destOrd="0" presId="urn:microsoft.com/office/officeart/2008/layout/VerticalCurvedList"/>
    <dgm:cxn modelId="{6C9B212C-5A1D-4F50-A6F3-88A05F7E8598}" srcId="{3F844B72-C1BD-4B3A-8111-6E1A8E820D26}" destId="{75A8888F-3750-4432-BD04-DA110F723CD8}" srcOrd="1" destOrd="0" parTransId="{EC4557C1-CA4E-4580-B086-E369D2EBE3AE}" sibTransId="{1E3B3B07-6FF5-40CF-B5DB-59772FF41F16}"/>
    <dgm:cxn modelId="{B8E4D63A-7DF8-4742-8CC8-E8BC60E2C618}" type="presOf" srcId="{3F844B72-C1BD-4B3A-8111-6E1A8E820D26}" destId="{470B26AD-BDA3-48E0-9853-92B31F792C4B}" srcOrd="0" destOrd="0" presId="urn:microsoft.com/office/officeart/2008/layout/VerticalCurvedList"/>
    <dgm:cxn modelId="{618FF63F-53B8-4A4F-9B1B-9BC61076BFC5}" type="presOf" srcId="{75A8888F-3750-4432-BD04-DA110F723CD8}" destId="{2AA67FDF-0CD0-42AA-9CD8-C6FC7740D63F}" srcOrd="0" destOrd="0" presId="urn:microsoft.com/office/officeart/2008/layout/VerticalCurvedList"/>
    <dgm:cxn modelId="{F41D9568-2914-4C92-B6F1-697F23B9251D}" type="presOf" srcId="{EBADA70D-2CF3-43F6-99F8-C25B1405657D}" destId="{C0328019-A711-417C-A4F7-8901D734B656}" srcOrd="0" destOrd="0" presId="urn:microsoft.com/office/officeart/2008/layout/VerticalCurvedList"/>
    <dgm:cxn modelId="{BA45B669-24BC-4B98-92AA-9D54067869E7}" srcId="{3F844B72-C1BD-4B3A-8111-6E1A8E820D26}" destId="{D6D4FE4A-9F97-479C-B7FB-3E9E2C66C027}" srcOrd="2" destOrd="0" parTransId="{C369B0D9-572C-4BA5-832C-DEB41A3608BB}" sibTransId="{938B1ECF-CF4E-4E24-9F69-29893BCB4FB0}"/>
    <dgm:cxn modelId="{C8E00A53-ED7F-4A74-BF98-74B5FC747619}" type="presOf" srcId="{F78708D7-57E1-4F45-B932-1A01D7E17604}" destId="{52BCA3A9-5465-42EE-B8AE-2DC36CBD9BF0}" srcOrd="0" destOrd="0" presId="urn:microsoft.com/office/officeart/2008/layout/VerticalCurvedList"/>
    <dgm:cxn modelId="{B6D43B90-0DFF-4CA0-BDFF-05E00735F19D}" type="presOf" srcId="{FB63864E-F53E-447D-BD75-EDD960FE4039}" destId="{DDA9E2A3-5DB6-4BFA-B843-612D8D5CEA5E}" srcOrd="0" destOrd="0" presId="urn:microsoft.com/office/officeart/2008/layout/VerticalCurvedList"/>
    <dgm:cxn modelId="{2DEDB79C-CBD5-489B-87A9-F49D621EF422}" type="presOf" srcId="{D6D4FE4A-9F97-479C-B7FB-3E9E2C66C027}" destId="{A7B34250-F36E-4A59-8547-5D1BB912A569}" srcOrd="0" destOrd="0" presId="urn:microsoft.com/office/officeart/2008/layout/VerticalCurvedList"/>
    <dgm:cxn modelId="{047C1BA9-5062-4259-A982-0307F480774F}" srcId="{3F844B72-C1BD-4B3A-8111-6E1A8E820D26}" destId="{FB63864E-F53E-447D-BD75-EDD960FE4039}" srcOrd="4" destOrd="0" parTransId="{5082B982-6EC7-4787-9333-22E98C0CE548}" sibTransId="{847392C5-2894-46AF-91E5-658D2776E948}"/>
    <dgm:cxn modelId="{E4542BC2-FF55-4951-96CA-958EB2933540}" srcId="{3F844B72-C1BD-4B3A-8111-6E1A8E820D26}" destId="{EBADA70D-2CF3-43F6-99F8-C25B1405657D}" srcOrd="0" destOrd="0" parTransId="{BD53AA60-565B-43E3-8641-F42FB785A2FF}" sibTransId="{EC9F0B89-7157-44F4-A0AC-33AD4AFAE8D0}"/>
    <dgm:cxn modelId="{CF5043C4-AC64-4CA7-8B8C-D2579B87E038}" srcId="{3F844B72-C1BD-4B3A-8111-6E1A8E820D26}" destId="{F78708D7-57E1-4F45-B932-1A01D7E17604}" srcOrd="3" destOrd="0" parTransId="{D1F964E2-D4D0-44B5-B228-B6B88ABE7506}" sibTransId="{992426EB-910E-4903-898E-4737CDEB394B}"/>
    <dgm:cxn modelId="{1D0144A0-39B1-41DE-9352-78A8499C9D2C}" type="presParOf" srcId="{470B26AD-BDA3-48E0-9853-92B31F792C4B}" destId="{65C30473-74A8-4770-BBFE-90797AC357B8}" srcOrd="0" destOrd="0" presId="urn:microsoft.com/office/officeart/2008/layout/VerticalCurvedList"/>
    <dgm:cxn modelId="{F7BBE60C-6896-4E0A-82C4-12B1B7A4A3F4}" type="presParOf" srcId="{65C30473-74A8-4770-BBFE-90797AC357B8}" destId="{49E99F9C-7284-45FB-98AC-387BCB7469A8}" srcOrd="0" destOrd="0" presId="urn:microsoft.com/office/officeart/2008/layout/VerticalCurvedList"/>
    <dgm:cxn modelId="{640F3C31-D841-400C-9765-74BB678DC5CB}" type="presParOf" srcId="{49E99F9C-7284-45FB-98AC-387BCB7469A8}" destId="{2CFB3EDD-322E-42BE-924B-90DF3517FF63}" srcOrd="0" destOrd="0" presId="urn:microsoft.com/office/officeart/2008/layout/VerticalCurvedList"/>
    <dgm:cxn modelId="{D180A6AF-5B20-439A-9A8D-4797D5E15DA2}" type="presParOf" srcId="{49E99F9C-7284-45FB-98AC-387BCB7469A8}" destId="{ABFA18F0-2B9D-4C82-AEEC-CFB0AD9DCDB3}" srcOrd="1" destOrd="0" presId="urn:microsoft.com/office/officeart/2008/layout/VerticalCurvedList"/>
    <dgm:cxn modelId="{C80FB37C-AF58-425E-BC4F-2DD64B9C5BCC}" type="presParOf" srcId="{49E99F9C-7284-45FB-98AC-387BCB7469A8}" destId="{33595094-FE33-473E-8F7B-3DB9A5D4E394}" srcOrd="2" destOrd="0" presId="urn:microsoft.com/office/officeart/2008/layout/VerticalCurvedList"/>
    <dgm:cxn modelId="{8B1F1547-C0DF-4E4D-A16A-2FB06C816DC3}" type="presParOf" srcId="{49E99F9C-7284-45FB-98AC-387BCB7469A8}" destId="{50FFA3EB-A1E5-4D9D-8A47-A41B9DE37A26}" srcOrd="3" destOrd="0" presId="urn:microsoft.com/office/officeart/2008/layout/VerticalCurvedList"/>
    <dgm:cxn modelId="{ECAD7F99-7D2E-4CCF-9CFF-1256EFB978A1}" type="presParOf" srcId="{65C30473-74A8-4770-BBFE-90797AC357B8}" destId="{C0328019-A711-417C-A4F7-8901D734B656}" srcOrd="1" destOrd="0" presId="urn:microsoft.com/office/officeart/2008/layout/VerticalCurvedList"/>
    <dgm:cxn modelId="{97860DB3-6332-4FEF-A613-F095083C97E7}" type="presParOf" srcId="{65C30473-74A8-4770-BBFE-90797AC357B8}" destId="{67B0C910-CD03-4BF3-B170-EDE0975B8B59}" srcOrd="2" destOrd="0" presId="urn:microsoft.com/office/officeart/2008/layout/VerticalCurvedList"/>
    <dgm:cxn modelId="{39D71F88-3E72-4FE0-91CF-9FD4D0F53803}" type="presParOf" srcId="{67B0C910-CD03-4BF3-B170-EDE0975B8B59}" destId="{D9007465-8C0B-463D-BAD7-86C439777ECF}" srcOrd="0" destOrd="0" presId="urn:microsoft.com/office/officeart/2008/layout/VerticalCurvedList"/>
    <dgm:cxn modelId="{AEC4B4F4-FE03-417F-AF63-0CD465D1477F}" type="presParOf" srcId="{65C30473-74A8-4770-BBFE-90797AC357B8}" destId="{2AA67FDF-0CD0-42AA-9CD8-C6FC7740D63F}" srcOrd="3" destOrd="0" presId="urn:microsoft.com/office/officeart/2008/layout/VerticalCurvedList"/>
    <dgm:cxn modelId="{4550A935-770F-48C2-9A26-8B0B8CD1B68F}" type="presParOf" srcId="{65C30473-74A8-4770-BBFE-90797AC357B8}" destId="{657D3C62-C7DD-4B4F-B9CA-B5C20F339098}" srcOrd="4" destOrd="0" presId="urn:microsoft.com/office/officeart/2008/layout/VerticalCurvedList"/>
    <dgm:cxn modelId="{7FCAC77A-FA91-4345-A62C-CCE411CF90DC}" type="presParOf" srcId="{657D3C62-C7DD-4B4F-B9CA-B5C20F339098}" destId="{1C2D38C8-A65A-4BB4-B586-A30041ECEC83}" srcOrd="0" destOrd="0" presId="urn:microsoft.com/office/officeart/2008/layout/VerticalCurvedList"/>
    <dgm:cxn modelId="{D5A2A090-E641-4AED-BE8F-FBC483207F3C}" type="presParOf" srcId="{65C30473-74A8-4770-BBFE-90797AC357B8}" destId="{A7B34250-F36E-4A59-8547-5D1BB912A569}" srcOrd="5" destOrd="0" presId="urn:microsoft.com/office/officeart/2008/layout/VerticalCurvedList"/>
    <dgm:cxn modelId="{4ED3239E-ABC2-49D8-8FC2-30BEB6FA7327}" type="presParOf" srcId="{65C30473-74A8-4770-BBFE-90797AC357B8}" destId="{783C7B99-6005-4A0E-A7AC-CD53AB48449C}" srcOrd="6" destOrd="0" presId="urn:microsoft.com/office/officeart/2008/layout/VerticalCurvedList"/>
    <dgm:cxn modelId="{F1718372-4114-4B84-B9B5-628E6862E53C}" type="presParOf" srcId="{783C7B99-6005-4A0E-A7AC-CD53AB48449C}" destId="{FA87F67A-18D6-4B97-9F32-EC0549BDE808}" srcOrd="0" destOrd="0" presId="urn:microsoft.com/office/officeart/2008/layout/VerticalCurvedList"/>
    <dgm:cxn modelId="{6EFFF974-9CD3-4B5D-BBFF-D19F8094D8DF}" type="presParOf" srcId="{65C30473-74A8-4770-BBFE-90797AC357B8}" destId="{52BCA3A9-5465-42EE-B8AE-2DC36CBD9BF0}" srcOrd="7" destOrd="0" presId="urn:microsoft.com/office/officeart/2008/layout/VerticalCurvedList"/>
    <dgm:cxn modelId="{F6596FCF-4221-410E-92EA-BC38B74FDBEB}" type="presParOf" srcId="{65C30473-74A8-4770-BBFE-90797AC357B8}" destId="{5B841054-B2ED-40BF-AD8D-1F143BAEF545}" srcOrd="8" destOrd="0" presId="urn:microsoft.com/office/officeart/2008/layout/VerticalCurvedList"/>
    <dgm:cxn modelId="{315EDE0A-7A14-4A7B-9F87-2435EDCD340A}" type="presParOf" srcId="{5B841054-B2ED-40BF-AD8D-1F143BAEF545}" destId="{6B629F65-7FD1-4E98-B520-256BF3A0AF00}" srcOrd="0" destOrd="0" presId="urn:microsoft.com/office/officeart/2008/layout/VerticalCurvedList"/>
    <dgm:cxn modelId="{D6226B41-882A-4786-8767-7F0B7361D8EA}" type="presParOf" srcId="{65C30473-74A8-4770-BBFE-90797AC357B8}" destId="{DDA9E2A3-5DB6-4BFA-B843-612D8D5CEA5E}" srcOrd="9" destOrd="0" presId="urn:microsoft.com/office/officeart/2008/layout/VerticalCurvedList"/>
    <dgm:cxn modelId="{3C3556D4-EFF9-4D0F-BA09-C0E9D0FB121C}" type="presParOf" srcId="{65C30473-74A8-4770-BBFE-90797AC357B8}" destId="{7EEF59FD-79C9-447E-93E8-2F270A402566}" srcOrd="10" destOrd="0" presId="urn:microsoft.com/office/officeart/2008/layout/VerticalCurvedList"/>
    <dgm:cxn modelId="{08503DB2-E227-4560-BE49-D67B04279AAE}" type="presParOf" srcId="{7EEF59FD-79C9-447E-93E8-2F270A402566}" destId="{035C6233-2143-42AC-8E19-18A8CB759C7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FA18F0-2B9D-4C82-AEEC-CFB0AD9DCDB3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328019-A711-417C-A4F7-8901D734B656}">
      <dsp:nvSpPr>
        <dsp:cNvPr id="0" name=""/>
        <dsp:cNvSpPr/>
      </dsp:nvSpPr>
      <dsp:spPr>
        <a:xfrm>
          <a:off x="328048" y="214010"/>
          <a:ext cx="6044996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rgbClr val="1F497D"/>
              </a:solidFill>
              <a:latin typeface="Gadugi" panose="020B0502040204020203" pitchFamily="34" charset="0"/>
              <a:ea typeface="Gadugi" panose="020B0502040204020203" pitchFamily="34" charset="0"/>
            </a:rPr>
            <a:t>Program Introduction and Objectives</a:t>
          </a:r>
          <a:endParaRPr lang="en-US" sz="2600" kern="1200" dirty="0">
            <a:latin typeface="Gadugi" panose="020B0502040204020203" pitchFamily="34" charset="0"/>
            <a:ea typeface="Gadugi" panose="020B0502040204020203" pitchFamily="34" charset="0"/>
          </a:endParaRPr>
        </a:p>
      </dsp:txBody>
      <dsp:txXfrm>
        <a:off x="328048" y="214010"/>
        <a:ext cx="6044996" cy="427857"/>
      </dsp:txXfrm>
    </dsp:sp>
    <dsp:sp modelId="{D9007465-8C0B-463D-BAD7-86C439777ECF}">
      <dsp:nvSpPr>
        <dsp:cNvPr id="0" name=""/>
        <dsp:cNvSpPr/>
      </dsp:nvSpPr>
      <dsp:spPr>
        <a:xfrm>
          <a:off x="60637" y="160528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B756FE4-AFD0-4CD1-87F7-DC2A4F4049CC}">
      <dsp:nvSpPr>
        <dsp:cNvPr id="0" name=""/>
        <dsp:cNvSpPr/>
      </dsp:nvSpPr>
      <dsp:spPr>
        <a:xfrm>
          <a:off x="679991" y="855715"/>
          <a:ext cx="5693054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The Framework</a:t>
          </a:r>
        </a:p>
      </dsp:txBody>
      <dsp:txXfrm>
        <a:off x="679991" y="855715"/>
        <a:ext cx="5693054" cy="427857"/>
      </dsp:txXfrm>
    </dsp:sp>
    <dsp:sp modelId="{AC1C566F-352B-4A6D-A401-44DD719AECD4}">
      <dsp:nvSpPr>
        <dsp:cNvPr id="0" name=""/>
        <dsp:cNvSpPr/>
      </dsp:nvSpPr>
      <dsp:spPr>
        <a:xfrm>
          <a:off x="412579" y="802233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6D25DFB-5652-481F-B1C7-ADA78DF33811}">
      <dsp:nvSpPr>
        <dsp:cNvPr id="0" name=""/>
        <dsp:cNvSpPr/>
      </dsp:nvSpPr>
      <dsp:spPr>
        <a:xfrm>
          <a:off x="840925" y="1497421"/>
          <a:ext cx="5532120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What is Success</a:t>
          </a:r>
        </a:p>
      </dsp:txBody>
      <dsp:txXfrm>
        <a:off x="840925" y="1497421"/>
        <a:ext cx="5532120" cy="427857"/>
      </dsp:txXfrm>
    </dsp:sp>
    <dsp:sp modelId="{1C2D38C8-A65A-4BB4-B586-A30041ECEC83}">
      <dsp:nvSpPr>
        <dsp:cNvPr id="0" name=""/>
        <dsp:cNvSpPr/>
      </dsp:nvSpPr>
      <dsp:spPr>
        <a:xfrm>
          <a:off x="573514" y="1443939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5A42618-9A2A-461B-868B-9AB007B29758}">
      <dsp:nvSpPr>
        <dsp:cNvPr id="0" name=""/>
        <dsp:cNvSpPr/>
      </dsp:nvSpPr>
      <dsp:spPr>
        <a:xfrm>
          <a:off x="840925" y="2138720"/>
          <a:ext cx="5532120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Personal Assets and Opportunities</a:t>
          </a:r>
        </a:p>
      </dsp:txBody>
      <dsp:txXfrm>
        <a:off x="840925" y="2138720"/>
        <a:ext cx="5532120" cy="427857"/>
      </dsp:txXfrm>
    </dsp:sp>
    <dsp:sp modelId="{FA87F67A-18D6-4B97-9F32-EC0549BDE808}">
      <dsp:nvSpPr>
        <dsp:cNvPr id="0" name=""/>
        <dsp:cNvSpPr/>
      </dsp:nvSpPr>
      <dsp:spPr>
        <a:xfrm>
          <a:off x="573514" y="2085238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9C79BAF-A565-446C-9E02-03C19BDA0839}">
      <dsp:nvSpPr>
        <dsp:cNvPr id="0" name=""/>
        <dsp:cNvSpPr/>
      </dsp:nvSpPr>
      <dsp:spPr>
        <a:xfrm>
          <a:off x="679991" y="2780426"/>
          <a:ext cx="5693054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Learning = Earning</a:t>
          </a:r>
        </a:p>
      </dsp:txBody>
      <dsp:txXfrm>
        <a:off x="679991" y="2780426"/>
        <a:ext cx="5693054" cy="427857"/>
      </dsp:txXfrm>
    </dsp:sp>
    <dsp:sp modelId="{6B629F65-7FD1-4E98-B520-256BF3A0AF00}">
      <dsp:nvSpPr>
        <dsp:cNvPr id="0" name=""/>
        <dsp:cNvSpPr/>
      </dsp:nvSpPr>
      <dsp:spPr>
        <a:xfrm>
          <a:off x="412579" y="2726944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E550838-3A50-4090-BDF5-19F06F86D53C}">
      <dsp:nvSpPr>
        <dsp:cNvPr id="0" name=""/>
        <dsp:cNvSpPr/>
      </dsp:nvSpPr>
      <dsp:spPr>
        <a:xfrm>
          <a:off x="328048" y="3422131"/>
          <a:ext cx="6044996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Setting Your Destination</a:t>
          </a:r>
        </a:p>
      </dsp:txBody>
      <dsp:txXfrm>
        <a:off x="328048" y="3422131"/>
        <a:ext cx="6044996" cy="427857"/>
      </dsp:txXfrm>
    </dsp:sp>
    <dsp:sp modelId="{035C6233-2143-42AC-8E19-18A8CB759C76}">
      <dsp:nvSpPr>
        <dsp:cNvPr id="0" name=""/>
        <dsp:cNvSpPr/>
      </dsp:nvSpPr>
      <dsp:spPr>
        <a:xfrm>
          <a:off x="60637" y="3368649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FA18F0-2B9D-4C82-AEEC-CFB0AD9DCDB3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328019-A711-417C-A4F7-8901D734B656}">
      <dsp:nvSpPr>
        <dsp:cNvPr id="0" name=""/>
        <dsp:cNvSpPr/>
      </dsp:nvSpPr>
      <dsp:spPr>
        <a:xfrm>
          <a:off x="328048" y="214010"/>
          <a:ext cx="6044996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rgbClr val="1F497D"/>
              </a:solidFill>
              <a:latin typeface="Gadugi" panose="020B0502040204020203" pitchFamily="34" charset="0"/>
              <a:ea typeface="Gadugi" panose="020B0502040204020203" pitchFamily="34" charset="0"/>
            </a:rPr>
            <a:t>Program Introduction and Objectives</a:t>
          </a:r>
          <a:endParaRPr lang="en-US" sz="2600" kern="1200" dirty="0">
            <a:latin typeface="Gadugi" panose="020B0502040204020203" pitchFamily="34" charset="0"/>
            <a:ea typeface="Gadugi" panose="020B0502040204020203" pitchFamily="34" charset="0"/>
          </a:endParaRPr>
        </a:p>
      </dsp:txBody>
      <dsp:txXfrm>
        <a:off x="328048" y="214010"/>
        <a:ext cx="6044996" cy="427857"/>
      </dsp:txXfrm>
    </dsp:sp>
    <dsp:sp modelId="{D9007465-8C0B-463D-BAD7-86C439777ECF}">
      <dsp:nvSpPr>
        <dsp:cNvPr id="0" name=""/>
        <dsp:cNvSpPr/>
      </dsp:nvSpPr>
      <dsp:spPr>
        <a:xfrm>
          <a:off x="60637" y="160528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CAC9CCA-C49A-4F25-9319-24EE547487FE}">
      <dsp:nvSpPr>
        <dsp:cNvPr id="0" name=""/>
        <dsp:cNvSpPr/>
      </dsp:nvSpPr>
      <dsp:spPr>
        <a:xfrm>
          <a:off x="679991" y="855715"/>
          <a:ext cx="5693054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The Framework</a:t>
          </a:r>
        </a:p>
      </dsp:txBody>
      <dsp:txXfrm>
        <a:off x="679991" y="855715"/>
        <a:ext cx="5693054" cy="427857"/>
      </dsp:txXfrm>
    </dsp:sp>
    <dsp:sp modelId="{B2DBC6CF-5B15-495C-9399-0DF27E0CDF17}">
      <dsp:nvSpPr>
        <dsp:cNvPr id="0" name=""/>
        <dsp:cNvSpPr/>
      </dsp:nvSpPr>
      <dsp:spPr>
        <a:xfrm>
          <a:off x="412579" y="802233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E36AD10-CD60-466A-B19D-E1A55B4A812B}">
      <dsp:nvSpPr>
        <dsp:cNvPr id="0" name=""/>
        <dsp:cNvSpPr/>
      </dsp:nvSpPr>
      <dsp:spPr>
        <a:xfrm>
          <a:off x="840925" y="1497421"/>
          <a:ext cx="5532120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What is Success</a:t>
          </a:r>
        </a:p>
      </dsp:txBody>
      <dsp:txXfrm>
        <a:off x="840925" y="1497421"/>
        <a:ext cx="5532120" cy="427857"/>
      </dsp:txXfrm>
    </dsp:sp>
    <dsp:sp modelId="{1C2D38C8-A65A-4BB4-B586-A30041ECEC83}">
      <dsp:nvSpPr>
        <dsp:cNvPr id="0" name=""/>
        <dsp:cNvSpPr/>
      </dsp:nvSpPr>
      <dsp:spPr>
        <a:xfrm>
          <a:off x="573514" y="1443939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9DF346B-7350-447F-B927-2CB73714B151}">
      <dsp:nvSpPr>
        <dsp:cNvPr id="0" name=""/>
        <dsp:cNvSpPr/>
      </dsp:nvSpPr>
      <dsp:spPr>
        <a:xfrm>
          <a:off x="840925" y="2138720"/>
          <a:ext cx="5532120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Personal Assets and Opportunities</a:t>
          </a:r>
        </a:p>
      </dsp:txBody>
      <dsp:txXfrm>
        <a:off x="840925" y="2138720"/>
        <a:ext cx="5532120" cy="427857"/>
      </dsp:txXfrm>
    </dsp:sp>
    <dsp:sp modelId="{FA87F67A-18D6-4B97-9F32-EC0549BDE808}">
      <dsp:nvSpPr>
        <dsp:cNvPr id="0" name=""/>
        <dsp:cNvSpPr/>
      </dsp:nvSpPr>
      <dsp:spPr>
        <a:xfrm>
          <a:off x="573514" y="2085238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19B63B4-A0B7-4869-AD2C-93C80242944B}">
      <dsp:nvSpPr>
        <dsp:cNvPr id="0" name=""/>
        <dsp:cNvSpPr/>
      </dsp:nvSpPr>
      <dsp:spPr>
        <a:xfrm>
          <a:off x="679991" y="2780426"/>
          <a:ext cx="5693054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Learning = Earning</a:t>
          </a:r>
        </a:p>
      </dsp:txBody>
      <dsp:txXfrm>
        <a:off x="679991" y="2780426"/>
        <a:ext cx="5693054" cy="427857"/>
      </dsp:txXfrm>
    </dsp:sp>
    <dsp:sp modelId="{6B629F65-7FD1-4E98-B520-256BF3A0AF00}">
      <dsp:nvSpPr>
        <dsp:cNvPr id="0" name=""/>
        <dsp:cNvSpPr/>
      </dsp:nvSpPr>
      <dsp:spPr>
        <a:xfrm>
          <a:off x="412579" y="2726944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D7C8916-DF5C-44C0-8B78-1642BDB379D9}">
      <dsp:nvSpPr>
        <dsp:cNvPr id="0" name=""/>
        <dsp:cNvSpPr/>
      </dsp:nvSpPr>
      <dsp:spPr>
        <a:xfrm>
          <a:off x="328048" y="3422131"/>
          <a:ext cx="6044996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Setting Your Destination</a:t>
          </a:r>
        </a:p>
      </dsp:txBody>
      <dsp:txXfrm>
        <a:off x="328048" y="3422131"/>
        <a:ext cx="6044996" cy="427857"/>
      </dsp:txXfrm>
    </dsp:sp>
    <dsp:sp modelId="{035C6233-2143-42AC-8E19-18A8CB759C76}">
      <dsp:nvSpPr>
        <dsp:cNvPr id="0" name=""/>
        <dsp:cNvSpPr/>
      </dsp:nvSpPr>
      <dsp:spPr>
        <a:xfrm>
          <a:off x="60637" y="3368649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DD80AD-4D28-422A-8034-38FF5F7DF35E}">
      <dsp:nvSpPr>
        <dsp:cNvPr id="0" name=""/>
        <dsp:cNvSpPr/>
      </dsp:nvSpPr>
      <dsp:spPr>
        <a:xfrm>
          <a:off x="503626" y="-6052"/>
          <a:ext cx="4860146" cy="5424997"/>
        </a:xfrm>
        <a:prstGeom prst="circularArrow">
          <a:avLst>
            <a:gd name="adj1" fmla="val 5274"/>
            <a:gd name="adj2" fmla="val 312630"/>
            <a:gd name="adj3" fmla="val 14271970"/>
            <a:gd name="adj4" fmla="val 17101411"/>
            <a:gd name="adj5" fmla="val 5477"/>
          </a:avLst>
        </a:prstGeom>
        <a:solidFill>
          <a:srgbClr val="D1E5F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7D08F3-1DF7-48B4-AED6-672528D008FA}">
      <dsp:nvSpPr>
        <dsp:cNvPr id="0" name=""/>
        <dsp:cNvSpPr/>
      </dsp:nvSpPr>
      <dsp:spPr>
        <a:xfrm>
          <a:off x="1928105" y="1492"/>
          <a:ext cx="2011188" cy="1005594"/>
        </a:xfrm>
        <a:prstGeom prst="roundRect">
          <a:avLst/>
        </a:prstGeom>
        <a:solidFill>
          <a:srgbClr val="D1E5FE"/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Take your reentry seriously; the difference between success and failure is a choice.</a:t>
          </a:r>
          <a:endParaRPr lang="en-US" sz="1100" kern="1200" dirty="0"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sp:txBody>
      <dsp:txXfrm>
        <a:off x="1977194" y="50581"/>
        <a:ext cx="1913010" cy="907416"/>
      </dsp:txXfrm>
    </dsp:sp>
    <dsp:sp modelId="{624384DA-8B18-4B3E-AA48-E7C66AE90435}">
      <dsp:nvSpPr>
        <dsp:cNvPr id="0" name=""/>
        <dsp:cNvSpPr/>
      </dsp:nvSpPr>
      <dsp:spPr>
        <a:xfrm>
          <a:off x="3834063" y="1101897"/>
          <a:ext cx="2011188" cy="1005594"/>
        </a:xfrm>
        <a:prstGeom prst="roundRect">
          <a:avLst/>
        </a:prstGeom>
        <a:solidFill>
          <a:srgbClr val="D1E5FE"/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Have realistic expectations.</a:t>
          </a:r>
          <a:endParaRPr lang="en-US" sz="1100" kern="1200" dirty="0"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sp:txBody>
      <dsp:txXfrm>
        <a:off x="3883152" y="1150986"/>
        <a:ext cx="1913010" cy="907416"/>
      </dsp:txXfrm>
    </dsp:sp>
    <dsp:sp modelId="{7EB4FF6D-F527-4D55-BF48-2809DFE950BD}">
      <dsp:nvSpPr>
        <dsp:cNvPr id="0" name=""/>
        <dsp:cNvSpPr/>
      </dsp:nvSpPr>
      <dsp:spPr>
        <a:xfrm>
          <a:off x="3834063" y="3302707"/>
          <a:ext cx="2011188" cy="1005594"/>
        </a:xfrm>
        <a:prstGeom prst="roundRect">
          <a:avLst/>
        </a:prstGeom>
        <a:solidFill>
          <a:srgbClr val="D1E5FE"/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Work hard, stay focused, and don’t be distracted by the nay-sayers.</a:t>
          </a:r>
          <a:endParaRPr lang="en-US" sz="1100" kern="1200" dirty="0"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sp:txBody>
      <dsp:txXfrm>
        <a:off x="3883152" y="3351796"/>
        <a:ext cx="1913010" cy="907416"/>
      </dsp:txXfrm>
    </dsp:sp>
    <dsp:sp modelId="{ECE9D54B-3DAC-4576-AC61-DF6AC66004C9}">
      <dsp:nvSpPr>
        <dsp:cNvPr id="0" name=""/>
        <dsp:cNvSpPr/>
      </dsp:nvSpPr>
      <dsp:spPr>
        <a:xfrm>
          <a:off x="1928105" y="4403113"/>
          <a:ext cx="2011188" cy="1005594"/>
        </a:xfrm>
        <a:prstGeom prst="roundRect">
          <a:avLst/>
        </a:prstGeom>
        <a:solidFill>
          <a:srgbClr val="D1E5FE"/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Ask for help; there are many resources available to you.</a:t>
          </a:r>
          <a:endParaRPr lang="en-US" sz="1100" kern="1200" dirty="0"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sp:txBody>
      <dsp:txXfrm>
        <a:off x="1977194" y="4452202"/>
        <a:ext cx="1913010" cy="907416"/>
      </dsp:txXfrm>
    </dsp:sp>
    <dsp:sp modelId="{A365C1E9-DDDC-4C45-83CA-21CAED97C2EE}">
      <dsp:nvSpPr>
        <dsp:cNvPr id="0" name=""/>
        <dsp:cNvSpPr/>
      </dsp:nvSpPr>
      <dsp:spPr>
        <a:xfrm>
          <a:off x="22147" y="3302707"/>
          <a:ext cx="2011188" cy="1005594"/>
        </a:xfrm>
        <a:prstGeom prst="roundRect">
          <a:avLst/>
        </a:prstGeom>
        <a:solidFill>
          <a:srgbClr val="D1E5FE"/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latin typeface="Gadugi" panose="020B0502040204020203" pitchFamily="34" charset="0"/>
            </a:rPr>
            <a:t>Stay flexible and be patient; the first steps you make are only transitions to something better.</a:t>
          </a:r>
          <a:endParaRPr lang="en-US" sz="1100" kern="1200" dirty="0">
            <a:latin typeface="Gadugi" panose="020B0502040204020203" pitchFamily="34" charset="0"/>
          </a:endParaRPr>
        </a:p>
      </dsp:txBody>
      <dsp:txXfrm>
        <a:off x="71236" y="3351796"/>
        <a:ext cx="1913010" cy="907416"/>
      </dsp:txXfrm>
    </dsp:sp>
    <dsp:sp modelId="{C5735C20-9D82-47DF-AC0B-CCD4C4A35F7D}">
      <dsp:nvSpPr>
        <dsp:cNvPr id="0" name=""/>
        <dsp:cNvSpPr/>
      </dsp:nvSpPr>
      <dsp:spPr>
        <a:xfrm>
          <a:off x="22147" y="1101897"/>
          <a:ext cx="2011188" cy="1005594"/>
        </a:xfrm>
        <a:prstGeom prst="roundRect">
          <a:avLst/>
        </a:prstGeom>
        <a:solidFill>
          <a:srgbClr val="D1E5FE"/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Do whatever it takes, including getting right with yourself and being in the right place with the right people.</a:t>
          </a:r>
          <a:endParaRPr lang="en-US" sz="1100" kern="1200" dirty="0"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sp:txBody>
      <dsp:txXfrm>
        <a:off x="71236" y="1150986"/>
        <a:ext cx="1913010" cy="9074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FA18F0-2B9D-4C82-AEEC-CFB0AD9DCDB3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328019-A711-417C-A4F7-8901D734B656}">
      <dsp:nvSpPr>
        <dsp:cNvPr id="0" name=""/>
        <dsp:cNvSpPr/>
      </dsp:nvSpPr>
      <dsp:spPr>
        <a:xfrm>
          <a:off x="384538" y="253918"/>
          <a:ext cx="5656275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rgbClr val="1F497D"/>
              </a:solidFill>
              <a:latin typeface="Gadugi" panose="020B0502040204020203" pitchFamily="34" charset="0"/>
              <a:ea typeface="Gadugi" panose="020B0502040204020203" pitchFamily="34" charset="0"/>
            </a:rPr>
            <a:t>The Framework</a:t>
          </a:r>
          <a:endParaRPr lang="en-US" sz="2600" kern="1200" dirty="0">
            <a:latin typeface="Gadugi" panose="020B0502040204020203" pitchFamily="34" charset="0"/>
            <a:ea typeface="Gadugi" panose="020B0502040204020203" pitchFamily="34" charset="0"/>
          </a:endParaRPr>
        </a:p>
      </dsp:txBody>
      <dsp:txXfrm>
        <a:off x="384538" y="253918"/>
        <a:ext cx="5656275" cy="508162"/>
      </dsp:txXfrm>
    </dsp:sp>
    <dsp:sp modelId="{D9007465-8C0B-463D-BAD7-86C439777ECF}">
      <dsp:nvSpPr>
        <dsp:cNvPr id="0" name=""/>
        <dsp:cNvSpPr/>
      </dsp:nvSpPr>
      <dsp:spPr>
        <a:xfrm>
          <a:off x="66936" y="190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A67FDF-0CD0-42AA-9CD8-C6FC7740D63F}">
      <dsp:nvSpPr>
        <dsp:cNvPr id="0" name=""/>
        <dsp:cNvSpPr/>
      </dsp:nvSpPr>
      <dsp:spPr>
        <a:xfrm>
          <a:off x="748672" y="1015918"/>
          <a:ext cx="5292140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Personal Assets</a:t>
          </a:r>
        </a:p>
      </dsp:txBody>
      <dsp:txXfrm>
        <a:off x="748672" y="1015918"/>
        <a:ext cx="5292140" cy="508162"/>
      </dsp:txXfrm>
    </dsp:sp>
    <dsp:sp modelId="{1C2D38C8-A65A-4BB4-B586-A30041ECEC83}">
      <dsp:nvSpPr>
        <dsp:cNvPr id="0" name=""/>
        <dsp:cNvSpPr/>
      </dsp:nvSpPr>
      <dsp:spPr>
        <a:xfrm>
          <a:off x="431071" y="952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7B34250-F36E-4A59-8547-5D1BB912A569}">
      <dsp:nvSpPr>
        <dsp:cNvPr id="0" name=""/>
        <dsp:cNvSpPr/>
      </dsp:nvSpPr>
      <dsp:spPr>
        <a:xfrm>
          <a:off x="860432" y="1777918"/>
          <a:ext cx="5180380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Learning = Earning</a:t>
          </a:r>
        </a:p>
      </dsp:txBody>
      <dsp:txXfrm>
        <a:off x="860432" y="1777918"/>
        <a:ext cx="5180380" cy="508162"/>
      </dsp:txXfrm>
    </dsp:sp>
    <dsp:sp modelId="{FA87F67A-18D6-4B97-9F32-EC0549BDE808}">
      <dsp:nvSpPr>
        <dsp:cNvPr id="0" name=""/>
        <dsp:cNvSpPr/>
      </dsp:nvSpPr>
      <dsp:spPr>
        <a:xfrm>
          <a:off x="542831" y="1714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BCA3A9-5465-42EE-B8AE-2DC36CBD9BF0}">
      <dsp:nvSpPr>
        <dsp:cNvPr id="0" name=""/>
        <dsp:cNvSpPr/>
      </dsp:nvSpPr>
      <dsp:spPr>
        <a:xfrm>
          <a:off x="748672" y="2539918"/>
          <a:ext cx="5292140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Job Paths</a:t>
          </a:r>
        </a:p>
      </dsp:txBody>
      <dsp:txXfrm>
        <a:off x="748672" y="2539918"/>
        <a:ext cx="5292140" cy="508162"/>
      </dsp:txXfrm>
    </dsp:sp>
    <dsp:sp modelId="{6B629F65-7FD1-4E98-B520-256BF3A0AF00}">
      <dsp:nvSpPr>
        <dsp:cNvPr id="0" name=""/>
        <dsp:cNvSpPr/>
      </dsp:nvSpPr>
      <dsp:spPr>
        <a:xfrm>
          <a:off x="431071" y="2476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DA9E2A3-5DB6-4BFA-B843-612D8D5CEA5E}">
      <dsp:nvSpPr>
        <dsp:cNvPr id="0" name=""/>
        <dsp:cNvSpPr/>
      </dsp:nvSpPr>
      <dsp:spPr>
        <a:xfrm>
          <a:off x="384538" y="3301918"/>
          <a:ext cx="5656275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Gadugi" panose="020B0502040204020203" pitchFamily="34" charset="0"/>
              <a:ea typeface="Gadugi" panose="020B0502040204020203" pitchFamily="34" charset="0"/>
            </a:rPr>
            <a:t>Setting Your Destination</a:t>
          </a:r>
        </a:p>
      </dsp:txBody>
      <dsp:txXfrm>
        <a:off x="384538" y="3301918"/>
        <a:ext cx="5656275" cy="508162"/>
      </dsp:txXfrm>
    </dsp:sp>
    <dsp:sp modelId="{035C6233-2143-42AC-8E19-18A8CB759C76}">
      <dsp:nvSpPr>
        <dsp:cNvPr id="0" name=""/>
        <dsp:cNvSpPr/>
      </dsp:nvSpPr>
      <dsp:spPr>
        <a:xfrm>
          <a:off x="66936" y="3238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3" y="0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/>
          <a:lstStyle>
            <a:lvl1pPr algn="r">
              <a:defRPr sz="1300"/>
            </a:lvl1pPr>
          </a:lstStyle>
          <a:p>
            <a:fld id="{314B95DC-6F98-490A-ABD8-174091D6D8F6}" type="datetimeFigureOut">
              <a:rPr lang="en-US" smtClean="0"/>
              <a:pPr/>
              <a:t>3/4/2022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19174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3" y="9119174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 anchor="b"/>
          <a:lstStyle>
            <a:lvl1pPr algn="r">
              <a:defRPr sz="1300"/>
            </a:lvl1pPr>
          </a:lstStyle>
          <a:p>
            <a:fld id="{AE839DF7-E361-4FDC-9E28-315F6FF2F6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06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1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/>
          <a:lstStyle>
            <a:lvl1pPr algn="r">
              <a:defRPr sz="1300"/>
            </a:lvl1pPr>
          </a:lstStyle>
          <a:p>
            <a:fld id="{F4F27919-B2FD-4AC1-B915-E07292CBF559}" type="datetimeFigureOut">
              <a:rPr lang="en-US" smtClean="0"/>
              <a:pPr/>
              <a:t>3/4/2022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6" tIns="48318" rIns="96636" bIns="4831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2"/>
            <a:ext cx="5852160" cy="4320540"/>
          </a:xfrm>
          <a:prstGeom prst="rect">
            <a:avLst/>
          </a:prstGeom>
        </p:spPr>
        <p:txBody>
          <a:bodyPr vert="horz" lIns="96636" tIns="48318" rIns="96636" bIns="483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119475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5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 anchor="b"/>
          <a:lstStyle>
            <a:lvl1pPr algn="r">
              <a:defRPr sz="1300"/>
            </a:lvl1pPr>
          </a:lstStyle>
          <a:p>
            <a:fld id="{11689924-04B1-45C6-99C1-3F4725B7D6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15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145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76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8789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9381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9678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9220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8412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6822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476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5272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069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afternoon everyone!</a:t>
            </a:r>
          </a:p>
          <a:p>
            <a:endParaRPr lang="en-US" dirty="0"/>
          </a:p>
          <a:p>
            <a:r>
              <a:rPr lang="en-US" dirty="0"/>
              <a:t>Thank you</a:t>
            </a:r>
            <a:r>
              <a:rPr lang="en-US" baseline="0" dirty="0"/>
              <a:t> for joining us as we discuss Creating a Financial Resource Center on-site, at you development or agency.</a:t>
            </a:r>
          </a:p>
          <a:p>
            <a:endParaRPr lang="en-US" baseline="0" dirty="0"/>
          </a:p>
          <a:p>
            <a:r>
              <a:rPr lang="en-US" baseline="0" dirty="0"/>
              <a:t>We hope this presentation will help you bring vetted, unbiased financial education resources to your residents or clients that they can use right now.</a:t>
            </a:r>
          </a:p>
          <a:p>
            <a:endParaRPr lang="en-US" baseline="0" dirty="0"/>
          </a:p>
          <a:p>
            <a:r>
              <a:rPr lang="en-US" baseline="0" dirty="0"/>
              <a:t>So let’s get started.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640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917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4093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9383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4792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1520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480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Housekeeper wages:  $23,700</a:t>
            </a:r>
            <a:r>
              <a:rPr lang="en-US" baseline="0" dirty="0"/>
              <a:t> or $11.50/hour</a:t>
            </a:r>
            <a:endParaRPr lang="en-US" dirty="0"/>
          </a:p>
          <a:p>
            <a:r>
              <a:rPr lang="en-US" dirty="0"/>
              <a:t>Banquet</a:t>
            </a:r>
            <a:r>
              <a:rPr lang="en-US" baseline="0" dirty="0"/>
              <a:t> server wages:  $25,670 or $12.35/hour</a:t>
            </a:r>
          </a:p>
          <a:p>
            <a:r>
              <a:rPr lang="en-US" baseline="0" dirty="0"/>
              <a:t>Prep cook wages: lateral move:  $13/hour</a:t>
            </a:r>
          </a:p>
          <a:p>
            <a:r>
              <a:rPr lang="en-US" baseline="0" dirty="0"/>
              <a:t>Assistant kitchen manager wages: $36,000 or $17.34/hour</a:t>
            </a:r>
          </a:p>
          <a:p>
            <a:r>
              <a:rPr lang="en-US" baseline="0" dirty="0"/>
              <a:t>Event Planner $45,850</a:t>
            </a:r>
          </a:p>
          <a:p>
            <a:r>
              <a:rPr lang="en-US" baseline="0" dirty="0"/>
              <a:t>Banquet Director $72,000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94B72-6EAC-4A2A-99A7-4BC622CEA64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7505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8943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717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Did</a:t>
            </a:r>
            <a:r>
              <a:rPr lang="en-US" baseline="0" dirty="0"/>
              <a:t> you know that if you shoot at nothing, you’ll hit it every time!</a:t>
            </a:r>
          </a:p>
          <a:p>
            <a:endParaRPr lang="en-US" baseline="0" dirty="0"/>
          </a:p>
          <a:p>
            <a:r>
              <a:rPr lang="en-US" baseline="0" dirty="0"/>
              <a:t>That’s why it’s important to set goals and our values influence our goals.</a:t>
            </a:r>
          </a:p>
          <a:p>
            <a:endParaRPr lang="en-US" baseline="0" dirty="0"/>
          </a:p>
          <a:p>
            <a:r>
              <a:rPr lang="en-US" baseline="0" dirty="0"/>
              <a:t>So let’s get SMART about goals.  Set SMART goals.  Does that mean there are stupid goals?</a:t>
            </a:r>
          </a:p>
          <a:p>
            <a:endParaRPr lang="en-US" baseline="0" dirty="0"/>
          </a:p>
          <a:p>
            <a:r>
              <a:rPr lang="en-US" baseline="0" dirty="0"/>
              <a:t>No, SMART is simply a way of framing a goal to increase the chance of reaching 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6E249-04A4-4C32-8828-171CAF85334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290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afternoon everyone!</a:t>
            </a:r>
          </a:p>
          <a:p>
            <a:endParaRPr lang="en-US" dirty="0"/>
          </a:p>
          <a:p>
            <a:r>
              <a:rPr lang="en-US" dirty="0"/>
              <a:t>Thank you</a:t>
            </a:r>
            <a:r>
              <a:rPr lang="en-US" baseline="0" dirty="0"/>
              <a:t> for joining us as we discuss Creating a Financial Resource Center on-site, at you development or agency.</a:t>
            </a:r>
          </a:p>
          <a:p>
            <a:endParaRPr lang="en-US" baseline="0" dirty="0"/>
          </a:p>
          <a:p>
            <a:r>
              <a:rPr lang="en-US" baseline="0" dirty="0"/>
              <a:t>We hope this presentation will help you bring vetted, unbiased financial education resources to your residents or clients that they can use right now.</a:t>
            </a:r>
          </a:p>
          <a:p>
            <a:endParaRPr lang="en-US" baseline="0" dirty="0"/>
          </a:p>
          <a:p>
            <a:r>
              <a:rPr lang="en-US" baseline="0" dirty="0"/>
              <a:t>So let’s get started.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954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318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3031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5759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9699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 we’re going to talk about:</a:t>
            </a:r>
          </a:p>
          <a:p>
            <a:endParaRPr lang="en-US" dirty="0"/>
          </a:p>
          <a:p>
            <a:r>
              <a:rPr lang="en-US" dirty="0"/>
              <a:t>Money values and setting financial goals</a:t>
            </a:r>
          </a:p>
          <a:p>
            <a:endParaRPr lang="en-US" dirty="0"/>
          </a:p>
          <a:p>
            <a:r>
              <a:rPr lang="en-US" dirty="0"/>
              <a:t>Creating a Money Map</a:t>
            </a:r>
          </a:p>
          <a:p>
            <a:endParaRPr lang="en-US" dirty="0"/>
          </a:p>
          <a:p>
            <a:r>
              <a:rPr lang="en-US" dirty="0"/>
              <a:t>Making good financial</a:t>
            </a:r>
            <a:r>
              <a:rPr lang="en-US" baseline="0" dirty="0"/>
              <a:t> choices</a:t>
            </a:r>
          </a:p>
          <a:p>
            <a:endParaRPr lang="en-US" baseline="0" dirty="0"/>
          </a:p>
          <a:p>
            <a:r>
              <a:rPr lang="en-US" baseline="0" dirty="0"/>
              <a:t>Knowing how your cash flows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6E249-04A4-4C32-8828-171CAF85334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801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3749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5852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928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 we’re going to talk about:</a:t>
            </a:r>
          </a:p>
          <a:p>
            <a:endParaRPr lang="en-US" dirty="0"/>
          </a:p>
          <a:p>
            <a:r>
              <a:rPr lang="en-US" dirty="0"/>
              <a:t>Money values and setting financial goals</a:t>
            </a:r>
          </a:p>
          <a:p>
            <a:endParaRPr lang="en-US" dirty="0"/>
          </a:p>
          <a:p>
            <a:r>
              <a:rPr lang="en-US" dirty="0"/>
              <a:t>Creating a Money Map</a:t>
            </a:r>
          </a:p>
          <a:p>
            <a:endParaRPr lang="en-US" dirty="0"/>
          </a:p>
          <a:p>
            <a:r>
              <a:rPr lang="en-US" dirty="0"/>
              <a:t>Making good financial</a:t>
            </a:r>
            <a:r>
              <a:rPr lang="en-US" baseline="0" dirty="0"/>
              <a:t> choices</a:t>
            </a:r>
          </a:p>
          <a:p>
            <a:endParaRPr lang="en-US" baseline="0" dirty="0"/>
          </a:p>
          <a:p>
            <a:r>
              <a:rPr lang="en-US" baseline="0" dirty="0"/>
              <a:t>Knowing how your cash flows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6E249-04A4-4C32-8828-171CAF8533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511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 we’re going to talk about:</a:t>
            </a:r>
          </a:p>
          <a:p>
            <a:endParaRPr lang="en-US" dirty="0"/>
          </a:p>
          <a:p>
            <a:r>
              <a:rPr lang="en-US" dirty="0"/>
              <a:t>Money values and setting financial goals</a:t>
            </a:r>
          </a:p>
          <a:p>
            <a:endParaRPr lang="en-US" dirty="0"/>
          </a:p>
          <a:p>
            <a:r>
              <a:rPr lang="en-US" dirty="0"/>
              <a:t>Creating a Money Map</a:t>
            </a:r>
          </a:p>
          <a:p>
            <a:endParaRPr lang="en-US" dirty="0"/>
          </a:p>
          <a:p>
            <a:r>
              <a:rPr lang="en-US" dirty="0"/>
              <a:t>Making good financial</a:t>
            </a:r>
            <a:r>
              <a:rPr lang="en-US" baseline="0" dirty="0"/>
              <a:t> choices</a:t>
            </a:r>
          </a:p>
          <a:p>
            <a:endParaRPr lang="en-US" baseline="0" dirty="0"/>
          </a:p>
          <a:p>
            <a:r>
              <a:rPr lang="en-US" baseline="0" dirty="0"/>
              <a:t>Knowing how your cash flows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6E249-04A4-4C32-8828-171CAF8533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08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afternoon everyone!</a:t>
            </a:r>
          </a:p>
          <a:p>
            <a:endParaRPr lang="en-US" dirty="0"/>
          </a:p>
          <a:p>
            <a:r>
              <a:rPr lang="en-US" dirty="0"/>
              <a:t>Thank you</a:t>
            </a:r>
            <a:r>
              <a:rPr lang="en-US" baseline="0" dirty="0"/>
              <a:t> for joining us as we discuss Creating a Financial Resource Center on-site, at you development or agency.</a:t>
            </a:r>
          </a:p>
          <a:p>
            <a:endParaRPr lang="en-US" baseline="0" dirty="0"/>
          </a:p>
          <a:p>
            <a:r>
              <a:rPr lang="en-US" baseline="0" dirty="0"/>
              <a:t>We hope this presentation will help you bring vetted, unbiased financial education resources to your residents or clients that they can use right now.</a:t>
            </a:r>
          </a:p>
          <a:p>
            <a:endParaRPr lang="en-US" baseline="0" dirty="0"/>
          </a:p>
          <a:p>
            <a:r>
              <a:rPr lang="en-US" baseline="0" dirty="0"/>
              <a:t>So let’s get started.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804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332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324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04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28600" y="6071526"/>
            <a:ext cx="2799604" cy="663006"/>
            <a:chOff x="6355080" y="269053"/>
            <a:chExt cx="2799604" cy="663006"/>
          </a:xfrm>
        </p:grpSpPr>
        <p:pic>
          <p:nvPicPr>
            <p:cNvPr id="8" name="Picture 7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2">
                      <a:lumMod val="50000"/>
                    </a:schemeClr>
                  </a:solidFill>
                </a:rPr>
                <a:t> www.buildingyourfinancialhouse.org </a:t>
              </a:r>
              <a:r>
                <a:rPr lang="en-US" sz="800" dirty="0">
                  <a:solidFill>
                    <a:schemeClr val="tx2">
                      <a:lumMod val="50000"/>
                    </a:schemeClr>
                  </a:solidFill>
                </a:rPr>
                <a:t>(2020)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935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-17462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4827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71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069CCBE-8B26-4C9D-A48C-96D93D4238C8}"/>
              </a:ext>
            </a:extLst>
          </p:cNvPr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3" name="Picture 2" descr="print_logo.eps">
              <a:extLst>
                <a:ext uri="{FF2B5EF4-FFF2-40B4-BE49-F238E27FC236}">
                  <a16:creationId xmlns:a16="http://schemas.microsoft.com/office/drawing/2014/main" id="{27840C1F-BD0F-4D7C-98DC-CE688C3A0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D50699B-F75B-47F6-A7B6-FB28B096011F}"/>
                </a:ext>
              </a:extLst>
            </p:cNvPr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050" dirty="0">
                  <a:solidFill>
                    <a:prstClr val="white"/>
                  </a:solidFill>
                </a:rPr>
                <a:t>      www.buildingyourfinancialhouse.org </a:t>
              </a:r>
              <a:endParaRPr lang="en-US" sz="8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6384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255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318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77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Renewed BYFH 20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114300" y="685800"/>
            <a:ext cx="8915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 userDrawn="1"/>
        </p:nvSpPr>
        <p:spPr>
          <a:xfrm>
            <a:off x="0" y="12700"/>
            <a:ext cx="9144000" cy="762000"/>
          </a:xfrm>
          <a:prstGeom prst="rect">
            <a:avLst/>
          </a:prstGeom>
          <a:solidFill>
            <a:schemeClr val="tx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917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31E8-2B9F-4BFB-8350-B88446784C27}" type="datetimeFigureOut">
              <a:rPr lang="en-US" smtClean="0"/>
              <a:pPr/>
              <a:t>3/4/2022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80FE4-0BA7-45C5-96EA-5EF6C6E17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189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YFH-RFR 20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7" name="Picture 6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1"/>
                  </a:solidFill>
                </a:rPr>
                <a:t> www.buildingyourfinancialhouse.org </a:t>
              </a:r>
              <a:r>
                <a:rPr lang="en-US" sz="800" dirty="0">
                  <a:solidFill>
                    <a:schemeClr val="tx1"/>
                  </a:solidFill>
                </a:rPr>
                <a:t>(2019)</a:t>
              </a:r>
            </a:p>
          </p:txBody>
        </p:sp>
      </p:grpSp>
      <p:sp>
        <p:nvSpPr>
          <p:cNvPr id="9" name="Footer Placeholder 6"/>
          <p:cNvSpPr txBox="1">
            <a:spLocks/>
          </p:cNvSpPr>
          <p:nvPr userDrawn="1"/>
        </p:nvSpPr>
        <p:spPr>
          <a:xfrm>
            <a:off x="0" y="6235699"/>
            <a:ext cx="6502400" cy="5943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/>
              <a:t>Readine</a:t>
            </a:r>
            <a:r>
              <a:rPr lang="en-US" sz="1400" i="1" dirty="0"/>
              <a:t>$$ </a:t>
            </a:r>
            <a:r>
              <a:rPr lang="en-US" sz="1800" dirty="0"/>
              <a:t>for Reentry</a:t>
            </a:r>
          </a:p>
        </p:txBody>
      </p:sp>
    </p:spTree>
    <p:extLst>
      <p:ext uri="{BB962C8B-B14F-4D97-AF65-F5344CB8AC3E}">
        <p14:creationId xmlns:p14="http://schemas.microsoft.com/office/powerpoint/2010/main" val="40977661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ot Ca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-17462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D5E3F8-9944-4340-AA10-836495291C8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29000"/>
          </a:blip>
          <a:srcRect/>
          <a:stretch>
            <a:fillRect/>
          </a:stretch>
        </p:blipFill>
        <p:spPr bwMode="auto">
          <a:xfrm>
            <a:off x="2598588" y="1226634"/>
            <a:ext cx="3946824" cy="52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5540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94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28600" y="6071526"/>
            <a:ext cx="2799604" cy="663006"/>
            <a:chOff x="6355080" y="269053"/>
            <a:chExt cx="2799604" cy="663006"/>
          </a:xfrm>
        </p:grpSpPr>
        <p:pic>
          <p:nvPicPr>
            <p:cNvPr id="8" name="Picture 7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050" dirty="0">
                  <a:solidFill>
                    <a:srgbClr val="1F497D">
                      <a:lumMod val="50000"/>
                    </a:srgbClr>
                  </a:solidFill>
                </a:rPr>
                <a:t> www.buildingyourfinancialhouse.org </a:t>
              </a:r>
              <a:r>
                <a:rPr lang="en-US" sz="800" dirty="0">
                  <a:solidFill>
                    <a:srgbClr val="1F497D">
                      <a:lumMod val="50000"/>
                    </a:srgbClr>
                  </a:solidFill>
                </a:rPr>
                <a:t>(2020)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050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6766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9845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8483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126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8876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4588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172200"/>
            <a:ext cx="2590800" cy="545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42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7516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279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749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363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Renewed BYFH 20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152400" y="685800"/>
            <a:ext cx="8915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0" y="12700"/>
            <a:ext cx="9144000" cy="762000"/>
          </a:xfrm>
          <a:prstGeom prst="rect">
            <a:avLst/>
          </a:prstGeom>
          <a:solidFill>
            <a:schemeClr val="tx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983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46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19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34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E0530DB-7B61-4825-B74D-DEDB650C5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FE3675-FC94-45CC-B8BB-834F89A2CDD0}"/>
              </a:ext>
            </a:extLst>
          </p:cNvPr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567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464" y="6172200"/>
            <a:ext cx="2590800" cy="545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9303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11" name="Picture 10" descr="print_logo.eps"/>
            <p:cNvPicPr>
              <a:picLocks noChangeAspect="1"/>
            </p:cNvPicPr>
            <p:nvPr/>
          </p:nvPicPr>
          <p:blipFill>
            <a:blip r:embed="rId3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050" dirty="0">
                  <a:solidFill>
                    <a:prstClr val="white"/>
                  </a:solidFill>
                </a:rPr>
                <a:t>      www.buildingyourfinancialhouse.org </a:t>
              </a:r>
              <a:endParaRPr lang="en-US" sz="800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14" name="Straight Connector 13"/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-76800" y="1382076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BD6EC0B-45FD-4548-AAFA-74FDDC302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950" y="1568451"/>
            <a:ext cx="5111750" cy="4375150"/>
          </a:xfrm>
        </p:spPr>
        <p:txBody>
          <a:bodyPr/>
          <a:lstStyle>
            <a:lvl1pPr>
              <a:defRPr sz="32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5259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79000">
              <a:schemeClr val="accent1">
                <a:lumMod val="20000"/>
                <a:lumOff val="80000"/>
              </a:schemeClr>
            </a:gs>
            <a:gs pos="100000">
              <a:schemeClr val="tx2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2BD79-DB4E-487F-815A-B39D08AB4CF6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9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9" r:id="rId10"/>
    <p:sldLayoutId id="2147483880" r:id="rId11"/>
    <p:sldLayoutId id="2147483881" r:id="rId12"/>
    <p:sldLayoutId id="2147483873" r:id="rId13"/>
    <p:sldLayoutId id="2147483874" r:id="rId14"/>
    <p:sldLayoutId id="2147483875" r:id="rId15"/>
    <p:sldLayoutId id="2147483882" r:id="rId16"/>
    <p:sldLayoutId id="2147483884" r:id="rId17"/>
    <p:sldLayoutId id="2147483885" r:id="rId18"/>
    <p:sldLayoutId id="2147483886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79000">
              <a:schemeClr val="accent1">
                <a:lumMod val="20000"/>
                <a:lumOff val="80000"/>
              </a:schemeClr>
            </a:gs>
            <a:gs pos="100000">
              <a:schemeClr val="tx2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5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bluediamondgallery.com/handwriting/k/knowledge.html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www.flickr.com/photos/68751915@N05/6355351769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3.0/" TargetMode="External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hyperlink" Target="http://www.openeducation.net/2010/12/27/college-graduation-rates-a-bigger-problem-as-college-access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png"/><Relationship Id="rId5" Type="http://schemas.openxmlformats.org/officeDocument/2006/relationships/hyperlink" Target="http://www.pngall.com/thinking-man-png" TargetMode="Externa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png"/><Relationship Id="rId5" Type="http://schemas.openxmlformats.org/officeDocument/2006/relationships/hyperlink" Target="http://www.pngall.com/thinking-man-png" TargetMode="External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www.pexels.com/photo/man-people-desk-office-7821524/" TargetMode="External"/><Relationship Id="rId5" Type="http://schemas.microsoft.com/office/2007/relationships/hdphoto" Target="../media/hdphoto4.wdp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://www.pngall.com/thinking-man-png" TargetMode="Externa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www.pasbdc.org/" TargetMode="Externa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bluediamondgallery.com/handwriting/t/take-action.html" TargetMode="Externa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077496" y="2656952"/>
            <a:ext cx="4856704" cy="1076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4" b="25643"/>
          <a:stretch/>
        </p:blipFill>
        <p:spPr bwMode="auto">
          <a:xfrm>
            <a:off x="4132943" y="2701925"/>
            <a:ext cx="2724150" cy="752475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9" r="59411" b="26618"/>
          <a:stretch/>
        </p:blipFill>
        <p:spPr bwMode="auto">
          <a:xfrm>
            <a:off x="2077496" y="2682352"/>
            <a:ext cx="2004647" cy="772048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8"/>
          <a:stretch/>
        </p:blipFill>
        <p:spPr bwMode="auto">
          <a:xfrm>
            <a:off x="2097592" y="3552908"/>
            <a:ext cx="4800600" cy="180892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H="1" flipV="1">
            <a:off x="2133600" y="3509407"/>
            <a:ext cx="4737799" cy="2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8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http://www.sxc.hu/pic/l/s/sv/svilen001/1388612_58676202.jpg">
            <a:extLst>
              <a:ext uri="{FF2B5EF4-FFF2-40B4-BE49-F238E27FC236}">
                <a16:creationId xmlns:a16="http://schemas.microsoft.com/office/drawing/2014/main" id="{C63F2F0F-6E35-4117-99C5-06320901D522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5770" y="4096384"/>
            <a:ext cx="1559718" cy="1275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4D1B17A-4A92-4AAB-A064-EE857B97E944}"/>
              </a:ext>
            </a:extLst>
          </p:cNvPr>
          <p:cNvGrpSpPr/>
          <p:nvPr/>
        </p:nvGrpSpPr>
        <p:grpSpPr>
          <a:xfrm>
            <a:off x="2947890" y="5032988"/>
            <a:ext cx="5679881" cy="795728"/>
            <a:chOff x="3570020" y="2403815"/>
            <a:chExt cx="4422901" cy="795728"/>
          </a:xfrm>
        </p:grpSpPr>
        <p:sp>
          <p:nvSpPr>
            <p:cNvPr id="11" name="Cylinder 10">
              <a:extLst>
                <a:ext uri="{FF2B5EF4-FFF2-40B4-BE49-F238E27FC236}">
                  <a16:creationId xmlns:a16="http://schemas.microsoft.com/office/drawing/2014/main" id="{ED8FB7F9-15E1-4057-849E-DDBC3DF83C17}"/>
                </a:ext>
              </a:extLst>
            </p:cNvPr>
            <p:cNvSpPr/>
            <p:nvPr/>
          </p:nvSpPr>
          <p:spPr>
            <a:xfrm>
              <a:off x="3570020" y="2403815"/>
              <a:ext cx="4422901" cy="795728"/>
            </a:xfrm>
            <a:prstGeom prst="can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34000">
                  <a:schemeClr val="accent3">
                    <a:lumMod val="75000"/>
                  </a:schemeClr>
                </a:gs>
                <a:gs pos="76000">
                  <a:schemeClr val="accent3">
                    <a:lumMod val="50000"/>
                  </a:schemeClr>
                </a:gs>
              </a:gsLst>
              <a:lin ang="5400000" scaled="1"/>
            </a:gradFill>
            <a:ln>
              <a:solidFill>
                <a:schemeClr val="accent3">
                  <a:lumMod val="50000"/>
                </a:schemeClr>
              </a:solidFill>
            </a:ln>
            <a:effectLst>
              <a:outerShdw blurRad="76200" dir="18900000" sy="23000" kx="-1200000" algn="bl" rotWithShape="0">
                <a:schemeClr val="tx1">
                  <a:alpha val="20000"/>
                </a:schemeClr>
              </a:outerShdw>
            </a:effectLst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5096E13-9779-4A40-98BE-995571DEF398}"/>
                </a:ext>
              </a:extLst>
            </p:cNvPr>
            <p:cNvSpPr txBox="1"/>
            <p:nvPr/>
          </p:nvSpPr>
          <p:spPr>
            <a:xfrm>
              <a:off x="3570020" y="2555505"/>
              <a:ext cx="44229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Knowledge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7DCA77D-09BB-48F3-8561-ECE53F902F7E}"/>
              </a:ext>
            </a:extLst>
          </p:cNvPr>
          <p:cNvGrpSpPr/>
          <p:nvPr/>
        </p:nvGrpSpPr>
        <p:grpSpPr>
          <a:xfrm>
            <a:off x="3542860" y="4372846"/>
            <a:ext cx="4477190" cy="795728"/>
            <a:chOff x="3570020" y="2403815"/>
            <a:chExt cx="4512298" cy="795728"/>
          </a:xfrm>
          <a:gradFill>
            <a:gsLst>
              <a:gs pos="0">
                <a:schemeClr val="bg1">
                  <a:lumMod val="95000"/>
                </a:schemeClr>
              </a:gs>
              <a:gs pos="19000">
                <a:schemeClr val="accent1">
                  <a:lumMod val="20000"/>
                  <a:lumOff val="80000"/>
                </a:schemeClr>
              </a:gs>
              <a:gs pos="60000">
                <a:schemeClr val="tx2">
                  <a:lumMod val="75000"/>
                </a:schemeClr>
              </a:gs>
            </a:gsLst>
            <a:lin ang="2700000" scaled="1"/>
          </a:gradFill>
        </p:grpSpPr>
        <p:sp>
          <p:nvSpPr>
            <p:cNvPr id="19" name="Cylinder 18">
              <a:extLst>
                <a:ext uri="{FF2B5EF4-FFF2-40B4-BE49-F238E27FC236}">
                  <a16:creationId xmlns:a16="http://schemas.microsoft.com/office/drawing/2014/main" id="{7BECBAB8-638E-4BDD-9EEB-933E2F545DD9}"/>
                </a:ext>
              </a:extLst>
            </p:cNvPr>
            <p:cNvSpPr/>
            <p:nvPr/>
          </p:nvSpPr>
          <p:spPr>
            <a:xfrm>
              <a:off x="3570020" y="2403815"/>
              <a:ext cx="4422901" cy="795728"/>
            </a:xfrm>
            <a:prstGeom prst="can">
              <a:avLst/>
            </a:prstGeom>
            <a:gradFill flip="none" rotWithShape="1">
              <a:gsLst>
                <a:gs pos="19000">
                  <a:schemeClr val="accent1">
                    <a:lumMod val="20000"/>
                    <a:lumOff val="80000"/>
                  </a:schemeClr>
                </a:gs>
                <a:gs pos="60000">
                  <a:schemeClr val="tx2">
                    <a:lumMod val="75000"/>
                  </a:schemeClr>
                </a:gs>
              </a:gsLst>
              <a:lin ang="5400000" scaled="1"/>
              <a:tileRect/>
            </a:gradFill>
            <a:ln>
              <a:solidFill>
                <a:schemeClr val="tx2">
                  <a:lumMod val="75000"/>
                </a:schemeClr>
              </a:solidFill>
            </a:ln>
            <a:effectLst>
              <a:outerShdw blurRad="76200" dir="18900000" sy="23000" kx="-1200000" algn="bl" rotWithShape="0">
                <a:schemeClr val="tx1">
                  <a:alpha val="20000"/>
                </a:schemeClr>
              </a:outerShdw>
            </a:effectLst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A760F9C-63E2-4EE2-8B41-C2151DC5A75F}"/>
                </a:ext>
              </a:extLst>
            </p:cNvPr>
            <p:cNvSpPr txBox="1"/>
            <p:nvPr/>
          </p:nvSpPr>
          <p:spPr>
            <a:xfrm>
              <a:off x="3659417" y="2587132"/>
              <a:ext cx="442290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Skills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B82024F-4546-4FFC-A21E-FB3E8D9C08E2}"/>
              </a:ext>
            </a:extLst>
          </p:cNvPr>
          <p:cNvGrpSpPr/>
          <p:nvPr/>
        </p:nvGrpSpPr>
        <p:grpSpPr>
          <a:xfrm>
            <a:off x="4218914" y="3684590"/>
            <a:ext cx="3213431" cy="795728"/>
            <a:chOff x="3570020" y="2403815"/>
            <a:chExt cx="4422901" cy="795728"/>
          </a:xfrm>
        </p:grpSpPr>
        <p:sp>
          <p:nvSpPr>
            <p:cNvPr id="22" name="Cylinder 21">
              <a:extLst>
                <a:ext uri="{FF2B5EF4-FFF2-40B4-BE49-F238E27FC236}">
                  <a16:creationId xmlns:a16="http://schemas.microsoft.com/office/drawing/2014/main" id="{696DD03B-786B-41D2-94C4-C7967863DFC5}"/>
                </a:ext>
              </a:extLst>
            </p:cNvPr>
            <p:cNvSpPr/>
            <p:nvPr/>
          </p:nvSpPr>
          <p:spPr>
            <a:xfrm>
              <a:off x="3570020" y="2403815"/>
              <a:ext cx="4422901" cy="795728"/>
            </a:xfrm>
            <a:prstGeom prst="can">
              <a:avLst/>
            </a:prstGeom>
            <a:gradFill>
              <a:gsLst>
                <a:gs pos="0">
                  <a:schemeClr val="accent2">
                    <a:lumMod val="40000"/>
                    <a:lumOff val="60000"/>
                  </a:schemeClr>
                </a:gs>
                <a:gs pos="34000">
                  <a:schemeClr val="accent2">
                    <a:lumMod val="60000"/>
                    <a:lumOff val="40000"/>
                  </a:schemeClr>
                </a:gs>
                <a:gs pos="76000">
                  <a:schemeClr val="accent2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accent2">
                  <a:lumMod val="75000"/>
                </a:schemeClr>
              </a:solidFill>
            </a:ln>
            <a:effectLst>
              <a:outerShdw blurRad="76200" dir="18900000" sy="23000" kx="-1200000" algn="bl" rotWithShape="0">
                <a:schemeClr val="tx1">
                  <a:alpha val="20000"/>
                </a:schemeClr>
              </a:outerShdw>
            </a:effectLst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BF531C5-DD05-461B-B2FC-7BA5F8D0E295}"/>
                </a:ext>
              </a:extLst>
            </p:cNvPr>
            <p:cNvSpPr txBox="1"/>
            <p:nvPr/>
          </p:nvSpPr>
          <p:spPr>
            <a:xfrm>
              <a:off x="3570020" y="2532214"/>
              <a:ext cx="442290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Confidence</a:t>
              </a:r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A43159DF-D5E8-4892-B52E-1A52EDBB4340}"/>
              </a:ext>
            </a:extLst>
          </p:cNvPr>
          <p:cNvSpPr txBox="1">
            <a:spLocks/>
          </p:cNvSpPr>
          <p:nvPr/>
        </p:nvSpPr>
        <p:spPr>
          <a:xfrm>
            <a:off x="552230" y="1807501"/>
            <a:ext cx="2743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1F497D"/>
                </a:solidFill>
              </a:rPr>
              <a:t>Financial Education!</a:t>
            </a:r>
          </a:p>
        </p:txBody>
      </p:sp>
    </p:spTree>
    <p:extLst>
      <p:ext uri="{BB962C8B-B14F-4D97-AF65-F5344CB8AC3E}">
        <p14:creationId xmlns:p14="http://schemas.microsoft.com/office/powerpoint/2010/main" val="242354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00156 -0.2458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1267968" y="1508761"/>
            <a:ext cx="6608064" cy="4270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CA98413A-61D7-46ED-BA2D-2AC8B1541E53}"/>
              </a:ext>
            </a:extLst>
          </p:cNvPr>
          <p:cNvSpPr txBox="1">
            <a:spLocks/>
          </p:cNvSpPr>
          <p:nvPr/>
        </p:nvSpPr>
        <p:spPr>
          <a:xfrm>
            <a:off x="800371" y="1866900"/>
            <a:ext cx="7543258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1F497D"/>
                </a:solidFill>
              </a:rPr>
              <a:t>The Framework</a:t>
            </a:r>
          </a:p>
        </p:txBody>
      </p:sp>
    </p:spTree>
    <p:extLst>
      <p:ext uri="{BB962C8B-B14F-4D97-AF65-F5344CB8AC3E}">
        <p14:creationId xmlns:p14="http://schemas.microsoft.com/office/powerpoint/2010/main" val="379552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04800" y="533400"/>
            <a:ext cx="8534400" cy="6035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M:\Building Your Financial House\BYFH Curriculum\BYFH(org.) 2017 Rebrand\Binder Art-Logos-Templates\BYFH Muted House-No Divisions.jpg">
            <a:extLst>
              <a:ext uri="{FF2B5EF4-FFF2-40B4-BE49-F238E27FC236}">
                <a16:creationId xmlns:a16="http://schemas.microsoft.com/office/drawing/2014/main" id="{D38B2E2C-6A75-40C3-A8F4-BDB0E21F1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335" y="533400"/>
            <a:ext cx="6259330" cy="557208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4ABBEC4-E762-4C69-86EC-B366A64C6D5F}"/>
              </a:ext>
            </a:extLst>
          </p:cNvPr>
          <p:cNvGrpSpPr/>
          <p:nvPr/>
        </p:nvGrpSpPr>
        <p:grpSpPr>
          <a:xfrm>
            <a:off x="706471" y="4925582"/>
            <a:ext cx="2481129" cy="481246"/>
            <a:chOff x="1076011" y="5092855"/>
            <a:chExt cx="2481129" cy="48124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C417856-DDBF-4DEC-B2CD-5635AA92B3A2}"/>
                </a:ext>
              </a:extLst>
            </p:cNvPr>
            <p:cNvSpPr/>
            <p:nvPr/>
          </p:nvSpPr>
          <p:spPr>
            <a:xfrm>
              <a:off x="1513802" y="5154853"/>
              <a:ext cx="2043338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Invest</a:t>
              </a:r>
              <a:r>
                <a:rPr lang="en-US" sz="1400" dirty="0">
                  <a:solidFill>
                    <a:srgbClr val="2F325D"/>
                  </a:solidFill>
                  <a:effectLst>
                    <a:outerShdw blurRad="38100" dist="38100" dir="2700000" algn="tl">
                      <a:schemeClr val="tx1">
                        <a:lumMod val="85000"/>
                        <a:alpha val="43000"/>
                      </a:schemeClr>
                    </a:outerShdw>
                  </a:effectLst>
                  <a:latin typeface="Gadugi" panose="020B0502040204020203" pitchFamily="34" charset="0"/>
                  <a:ea typeface="Gadugi" panose="020B0502040204020203" pitchFamily="34" charset="0"/>
                </a:rPr>
                <a:t> </a:t>
              </a:r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in</a:t>
              </a:r>
              <a:r>
                <a:rPr lang="en-US" sz="1400" dirty="0">
                  <a:solidFill>
                    <a:srgbClr val="2F325D"/>
                  </a:solidFill>
                  <a:effectLst>
                    <a:outerShdw blurRad="38100" dist="38100" dir="2700000" algn="tl">
                      <a:schemeClr val="tx1">
                        <a:lumMod val="85000"/>
                        <a:alpha val="43000"/>
                      </a:schemeClr>
                    </a:outerShdw>
                  </a:effectLst>
                  <a:latin typeface="Gadugi" panose="020B0502040204020203" pitchFamily="34" charset="0"/>
                  <a:ea typeface="Gadugi" panose="020B0502040204020203" pitchFamily="34" charset="0"/>
                </a:rPr>
                <a:t> </a:t>
              </a:r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Yourself</a:t>
              </a:r>
              <a:r>
                <a:rPr lang="en-US" sz="14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 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5E7C688-D59A-4994-8297-529831E7EEF2}"/>
                </a:ext>
              </a:extLst>
            </p:cNvPr>
            <p:cNvSpPr/>
            <p:nvPr/>
          </p:nvSpPr>
          <p:spPr>
            <a:xfrm>
              <a:off x="1076011" y="5092855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1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D06BF79-9EEE-4534-8299-7FF6248F8593}"/>
              </a:ext>
            </a:extLst>
          </p:cNvPr>
          <p:cNvGrpSpPr/>
          <p:nvPr/>
        </p:nvGrpSpPr>
        <p:grpSpPr>
          <a:xfrm>
            <a:off x="3860223" y="4468534"/>
            <a:ext cx="2481129" cy="481246"/>
            <a:chOff x="3860223" y="4468534"/>
            <a:chExt cx="2481129" cy="48124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94A896D-A7DF-4159-A128-2F5CF93DF450}"/>
                </a:ext>
              </a:extLst>
            </p:cNvPr>
            <p:cNvSpPr/>
            <p:nvPr/>
          </p:nvSpPr>
          <p:spPr>
            <a:xfrm>
              <a:off x="4298014" y="4530532"/>
              <a:ext cx="2043338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Maximize Earnings</a:t>
              </a:r>
              <a:endParaRPr lang="en-US" sz="1400" dirty="0">
                <a:solidFill>
                  <a:srgbClr val="2F325D"/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E9C5240-8503-44FE-B7AB-1092AA1A4F61}"/>
                </a:ext>
              </a:extLst>
            </p:cNvPr>
            <p:cNvSpPr/>
            <p:nvPr/>
          </p:nvSpPr>
          <p:spPr>
            <a:xfrm>
              <a:off x="3860223" y="4468534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ED208F-5A3D-479A-8D7A-09579AA28E8F}"/>
              </a:ext>
            </a:extLst>
          </p:cNvPr>
          <p:cNvGrpSpPr/>
          <p:nvPr/>
        </p:nvGrpSpPr>
        <p:grpSpPr>
          <a:xfrm>
            <a:off x="1100906" y="3322681"/>
            <a:ext cx="2481129" cy="481246"/>
            <a:chOff x="1076011" y="2784400"/>
            <a:chExt cx="2481129" cy="48124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C25FE63-B637-4870-8A43-16635DD5A355}"/>
                </a:ext>
              </a:extLst>
            </p:cNvPr>
            <p:cNvSpPr/>
            <p:nvPr/>
          </p:nvSpPr>
          <p:spPr>
            <a:xfrm>
              <a:off x="1513802" y="2846398"/>
              <a:ext cx="2043338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Spend Sensibly</a:t>
              </a:r>
              <a:endParaRPr lang="en-US" sz="1400" dirty="0">
                <a:solidFill>
                  <a:srgbClr val="2F325D"/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156D82F-609D-42F9-A0B3-7D78E5360EA1}"/>
                </a:ext>
              </a:extLst>
            </p:cNvPr>
            <p:cNvSpPr/>
            <p:nvPr/>
          </p:nvSpPr>
          <p:spPr>
            <a:xfrm>
              <a:off x="1076011" y="2784400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66EB80F-E631-4E13-85AB-2C2577BCC7D9}"/>
              </a:ext>
            </a:extLst>
          </p:cNvPr>
          <p:cNvGrpSpPr/>
          <p:nvPr/>
        </p:nvGrpSpPr>
        <p:grpSpPr>
          <a:xfrm>
            <a:off x="5082458" y="2721613"/>
            <a:ext cx="2481129" cy="481246"/>
            <a:chOff x="3800931" y="3433581"/>
            <a:chExt cx="2481129" cy="48124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186B62A-3FD5-4E64-87F1-40E681A67E00}"/>
                </a:ext>
              </a:extLst>
            </p:cNvPr>
            <p:cNvSpPr/>
            <p:nvPr/>
          </p:nvSpPr>
          <p:spPr>
            <a:xfrm>
              <a:off x="4238722" y="3495579"/>
              <a:ext cx="2043338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Check Taxes</a:t>
              </a:r>
              <a:endParaRPr lang="en-US" sz="1400" dirty="0">
                <a:solidFill>
                  <a:srgbClr val="2F325D"/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BF962C-F43C-416B-BA3D-40B8C61C8FBB}"/>
                </a:ext>
              </a:extLst>
            </p:cNvPr>
            <p:cNvSpPr/>
            <p:nvPr/>
          </p:nvSpPr>
          <p:spPr>
            <a:xfrm>
              <a:off x="3800931" y="3433581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4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BB8D2DB-863F-4C06-80CF-3D4058840718}"/>
              </a:ext>
            </a:extLst>
          </p:cNvPr>
          <p:cNvGrpSpPr/>
          <p:nvPr/>
        </p:nvGrpSpPr>
        <p:grpSpPr>
          <a:xfrm>
            <a:off x="550220" y="1697799"/>
            <a:ext cx="2481129" cy="481246"/>
            <a:chOff x="1302617" y="1327820"/>
            <a:chExt cx="2481129" cy="48124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17E82E9-5299-417A-8CE1-26780BFD900A}"/>
                </a:ext>
              </a:extLst>
            </p:cNvPr>
            <p:cNvSpPr/>
            <p:nvPr/>
          </p:nvSpPr>
          <p:spPr>
            <a:xfrm>
              <a:off x="1740408" y="1389818"/>
              <a:ext cx="2043338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Make Money Work</a:t>
              </a:r>
              <a:endParaRPr lang="en-US" sz="1400" dirty="0">
                <a:solidFill>
                  <a:srgbClr val="2F325D"/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3D1EBB3-A485-40D1-BB71-D2C2229727A0}"/>
                </a:ext>
              </a:extLst>
            </p:cNvPr>
            <p:cNvSpPr/>
            <p:nvPr/>
          </p:nvSpPr>
          <p:spPr>
            <a:xfrm>
              <a:off x="1302617" y="1327820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5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97F3737-7964-4AFB-A851-968E91E99097}"/>
              </a:ext>
            </a:extLst>
          </p:cNvPr>
          <p:cNvGrpSpPr/>
          <p:nvPr/>
        </p:nvGrpSpPr>
        <p:grpSpPr>
          <a:xfrm>
            <a:off x="4085334" y="974692"/>
            <a:ext cx="2626481" cy="481246"/>
            <a:chOff x="1302617" y="1327820"/>
            <a:chExt cx="2626481" cy="48124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8DCA0D2-07DB-424D-824C-8C2155EC5DFB}"/>
                </a:ext>
              </a:extLst>
            </p:cNvPr>
            <p:cNvSpPr/>
            <p:nvPr/>
          </p:nvSpPr>
          <p:spPr>
            <a:xfrm>
              <a:off x="1740407" y="1389818"/>
              <a:ext cx="2188691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Protect Your Potential</a:t>
              </a:r>
              <a:endParaRPr lang="en-US" sz="1400" dirty="0">
                <a:solidFill>
                  <a:srgbClr val="2F325D"/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9A4F37E-984A-4AA0-82F3-5668A7DB6069}"/>
                </a:ext>
              </a:extLst>
            </p:cNvPr>
            <p:cNvSpPr/>
            <p:nvPr/>
          </p:nvSpPr>
          <p:spPr>
            <a:xfrm>
              <a:off x="1302617" y="1327820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6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D30B98B-ED5D-4BDA-A938-0B71BF97F415}"/>
              </a:ext>
            </a:extLst>
          </p:cNvPr>
          <p:cNvGrpSpPr/>
          <p:nvPr/>
        </p:nvGrpSpPr>
        <p:grpSpPr>
          <a:xfrm>
            <a:off x="6463110" y="3760503"/>
            <a:ext cx="2481129" cy="481246"/>
            <a:chOff x="1302617" y="1327820"/>
            <a:chExt cx="2481129" cy="48124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6C545C2-5531-40D1-9365-4662E0E4D095}"/>
                </a:ext>
              </a:extLst>
            </p:cNvPr>
            <p:cNvSpPr/>
            <p:nvPr/>
          </p:nvSpPr>
          <p:spPr>
            <a:xfrm>
              <a:off x="1740408" y="1389818"/>
              <a:ext cx="2043338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accent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Borrow to Grow</a:t>
              </a:r>
              <a:endParaRPr lang="en-US" sz="1400" dirty="0">
                <a:solidFill>
                  <a:schemeClr val="accent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5D7B77D-1B2B-4FEA-BFB9-011CD2134D81}"/>
                </a:ext>
              </a:extLst>
            </p:cNvPr>
            <p:cNvSpPr/>
            <p:nvPr/>
          </p:nvSpPr>
          <p:spPr>
            <a:xfrm>
              <a:off x="1302617" y="1327820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706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2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04800" y="533400"/>
            <a:ext cx="8534400" cy="6035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M:\Building Your Financial House\BYFH Curriculum\BYFH(org.) 2017 Rebrand\Binder Art-Logos-Templates\BYFH Muted House-No Divisions.jpg">
            <a:extLst>
              <a:ext uri="{FF2B5EF4-FFF2-40B4-BE49-F238E27FC236}">
                <a16:creationId xmlns:a16="http://schemas.microsoft.com/office/drawing/2014/main" id="{D38B2E2C-6A75-40C3-A8F4-BDB0E21F1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335" y="533400"/>
            <a:ext cx="6259330" cy="557208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4ABBEC4-E762-4C69-86EC-B366A64C6D5F}"/>
              </a:ext>
            </a:extLst>
          </p:cNvPr>
          <p:cNvGrpSpPr/>
          <p:nvPr/>
        </p:nvGrpSpPr>
        <p:grpSpPr>
          <a:xfrm>
            <a:off x="706471" y="4925582"/>
            <a:ext cx="2481129" cy="481246"/>
            <a:chOff x="1076011" y="5092855"/>
            <a:chExt cx="2481129" cy="48124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C417856-DDBF-4DEC-B2CD-5635AA92B3A2}"/>
                </a:ext>
              </a:extLst>
            </p:cNvPr>
            <p:cNvSpPr/>
            <p:nvPr/>
          </p:nvSpPr>
          <p:spPr>
            <a:xfrm>
              <a:off x="1513802" y="5154853"/>
              <a:ext cx="2043338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Invest</a:t>
              </a:r>
              <a:r>
                <a:rPr lang="en-US" sz="1400" dirty="0">
                  <a:solidFill>
                    <a:srgbClr val="2F325D"/>
                  </a:solidFill>
                  <a:effectLst>
                    <a:outerShdw blurRad="38100" dist="38100" dir="2700000" algn="tl">
                      <a:schemeClr val="tx1">
                        <a:lumMod val="85000"/>
                        <a:alpha val="43000"/>
                      </a:schemeClr>
                    </a:outerShdw>
                  </a:effectLst>
                  <a:latin typeface="Gadugi" panose="020B0502040204020203" pitchFamily="34" charset="0"/>
                  <a:ea typeface="Gadugi" panose="020B0502040204020203" pitchFamily="34" charset="0"/>
                </a:rPr>
                <a:t> </a:t>
              </a:r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in</a:t>
              </a:r>
              <a:r>
                <a:rPr lang="en-US" sz="1400" dirty="0">
                  <a:solidFill>
                    <a:srgbClr val="2F325D"/>
                  </a:solidFill>
                  <a:effectLst>
                    <a:outerShdw blurRad="38100" dist="38100" dir="2700000" algn="tl">
                      <a:schemeClr val="tx1">
                        <a:lumMod val="85000"/>
                        <a:alpha val="43000"/>
                      </a:schemeClr>
                    </a:outerShdw>
                  </a:effectLst>
                  <a:latin typeface="Gadugi" panose="020B0502040204020203" pitchFamily="34" charset="0"/>
                  <a:ea typeface="Gadugi" panose="020B0502040204020203" pitchFamily="34" charset="0"/>
                </a:rPr>
                <a:t> </a:t>
              </a:r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Yourself</a:t>
              </a:r>
              <a:r>
                <a:rPr lang="en-US" sz="14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 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5E7C688-D59A-4994-8297-529831E7EEF2}"/>
                </a:ext>
              </a:extLst>
            </p:cNvPr>
            <p:cNvSpPr/>
            <p:nvPr/>
          </p:nvSpPr>
          <p:spPr>
            <a:xfrm>
              <a:off x="1076011" y="5092855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1</a:t>
              </a: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D858FE38-B86B-44F3-BFCD-425269CA852B}"/>
              </a:ext>
            </a:extLst>
          </p:cNvPr>
          <p:cNvSpPr/>
          <p:nvPr/>
        </p:nvSpPr>
        <p:spPr>
          <a:xfrm>
            <a:off x="1825360" y="1783650"/>
            <a:ext cx="5493279" cy="2786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 well-built financial house starts with a strong foundation of investing in yourself, developing new skills, and recognizing opportunities.</a:t>
            </a:r>
          </a:p>
        </p:txBody>
      </p:sp>
    </p:spTree>
    <p:extLst>
      <p:ext uri="{BB962C8B-B14F-4D97-AF65-F5344CB8AC3E}">
        <p14:creationId xmlns:p14="http://schemas.microsoft.com/office/powerpoint/2010/main" val="167924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483B5F-9569-48E2-8C45-8DF5BC0E8737}"/>
              </a:ext>
            </a:extLst>
          </p:cNvPr>
          <p:cNvSpPr/>
          <p:nvPr/>
        </p:nvSpPr>
        <p:spPr>
          <a:xfrm>
            <a:off x="304800" y="533400"/>
            <a:ext cx="8534400" cy="6035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FAD9891-CF92-41E1-9B06-4AD984B8355C}"/>
              </a:ext>
            </a:extLst>
          </p:cNvPr>
          <p:cNvSpPr txBox="1">
            <a:spLocks/>
          </p:cNvSpPr>
          <p:nvPr/>
        </p:nvSpPr>
        <p:spPr>
          <a:xfrm>
            <a:off x="304800" y="786487"/>
            <a:ext cx="8534400" cy="407036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Define what success means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Identify four categories of personal assets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Recognize the education-to-income relationship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Recognize opportunities for advancement using personal assets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Identify priorities and SMART financial goals</a:t>
            </a:r>
          </a:p>
        </p:txBody>
      </p:sp>
      <p:pic>
        <p:nvPicPr>
          <p:cNvPr id="4" name="Picture 3" descr="Text, whiteboard&#10;&#10;Description automatically generated">
            <a:extLst>
              <a:ext uri="{FF2B5EF4-FFF2-40B4-BE49-F238E27FC236}">
                <a16:creationId xmlns:a16="http://schemas.microsoft.com/office/drawing/2014/main" id="{0821704A-A84E-49AA-8215-879188E7B3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231482" y="4789945"/>
            <a:ext cx="2668985" cy="177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9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CDB840-0A90-4C81-A0D4-64541CC63D8F}"/>
              </a:ext>
            </a:extLst>
          </p:cNvPr>
          <p:cNvSpPr/>
          <p:nvPr/>
        </p:nvSpPr>
        <p:spPr>
          <a:xfrm>
            <a:off x="1581150" y="470841"/>
            <a:ext cx="6019800" cy="556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7856515-51AC-4A03-9489-54CAD47B67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1358988"/>
              </p:ext>
            </p:extLst>
          </p:nvPr>
        </p:nvGraphicFramePr>
        <p:xfrm>
          <a:off x="1657350" y="547041"/>
          <a:ext cx="58674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BE56AD-4826-4CA4-8257-1E0B07943D04}"/>
              </a:ext>
            </a:extLst>
          </p:cNvPr>
          <p:cNvSpPr txBox="1">
            <a:spLocks/>
          </p:cNvSpPr>
          <p:nvPr/>
        </p:nvSpPr>
        <p:spPr>
          <a:xfrm>
            <a:off x="1581150" y="2601245"/>
            <a:ext cx="6019800" cy="25648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>
                <a:solidFill>
                  <a:schemeClr val="accent2">
                    <a:lumMod val="75000"/>
                  </a:schemeClr>
                </a:solidFill>
                <a:latin typeface="Gadugi" panose="020B0502040204020203" pitchFamily="34" charset="0"/>
              </a:rPr>
              <a:t>Destination: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>
                <a:solidFill>
                  <a:schemeClr val="accent2">
                    <a:lumMod val="75000"/>
                  </a:schemeClr>
                </a:solidFill>
                <a:latin typeface="Gadugi" panose="020B0502040204020203" pitchFamily="34" charset="0"/>
              </a:rPr>
              <a:t>Successful Reentry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Gadugi" panose="020B0502040204020203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F70A99-E32C-4B73-98A6-1EF0343FD593}"/>
              </a:ext>
            </a:extLst>
          </p:cNvPr>
          <p:cNvSpPr/>
          <p:nvPr/>
        </p:nvSpPr>
        <p:spPr>
          <a:xfrm>
            <a:off x="3590925" y="547041"/>
            <a:ext cx="2009775" cy="10058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8F312991-DF11-4794-A947-EE0AFAB05A94}"/>
              </a:ext>
            </a:extLst>
          </p:cNvPr>
          <p:cNvSpPr/>
          <p:nvPr/>
        </p:nvSpPr>
        <p:spPr>
          <a:xfrm>
            <a:off x="5505450" y="1651941"/>
            <a:ext cx="2009775" cy="10058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299266FF-7AFB-4D9E-AC3F-B3FAC24494D7}"/>
              </a:ext>
            </a:extLst>
          </p:cNvPr>
          <p:cNvSpPr/>
          <p:nvPr/>
        </p:nvSpPr>
        <p:spPr>
          <a:xfrm>
            <a:off x="5495925" y="3852216"/>
            <a:ext cx="2009775" cy="10058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85F2FA36-0068-4F93-96EF-353231D6121F}"/>
              </a:ext>
            </a:extLst>
          </p:cNvPr>
          <p:cNvSpPr/>
          <p:nvPr/>
        </p:nvSpPr>
        <p:spPr>
          <a:xfrm>
            <a:off x="3590925" y="4947591"/>
            <a:ext cx="2009775" cy="10058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20280A21-ED32-424D-A3AB-1479E1F250B1}"/>
              </a:ext>
            </a:extLst>
          </p:cNvPr>
          <p:cNvSpPr/>
          <p:nvPr/>
        </p:nvSpPr>
        <p:spPr>
          <a:xfrm>
            <a:off x="1685925" y="3852216"/>
            <a:ext cx="2009775" cy="10058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7DCCF04E-65EB-4765-96D6-53C64C5BAD85}"/>
              </a:ext>
            </a:extLst>
          </p:cNvPr>
          <p:cNvSpPr/>
          <p:nvPr/>
        </p:nvSpPr>
        <p:spPr>
          <a:xfrm>
            <a:off x="1685925" y="1651940"/>
            <a:ext cx="2009775" cy="10058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22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4370C5E-7119-4BFC-BC76-D3FF0162F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359" y="1100273"/>
            <a:ext cx="5756352" cy="4722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49BEACF-817F-413D-8646-FEC05BEF5EFA}"/>
              </a:ext>
            </a:extLst>
          </p:cNvPr>
          <p:cNvSpPr/>
          <p:nvPr/>
        </p:nvSpPr>
        <p:spPr>
          <a:xfrm>
            <a:off x="3612995" y="1315844"/>
            <a:ext cx="1550020" cy="735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ECB6F6-A465-4B08-9330-A08C601B8CB1}"/>
              </a:ext>
            </a:extLst>
          </p:cNvPr>
          <p:cNvSpPr/>
          <p:nvPr/>
        </p:nvSpPr>
        <p:spPr>
          <a:xfrm>
            <a:off x="1806497" y="2085276"/>
            <a:ext cx="1438508" cy="3679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23816E-9C04-4B5D-BFA3-A845A5CFE233}"/>
              </a:ext>
            </a:extLst>
          </p:cNvPr>
          <p:cNvSpPr/>
          <p:nvPr/>
        </p:nvSpPr>
        <p:spPr>
          <a:xfrm>
            <a:off x="2193073" y="2449548"/>
            <a:ext cx="1550020" cy="3679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67F97D-84FC-412F-A077-F9CE5C4142A2}"/>
              </a:ext>
            </a:extLst>
          </p:cNvPr>
          <p:cNvSpPr/>
          <p:nvPr/>
        </p:nvSpPr>
        <p:spPr>
          <a:xfrm>
            <a:off x="4977160" y="2269271"/>
            <a:ext cx="1550020" cy="509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4F3C64-F617-47A0-B276-55A49E35142E}"/>
              </a:ext>
            </a:extLst>
          </p:cNvPr>
          <p:cNvSpPr/>
          <p:nvPr/>
        </p:nvSpPr>
        <p:spPr>
          <a:xfrm>
            <a:off x="2837985" y="2977377"/>
            <a:ext cx="1550020" cy="836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50869B-7988-4640-8500-7972F59D1227}"/>
              </a:ext>
            </a:extLst>
          </p:cNvPr>
          <p:cNvSpPr/>
          <p:nvPr/>
        </p:nvSpPr>
        <p:spPr>
          <a:xfrm>
            <a:off x="5752170" y="3089943"/>
            <a:ext cx="1550020" cy="836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B54954-7295-4157-B2E2-F3D6AA10F160}"/>
              </a:ext>
            </a:extLst>
          </p:cNvPr>
          <p:cNvSpPr/>
          <p:nvPr/>
        </p:nvSpPr>
        <p:spPr>
          <a:xfrm>
            <a:off x="3133493" y="4404732"/>
            <a:ext cx="1550020" cy="475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6B578A-63AD-4DB7-A881-9BFD04D660A6}"/>
              </a:ext>
            </a:extLst>
          </p:cNvPr>
          <p:cNvSpPr/>
          <p:nvPr/>
        </p:nvSpPr>
        <p:spPr>
          <a:xfrm>
            <a:off x="3882484" y="4081348"/>
            <a:ext cx="622610" cy="475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B110D0EA-A33A-4FD4-8B4D-F3FBD6D1A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 to Successful Reentry</a:t>
            </a:r>
          </a:p>
        </p:txBody>
      </p:sp>
    </p:spTree>
    <p:extLst>
      <p:ext uri="{BB962C8B-B14F-4D97-AF65-F5344CB8AC3E}">
        <p14:creationId xmlns:p14="http://schemas.microsoft.com/office/powerpoint/2010/main" val="51513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1E3224-CFDE-403C-AE8F-98B1C61668D3}"/>
              </a:ext>
            </a:extLst>
          </p:cNvPr>
          <p:cNvSpPr/>
          <p:nvPr/>
        </p:nvSpPr>
        <p:spPr>
          <a:xfrm>
            <a:off x="304800" y="533400"/>
            <a:ext cx="8534400" cy="6035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http://t1.gstatic.com/images?q=tbn:ANd9GcRlAHnQMMEu27UYiH3LSl0SsbgxxkC4KyYYXh_FXrhVtV6Mdeiq">
            <a:extLst>
              <a:ext uri="{FF2B5EF4-FFF2-40B4-BE49-F238E27FC236}">
                <a16:creationId xmlns:a16="http://schemas.microsoft.com/office/drawing/2014/main" id="{65F45987-1A35-427C-BED7-422E1863B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03365" y="1694793"/>
            <a:ext cx="2229694" cy="346841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E7F1491-C95D-4BD4-A651-4019B624F86F}"/>
              </a:ext>
            </a:extLst>
          </p:cNvPr>
          <p:cNvSpPr txBox="1">
            <a:spLocks/>
          </p:cNvSpPr>
          <p:nvPr/>
        </p:nvSpPr>
        <p:spPr>
          <a:xfrm>
            <a:off x="870656" y="2098838"/>
            <a:ext cx="2743200" cy="266032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1F497D"/>
                </a:solidFill>
              </a:rPr>
              <a:t>What is   Success?</a:t>
            </a:r>
          </a:p>
        </p:txBody>
      </p:sp>
    </p:spTree>
    <p:extLst>
      <p:ext uri="{BB962C8B-B14F-4D97-AF65-F5344CB8AC3E}">
        <p14:creationId xmlns:p14="http://schemas.microsoft.com/office/powerpoint/2010/main" val="205494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1E3224-CFDE-403C-AE8F-98B1C61668D3}"/>
              </a:ext>
            </a:extLst>
          </p:cNvPr>
          <p:cNvSpPr/>
          <p:nvPr/>
        </p:nvSpPr>
        <p:spPr>
          <a:xfrm>
            <a:off x="304800" y="533400"/>
            <a:ext cx="8534400" cy="6035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http://t1.gstatic.com/images?q=tbn:ANd9GcRlAHnQMMEu27UYiH3LSl0SsbgxxkC4KyYYXh_FXrhVtV6Mdeiq">
            <a:extLst>
              <a:ext uri="{FF2B5EF4-FFF2-40B4-BE49-F238E27FC236}">
                <a16:creationId xmlns:a16="http://schemas.microsoft.com/office/drawing/2014/main" id="{65F45987-1A35-427C-BED7-422E1863B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03365" y="1694793"/>
            <a:ext cx="2229694" cy="346841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E7F1491-C95D-4BD4-A651-4019B624F86F}"/>
              </a:ext>
            </a:extLst>
          </p:cNvPr>
          <p:cNvSpPr txBox="1">
            <a:spLocks/>
          </p:cNvSpPr>
          <p:nvPr/>
        </p:nvSpPr>
        <p:spPr>
          <a:xfrm>
            <a:off x="3841631" y="1381536"/>
            <a:ext cx="5078082" cy="409492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marL="457200" indent="-457200" algn="ctr">
              <a:lnSpc>
                <a:spcPct val="90000"/>
              </a:lnSpc>
              <a:spcBef>
                <a:spcPts val="600"/>
              </a:spcBef>
            </a:pPr>
            <a:r>
              <a:rPr lang="en-US" sz="2600" dirty="0">
                <a:solidFill>
                  <a:schemeClr val="tx2">
                    <a:lumMod val="75000"/>
                  </a:schemeClr>
                </a:solidFill>
              </a:rPr>
              <a:t>What we think of ourselves.</a:t>
            </a:r>
          </a:p>
          <a:p>
            <a:pPr marL="457200" indent="-457200" algn="ctr">
              <a:lnSpc>
                <a:spcPct val="90000"/>
              </a:lnSpc>
              <a:spcBef>
                <a:spcPts val="600"/>
              </a:spcBef>
            </a:pPr>
            <a:r>
              <a:rPr lang="en-US" sz="2600" dirty="0">
                <a:solidFill>
                  <a:schemeClr val="tx2">
                    <a:lumMod val="75000"/>
                  </a:schemeClr>
                </a:solidFill>
              </a:rPr>
              <a:t>What we value and </a:t>
            </a:r>
          </a:p>
          <a:p>
            <a:pPr marL="457200" indent="-457200" algn="ctr">
              <a:lnSpc>
                <a:spcPct val="90000"/>
              </a:lnSpc>
              <a:spcBef>
                <a:spcPts val="600"/>
              </a:spcBef>
            </a:pPr>
            <a:r>
              <a:rPr lang="en-US" sz="2600" dirty="0">
                <a:solidFill>
                  <a:schemeClr val="tx2">
                    <a:lumMod val="75000"/>
                  </a:schemeClr>
                </a:solidFill>
              </a:rPr>
              <a:t>have control of in our lives.</a:t>
            </a:r>
          </a:p>
          <a:p>
            <a:pPr marL="457200" indent="-457200" algn="ctr">
              <a:lnSpc>
                <a:spcPct val="90000"/>
              </a:lnSpc>
              <a:spcBef>
                <a:spcPts val="600"/>
              </a:spcBef>
            </a:pPr>
            <a:r>
              <a:rPr lang="en-US" sz="2600" dirty="0">
                <a:solidFill>
                  <a:schemeClr val="tx2">
                    <a:lumMod val="75000"/>
                  </a:schemeClr>
                </a:solidFill>
              </a:rPr>
              <a:t>Decisions we make.</a:t>
            </a:r>
          </a:p>
          <a:p>
            <a:pPr marL="457200" indent="-457200" algn="ctr">
              <a:lnSpc>
                <a:spcPct val="90000"/>
              </a:lnSpc>
              <a:spcBef>
                <a:spcPts val="600"/>
              </a:spcBef>
            </a:pPr>
            <a:r>
              <a:rPr lang="en-US" sz="2600" dirty="0">
                <a:solidFill>
                  <a:schemeClr val="tx2">
                    <a:lumMod val="75000"/>
                  </a:schemeClr>
                </a:solidFill>
              </a:rPr>
              <a:t>How we talk and relate to others.</a:t>
            </a:r>
          </a:p>
          <a:p>
            <a:pPr marL="457200" indent="-457200" algn="ctr">
              <a:lnSpc>
                <a:spcPct val="90000"/>
              </a:lnSpc>
              <a:spcBef>
                <a:spcPts val="600"/>
              </a:spcBef>
            </a:pPr>
            <a:r>
              <a:rPr lang="en-US" sz="2600" dirty="0">
                <a:solidFill>
                  <a:schemeClr val="tx2">
                    <a:lumMod val="75000"/>
                  </a:schemeClr>
                </a:solidFill>
              </a:rPr>
              <a:t>  How we use our personal assets.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12170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 L -0.43055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AEA655A-E053-438F-96C0-E9EE9ED50748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1127521" y="5593966"/>
            <a:ext cx="3968858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C000"/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relatives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3E1F151-0F30-43F9-9D44-D00BC5FD1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5160"/>
          </a:xfrm>
        </p:spPr>
        <p:txBody>
          <a:bodyPr/>
          <a:lstStyle/>
          <a:p>
            <a:r>
              <a:rPr lang="en-US" dirty="0"/>
              <a:t>Control in My Life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FE54989E-9AF3-4BFC-B0B7-6751944708E5}"/>
              </a:ext>
            </a:extLst>
          </p:cNvPr>
          <p:cNvSpPr txBox="1">
            <a:spLocks/>
          </p:cNvSpPr>
          <p:nvPr/>
        </p:nvSpPr>
        <p:spPr>
          <a:xfrm>
            <a:off x="3370138" y="2345418"/>
            <a:ext cx="5906496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C000"/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decision making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2902469B-52B0-4FB2-9D8C-418BC458689B}"/>
              </a:ext>
            </a:extLst>
          </p:cNvPr>
          <p:cNvSpPr txBox="1">
            <a:spLocks/>
          </p:cNvSpPr>
          <p:nvPr/>
        </p:nvSpPr>
        <p:spPr>
          <a:xfrm>
            <a:off x="1930887" y="4244015"/>
            <a:ext cx="5039628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92D050"/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housing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59E93520-9E6C-4A44-BAE4-B8B13A6F2E7D}"/>
              </a:ext>
            </a:extLst>
          </p:cNvPr>
          <p:cNvSpPr txBox="1">
            <a:spLocks/>
          </p:cNvSpPr>
          <p:nvPr/>
        </p:nvSpPr>
        <p:spPr>
          <a:xfrm>
            <a:off x="1178465" y="3489297"/>
            <a:ext cx="4177807" cy="1175187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0000"/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recreation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C9E690E-E18B-495E-9369-53268BD50AC8}"/>
              </a:ext>
            </a:extLst>
          </p:cNvPr>
          <p:cNvSpPr txBox="1">
            <a:spLocks/>
          </p:cNvSpPr>
          <p:nvPr/>
        </p:nvSpPr>
        <p:spPr>
          <a:xfrm>
            <a:off x="866077" y="4244015"/>
            <a:ext cx="3359752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goals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BA446490-36D8-4981-A03D-DACB2E5A5A73}"/>
              </a:ext>
            </a:extLst>
          </p:cNvPr>
          <p:cNvSpPr txBox="1">
            <a:spLocks/>
          </p:cNvSpPr>
          <p:nvPr/>
        </p:nvSpPr>
        <p:spPr>
          <a:xfrm>
            <a:off x="3157166" y="1583806"/>
            <a:ext cx="5506453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what others think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310C178A-A28A-46D6-8903-1F0F43D320E2}"/>
              </a:ext>
            </a:extLst>
          </p:cNvPr>
          <p:cNvSpPr txBox="1">
            <a:spLocks/>
          </p:cNvSpPr>
          <p:nvPr/>
        </p:nvSpPr>
        <p:spPr>
          <a:xfrm>
            <a:off x="4728739" y="2978863"/>
            <a:ext cx="3359752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99FF"/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behavior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6A3720A0-77C9-450D-B4E4-7F3E3C669D20}"/>
              </a:ext>
            </a:extLst>
          </p:cNvPr>
          <p:cNvSpPr txBox="1">
            <a:spLocks/>
          </p:cNvSpPr>
          <p:nvPr/>
        </p:nvSpPr>
        <p:spPr>
          <a:xfrm>
            <a:off x="2889499" y="2978863"/>
            <a:ext cx="2323550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income</a:t>
            </a: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8E668879-41B8-4926-8714-5EE56D9BBFA9}"/>
              </a:ext>
            </a:extLst>
          </p:cNvPr>
          <p:cNvSpPr txBox="1">
            <a:spLocks/>
          </p:cNvSpPr>
          <p:nvPr/>
        </p:nvSpPr>
        <p:spPr>
          <a:xfrm>
            <a:off x="289691" y="2345418"/>
            <a:ext cx="3642753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family time</a:t>
            </a: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C0CCA4C0-F62F-499E-8E6A-551D3B997D30}"/>
              </a:ext>
            </a:extLst>
          </p:cNvPr>
          <p:cNvSpPr txBox="1">
            <a:spLocks/>
          </p:cNvSpPr>
          <p:nvPr/>
        </p:nvSpPr>
        <p:spPr>
          <a:xfrm>
            <a:off x="1225716" y="1583806"/>
            <a:ext cx="3359752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FF99FF"/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self-belief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3B2D8D6B-E851-488A-B1E5-E6A751D335CA}"/>
              </a:ext>
            </a:extLst>
          </p:cNvPr>
          <p:cNvSpPr txBox="1">
            <a:spLocks/>
          </p:cNvSpPr>
          <p:nvPr/>
        </p:nvSpPr>
        <p:spPr>
          <a:xfrm>
            <a:off x="5175815" y="4244015"/>
            <a:ext cx="3418048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transportation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D831A6C6-2724-4247-9058-0160530E12FE}"/>
              </a:ext>
            </a:extLst>
          </p:cNvPr>
          <p:cNvSpPr txBox="1">
            <a:spLocks/>
          </p:cNvSpPr>
          <p:nvPr/>
        </p:nvSpPr>
        <p:spPr>
          <a:xfrm>
            <a:off x="3535454" y="5593966"/>
            <a:ext cx="4058835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housekeeping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DA30F8FC-2DC0-4FE2-B44A-F9BD95CADD1C}"/>
              </a:ext>
            </a:extLst>
          </p:cNvPr>
          <p:cNvSpPr txBox="1">
            <a:spLocks/>
          </p:cNvSpPr>
          <p:nvPr/>
        </p:nvSpPr>
        <p:spPr>
          <a:xfrm>
            <a:off x="648742" y="4933911"/>
            <a:ext cx="3449873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attitude</a:t>
            </a:r>
          </a:p>
        </p:txBody>
      </p:sp>
      <p:sp>
        <p:nvSpPr>
          <p:cNvPr id="24" name="Title 3">
            <a:extLst>
              <a:ext uri="{FF2B5EF4-FFF2-40B4-BE49-F238E27FC236}">
                <a16:creationId xmlns:a16="http://schemas.microsoft.com/office/drawing/2014/main" id="{D57DE111-E502-4659-AE3E-16F2F4E81E97}"/>
              </a:ext>
            </a:extLst>
          </p:cNvPr>
          <p:cNvSpPr txBox="1">
            <a:spLocks/>
          </p:cNvSpPr>
          <p:nvPr/>
        </p:nvSpPr>
        <p:spPr>
          <a:xfrm>
            <a:off x="3988263" y="3625172"/>
            <a:ext cx="4058835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what </a:t>
            </a:r>
            <a:r>
              <a:rPr lang="en-US" sz="2800" dirty="0" err="1">
                <a:solidFill>
                  <a:srgbClr val="073E87">
                    <a:lumMod val="75000"/>
                  </a:srgbClr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i</a:t>
            </a:r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 think</a:t>
            </a:r>
          </a:p>
        </p:txBody>
      </p:sp>
      <p:sp>
        <p:nvSpPr>
          <p:cNvPr id="25" name="Title 3">
            <a:extLst>
              <a:ext uri="{FF2B5EF4-FFF2-40B4-BE49-F238E27FC236}">
                <a16:creationId xmlns:a16="http://schemas.microsoft.com/office/drawing/2014/main" id="{2E7A2034-55BD-43BE-81D5-3D4A64E7DD0F}"/>
              </a:ext>
            </a:extLst>
          </p:cNvPr>
          <p:cNvSpPr txBox="1">
            <a:spLocks/>
          </p:cNvSpPr>
          <p:nvPr/>
        </p:nvSpPr>
        <p:spPr>
          <a:xfrm>
            <a:off x="2954304" y="917811"/>
            <a:ext cx="3040095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92D050"/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knowledge</a:t>
            </a:r>
          </a:p>
        </p:txBody>
      </p:sp>
      <p:sp>
        <p:nvSpPr>
          <p:cNvPr id="26" name="Title 3">
            <a:extLst>
              <a:ext uri="{FF2B5EF4-FFF2-40B4-BE49-F238E27FC236}">
                <a16:creationId xmlns:a16="http://schemas.microsoft.com/office/drawing/2014/main" id="{3E01F520-165C-4B4C-8B81-7E45A3F39682}"/>
              </a:ext>
            </a:extLst>
          </p:cNvPr>
          <p:cNvSpPr txBox="1">
            <a:spLocks/>
          </p:cNvSpPr>
          <p:nvPr/>
        </p:nvSpPr>
        <p:spPr>
          <a:xfrm>
            <a:off x="6059507" y="4798036"/>
            <a:ext cx="1231706" cy="1175187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0000"/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job</a:t>
            </a:r>
          </a:p>
        </p:txBody>
      </p:sp>
      <p:sp>
        <p:nvSpPr>
          <p:cNvPr id="27" name="Title 3">
            <a:extLst>
              <a:ext uri="{FF2B5EF4-FFF2-40B4-BE49-F238E27FC236}">
                <a16:creationId xmlns:a16="http://schemas.microsoft.com/office/drawing/2014/main" id="{40871152-3E7F-4B0C-8208-823F918836D6}"/>
              </a:ext>
            </a:extLst>
          </p:cNvPr>
          <p:cNvSpPr txBox="1">
            <a:spLocks/>
          </p:cNvSpPr>
          <p:nvPr/>
        </p:nvSpPr>
        <p:spPr>
          <a:xfrm>
            <a:off x="3552483" y="4933911"/>
            <a:ext cx="2323550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childcare</a:t>
            </a:r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B843E968-8AB5-45A6-988B-6957F20A6D6C}"/>
              </a:ext>
            </a:extLst>
          </p:cNvPr>
          <p:cNvSpPr txBox="1">
            <a:spLocks/>
          </p:cNvSpPr>
          <p:nvPr/>
        </p:nvSpPr>
        <p:spPr>
          <a:xfrm>
            <a:off x="406655" y="2978863"/>
            <a:ext cx="3418048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health</a:t>
            </a:r>
          </a:p>
        </p:txBody>
      </p:sp>
    </p:spTree>
    <p:extLst>
      <p:ext uri="{BB962C8B-B14F-4D97-AF65-F5344CB8AC3E}">
        <p14:creationId xmlns:p14="http://schemas.microsoft.com/office/powerpoint/2010/main" val="40748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  <p:bldP spid="15" grpId="0"/>
      <p:bldP spid="17" grpId="0"/>
      <p:bldP spid="19" grpId="0"/>
      <p:bldP spid="20" grpId="0"/>
      <p:bldP spid="21" grpId="0"/>
      <p:bldP spid="22" grpId="0"/>
      <p:bldP spid="23" grpId="0"/>
      <p:bldP spid="16" grpId="0"/>
      <p:bldP spid="18" grpId="0"/>
      <p:bldP spid="24" grpId="0"/>
      <p:bldP spid="25" grpId="0"/>
      <p:bldP spid="26" grpId="0"/>
      <p:bldP spid="2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04800" y="977900"/>
            <a:ext cx="8382000" cy="51054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endParaRPr lang="en-US" sz="4800" dirty="0">
              <a:solidFill>
                <a:srgbClr val="073E87">
                  <a:lumMod val="75000"/>
                </a:srgbClr>
              </a:solidFill>
            </a:endParaRPr>
          </a:p>
          <a:p>
            <a:pPr algn="ctr"/>
            <a:r>
              <a:rPr lang="en-US" sz="4800" dirty="0">
                <a:solidFill>
                  <a:srgbClr val="073E87">
                    <a:lumMod val="75000"/>
                  </a:srgbClr>
                </a:solidFill>
              </a:rPr>
              <a:t>Building Your Financial House</a:t>
            </a:r>
          </a:p>
          <a:p>
            <a:pPr algn="ctr"/>
            <a:r>
              <a:rPr lang="en-US" sz="4800" dirty="0">
                <a:solidFill>
                  <a:srgbClr val="073E87">
                    <a:lumMod val="75000"/>
                  </a:srgbClr>
                </a:solidFill>
              </a:rPr>
              <a:t>WELCOME</a:t>
            </a:r>
          </a:p>
          <a:p>
            <a:pPr algn="ctr"/>
            <a:endParaRPr lang="en-US" sz="2400" dirty="0">
              <a:solidFill>
                <a:srgbClr val="073E87">
                  <a:lumMod val="75000"/>
                </a:srgbClr>
              </a:solidFill>
            </a:endParaRPr>
          </a:p>
          <a:p>
            <a:pPr algn="ctr"/>
            <a:endParaRPr lang="en-US" sz="2400" dirty="0">
              <a:solidFill>
                <a:srgbClr val="073E87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6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25136331-181A-4DC9-9DBF-BDC02DDBC9C6}"/>
              </a:ext>
            </a:extLst>
          </p:cNvPr>
          <p:cNvSpPr txBox="1">
            <a:spLocks/>
          </p:cNvSpPr>
          <p:nvPr/>
        </p:nvSpPr>
        <p:spPr>
          <a:xfrm>
            <a:off x="473841" y="2295986"/>
            <a:ext cx="2743200" cy="266032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1F497D"/>
                </a:solidFill>
              </a:rPr>
              <a:t>What is   an asset?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FCC78383-01DE-4DB1-ADB5-228FD0C51F27}"/>
              </a:ext>
            </a:extLst>
          </p:cNvPr>
          <p:cNvSpPr txBox="1">
            <a:spLocks/>
          </p:cNvSpPr>
          <p:nvPr/>
        </p:nvSpPr>
        <p:spPr>
          <a:xfrm>
            <a:off x="3940941" y="1847020"/>
            <a:ext cx="4729218" cy="289226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1F497D"/>
                </a:solidFill>
              </a:rPr>
              <a:t>Something of value as in a possession or quality</a:t>
            </a:r>
          </a:p>
        </p:txBody>
      </p:sp>
      <p:pic>
        <p:nvPicPr>
          <p:cNvPr id="7" name="Picture 6" descr="Calendar&#10;&#10;Description automatically generated">
            <a:extLst>
              <a:ext uri="{FF2B5EF4-FFF2-40B4-BE49-F238E27FC236}">
                <a16:creationId xmlns:a16="http://schemas.microsoft.com/office/drawing/2014/main" id="{40ECB484-9C4E-409B-9C84-08118771A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940941" y="1886263"/>
            <a:ext cx="4639693" cy="34797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23127E-98B2-4ACF-91A2-622B264AD161}"/>
              </a:ext>
            </a:extLst>
          </p:cNvPr>
          <p:cNvSpPr txBox="1"/>
          <p:nvPr/>
        </p:nvSpPr>
        <p:spPr>
          <a:xfrm>
            <a:off x="0" y="6835716"/>
            <a:ext cx="42017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 tooltip="https://www.flickr.com/photos/68751915@N05/6355351769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5" tooltip="https://creativecommons.org/licenses/by-sa/3.0/"/>
              </a:rPr>
              <a:t>CC BY-SA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15496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C975DD-637E-4CE7-8C7F-D0995C95F5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892840" y="1533525"/>
            <a:ext cx="2993151" cy="2215918"/>
          </a:xfrm>
          <a:prstGeom prst="rect">
            <a:avLst/>
          </a:prstGeom>
        </p:spPr>
      </p:pic>
      <p:pic>
        <p:nvPicPr>
          <p:cNvPr id="15" name="Picture 8" descr="http://t2.gstatic.com/images?q=tbn:ANd9GcTgKtA30LnqHpQaG4uV17vAGOZ3St55EdNbxkJbZzNeLVbyO3w&amp;t=1&amp;usg=__47tx1HFHDFtMWhsnaWlQwJ1DUTY=">
            <a:extLst>
              <a:ext uri="{FF2B5EF4-FFF2-40B4-BE49-F238E27FC236}">
                <a16:creationId xmlns:a16="http://schemas.microsoft.com/office/drawing/2014/main" id="{6ECB484F-F841-4F30-9011-12881CD25F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t="18666" r="1" b="9392"/>
          <a:stretch/>
        </p:blipFill>
        <p:spPr bwMode="auto">
          <a:xfrm>
            <a:off x="5059976" y="3655768"/>
            <a:ext cx="3078834" cy="2410744"/>
          </a:xfrm>
          <a:prstGeom prst="rect">
            <a:avLst/>
          </a:prstGeom>
          <a:noFill/>
        </p:spPr>
      </p:pic>
      <p:pic>
        <p:nvPicPr>
          <p:cNvPr id="17" name="Picture 4" descr="http://t3.gstatic.com/images?q=tbn:U4Hrjgdar8YRkM:http://www.whiterockconstruction.co.uk/carpentry.jpg&amp;t=1">
            <a:extLst>
              <a:ext uri="{FF2B5EF4-FFF2-40B4-BE49-F238E27FC236}">
                <a16:creationId xmlns:a16="http://schemas.microsoft.com/office/drawing/2014/main" id="{7B794494-B531-4340-A9DF-B26F7AC28B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27985"/>
          <a:stretch/>
        </p:blipFill>
        <p:spPr bwMode="auto">
          <a:xfrm>
            <a:off x="3149640" y="1552575"/>
            <a:ext cx="2844720" cy="2619129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</p:spPr>
      </p:pic>
      <p:pic>
        <p:nvPicPr>
          <p:cNvPr id="27" name="Picture 10" descr="http://t1.gstatic.com/images?q=tbn:ANd9GcR2M66BLO1iOTQrbX9SVoJWeyTawf3dm6eudYKoM6yNYlSNDXk&amp;t=1&amp;usg=__eJW2FTeZnfPM-6hEsMPGdx5h9oI=">
            <a:extLst>
              <a:ext uri="{FF2B5EF4-FFF2-40B4-BE49-F238E27FC236}">
                <a16:creationId xmlns:a16="http://schemas.microsoft.com/office/drawing/2014/main" id="{33D217FB-E215-4782-B2D2-F4DB304759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r="1" b="42199"/>
          <a:stretch/>
        </p:blipFill>
        <p:spPr bwMode="auto">
          <a:xfrm>
            <a:off x="2537982" y="4217754"/>
            <a:ext cx="2521994" cy="1877424"/>
          </a:xfrm>
          <a:prstGeom prst="rect">
            <a:avLst/>
          </a:prstGeom>
          <a:noFill/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186EE16D-E66D-4110-BDDD-A61B54058F33}"/>
              </a:ext>
            </a:extLst>
          </p:cNvPr>
          <p:cNvSpPr txBox="1">
            <a:spLocks/>
          </p:cNvSpPr>
          <p:nvPr/>
        </p:nvSpPr>
        <p:spPr>
          <a:xfrm>
            <a:off x="406440" y="2341738"/>
            <a:ext cx="2743200" cy="266032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1F497D"/>
                </a:solidFill>
              </a:rPr>
              <a:t>What are personal   assets?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871422-A184-411F-AC6F-68F11B8E08FB}"/>
              </a:ext>
            </a:extLst>
          </p:cNvPr>
          <p:cNvSpPr txBox="1"/>
          <p:nvPr/>
        </p:nvSpPr>
        <p:spPr>
          <a:xfrm>
            <a:off x="0" y="6882696"/>
            <a:ext cx="2857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 tooltip="http://www.openeducation.net/2010/12/27/college-graduation-rates-a-bigger-problem-as-college-access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8" tooltip="https://creativecommons.org/licenses/by/3.0/"/>
              </a:rPr>
              <a:t>CC BY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43779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6B1E2E-ADB3-439B-8BCA-099FCB2E3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9891E78-523C-4A96-BB62-62EDB7D31B92}"/>
              </a:ext>
            </a:extLst>
          </p:cNvPr>
          <p:cNvSpPr txBox="1">
            <a:spLocks/>
          </p:cNvSpPr>
          <p:nvPr/>
        </p:nvSpPr>
        <p:spPr>
          <a:xfrm>
            <a:off x="3374259" y="954677"/>
            <a:ext cx="5522091" cy="539460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F497D"/>
                </a:solidFill>
              </a:rPr>
              <a:t>Diplomas and degrees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F497D"/>
                </a:solidFill>
              </a:rPr>
              <a:t>Apprenticeships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F497D"/>
                </a:solidFill>
              </a:rPr>
              <a:t>Career certificates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F497D"/>
                </a:solidFill>
              </a:rPr>
              <a:t>Workplace training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F497D"/>
                </a:solidFill>
              </a:rPr>
              <a:t>Personal enrichment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F497D"/>
                </a:solidFill>
              </a:rPr>
              <a:t>Self-study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ED191E-823D-406E-872E-D7B58FEB6170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801" y="2009246"/>
            <a:ext cx="2324781" cy="334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410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6B1E2E-ADB3-439B-8BCA-099FCB2E3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Skills and Talents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9891E78-523C-4A96-BB62-62EDB7D31B92}"/>
              </a:ext>
            </a:extLst>
          </p:cNvPr>
          <p:cNvSpPr txBox="1">
            <a:spLocks/>
          </p:cNvSpPr>
          <p:nvPr/>
        </p:nvSpPr>
        <p:spPr>
          <a:xfrm>
            <a:off x="3374259" y="954677"/>
            <a:ext cx="5522091" cy="539460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F497D"/>
                </a:solidFill>
              </a:rPr>
              <a:t>Physical</a:t>
            </a:r>
          </a:p>
          <a:p>
            <a:pPr marL="1028700" lvl="1" indent="-571500">
              <a:buFont typeface="Gadugi" panose="020B0502040204020203" pitchFamily="34" charset="0"/>
              <a:buChar char="−"/>
            </a:pPr>
            <a:r>
              <a:rPr lang="en-US" sz="2800" dirty="0">
                <a:solidFill>
                  <a:srgbClr val="1F497D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Strength</a:t>
            </a:r>
          </a:p>
          <a:p>
            <a:pPr marL="1028700" lvl="1" indent="-571500">
              <a:buFont typeface="Gadugi" panose="020B0502040204020203" pitchFamily="34" charset="0"/>
              <a:buChar char="−"/>
            </a:pPr>
            <a:r>
              <a:rPr lang="en-US" sz="2800" dirty="0">
                <a:solidFill>
                  <a:srgbClr val="1F497D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Endurance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F497D"/>
                </a:solidFill>
              </a:rPr>
              <a:t>Academic</a:t>
            </a:r>
          </a:p>
          <a:p>
            <a:pPr marL="914400" lvl="1" indent="-457200">
              <a:buFont typeface="Gadugi" panose="020B0502040204020203" pitchFamily="34" charset="0"/>
              <a:buChar char="−"/>
            </a:pPr>
            <a:r>
              <a:rPr lang="en-US" sz="2800" dirty="0">
                <a:solidFill>
                  <a:srgbClr val="1F497D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Problem solving</a:t>
            </a:r>
          </a:p>
          <a:p>
            <a:pPr marL="914400" lvl="1" indent="-457200">
              <a:buFont typeface="Gadugi" panose="020B0502040204020203" pitchFamily="34" charset="0"/>
              <a:buChar char="−"/>
            </a:pPr>
            <a:r>
              <a:rPr lang="en-US" sz="2800" dirty="0">
                <a:solidFill>
                  <a:srgbClr val="1F497D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Communications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F497D"/>
                </a:solidFill>
              </a:rPr>
              <a:t>Practical</a:t>
            </a:r>
          </a:p>
          <a:p>
            <a:pPr marL="1028700" lvl="1" indent="-571500">
              <a:buFont typeface="Gadugi" panose="020B0502040204020203" pitchFamily="34" charset="0"/>
              <a:buChar char="−"/>
            </a:pPr>
            <a:r>
              <a:rPr lang="en-US" sz="2800" dirty="0">
                <a:solidFill>
                  <a:srgbClr val="1F497D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Crafts</a:t>
            </a:r>
          </a:p>
          <a:p>
            <a:pPr marL="1028700" lvl="1" indent="-571500">
              <a:buFont typeface="Gadugi" panose="020B0502040204020203" pitchFamily="34" charset="0"/>
              <a:buChar char="−"/>
            </a:pPr>
            <a:r>
              <a:rPr lang="en-US" sz="2800" dirty="0">
                <a:solidFill>
                  <a:srgbClr val="1F497D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Hobbies</a:t>
            </a:r>
          </a:p>
        </p:txBody>
      </p:sp>
      <p:pic>
        <p:nvPicPr>
          <p:cNvPr id="7" name="Picture 4" descr="http://t3.gstatic.com/images?q=tbn:U4Hrjgdar8YRkM:http://www.whiterockconstruction.co.uk/carpentry.jpg&amp;t=1">
            <a:extLst>
              <a:ext uri="{FF2B5EF4-FFF2-40B4-BE49-F238E27FC236}">
                <a16:creationId xmlns:a16="http://schemas.microsoft.com/office/drawing/2014/main" id="{2F669800-BA76-4618-9A79-04C0E4A0F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688" y="4779667"/>
            <a:ext cx="1633744" cy="163374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 2" descr="M:\DPI 2014\Securing Your Financial House - Online Delinquency Program\Module 1-You Are Here\SYFH Online Module 1 - Files\SYFH Online Module 1 - Images\iStock Lumberjack.jpg">
            <a:extLst>
              <a:ext uri="{FF2B5EF4-FFF2-40B4-BE49-F238E27FC236}">
                <a16:creationId xmlns:a16="http://schemas.microsoft.com/office/drawing/2014/main" id="{349811A4-2723-4F8D-B408-6E4EB696F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249" y="1324443"/>
            <a:ext cx="2292623" cy="157824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Picture 5" descr="M:\DPI 2014\Securing Your Financial House - Online Delinquency Program\Module 1-You Are Here\SYFH Online Module 1 - Files\SYFH Online Module 1 - Images\iStock Kids Talking in Cansl.jpg">
            <a:extLst>
              <a:ext uri="{FF2B5EF4-FFF2-40B4-BE49-F238E27FC236}">
                <a16:creationId xmlns:a16="http://schemas.microsoft.com/office/drawing/2014/main" id="{8481B835-13A3-4087-AC6E-BEF418E67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6249" y="3073799"/>
            <a:ext cx="2292623" cy="1534757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888804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6B1E2E-ADB3-439B-8BCA-099FCB2E3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Personality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9891E78-523C-4A96-BB62-62EDB7D31B92}"/>
              </a:ext>
            </a:extLst>
          </p:cNvPr>
          <p:cNvSpPr txBox="1">
            <a:spLocks/>
          </p:cNvSpPr>
          <p:nvPr/>
        </p:nvSpPr>
        <p:spPr>
          <a:xfrm>
            <a:off x="3374259" y="1194398"/>
            <a:ext cx="5522091" cy="539460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F497D"/>
                </a:solidFill>
              </a:rPr>
              <a:t>Describe yourself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F497D"/>
                </a:solidFill>
              </a:rPr>
              <a:t>How would a friend, co-worker or family member describe you?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F497D"/>
                </a:solidFill>
              </a:rPr>
              <a:t>What brings you joy?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F497D"/>
                </a:solidFill>
              </a:rPr>
              <a:t>What is your biggest fear?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F497D"/>
                </a:solidFill>
              </a:rPr>
              <a:t>What is your biggest dream?</a:t>
            </a:r>
          </a:p>
        </p:txBody>
      </p:sp>
      <p:pic>
        <p:nvPicPr>
          <p:cNvPr id="10" name="Picture 10" descr="http://t1.gstatic.com/images?q=tbn:ANd9GcR2M66BLO1iOTQrbX9SVoJWeyTawf3dm6eudYKoM6yNYlSNDXk&amp;t=1&amp;usg=__eJW2FTeZnfPM-6hEsMPGdx5h9oI=">
            <a:extLst>
              <a:ext uri="{FF2B5EF4-FFF2-40B4-BE49-F238E27FC236}">
                <a16:creationId xmlns:a16="http://schemas.microsoft.com/office/drawing/2014/main" id="{A7131A88-2DC0-4FB0-835C-0249E7707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941" b="98039" l="9596" r="89899">
                        <a14:foregroundMark x1="60101" y1="13725" x2="47475" y2="13333"/>
                        <a14:foregroundMark x1="25758" y1="79608" x2="18182" y2="88627"/>
                        <a14:foregroundMark x1="18182" y1="88627" x2="20202" y2="98039"/>
                        <a14:foregroundMark x1="20202" y1="98039" x2="20707" y2="97255"/>
                      </a14:backgroundRemoval>
                    </a14:imgEffect>
                  </a14:imgLayer>
                </a14:imgProps>
              </a:ext>
            </a:extLst>
          </a:blip>
          <a:srcRect t="5091" b="7720"/>
          <a:stretch>
            <a:fillRect/>
          </a:stretch>
        </p:blipFill>
        <p:spPr bwMode="auto">
          <a:xfrm>
            <a:off x="91044" y="2034362"/>
            <a:ext cx="3140973" cy="3095778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292607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6B1E2E-ADB3-439B-8BCA-099FCB2E3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Connections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9891E78-523C-4A96-BB62-62EDB7D31B92}"/>
              </a:ext>
            </a:extLst>
          </p:cNvPr>
          <p:cNvSpPr txBox="1">
            <a:spLocks/>
          </p:cNvSpPr>
          <p:nvPr/>
        </p:nvSpPr>
        <p:spPr>
          <a:xfrm>
            <a:off x="3374259" y="1194398"/>
            <a:ext cx="5522091" cy="539460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F497D"/>
                </a:solidFill>
              </a:rPr>
              <a:t>Circle of influence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F497D"/>
                </a:solidFill>
              </a:rPr>
              <a:t>Who do you respect and why?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F497D"/>
                </a:solidFill>
              </a:rPr>
              <a:t>Do you have a mentor?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F497D"/>
                </a:solidFill>
              </a:rPr>
              <a:t>Who could you call if your car broke down?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F497D"/>
                </a:solidFill>
              </a:rPr>
              <a:t>Who has helped you along the way?</a:t>
            </a:r>
          </a:p>
        </p:txBody>
      </p:sp>
      <p:pic>
        <p:nvPicPr>
          <p:cNvPr id="6" name="Picture 8" descr="http://t2.gstatic.com/images?q=tbn:ANd9GcTgKtA30LnqHpQaG4uV17vAGOZ3St55EdNbxkJbZzNeLVbyO3w&amp;t=1&amp;usg=__47tx1HFHDFtMWhsnaWlQwJ1DUTY=">
            <a:extLst>
              <a:ext uri="{FF2B5EF4-FFF2-40B4-BE49-F238E27FC236}">
                <a16:creationId xmlns:a16="http://schemas.microsoft.com/office/drawing/2014/main" id="{BBC271F3-1E7A-4F88-A9EE-3FA7069CF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079" y="2684663"/>
            <a:ext cx="2699150" cy="2502468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658320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M:\iStock Photos-Financial Education\iStock ManOnMountainTop Victory.jpg">
            <a:extLst>
              <a:ext uri="{FF2B5EF4-FFF2-40B4-BE49-F238E27FC236}">
                <a16:creationId xmlns:a16="http://schemas.microsoft.com/office/drawing/2014/main" id="{D005B409-AF26-45FE-A4F5-399FC3B9F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33431"/>
          <a:stretch/>
        </p:blipFill>
        <p:spPr bwMode="auto">
          <a:xfrm>
            <a:off x="593557" y="1909010"/>
            <a:ext cx="3544031" cy="36424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4CE525A-78BD-46D2-8955-667416F4DBDC}"/>
              </a:ext>
            </a:extLst>
          </p:cNvPr>
          <p:cNvSpPr txBox="1">
            <a:spLocks/>
          </p:cNvSpPr>
          <p:nvPr/>
        </p:nvSpPr>
        <p:spPr>
          <a:xfrm>
            <a:off x="4495800" y="1997693"/>
            <a:ext cx="3985188" cy="3465095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/>
              <a:t>Personal Assets</a:t>
            </a:r>
          </a:p>
          <a:p>
            <a:endParaRPr lang="en-US" dirty="0"/>
          </a:p>
          <a:p>
            <a:pPr algn="ctr"/>
            <a:r>
              <a:rPr lang="en-US" dirty="0"/>
              <a:t>Things that nobody can take away      from you!	</a:t>
            </a:r>
          </a:p>
        </p:txBody>
      </p:sp>
    </p:spTree>
    <p:extLst>
      <p:ext uri="{BB962C8B-B14F-4D97-AF65-F5344CB8AC3E}">
        <p14:creationId xmlns:p14="http://schemas.microsoft.com/office/powerpoint/2010/main" val="249096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3025204" y="840629"/>
            <a:ext cx="6283388" cy="5468731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9" b="97977" l="9510" r="89914">
                        <a14:foregroundMark x1="38617" y1="76301" x2="38617" y2="76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9021"/>
            <a:ext cx="2613871" cy="260633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loud 15"/>
          <p:cNvSpPr/>
          <p:nvPr/>
        </p:nvSpPr>
        <p:spPr>
          <a:xfrm>
            <a:off x="1914602" y="4522925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2509468" y="4209942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3700931" y="1317026"/>
            <a:ext cx="5293890" cy="403022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Please share:  </a:t>
            </a:r>
          </a:p>
          <a:p>
            <a:pPr marL="233363" indent="-233363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Something you like to do</a:t>
            </a:r>
          </a:p>
          <a:p>
            <a:pPr marL="233363" indent="-233363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Something that comes naturally to you</a:t>
            </a:r>
          </a:p>
          <a:p>
            <a:pPr marL="233363" indent="-233363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The last compliment you received</a:t>
            </a:r>
          </a:p>
          <a:p>
            <a:pPr marL="233363" indent="-233363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An accomplishment that made you proud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3E1F151-0F30-43F9-9D44-D00BC5FD1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Chat Share</a:t>
            </a:r>
          </a:p>
        </p:txBody>
      </p:sp>
    </p:spTree>
    <p:extLst>
      <p:ext uri="{BB962C8B-B14F-4D97-AF65-F5344CB8AC3E}">
        <p14:creationId xmlns:p14="http://schemas.microsoft.com/office/powerpoint/2010/main" val="392400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8" grpId="0" animBg="1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AEA655A-E053-438F-96C0-E9EE9ED50748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3704635" y="4032250"/>
            <a:ext cx="3968858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C000"/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strong</a:t>
            </a:r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 </a:t>
            </a:r>
            <a:r>
              <a:rPr lang="en-US" sz="3200" dirty="0">
                <a:solidFill>
                  <a:srgbClr val="FFC000"/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work</a:t>
            </a:r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 </a:t>
            </a:r>
            <a:r>
              <a:rPr lang="en-US" sz="3200" dirty="0">
                <a:solidFill>
                  <a:srgbClr val="FFC000"/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ethic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3E1F151-0F30-43F9-9D44-D00BC5FD1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5160"/>
          </a:xfrm>
        </p:spPr>
        <p:txBody>
          <a:bodyPr/>
          <a:lstStyle/>
          <a:p>
            <a:r>
              <a:rPr lang="en-US" dirty="0"/>
              <a:t>Assets Employers Want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FE54989E-9AF3-4BFC-B0B7-6751944708E5}"/>
              </a:ext>
            </a:extLst>
          </p:cNvPr>
          <p:cNvSpPr txBox="1">
            <a:spLocks/>
          </p:cNvSpPr>
          <p:nvPr/>
        </p:nvSpPr>
        <p:spPr>
          <a:xfrm>
            <a:off x="3084014" y="2210209"/>
            <a:ext cx="5906496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time management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2902469B-52B0-4FB2-9D8C-418BC458689B}"/>
              </a:ext>
            </a:extLst>
          </p:cNvPr>
          <p:cNvSpPr txBox="1">
            <a:spLocks/>
          </p:cNvSpPr>
          <p:nvPr/>
        </p:nvSpPr>
        <p:spPr>
          <a:xfrm>
            <a:off x="2127841" y="4564694"/>
            <a:ext cx="5039628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92D050"/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problem-solver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59E93520-9E6C-4A44-BAE4-B8B13A6F2E7D}"/>
              </a:ext>
            </a:extLst>
          </p:cNvPr>
          <p:cNvSpPr txBox="1">
            <a:spLocks/>
          </p:cNvSpPr>
          <p:nvPr/>
        </p:nvSpPr>
        <p:spPr>
          <a:xfrm>
            <a:off x="851393" y="3374476"/>
            <a:ext cx="7592524" cy="1175187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0000"/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good communication skills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C9E690E-E18B-495E-9369-53268BD50AC8}"/>
              </a:ext>
            </a:extLst>
          </p:cNvPr>
          <p:cNvSpPr txBox="1">
            <a:spLocks/>
          </p:cNvSpPr>
          <p:nvPr/>
        </p:nvSpPr>
        <p:spPr>
          <a:xfrm>
            <a:off x="1212248" y="3977843"/>
            <a:ext cx="3359752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focused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BA446490-36D8-4981-A03D-DACB2E5A5A73}"/>
              </a:ext>
            </a:extLst>
          </p:cNvPr>
          <p:cNvSpPr txBox="1">
            <a:spLocks/>
          </p:cNvSpPr>
          <p:nvPr/>
        </p:nvSpPr>
        <p:spPr>
          <a:xfrm>
            <a:off x="3284035" y="1550966"/>
            <a:ext cx="5506453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work well under pressure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310C178A-A28A-46D6-8903-1F0F43D320E2}"/>
              </a:ext>
            </a:extLst>
          </p:cNvPr>
          <p:cNvSpPr txBox="1">
            <a:spLocks/>
          </p:cNvSpPr>
          <p:nvPr/>
        </p:nvSpPr>
        <p:spPr>
          <a:xfrm>
            <a:off x="4448908" y="2854820"/>
            <a:ext cx="3359752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99FF"/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team player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6A3720A0-77C9-450D-B4E4-7F3E3C669D20}"/>
              </a:ext>
            </a:extLst>
          </p:cNvPr>
          <p:cNvSpPr txBox="1">
            <a:spLocks/>
          </p:cNvSpPr>
          <p:nvPr/>
        </p:nvSpPr>
        <p:spPr>
          <a:xfrm>
            <a:off x="609154" y="2847305"/>
            <a:ext cx="3962846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positive attitude</a:t>
            </a: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8E668879-41B8-4926-8714-5EE56D9BBFA9}"/>
              </a:ext>
            </a:extLst>
          </p:cNvPr>
          <p:cNvSpPr txBox="1">
            <a:spLocks/>
          </p:cNvSpPr>
          <p:nvPr/>
        </p:nvSpPr>
        <p:spPr>
          <a:xfrm>
            <a:off x="726262" y="2195197"/>
            <a:ext cx="3359752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flexible</a:t>
            </a: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C0CCA4C0-F62F-499E-8E6A-551D3B997D30}"/>
              </a:ext>
            </a:extLst>
          </p:cNvPr>
          <p:cNvSpPr txBox="1">
            <a:spLocks/>
          </p:cNvSpPr>
          <p:nvPr/>
        </p:nvSpPr>
        <p:spPr>
          <a:xfrm>
            <a:off x="254906" y="1485878"/>
            <a:ext cx="3359752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FF99FF"/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self-starter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3B2D8D6B-E851-488A-B1E5-E6A751D335CA}"/>
              </a:ext>
            </a:extLst>
          </p:cNvPr>
          <p:cNvSpPr txBox="1">
            <a:spLocks/>
          </p:cNvSpPr>
          <p:nvPr/>
        </p:nvSpPr>
        <p:spPr>
          <a:xfrm>
            <a:off x="308102" y="5099394"/>
            <a:ext cx="8534400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get along with people of different backgrounds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D831A6C6-2724-4247-9058-0160530E12FE}"/>
              </a:ext>
            </a:extLst>
          </p:cNvPr>
          <p:cNvSpPr txBox="1">
            <a:spLocks/>
          </p:cNvSpPr>
          <p:nvPr/>
        </p:nvSpPr>
        <p:spPr>
          <a:xfrm>
            <a:off x="3614657" y="5557789"/>
            <a:ext cx="4058835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organizational skills</a:t>
            </a:r>
          </a:p>
        </p:txBody>
      </p:sp>
    </p:spTree>
    <p:extLst>
      <p:ext uri="{BB962C8B-B14F-4D97-AF65-F5344CB8AC3E}">
        <p14:creationId xmlns:p14="http://schemas.microsoft.com/office/powerpoint/2010/main" val="111213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  <p:bldP spid="15" grpId="0"/>
      <p:bldP spid="17" grpId="0"/>
      <p:bldP spid="19" grpId="0"/>
      <p:bldP spid="20" grpId="0"/>
      <p:bldP spid="21" grpId="0"/>
      <p:bldP spid="22" grpId="0"/>
      <p:bldP spid="23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9891E78-523C-4A96-BB62-62EDB7D31B92}"/>
              </a:ext>
            </a:extLst>
          </p:cNvPr>
          <p:cNvSpPr txBox="1">
            <a:spLocks/>
          </p:cNvSpPr>
          <p:nvPr/>
        </p:nvSpPr>
        <p:spPr>
          <a:xfrm>
            <a:off x="3374259" y="1194400"/>
            <a:ext cx="5522091" cy="524157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r>
              <a:rPr lang="en-US" sz="2800" dirty="0">
                <a:solidFill>
                  <a:srgbClr val="1F497D"/>
                </a:solidFill>
              </a:rPr>
              <a:t>I am the go-to person for planning family events (weddings, anniversaries, etc.).  </a:t>
            </a:r>
          </a:p>
          <a:p>
            <a:endParaRPr lang="en-US" sz="1400" dirty="0">
              <a:solidFill>
                <a:srgbClr val="1F497D"/>
              </a:solidFill>
            </a:endParaRPr>
          </a:p>
          <a:p>
            <a:r>
              <a:rPr lang="en-US" sz="2800" dirty="0">
                <a:solidFill>
                  <a:srgbClr val="1F497D"/>
                </a:solidFill>
              </a:rPr>
              <a:t>If I can coordinate details of major life events, I know I will be able to meet the organizational demands of the job.</a:t>
            </a:r>
          </a:p>
          <a:p>
            <a:pPr algn="ctr"/>
            <a:endParaRPr lang="en-US" sz="1400" dirty="0">
              <a:solidFill>
                <a:srgbClr val="1F497D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Time management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Organizational skills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Meet deadlines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Work with difficult people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11074A-3A12-47D2-9840-45FFB174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 Personal Assets to Job Skills</a:t>
            </a:r>
          </a:p>
        </p:txBody>
      </p:sp>
      <p:pic>
        <p:nvPicPr>
          <p:cNvPr id="6" name="Picture 4" descr="clear long-stem wine glasses on table">
            <a:extLst>
              <a:ext uri="{FF2B5EF4-FFF2-40B4-BE49-F238E27FC236}">
                <a16:creationId xmlns:a16="http://schemas.microsoft.com/office/drawing/2014/main" id="{FED0723C-37CD-49C5-8EC5-E6DFA1326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58" y="1768930"/>
            <a:ext cx="2804051" cy="420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9667B710-1B98-4184-B0F4-A4673FFA2F21}"/>
              </a:ext>
            </a:extLst>
          </p:cNvPr>
          <p:cNvSpPr txBox="1">
            <a:spLocks/>
          </p:cNvSpPr>
          <p:nvPr/>
        </p:nvSpPr>
        <p:spPr>
          <a:xfrm>
            <a:off x="624166" y="2874227"/>
            <a:ext cx="2581834" cy="1891203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3600" dirty="0"/>
              <a:t>I know how to throw a good party!</a:t>
            </a:r>
          </a:p>
        </p:txBody>
      </p:sp>
    </p:spTree>
    <p:extLst>
      <p:ext uri="{BB962C8B-B14F-4D97-AF65-F5344CB8AC3E}">
        <p14:creationId xmlns:p14="http://schemas.microsoft.com/office/powerpoint/2010/main" val="428663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 txBox="1">
            <a:spLocks/>
          </p:cNvSpPr>
          <p:nvPr/>
        </p:nvSpPr>
        <p:spPr>
          <a:xfrm>
            <a:off x="0" y="12700"/>
            <a:ext cx="9121588" cy="762000"/>
          </a:xfrm>
          <a:prstGeom prst="rect">
            <a:avLst/>
          </a:prstGeom>
          <a:solidFill>
            <a:srgbClr val="DCE6F2">
              <a:alpha val="50196"/>
            </a:srgbClr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Housekeeping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157F57B-ADD7-4BD2-B22E-64045A4B6B19}"/>
              </a:ext>
            </a:extLst>
          </p:cNvPr>
          <p:cNvSpPr txBox="1"/>
          <p:nvPr/>
        </p:nvSpPr>
        <p:spPr>
          <a:xfrm>
            <a:off x="714375" y="1583473"/>
            <a:ext cx="77152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Please mute your phone or computer to eliminate background noise.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To maximize bandwidth:</a:t>
            </a:r>
          </a:p>
          <a:p>
            <a:pPr marL="914400" lvl="1" indent="-4572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(Turn camera off)</a:t>
            </a:r>
          </a:p>
          <a:p>
            <a:pPr marL="914400" lvl="1" indent="-4572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Close unused apps or webpages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Please raise hand or use chat feature for questions.</a:t>
            </a:r>
          </a:p>
        </p:txBody>
      </p:sp>
    </p:spTree>
    <p:extLst>
      <p:ext uri="{BB962C8B-B14F-4D97-AF65-F5344CB8AC3E}">
        <p14:creationId xmlns:p14="http://schemas.microsoft.com/office/powerpoint/2010/main" val="429298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02C0E49-8E34-43D4-A0A1-7FBFE64B93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8" r="30577" b="699"/>
          <a:stretch/>
        </p:blipFill>
        <p:spPr bwMode="auto">
          <a:xfrm>
            <a:off x="499727" y="2340107"/>
            <a:ext cx="2865882" cy="332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9891E78-523C-4A96-BB62-62EDB7D31B92}"/>
              </a:ext>
            </a:extLst>
          </p:cNvPr>
          <p:cNvSpPr txBox="1">
            <a:spLocks/>
          </p:cNvSpPr>
          <p:nvPr/>
        </p:nvSpPr>
        <p:spPr>
          <a:xfrm>
            <a:off x="3374259" y="1194400"/>
            <a:ext cx="5659868" cy="524157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When the dishwasher broke, I downloaded the user manual, looked up how-to videos, and fixed it on my own.</a:t>
            </a:r>
          </a:p>
          <a:p>
            <a:endParaRPr lang="en-US" sz="1400" dirty="0">
              <a:solidFill>
                <a:srgbClr val="1F497D"/>
              </a:solidFill>
            </a:endParaRPr>
          </a:p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My ability to research  and solve mechanical problems will help me keep the company’s equipment in peak operating condition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Self-starter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Problem-solver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Focused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11074A-3A12-47D2-9840-45FFB174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 Personal Assets to Job Skills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9667B710-1B98-4184-B0F4-A4673FFA2F21}"/>
              </a:ext>
            </a:extLst>
          </p:cNvPr>
          <p:cNvSpPr txBox="1">
            <a:spLocks/>
          </p:cNvSpPr>
          <p:nvPr/>
        </p:nvSpPr>
        <p:spPr>
          <a:xfrm>
            <a:off x="624166" y="2874227"/>
            <a:ext cx="2581834" cy="1891203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3600" dirty="0"/>
              <a:t>I figure out how to fix things.</a:t>
            </a:r>
          </a:p>
        </p:txBody>
      </p:sp>
    </p:spTree>
    <p:extLst>
      <p:ext uri="{BB962C8B-B14F-4D97-AF65-F5344CB8AC3E}">
        <p14:creationId xmlns:p14="http://schemas.microsoft.com/office/powerpoint/2010/main" val="192192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woman sitting on the chair">
            <a:extLst>
              <a:ext uri="{FF2B5EF4-FFF2-40B4-BE49-F238E27FC236}">
                <a16:creationId xmlns:a16="http://schemas.microsoft.com/office/drawing/2014/main" id="{62B8F850-60EB-46B3-A0B9-960D0E038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66" y="1810581"/>
            <a:ext cx="2581834" cy="387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9891E78-523C-4A96-BB62-62EDB7D31B92}"/>
              </a:ext>
            </a:extLst>
          </p:cNvPr>
          <p:cNvSpPr txBox="1">
            <a:spLocks/>
          </p:cNvSpPr>
          <p:nvPr/>
        </p:nvSpPr>
        <p:spPr>
          <a:xfrm>
            <a:off x="3374259" y="1194399"/>
            <a:ext cx="5522091" cy="539460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r>
              <a:rPr lang="en-US" sz="2800" dirty="0">
                <a:solidFill>
                  <a:srgbClr val="1F497D"/>
                </a:solidFill>
              </a:rPr>
              <a:t>My friends know that wherever we go, I will strike up a conversation with someone new.</a:t>
            </a:r>
          </a:p>
          <a:p>
            <a:endParaRPr lang="en-US" sz="1400" dirty="0">
              <a:solidFill>
                <a:srgbClr val="1F497D"/>
              </a:solidFill>
            </a:endParaRPr>
          </a:p>
          <a:p>
            <a:r>
              <a:rPr lang="en-US" sz="2800" dirty="0">
                <a:solidFill>
                  <a:srgbClr val="1F497D"/>
                </a:solidFill>
              </a:rPr>
              <a:t>If I can talk to complete strangers, I will be good at the reception desk, greeting customers, suppliers, and management from the home office. </a:t>
            </a:r>
          </a:p>
          <a:p>
            <a:pPr algn="ctr"/>
            <a:endParaRPr lang="en-US" sz="1400" dirty="0">
              <a:solidFill>
                <a:srgbClr val="1F497D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Get along with people of different backgrounds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Positive attitude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Work well under pressure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11074A-3A12-47D2-9840-45FFB174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 Personal Assets to Job Skills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18F462BD-001F-4663-8DF3-0DA46CACC8D7}"/>
              </a:ext>
            </a:extLst>
          </p:cNvPr>
          <p:cNvSpPr txBox="1">
            <a:spLocks/>
          </p:cNvSpPr>
          <p:nvPr/>
        </p:nvSpPr>
        <p:spPr>
          <a:xfrm>
            <a:off x="624166" y="2637744"/>
            <a:ext cx="2581834" cy="1891203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3600" dirty="0"/>
              <a:t>I can talk to anyone!</a:t>
            </a:r>
          </a:p>
        </p:txBody>
      </p:sp>
    </p:spTree>
    <p:extLst>
      <p:ext uri="{BB962C8B-B14F-4D97-AF65-F5344CB8AC3E}">
        <p14:creationId xmlns:p14="http://schemas.microsoft.com/office/powerpoint/2010/main" val="38847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1078A18-4E93-4561-9671-96406CD4C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908275" y="3983159"/>
            <a:ext cx="3285533" cy="2874842"/>
          </a:xfrm>
          <a:prstGeom prst="rect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0951CE25-3253-4956-90A9-B9A16FB1B654}"/>
              </a:ext>
            </a:extLst>
          </p:cNvPr>
          <p:cNvSpPr/>
          <p:nvPr/>
        </p:nvSpPr>
        <p:spPr>
          <a:xfrm>
            <a:off x="727924" y="553584"/>
            <a:ext cx="5668691" cy="4475384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2D0672C0-000A-403B-BB18-50B62D56F37C}"/>
              </a:ext>
            </a:extLst>
          </p:cNvPr>
          <p:cNvSpPr/>
          <p:nvPr/>
        </p:nvSpPr>
        <p:spPr>
          <a:xfrm>
            <a:off x="6681488" y="4139650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046F4061-471C-4BD8-B6EC-E169D2CB5B07}"/>
              </a:ext>
            </a:extLst>
          </p:cNvPr>
          <p:cNvSpPr/>
          <p:nvPr/>
        </p:nvSpPr>
        <p:spPr>
          <a:xfrm>
            <a:off x="6063452" y="3814858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CBFF987C-E0D9-45C7-859E-26437CEEE0E8}"/>
              </a:ext>
            </a:extLst>
          </p:cNvPr>
          <p:cNvSpPr txBox="1">
            <a:spLocks/>
          </p:cNvSpPr>
          <p:nvPr/>
        </p:nvSpPr>
        <p:spPr>
          <a:xfrm>
            <a:off x="1303055" y="1349104"/>
            <a:ext cx="4348322" cy="2465754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1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Fact or Myth</a:t>
            </a:r>
            <a:r>
              <a:rPr lang="en-US" sz="36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?</a:t>
            </a:r>
          </a:p>
          <a:p>
            <a:endParaRPr lang="en-US" sz="3600" dirty="0">
              <a:solidFill>
                <a:srgbClr val="073E87">
                  <a:lumMod val="75000"/>
                </a:srgb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r>
              <a:rPr lang="en-US" sz="36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Individuals who have been convicted of a crime are automatically barred from employment.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6D306B6-7A4C-45C1-B29C-9030F16F7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52" b="16658"/>
          <a:stretch/>
        </p:blipFill>
        <p:spPr bwMode="auto">
          <a:xfrm rot="20325117">
            <a:off x="1029909" y="2038472"/>
            <a:ext cx="5113492" cy="11431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735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6">
            <a:extLst>
              <a:ext uri="{FF2B5EF4-FFF2-40B4-BE49-F238E27FC236}">
                <a16:creationId xmlns:a16="http://schemas.microsoft.com/office/drawing/2014/main" id="{B009FC37-EACC-43B5-A356-0E2555CDCF68}"/>
              </a:ext>
            </a:extLst>
          </p:cNvPr>
          <p:cNvSpPr txBox="1">
            <a:spLocks/>
          </p:cNvSpPr>
          <p:nvPr/>
        </p:nvSpPr>
        <p:spPr>
          <a:xfrm>
            <a:off x="1565651" y="1836718"/>
            <a:ext cx="6012698" cy="2378167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4000" dirty="0"/>
              <a:t>The more you learn, </a:t>
            </a:r>
          </a:p>
          <a:p>
            <a:pPr algn="ctr"/>
            <a:r>
              <a:rPr lang="en-US" sz="4000" dirty="0"/>
              <a:t>the more you earn.</a:t>
            </a:r>
          </a:p>
        </p:txBody>
      </p:sp>
      <p:sp>
        <p:nvSpPr>
          <p:cNvPr id="52" name="Title 6">
            <a:extLst>
              <a:ext uri="{FF2B5EF4-FFF2-40B4-BE49-F238E27FC236}">
                <a16:creationId xmlns:a16="http://schemas.microsoft.com/office/drawing/2014/main" id="{AF881B19-192E-4D6C-92C1-133200DCB690}"/>
              </a:ext>
            </a:extLst>
          </p:cNvPr>
          <p:cNvSpPr txBox="1">
            <a:spLocks/>
          </p:cNvSpPr>
          <p:nvPr/>
        </p:nvSpPr>
        <p:spPr>
          <a:xfrm>
            <a:off x="2055777" y="5131079"/>
            <a:ext cx="1816547" cy="665160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r>
              <a:rPr lang="en-US" dirty="0"/>
              <a:t>$32,188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3E1F151-0F30-43F9-9D44-D00BC5FD1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= Earning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9A82AA6-845C-461F-AA49-84D6CAF1201D}"/>
              </a:ext>
            </a:extLst>
          </p:cNvPr>
          <p:cNvSpPr/>
          <p:nvPr/>
        </p:nvSpPr>
        <p:spPr>
          <a:xfrm>
            <a:off x="2955" y="1695096"/>
            <a:ext cx="1562697" cy="665160"/>
          </a:xfrm>
          <a:custGeom>
            <a:avLst/>
            <a:gdLst>
              <a:gd name="connsiteX0" fmla="*/ 0 w 1562697"/>
              <a:gd name="connsiteY0" fmla="*/ 0 h 961016"/>
              <a:gd name="connsiteX1" fmla="*/ 1562697 w 1562697"/>
              <a:gd name="connsiteY1" fmla="*/ 360370 h 961016"/>
              <a:gd name="connsiteX2" fmla="*/ 1562697 w 1562697"/>
              <a:gd name="connsiteY2" fmla="*/ 961016 h 961016"/>
              <a:gd name="connsiteX3" fmla="*/ 0 w 1562697"/>
              <a:gd name="connsiteY3" fmla="*/ 648897 h 961016"/>
              <a:gd name="connsiteX4" fmla="*/ 0 w 1562697"/>
              <a:gd name="connsiteY4" fmla="*/ 0 h 96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961016">
                <a:moveTo>
                  <a:pt x="0" y="0"/>
                </a:moveTo>
                <a:lnTo>
                  <a:pt x="1562697" y="360370"/>
                </a:lnTo>
                <a:lnTo>
                  <a:pt x="1562697" y="961016"/>
                </a:lnTo>
                <a:lnTo>
                  <a:pt x="0" y="648897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717E259-2253-4549-AC4E-04EA2E7895E6}"/>
              </a:ext>
            </a:extLst>
          </p:cNvPr>
          <p:cNvSpPr/>
          <p:nvPr/>
        </p:nvSpPr>
        <p:spPr>
          <a:xfrm>
            <a:off x="2955" y="2610705"/>
            <a:ext cx="1562697" cy="555586"/>
          </a:xfrm>
          <a:custGeom>
            <a:avLst/>
            <a:gdLst>
              <a:gd name="connsiteX0" fmla="*/ 0 w 1562697"/>
              <a:gd name="connsiteY0" fmla="*/ 0 h 802704"/>
              <a:gd name="connsiteX1" fmla="*/ 1562697 w 1562697"/>
              <a:gd name="connsiteY1" fmla="*/ 202058 h 802704"/>
              <a:gd name="connsiteX2" fmla="*/ 1562697 w 1562697"/>
              <a:gd name="connsiteY2" fmla="*/ 802704 h 802704"/>
              <a:gd name="connsiteX3" fmla="*/ 0 w 1562697"/>
              <a:gd name="connsiteY3" fmla="*/ 665286 h 802704"/>
              <a:gd name="connsiteX4" fmla="*/ 0 w 1562697"/>
              <a:gd name="connsiteY4" fmla="*/ 0 h 80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802704">
                <a:moveTo>
                  <a:pt x="0" y="0"/>
                </a:moveTo>
                <a:lnTo>
                  <a:pt x="1562697" y="202058"/>
                </a:lnTo>
                <a:lnTo>
                  <a:pt x="1562697" y="802704"/>
                </a:lnTo>
                <a:lnTo>
                  <a:pt x="0" y="6652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6CFA46FA-C460-4E85-9EA8-3F928E3FF4F1}"/>
              </a:ext>
            </a:extLst>
          </p:cNvPr>
          <p:cNvSpPr/>
          <p:nvPr/>
        </p:nvSpPr>
        <p:spPr>
          <a:xfrm>
            <a:off x="2955" y="3539580"/>
            <a:ext cx="1562697" cy="538844"/>
          </a:xfrm>
          <a:custGeom>
            <a:avLst/>
            <a:gdLst>
              <a:gd name="connsiteX0" fmla="*/ 0 w 1562697"/>
              <a:gd name="connsiteY0" fmla="*/ 0 h 778516"/>
              <a:gd name="connsiteX1" fmla="*/ 1562697 w 1562697"/>
              <a:gd name="connsiteY1" fmla="*/ 89167 h 778516"/>
              <a:gd name="connsiteX2" fmla="*/ 1562697 w 1562697"/>
              <a:gd name="connsiteY2" fmla="*/ 689814 h 778516"/>
              <a:gd name="connsiteX3" fmla="*/ 0 w 1562697"/>
              <a:gd name="connsiteY3" fmla="*/ 778516 h 778516"/>
              <a:gd name="connsiteX4" fmla="*/ 0 w 1562697"/>
              <a:gd name="connsiteY4" fmla="*/ 0 h 778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778516">
                <a:moveTo>
                  <a:pt x="0" y="0"/>
                </a:moveTo>
                <a:lnTo>
                  <a:pt x="1562697" y="89167"/>
                </a:lnTo>
                <a:lnTo>
                  <a:pt x="1562697" y="689814"/>
                </a:lnTo>
                <a:lnTo>
                  <a:pt x="0" y="778516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FC02979-501E-443A-B6B6-E52411DE008C}"/>
              </a:ext>
            </a:extLst>
          </p:cNvPr>
          <p:cNvSpPr/>
          <p:nvPr/>
        </p:nvSpPr>
        <p:spPr>
          <a:xfrm>
            <a:off x="-12810" y="4459787"/>
            <a:ext cx="1578462" cy="556997"/>
          </a:xfrm>
          <a:custGeom>
            <a:avLst/>
            <a:gdLst>
              <a:gd name="connsiteX0" fmla="*/ 1578462 w 1578462"/>
              <a:gd name="connsiteY0" fmla="*/ 0 h 804743"/>
              <a:gd name="connsiteX1" fmla="*/ 1578462 w 1578462"/>
              <a:gd name="connsiteY1" fmla="*/ 600647 h 804743"/>
              <a:gd name="connsiteX2" fmla="*/ 0 w 1578462"/>
              <a:gd name="connsiteY2" fmla="*/ 804743 h 804743"/>
              <a:gd name="connsiteX3" fmla="*/ 0 w 1578462"/>
              <a:gd name="connsiteY3" fmla="*/ 138805 h 804743"/>
              <a:gd name="connsiteX4" fmla="*/ 1578462 w 1578462"/>
              <a:gd name="connsiteY4" fmla="*/ 0 h 80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8462" h="804743">
                <a:moveTo>
                  <a:pt x="1578462" y="0"/>
                </a:moveTo>
                <a:lnTo>
                  <a:pt x="1578462" y="600647"/>
                </a:lnTo>
                <a:lnTo>
                  <a:pt x="0" y="804743"/>
                </a:lnTo>
                <a:lnTo>
                  <a:pt x="0" y="138805"/>
                </a:lnTo>
                <a:lnTo>
                  <a:pt x="1578462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EC91026-E5B5-42C6-A4DD-5F859D58086D}"/>
              </a:ext>
            </a:extLst>
          </p:cNvPr>
          <p:cNvSpPr/>
          <p:nvPr/>
        </p:nvSpPr>
        <p:spPr>
          <a:xfrm>
            <a:off x="-12810" y="5262531"/>
            <a:ext cx="1578462" cy="667677"/>
          </a:xfrm>
          <a:custGeom>
            <a:avLst/>
            <a:gdLst>
              <a:gd name="connsiteX0" fmla="*/ 1578462 w 1578462"/>
              <a:gd name="connsiteY0" fmla="*/ 0 h 964652"/>
              <a:gd name="connsiteX1" fmla="*/ 1578462 w 1578462"/>
              <a:gd name="connsiteY1" fmla="*/ 600647 h 964652"/>
              <a:gd name="connsiteX2" fmla="*/ 0 w 1578462"/>
              <a:gd name="connsiteY2" fmla="*/ 964652 h 964652"/>
              <a:gd name="connsiteX3" fmla="*/ 0 w 1578462"/>
              <a:gd name="connsiteY3" fmla="*/ 315269 h 964652"/>
              <a:gd name="connsiteX4" fmla="*/ 1578462 w 1578462"/>
              <a:gd name="connsiteY4" fmla="*/ 0 h 96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8462" h="964652">
                <a:moveTo>
                  <a:pt x="1578462" y="0"/>
                </a:moveTo>
                <a:lnTo>
                  <a:pt x="1578462" y="600647"/>
                </a:lnTo>
                <a:lnTo>
                  <a:pt x="0" y="964652"/>
                </a:lnTo>
                <a:lnTo>
                  <a:pt x="0" y="315269"/>
                </a:lnTo>
                <a:lnTo>
                  <a:pt x="1578462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Title 6">
            <a:extLst>
              <a:ext uri="{FF2B5EF4-FFF2-40B4-BE49-F238E27FC236}">
                <a16:creationId xmlns:a16="http://schemas.microsoft.com/office/drawing/2014/main" id="{E285B6B6-0F79-4B8C-B365-DA6D28BE99D1}"/>
              </a:ext>
            </a:extLst>
          </p:cNvPr>
          <p:cNvSpPr txBox="1">
            <a:spLocks/>
          </p:cNvSpPr>
          <p:nvPr/>
        </p:nvSpPr>
        <p:spPr>
          <a:xfrm>
            <a:off x="5569397" y="1819295"/>
            <a:ext cx="1816547" cy="665160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r>
              <a:rPr lang="en-US" dirty="0"/>
              <a:t>$98,436</a:t>
            </a: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3EBD0345-3896-4C3F-A40C-D6398EA03D45}"/>
              </a:ext>
            </a:extLst>
          </p:cNvPr>
          <p:cNvSpPr txBox="1">
            <a:spLocks/>
          </p:cNvSpPr>
          <p:nvPr/>
        </p:nvSpPr>
        <p:spPr>
          <a:xfrm>
            <a:off x="-12810" y="6415985"/>
            <a:ext cx="4870560" cy="433039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r>
              <a:rPr lang="en-US" sz="1400" dirty="0"/>
              <a:t>Source: bls.gov, 2020 Median annual wages by education</a:t>
            </a:r>
          </a:p>
        </p:txBody>
      </p:sp>
      <p:sp>
        <p:nvSpPr>
          <p:cNvPr id="54" name="Title 6">
            <a:extLst>
              <a:ext uri="{FF2B5EF4-FFF2-40B4-BE49-F238E27FC236}">
                <a16:creationId xmlns:a16="http://schemas.microsoft.com/office/drawing/2014/main" id="{6244A3DC-7330-46D9-93C7-56A7C3AC80A8}"/>
              </a:ext>
            </a:extLst>
          </p:cNvPr>
          <p:cNvSpPr txBox="1">
            <a:spLocks/>
          </p:cNvSpPr>
          <p:nvPr/>
        </p:nvSpPr>
        <p:spPr>
          <a:xfrm>
            <a:off x="4757996" y="2619449"/>
            <a:ext cx="1816547" cy="665160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r>
              <a:rPr lang="en-US" dirty="0"/>
              <a:t>$67,860</a:t>
            </a:r>
          </a:p>
        </p:txBody>
      </p:sp>
      <p:sp>
        <p:nvSpPr>
          <p:cNvPr id="55" name="Title 6">
            <a:extLst>
              <a:ext uri="{FF2B5EF4-FFF2-40B4-BE49-F238E27FC236}">
                <a16:creationId xmlns:a16="http://schemas.microsoft.com/office/drawing/2014/main" id="{124A4C50-9813-447E-8183-1EF718050256}"/>
              </a:ext>
            </a:extLst>
          </p:cNvPr>
          <p:cNvSpPr txBox="1">
            <a:spLocks/>
          </p:cNvSpPr>
          <p:nvPr/>
        </p:nvSpPr>
        <p:spPr>
          <a:xfrm>
            <a:off x="3752850" y="3464714"/>
            <a:ext cx="1816547" cy="665160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r>
              <a:rPr lang="en-US" dirty="0"/>
              <a:t>$48,776</a:t>
            </a:r>
          </a:p>
        </p:txBody>
      </p:sp>
      <p:sp>
        <p:nvSpPr>
          <p:cNvPr id="53" name="Title 6">
            <a:extLst>
              <a:ext uri="{FF2B5EF4-FFF2-40B4-BE49-F238E27FC236}">
                <a16:creationId xmlns:a16="http://schemas.microsoft.com/office/drawing/2014/main" id="{099E0217-6313-463B-8F32-E1FA55523521}"/>
              </a:ext>
            </a:extLst>
          </p:cNvPr>
          <p:cNvSpPr txBox="1">
            <a:spLocks/>
          </p:cNvSpPr>
          <p:nvPr/>
        </p:nvSpPr>
        <p:spPr>
          <a:xfrm>
            <a:off x="2906900" y="4311365"/>
            <a:ext cx="1816547" cy="665160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r>
              <a:rPr lang="en-US" dirty="0"/>
              <a:t>$40,612</a:t>
            </a:r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D7A484CA-36FC-4B49-8668-C52C9CAF8ED4}"/>
              </a:ext>
            </a:extLst>
          </p:cNvPr>
          <p:cNvSpPr/>
          <p:nvPr/>
        </p:nvSpPr>
        <p:spPr>
          <a:xfrm>
            <a:off x="1565652" y="5059863"/>
            <a:ext cx="2110998" cy="826642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No Diploma</a:t>
            </a:r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DF449D0A-FA10-4176-B151-C79A10392ECD}"/>
              </a:ext>
            </a:extLst>
          </p:cNvPr>
          <p:cNvSpPr/>
          <p:nvPr/>
        </p:nvSpPr>
        <p:spPr>
          <a:xfrm>
            <a:off x="1565651" y="2543711"/>
            <a:ext cx="4863723" cy="831548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Bachelor’s Degree</a:t>
            </a:r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A82CC681-7541-4B47-A977-13142E3324D2}"/>
              </a:ext>
            </a:extLst>
          </p:cNvPr>
          <p:cNvSpPr/>
          <p:nvPr/>
        </p:nvSpPr>
        <p:spPr>
          <a:xfrm>
            <a:off x="1565652" y="3397031"/>
            <a:ext cx="3911223" cy="832379"/>
          </a:xfrm>
          <a:prstGeom prst="rightArrow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Associates Degree</a:t>
            </a:r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50072D5C-BFAE-4C4E-8AE3-9E14B0D421F9}"/>
              </a:ext>
            </a:extLst>
          </p:cNvPr>
          <p:cNvSpPr/>
          <p:nvPr/>
        </p:nvSpPr>
        <p:spPr>
          <a:xfrm>
            <a:off x="1565652" y="4252270"/>
            <a:ext cx="3006348" cy="826643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High School Diploma</a:t>
            </a: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FA0001B1-51C4-4CC8-B573-1F06C432C0E2}"/>
              </a:ext>
            </a:extLst>
          </p:cNvPr>
          <p:cNvSpPr/>
          <p:nvPr/>
        </p:nvSpPr>
        <p:spPr>
          <a:xfrm>
            <a:off x="1565651" y="1737677"/>
            <a:ext cx="5740024" cy="828396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Professional Degree</a:t>
            </a:r>
          </a:p>
        </p:txBody>
      </p:sp>
    </p:spTree>
    <p:extLst>
      <p:ext uri="{BB962C8B-B14F-4D97-AF65-F5344CB8AC3E}">
        <p14:creationId xmlns:p14="http://schemas.microsoft.com/office/powerpoint/2010/main" val="64304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22222E-6 L 0.18837 0.00578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10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0.19861 0.0007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1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22222E-6 L 0.19115 -0.00023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4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13 -4.07407E-6 L 0.2092 -0.00023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5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0.20105 0.00023 " pathEditMode="relative" rAng="0" ptsTypes="AA">
                                      <p:cBhvr>
                                        <p:cTn id="8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2" grpId="0" animBg="1"/>
      <p:bldP spid="52" grpId="1" animBg="1"/>
      <p:bldP spid="36" grpId="0" animBg="1"/>
      <p:bldP spid="35" grpId="0" animBg="1"/>
      <p:bldP spid="34" grpId="0" animBg="1"/>
      <p:bldP spid="33" grpId="0" animBg="1"/>
      <p:bldP spid="32" grpId="0" animBg="1"/>
      <p:bldP spid="50" grpId="0" animBg="1"/>
      <p:bldP spid="50" grpId="1" animBg="1"/>
      <p:bldP spid="51" grpId="0" animBg="1"/>
      <p:bldP spid="54" grpId="0" animBg="1"/>
      <p:bldP spid="54" grpId="1" animBg="1"/>
      <p:bldP spid="55" grpId="0" animBg="1"/>
      <p:bldP spid="55" grpId="1" animBg="1"/>
      <p:bldP spid="53" grpId="0" animBg="1"/>
      <p:bldP spid="53" grpId="1" animBg="1"/>
      <p:bldP spid="47" grpId="0" animBg="1"/>
      <p:bldP spid="44" grpId="0" animBg="1"/>
      <p:bldP spid="45" grpId="0" animBg="1"/>
      <p:bldP spid="46" grpId="0" animBg="1"/>
      <p:bldP spid="4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>
            <a:extLst>
              <a:ext uri="{FF2B5EF4-FFF2-40B4-BE49-F238E27FC236}">
                <a16:creationId xmlns:a16="http://schemas.microsoft.com/office/drawing/2014/main" id="{F6CE89ED-E882-420D-994F-1D2D89F38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21081" y="2243552"/>
            <a:ext cx="2574925" cy="173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 descr="C:\Users\chase\Downloads\iStock_000034757640Small.jpg">
            <a:extLst>
              <a:ext uri="{FF2B5EF4-FFF2-40B4-BE49-F238E27FC236}">
                <a16:creationId xmlns:a16="http://schemas.microsoft.com/office/drawing/2014/main" id="{5504186F-D43E-42D9-8C33-A8A97E95D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8650" r="9221"/>
          <a:stretch/>
        </p:blipFill>
        <p:spPr bwMode="auto">
          <a:xfrm>
            <a:off x="3833907" y="4141489"/>
            <a:ext cx="2574926" cy="21749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3" descr="C:\Users\chase\AppData\Local\Microsoft\Windows\Temporary Internet Files\Content.IE5\8MXNR15C\iStock_000034987280Small.jpg">
            <a:extLst>
              <a:ext uri="{FF2B5EF4-FFF2-40B4-BE49-F238E27FC236}">
                <a16:creationId xmlns:a16="http://schemas.microsoft.com/office/drawing/2014/main" id="{905E16D0-FFFD-45DB-9DC4-C74F44F4E1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b="34036"/>
          <a:stretch/>
        </p:blipFill>
        <p:spPr bwMode="auto">
          <a:xfrm>
            <a:off x="6578921" y="4141490"/>
            <a:ext cx="2200675" cy="21749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4" descr="C:\Users\chase\AppData\Local\Microsoft\Windows\Temporary Internet Files\Content.IE5\YSPRML10\iStock_000017091142Small.jpg">
            <a:extLst>
              <a:ext uri="{FF2B5EF4-FFF2-40B4-BE49-F238E27FC236}">
                <a16:creationId xmlns:a16="http://schemas.microsoft.com/office/drawing/2014/main" id="{3D3B91BE-564A-4944-A220-43141BB33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21081" y="355459"/>
            <a:ext cx="2587752" cy="17221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986E41EE-EFC2-4A52-B308-E529BC5D5D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b="46654"/>
          <a:stretch/>
        </p:blipFill>
        <p:spPr bwMode="auto">
          <a:xfrm>
            <a:off x="6574303" y="2210853"/>
            <a:ext cx="2205293" cy="1762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E232E82A-C83D-432C-9C88-F12D7F615C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/>
          <a:srcRect l="13924"/>
          <a:stretch/>
        </p:blipFill>
        <p:spPr bwMode="auto">
          <a:xfrm>
            <a:off x="6559918" y="355459"/>
            <a:ext cx="2230071" cy="172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70BDCEF-36BF-4364-B2CD-D13A76595E0D}"/>
              </a:ext>
            </a:extLst>
          </p:cNvPr>
          <p:cNvSpPr txBox="1">
            <a:spLocks/>
          </p:cNvSpPr>
          <p:nvPr/>
        </p:nvSpPr>
        <p:spPr>
          <a:xfrm>
            <a:off x="556089" y="1779371"/>
            <a:ext cx="2743200" cy="2660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1F497D"/>
                </a:solidFill>
              </a:rPr>
              <a:t>College at Any Age</a:t>
            </a:r>
          </a:p>
        </p:txBody>
      </p:sp>
    </p:spTree>
    <p:extLst>
      <p:ext uri="{BB962C8B-B14F-4D97-AF65-F5344CB8AC3E}">
        <p14:creationId xmlns:p14="http://schemas.microsoft.com/office/powerpoint/2010/main" val="156978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1078A18-4E93-4561-9671-96406CD4C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908275" y="3983159"/>
            <a:ext cx="3285533" cy="2874842"/>
          </a:xfrm>
          <a:prstGeom prst="rect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0951CE25-3253-4956-90A9-B9A16FB1B654}"/>
              </a:ext>
            </a:extLst>
          </p:cNvPr>
          <p:cNvSpPr/>
          <p:nvPr/>
        </p:nvSpPr>
        <p:spPr>
          <a:xfrm>
            <a:off x="727924" y="553584"/>
            <a:ext cx="5668691" cy="4475384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2D0672C0-000A-403B-BB18-50B62D56F37C}"/>
              </a:ext>
            </a:extLst>
          </p:cNvPr>
          <p:cNvSpPr/>
          <p:nvPr/>
        </p:nvSpPr>
        <p:spPr>
          <a:xfrm>
            <a:off x="6681488" y="4139650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046F4061-471C-4BD8-B6EC-E169D2CB5B07}"/>
              </a:ext>
            </a:extLst>
          </p:cNvPr>
          <p:cNvSpPr/>
          <p:nvPr/>
        </p:nvSpPr>
        <p:spPr>
          <a:xfrm>
            <a:off x="6063452" y="3814858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CBFF987C-E0D9-45C7-859E-26437CEEE0E8}"/>
              </a:ext>
            </a:extLst>
          </p:cNvPr>
          <p:cNvSpPr txBox="1">
            <a:spLocks/>
          </p:cNvSpPr>
          <p:nvPr/>
        </p:nvSpPr>
        <p:spPr>
          <a:xfrm>
            <a:off x="1303055" y="1204422"/>
            <a:ext cx="4348322" cy="2778737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1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Fact or Myth</a:t>
            </a:r>
            <a:r>
              <a:rPr lang="en-US" sz="36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?</a:t>
            </a:r>
          </a:p>
          <a:p>
            <a:endParaRPr lang="en-US" sz="3600" dirty="0">
              <a:solidFill>
                <a:srgbClr val="073E87">
                  <a:lumMod val="75000"/>
                </a:srgb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r>
              <a:rPr lang="en-US" sz="36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 person with a criminal record is not eligible to receive federal student aid.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2E7EB60-EE60-4DF9-8B14-E8ED024EB2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52" b="16658"/>
          <a:stretch/>
        </p:blipFill>
        <p:spPr bwMode="auto">
          <a:xfrm rot="20325117">
            <a:off x="1029909" y="2038472"/>
            <a:ext cx="5113492" cy="11431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569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547FC-ECDE-41B7-ACE8-C6FEF8A505C9}"/>
              </a:ext>
            </a:extLst>
          </p:cNvPr>
          <p:cNvSpPr txBox="1">
            <a:spLocks/>
          </p:cNvSpPr>
          <p:nvPr/>
        </p:nvSpPr>
        <p:spPr>
          <a:xfrm>
            <a:off x="139319" y="2098838"/>
            <a:ext cx="3230109" cy="2660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1F497D"/>
                </a:solidFill>
              </a:rPr>
              <a:t>Other Learning Opportunities</a:t>
            </a:r>
          </a:p>
        </p:txBody>
      </p:sp>
      <p:pic>
        <p:nvPicPr>
          <p:cNvPr id="3" name="Picture 2" descr="PA CareerLink | Employment Services | Lemont Furnace, PA |  heraldstandard.com">
            <a:extLst>
              <a:ext uri="{FF2B5EF4-FFF2-40B4-BE49-F238E27FC236}">
                <a16:creationId xmlns:a16="http://schemas.microsoft.com/office/drawing/2014/main" id="{CF142BA6-6D33-4740-81A9-13C1D950A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400" y="5360247"/>
            <a:ext cx="2810824" cy="100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1033F3-C00C-4F3C-AFBA-8F60F9160472}"/>
              </a:ext>
            </a:extLst>
          </p:cNvPr>
          <p:cNvGrpSpPr/>
          <p:nvPr/>
        </p:nvGrpSpPr>
        <p:grpSpPr>
          <a:xfrm>
            <a:off x="3713514" y="1588362"/>
            <a:ext cx="2912671" cy="1958027"/>
            <a:chOff x="164162" y="327568"/>
            <a:chExt cx="3369741" cy="2211132"/>
          </a:xfrm>
        </p:grpSpPr>
        <p:pic>
          <p:nvPicPr>
            <p:cNvPr id="5" name="Picture 8" descr="PA Department of Education (@PADeptofEd) | Twitter">
              <a:extLst>
                <a:ext uri="{FF2B5EF4-FFF2-40B4-BE49-F238E27FC236}">
                  <a16:creationId xmlns:a16="http://schemas.microsoft.com/office/drawing/2014/main" id="{775FC856-CDDE-4420-A3D5-AB3559BB09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9564" y="327568"/>
              <a:ext cx="1718936" cy="1711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46DDD858-7A78-462C-985B-9221EA4C3187}"/>
                </a:ext>
              </a:extLst>
            </p:cNvPr>
            <p:cNvSpPr txBox="1">
              <a:spLocks/>
            </p:cNvSpPr>
            <p:nvPr/>
          </p:nvSpPr>
          <p:spPr>
            <a:xfrm>
              <a:off x="164162" y="1676290"/>
              <a:ext cx="3369741" cy="862410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chemeClr val="bg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  <a:cs typeface="+mj-cs"/>
                </a:defRPr>
              </a:lvl1pPr>
            </a:lstStyle>
            <a:p>
              <a:pPr algn="ctr"/>
              <a:r>
                <a:rPr lang="en-US" sz="2800" b="1" spc="160" dirty="0" err="1">
                  <a:solidFill>
                    <a:srgbClr val="1F497D"/>
                  </a:solidFill>
                  <a:latin typeface="Daytona" panose="020B0604030500040204" pitchFamily="34" charset="0"/>
                  <a:ea typeface="Verdana" panose="020B0604030504040204" pitchFamily="34" charset="0"/>
                </a:rPr>
                <a:t>pennsylvania</a:t>
              </a:r>
              <a:endParaRPr lang="en-US" sz="2800" b="1" spc="160" dirty="0">
                <a:solidFill>
                  <a:srgbClr val="1F497D"/>
                </a:solidFill>
                <a:latin typeface="Daytona" panose="020B0604030500040204" pitchFamily="34" charset="0"/>
                <a:ea typeface="Verdana" panose="020B0604030504040204" pitchFamily="34" charset="0"/>
              </a:endParaRPr>
            </a:p>
            <a:p>
              <a:pPr algn="ctr"/>
              <a:r>
                <a:rPr lang="en-US" sz="1400" dirty="0">
                  <a:solidFill>
                    <a:srgbClr val="1F497D"/>
                  </a:solidFill>
                  <a:latin typeface="Daytona" panose="020B0604030500040204" pitchFamily="34" charset="0"/>
                  <a:ea typeface="Verdana" panose="020B0604030504040204" pitchFamily="34" charset="0"/>
                </a:rPr>
                <a:t>DEPARTMENT OF EDUCATION </a:t>
              </a:r>
            </a:p>
          </p:txBody>
        </p:sp>
      </p:grpSp>
      <p:pic>
        <p:nvPicPr>
          <p:cNvPr id="7" name="Picture 10" descr="Pennsylvania Commission for Community Colleges">
            <a:extLst>
              <a:ext uri="{FF2B5EF4-FFF2-40B4-BE49-F238E27FC236}">
                <a16:creationId xmlns:a16="http://schemas.microsoft.com/office/drawing/2014/main" id="{576BCC35-6A55-4E26-96CC-56BBC446C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396" y="493352"/>
            <a:ext cx="3931577" cy="84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Pennsylvania Council on the Arts Hires New Executive Director | Pennsylvania  Rural Arts Alliance The Pennsylvania Council on the Arts (PCA) announces  the hiring of Karl Blischke">
            <a:extLst>
              <a:ext uri="{FF2B5EF4-FFF2-40B4-BE49-F238E27FC236}">
                <a16:creationId xmlns:a16="http://schemas.microsoft.com/office/drawing/2014/main" id="{807129D1-3A78-49B5-BCA1-65408FEA4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668" y="1907337"/>
            <a:ext cx="2293185" cy="153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Wharton University Small Business Development Center (SBDC) to Close,  Reallocate Funding to Region | BCTV">
            <a:extLst>
              <a:ext uri="{FF2B5EF4-FFF2-40B4-BE49-F238E27FC236}">
                <a16:creationId xmlns:a16="http://schemas.microsoft.com/office/drawing/2014/main" id="{E053B3F1-2CFE-406C-B9D7-3045749B64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48"/>
          <a:stretch/>
        </p:blipFill>
        <p:spPr bwMode="auto">
          <a:xfrm>
            <a:off x="6884953" y="5176967"/>
            <a:ext cx="1956434" cy="144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PennSERVE Home">
            <a:extLst>
              <a:ext uri="{FF2B5EF4-FFF2-40B4-BE49-F238E27FC236}">
                <a16:creationId xmlns:a16="http://schemas.microsoft.com/office/drawing/2014/main" id="{26882C17-C9D7-45FD-8524-1B5A9AE33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455" y="3682942"/>
            <a:ext cx="4162425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48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A4B8778C-EFF6-4B37-9540-485CCFD57A5A}"/>
              </a:ext>
            </a:extLst>
          </p:cNvPr>
          <p:cNvGrpSpPr/>
          <p:nvPr/>
        </p:nvGrpSpPr>
        <p:grpSpPr>
          <a:xfrm>
            <a:off x="5905594" y="1460860"/>
            <a:ext cx="2606040" cy="795528"/>
            <a:chOff x="6322265" y="2293541"/>
            <a:chExt cx="2606040" cy="795528"/>
          </a:xfrm>
        </p:grpSpPr>
        <p:sp>
          <p:nvSpPr>
            <p:cNvPr id="50" name="Cylinder 49">
              <a:extLst>
                <a:ext uri="{FF2B5EF4-FFF2-40B4-BE49-F238E27FC236}">
                  <a16:creationId xmlns:a16="http://schemas.microsoft.com/office/drawing/2014/main" id="{85C9E164-87B9-4B9E-ACA4-24E06F67885E}"/>
                </a:ext>
              </a:extLst>
            </p:cNvPr>
            <p:cNvSpPr/>
            <p:nvPr/>
          </p:nvSpPr>
          <p:spPr>
            <a:xfrm>
              <a:off x="6322265" y="2293541"/>
              <a:ext cx="2606040" cy="795528"/>
            </a:xfrm>
            <a:prstGeom prst="can">
              <a:avLst/>
            </a:prstGeom>
            <a:gradFill>
              <a:gsLst>
                <a:gs pos="79000">
                  <a:schemeClr val="tx2">
                    <a:lumMod val="75000"/>
                  </a:schemeClr>
                </a:gs>
                <a:gs pos="100000">
                  <a:schemeClr val="tx2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schemeClr val="tx1">
                  <a:alpha val="20000"/>
                </a:schemeClr>
              </a:outerShdw>
            </a:effectLst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02F6AF4-1511-46C7-919D-017452512B0D}"/>
                </a:ext>
              </a:extLst>
            </p:cNvPr>
            <p:cNvSpPr txBox="1"/>
            <p:nvPr/>
          </p:nvSpPr>
          <p:spPr>
            <a:xfrm>
              <a:off x="6322265" y="2595249"/>
              <a:ext cx="26060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ea typeface="Gadugi" panose="020B0502040204020203" pitchFamily="34" charset="0"/>
                  <a:cs typeface="Arial" panose="020B0604020202020204" pitchFamily="34" charset="0"/>
                </a:rPr>
                <a:t>GENERAL MANAGER- $70k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F37392-4B84-4C1D-8478-D53E02522B99}"/>
              </a:ext>
            </a:extLst>
          </p:cNvPr>
          <p:cNvGrpSpPr/>
          <p:nvPr/>
        </p:nvGrpSpPr>
        <p:grpSpPr>
          <a:xfrm>
            <a:off x="5116785" y="-15821"/>
            <a:ext cx="4000374" cy="2517923"/>
            <a:chOff x="5143626" y="-15757"/>
            <a:chExt cx="4000374" cy="2517923"/>
          </a:xfrm>
        </p:grpSpPr>
        <p:pic>
          <p:nvPicPr>
            <p:cNvPr id="48" name="Picture 2" descr="white wooden cube organizer near wooden desk">
              <a:extLst>
                <a:ext uri="{FF2B5EF4-FFF2-40B4-BE49-F238E27FC236}">
                  <a16:creationId xmlns:a16="http://schemas.microsoft.com/office/drawing/2014/main" id="{1C08FEAE-1BAE-4923-B77F-E31D0661C1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30" t="24035" r="33118" b="32568"/>
            <a:stretch/>
          </p:blipFill>
          <p:spPr bwMode="auto">
            <a:xfrm>
              <a:off x="5143626" y="-15757"/>
              <a:ext cx="4000374" cy="251792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E5507D0-8843-44E5-B675-7D28FD2D0D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7400" l="10000" r="90000">
                          <a14:foregroundMark x1="58667" y1="13533" x2="71822" y2="70067"/>
                          <a14:foregroundMark x1="44800" y1="73333" x2="40742" y2="81969"/>
                          <a14:foregroundMark x1="38473" y1="93076" x2="37911" y2="97400"/>
                          <a14:foregroundMark x1="37911" y1="97400" x2="37911" y2="97400"/>
                          <a14:foregroundMark x1="55644" y1="25733" x2="61200" y2="38400"/>
                          <a14:foregroundMark x1="45333" y1="89067" x2="45333" y2="89067"/>
                          <a14:foregroundMark x1="31467" y1="93600" x2="31467" y2="93600"/>
                          <a14:foregroundMark x1="32311" y1="94867" x2="32311" y2="94867"/>
                          <a14:foregroundMark x1="42978" y1="96400" x2="42978" y2="96400"/>
                          <a14:backgroundMark x1="47200" y1="26467" x2="21778" y2="69000"/>
                          <a14:backgroundMark x1="21778" y1="69000" x2="19644" y2="75133"/>
                          <a14:backgroundMark x1="53600" y1="68000" x2="50711" y2="80467"/>
                          <a14:backgroundMark x1="50711" y1="80467" x2="48044" y2="82933"/>
                          <a14:backgroundMark x1="50222" y1="80200" x2="88533" y2="83467"/>
                          <a14:backgroundMark x1="34844" y1="78400" x2="25733" y2="96400"/>
                          <a14:backgroundMark x1="30133" y1="99667" x2="38889" y2="99667"/>
                          <a14:backgroundMark x1="38889" y1="99667" x2="44489" y2="99400"/>
                          <a14:backgroundMark x1="50267" y1="86000" x2="29867" y2="84667"/>
                          <a14:backgroundMark x1="45600" y1="93400" x2="27867" y2="90333"/>
                          <a14:backgroundMark x1="45600" y1="84267" x2="35111" y2="81200"/>
                          <a14:backgroundMark x1="39467" y1="83400" x2="38622" y2="92133"/>
                          <a14:backgroundMark x1="50533" y1="32733" x2="37156" y2="43133"/>
                          <a14:backgroundMark x1="37156" y1="43133" x2="27289" y2="61667"/>
                          <a14:backgroundMark x1="27289" y1="61667" x2="27289" y2="71600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 l="38411" t="907" r="7194" b="23371"/>
            <a:stretch/>
          </p:blipFill>
          <p:spPr>
            <a:xfrm rot="194514">
              <a:off x="6739484" y="313770"/>
              <a:ext cx="1837829" cy="1705574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DE844AA-CEAE-46DE-8BE5-B9C90DE2F928}"/>
              </a:ext>
            </a:extLst>
          </p:cNvPr>
          <p:cNvGrpSpPr/>
          <p:nvPr/>
        </p:nvGrpSpPr>
        <p:grpSpPr>
          <a:xfrm>
            <a:off x="6858761" y="2231136"/>
            <a:ext cx="1258304" cy="235342"/>
            <a:chOff x="3627230" y="1190846"/>
            <a:chExt cx="1258304" cy="23534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5ED95AD-AECD-4067-9E79-23AAE85A063F}"/>
                </a:ext>
              </a:extLst>
            </p:cNvPr>
            <p:cNvSpPr/>
            <p:nvPr/>
          </p:nvSpPr>
          <p:spPr>
            <a:xfrm rot="612432">
              <a:off x="3627230" y="1190846"/>
              <a:ext cx="1258304" cy="235342"/>
            </a:xfrm>
            <a:prstGeom prst="rect">
              <a:avLst/>
            </a:prstGeom>
            <a:blipFill>
              <a:blip r:embed="rId7"/>
              <a:tile tx="0" ty="0" sx="100000" sy="100000" flip="none" algn="tl"/>
            </a:blipFill>
            <a:ln>
              <a:solidFill>
                <a:srgbClr val="D9D9D9"/>
              </a:solidFill>
            </a:ln>
            <a:scene3d>
              <a:camera prst="perspectiveContrastingRightFacing">
                <a:rot lat="623785" lon="18963666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BCBAD68-0C36-4976-9AF7-CEF057380C5C}"/>
                </a:ext>
              </a:extLst>
            </p:cNvPr>
            <p:cNvSpPr txBox="1"/>
            <p:nvPr/>
          </p:nvSpPr>
          <p:spPr>
            <a:xfrm rot="612432">
              <a:off x="3684557" y="1211489"/>
              <a:ext cx="1149994" cy="18466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scene3d>
              <a:camera prst="perspectiveContrastingRightFacing">
                <a:rot lat="623785" lon="18963666" rev="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b="1" dirty="0">
                  <a:latin typeface="Arial" panose="020B0604020202020204" pitchFamily="34" charset="0"/>
                  <a:ea typeface="Gadugi" panose="020B0502040204020203" pitchFamily="34" charset="0"/>
                  <a:cs typeface="Arial" panose="020B0604020202020204" pitchFamily="34" charset="0"/>
                </a:rPr>
                <a:t>GENERAL MANAGEROR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81F4B1D-A8C9-4D40-A092-D96AA6D68F52}"/>
              </a:ext>
            </a:extLst>
          </p:cNvPr>
          <p:cNvGrpSpPr/>
          <p:nvPr/>
        </p:nvGrpSpPr>
        <p:grpSpPr>
          <a:xfrm>
            <a:off x="4477953" y="2235976"/>
            <a:ext cx="2639019" cy="795728"/>
            <a:chOff x="4860686" y="5454917"/>
            <a:chExt cx="2639019" cy="795728"/>
          </a:xfrm>
        </p:grpSpPr>
        <p:sp>
          <p:nvSpPr>
            <p:cNvPr id="37" name="Cylinder 36">
              <a:extLst>
                <a:ext uri="{FF2B5EF4-FFF2-40B4-BE49-F238E27FC236}">
                  <a16:creationId xmlns:a16="http://schemas.microsoft.com/office/drawing/2014/main" id="{5AE9642F-C1CE-499E-8170-876ED5A04078}"/>
                </a:ext>
              </a:extLst>
            </p:cNvPr>
            <p:cNvSpPr/>
            <p:nvPr/>
          </p:nvSpPr>
          <p:spPr>
            <a:xfrm>
              <a:off x="4893665" y="5454917"/>
              <a:ext cx="2606040" cy="795728"/>
            </a:xfrm>
            <a:prstGeom prst="can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50000">
                  <a:schemeClr val="accent3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76200" dir="18900000" sy="23000" kx="-1200000" algn="bl" rotWithShape="0">
                <a:schemeClr val="tx1">
                  <a:alpha val="20000"/>
                </a:schemeClr>
              </a:outerShdw>
            </a:effectLst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ECF80CF-5D93-4666-A187-23124F9EC24B}"/>
                </a:ext>
              </a:extLst>
            </p:cNvPr>
            <p:cNvSpPr txBox="1"/>
            <p:nvPr/>
          </p:nvSpPr>
          <p:spPr>
            <a:xfrm>
              <a:off x="4860686" y="5745923"/>
              <a:ext cx="26060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Gadugi" panose="020B0502040204020203" pitchFamily="34" charset="0"/>
                  <a:cs typeface="Arial" panose="020B0604020202020204" pitchFamily="34" charset="0"/>
                </a:rPr>
                <a:t>Bachelor’s Degree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4F306C5-E85C-489A-B7A0-76593D21C7B5}"/>
              </a:ext>
            </a:extLst>
          </p:cNvPr>
          <p:cNvGrpSpPr/>
          <p:nvPr/>
        </p:nvGrpSpPr>
        <p:grpSpPr>
          <a:xfrm>
            <a:off x="3678254" y="2861024"/>
            <a:ext cx="2606040" cy="795528"/>
            <a:chOff x="5609666" y="3246503"/>
            <a:chExt cx="2606040" cy="795528"/>
          </a:xfrm>
        </p:grpSpPr>
        <p:sp>
          <p:nvSpPr>
            <p:cNvPr id="19" name="Cylinder 18">
              <a:extLst>
                <a:ext uri="{FF2B5EF4-FFF2-40B4-BE49-F238E27FC236}">
                  <a16:creationId xmlns:a16="http://schemas.microsoft.com/office/drawing/2014/main" id="{B7A1FC68-D6D3-4A06-BC5F-B86C05FD86BE}"/>
                </a:ext>
              </a:extLst>
            </p:cNvPr>
            <p:cNvSpPr/>
            <p:nvPr/>
          </p:nvSpPr>
          <p:spPr>
            <a:xfrm>
              <a:off x="5609666" y="3246503"/>
              <a:ext cx="2606040" cy="795528"/>
            </a:xfrm>
            <a:prstGeom prst="can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50000">
                  <a:schemeClr val="accent1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76200" dir="18900000" sy="23000" kx="-1200000" algn="bl" rotWithShape="0">
                <a:schemeClr val="tx1">
                  <a:alpha val="20000"/>
                </a:schemeClr>
              </a:outerShdw>
            </a:effectLst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FD478DD-F68C-42FE-80BE-5E9E0C8F1E10}"/>
                </a:ext>
              </a:extLst>
            </p:cNvPr>
            <p:cNvSpPr txBox="1"/>
            <p:nvPr/>
          </p:nvSpPr>
          <p:spPr>
            <a:xfrm>
              <a:off x="5609666" y="3555941"/>
              <a:ext cx="26060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Gadugi" panose="020B0502040204020203" pitchFamily="34" charset="0"/>
                  <a:cs typeface="Arial" panose="020B0604020202020204" pitchFamily="34" charset="0"/>
                </a:rPr>
                <a:t>EVENT PLANNER- $51k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A302CDA-D5EC-4A55-9339-138B39B5C78F}"/>
              </a:ext>
            </a:extLst>
          </p:cNvPr>
          <p:cNvGrpSpPr/>
          <p:nvPr/>
        </p:nvGrpSpPr>
        <p:grpSpPr>
          <a:xfrm>
            <a:off x="2718906" y="3529808"/>
            <a:ext cx="2606040" cy="795728"/>
            <a:chOff x="4893665" y="5454917"/>
            <a:chExt cx="2606040" cy="795728"/>
          </a:xfrm>
        </p:grpSpPr>
        <p:sp>
          <p:nvSpPr>
            <p:cNvPr id="40" name="Cylinder 39">
              <a:extLst>
                <a:ext uri="{FF2B5EF4-FFF2-40B4-BE49-F238E27FC236}">
                  <a16:creationId xmlns:a16="http://schemas.microsoft.com/office/drawing/2014/main" id="{70CC1B0F-D3AC-47AD-8A09-F25272F8C2E8}"/>
                </a:ext>
              </a:extLst>
            </p:cNvPr>
            <p:cNvSpPr/>
            <p:nvPr/>
          </p:nvSpPr>
          <p:spPr>
            <a:xfrm>
              <a:off x="4893665" y="5454917"/>
              <a:ext cx="2606040" cy="795728"/>
            </a:xfrm>
            <a:prstGeom prst="can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50000">
                  <a:schemeClr val="accent3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76200" dir="18900000" sy="23000" kx="-1200000" algn="bl" rotWithShape="0">
                <a:schemeClr val="tx1">
                  <a:alpha val="20000"/>
                </a:schemeClr>
              </a:outerShdw>
            </a:effectLst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97A13EE-5E2D-45F9-AE08-B0B43991125F}"/>
                </a:ext>
              </a:extLst>
            </p:cNvPr>
            <p:cNvSpPr txBox="1"/>
            <p:nvPr/>
          </p:nvSpPr>
          <p:spPr>
            <a:xfrm>
              <a:off x="4893665" y="5623884"/>
              <a:ext cx="2606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Gadugi" panose="020B0502040204020203" pitchFamily="34" charset="0"/>
                  <a:cs typeface="Arial" panose="020B0604020202020204" pitchFamily="34" charset="0"/>
                </a:rPr>
                <a:t>Associates Degree</a:t>
              </a:r>
            </a:p>
            <a:p>
              <a:pPr algn="ctr"/>
              <a:r>
                <a:rPr lang="en-US" sz="1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Gadugi" panose="020B0502040204020203" pitchFamily="34" charset="0"/>
                  <a:cs typeface="Arial" panose="020B0604020202020204" pitchFamily="34" charset="0"/>
                </a:rPr>
                <a:t>Public Speaking Course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E556479-A4A4-49BF-AF5E-BB1F821621CB}"/>
              </a:ext>
            </a:extLst>
          </p:cNvPr>
          <p:cNvGrpSpPr/>
          <p:nvPr/>
        </p:nvGrpSpPr>
        <p:grpSpPr>
          <a:xfrm>
            <a:off x="1822814" y="4253383"/>
            <a:ext cx="2606040" cy="795528"/>
            <a:chOff x="5086202" y="3901572"/>
            <a:chExt cx="2606040" cy="795528"/>
          </a:xfrm>
        </p:grpSpPr>
        <p:sp>
          <p:nvSpPr>
            <p:cNvPr id="21" name="Cylinder 20">
              <a:extLst>
                <a:ext uri="{FF2B5EF4-FFF2-40B4-BE49-F238E27FC236}">
                  <a16:creationId xmlns:a16="http://schemas.microsoft.com/office/drawing/2014/main" id="{C96DF8DC-C1E0-4BC0-9B03-1BE090D65A59}"/>
                </a:ext>
              </a:extLst>
            </p:cNvPr>
            <p:cNvSpPr/>
            <p:nvPr/>
          </p:nvSpPr>
          <p:spPr>
            <a:xfrm>
              <a:off x="5086202" y="3901572"/>
              <a:ext cx="2606040" cy="795528"/>
            </a:xfrm>
            <a:prstGeom prst="can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50000">
                  <a:schemeClr val="accent5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76200" dir="18900000" sy="23000" kx="-1200000" algn="bl" rotWithShape="0">
                <a:schemeClr val="tx1">
                  <a:alpha val="20000"/>
                </a:schemeClr>
              </a:outerShdw>
            </a:effectLst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31ED52E-A4E2-437E-9B1E-6218B396F54A}"/>
                </a:ext>
              </a:extLst>
            </p:cNvPr>
            <p:cNvSpPr txBox="1"/>
            <p:nvPr/>
          </p:nvSpPr>
          <p:spPr>
            <a:xfrm>
              <a:off x="5155854" y="4251002"/>
              <a:ext cx="24710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Gadugi" panose="020B0502040204020203" pitchFamily="34" charset="0"/>
                  <a:cs typeface="Arial" panose="020B0604020202020204" pitchFamily="34" charset="0"/>
                </a:rPr>
                <a:t>KITCHEN MANAGER- $39k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F3CFE89-A717-48B2-82C1-CB7AC437502D}"/>
              </a:ext>
            </a:extLst>
          </p:cNvPr>
          <p:cNvGrpSpPr/>
          <p:nvPr/>
        </p:nvGrpSpPr>
        <p:grpSpPr>
          <a:xfrm>
            <a:off x="926721" y="4981869"/>
            <a:ext cx="2606041" cy="795728"/>
            <a:chOff x="4893664" y="5454917"/>
            <a:chExt cx="2606041" cy="795728"/>
          </a:xfrm>
        </p:grpSpPr>
        <p:sp>
          <p:nvSpPr>
            <p:cNvPr id="22" name="Cylinder 21">
              <a:extLst>
                <a:ext uri="{FF2B5EF4-FFF2-40B4-BE49-F238E27FC236}">
                  <a16:creationId xmlns:a16="http://schemas.microsoft.com/office/drawing/2014/main" id="{BFB6D37E-D5FD-4096-8C54-5E3981020D18}"/>
                </a:ext>
              </a:extLst>
            </p:cNvPr>
            <p:cNvSpPr/>
            <p:nvPr/>
          </p:nvSpPr>
          <p:spPr>
            <a:xfrm>
              <a:off x="4893665" y="5454917"/>
              <a:ext cx="2606040" cy="795728"/>
            </a:xfrm>
            <a:prstGeom prst="can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50000">
                  <a:schemeClr val="accent3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76200" dir="18900000" sy="23000" kx="-1200000" algn="bl" rotWithShape="0">
                <a:schemeClr val="tx1">
                  <a:alpha val="20000"/>
                </a:schemeClr>
              </a:outerShdw>
            </a:effectLst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14856BB-3885-42C9-A0E4-973CBBE85713}"/>
                </a:ext>
              </a:extLst>
            </p:cNvPr>
            <p:cNvSpPr txBox="1"/>
            <p:nvPr/>
          </p:nvSpPr>
          <p:spPr>
            <a:xfrm>
              <a:off x="4893664" y="5625699"/>
              <a:ext cx="2606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Gadugi" panose="020B0502040204020203" pitchFamily="34" charset="0"/>
                  <a:cs typeface="Arial" panose="020B0604020202020204" pitchFamily="34" charset="0"/>
                </a:rPr>
                <a:t>ServSafe</a:t>
              </a:r>
              <a:r>
                <a:rPr lang="en-US" sz="1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Gadugi" panose="020B0502040204020203" pitchFamily="34" charset="0"/>
                  <a:cs typeface="Arial" panose="020B0604020202020204" pitchFamily="34" charset="0"/>
                </a:rPr>
                <a:t> Food Manager</a:t>
              </a:r>
            </a:p>
            <a:p>
              <a:pPr algn="ctr"/>
              <a:r>
                <a:rPr lang="en-US" sz="1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Gadugi" panose="020B0502040204020203" pitchFamily="34" charset="0"/>
                  <a:cs typeface="Arial" panose="020B0604020202020204" pitchFamily="34" charset="0"/>
                </a:rPr>
                <a:t>Microsoft Office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6B8AA23-391C-4C6E-A16C-1FF6F8FD5A0E}"/>
              </a:ext>
            </a:extLst>
          </p:cNvPr>
          <p:cNvGrpSpPr/>
          <p:nvPr/>
        </p:nvGrpSpPr>
        <p:grpSpPr>
          <a:xfrm>
            <a:off x="-1265" y="5728440"/>
            <a:ext cx="2648847" cy="795528"/>
            <a:chOff x="4724233" y="4543295"/>
            <a:chExt cx="2648847" cy="795528"/>
          </a:xfrm>
        </p:grpSpPr>
        <p:sp>
          <p:nvSpPr>
            <p:cNvPr id="16" name="Cylinder 15">
              <a:extLst>
                <a:ext uri="{FF2B5EF4-FFF2-40B4-BE49-F238E27FC236}">
                  <a16:creationId xmlns:a16="http://schemas.microsoft.com/office/drawing/2014/main" id="{52CC3AEE-BFCB-40CF-8724-81B7291B7184}"/>
                </a:ext>
              </a:extLst>
            </p:cNvPr>
            <p:cNvSpPr/>
            <p:nvPr/>
          </p:nvSpPr>
          <p:spPr>
            <a:xfrm>
              <a:off x="4724233" y="4543295"/>
              <a:ext cx="2606040" cy="795528"/>
            </a:xfrm>
            <a:prstGeom prst="can">
              <a:avLst/>
            </a:prstGeom>
            <a:gradFill flip="none" rotWithShape="1">
              <a:gsLst>
                <a:gs pos="0">
                  <a:srgbClr val="FF9900"/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76200" dir="18900000" sy="23000" kx="-1200000" algn="bl" rotWithShape="0">
                <a:schemeClr val="tx1">
                  <a:alpha val="20000"/>
                </a:schemeClr>
              </a:outerShdw>
            </a:effectLst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953C20B-FA47-4FE8-9A29-A3474C29E8CD}"/>
                </a:ext>
              </a:extLst>
            </p:cNvPr>
            <p:cNvSpPr txBox="1"/>
            <p:nvPr/>
          </p:nvSpPr>
          <p:spPr>
            <a:xfrm>
              <a:off x="4767040" y="4798709"/>
              <a:ext cx="26060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Gadugi" panose="020B0502040204020203" pitchFamily="34" charset="0"/>
                  <a:cs typeface="Arial" panose="020B0604020202020204" pitchFamily="34" charset="0"/>
                </a:rPr>
                <a:t>BANQUET SERVER- $26k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1003BBD-58EB-4943-9D69-1143E5812A36}"/>
              </a:ext>
            </a:extLst>
          </p:cNvPr>
          <p:cNvGrpSpPr/>
          <p:nvPr/>
        </p:nvGrpSpPr>
        <p:grpSpPr>
          <a:xfrm>
            <a:off x="6537959" y="5728340"/>
            <a:ext cx="2606041" cy="795728"/>
            <a:chOff x="4893664" y="5454917"/>
            <a:chExt cx="2606041" cy="795728"/>
          </a:xfrm>
        </p:grpSpPr>
        <p:sp>
          <p:nvSpPr>
            <p:cNvPr id="34" name="Cylinder 33">
              <a:extLst>
                <a:ext uri="{FF2B5EF4-FFF2-40B4-BE49-F238E27FC236}">
                  <a16:creationId xmlns:a16="http://schemas.microsoft.com/office/drawing/2014/main" id="{4BCFC049-B43D-452D-AF59-21AB879CECE6}"/>
                </a:ext>
              </a:extLst>
            </p:cNvPr>
            <p:cNvSpPr/>
            <p:nvPr/>
          </p:nvSpPr>
          <p:spPr>
            <a:xfrm>
              <a:off x="4893665" y="5454917"/>
              <a:ext cx="2606040" cy="795728"/>
            </a:xfrm>
            <a:prstGeom prst="can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50000">
                  <a:schemeClr val="accent3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76200" dir="18900000" sy="23000" kx="-1200000" algn="bl" rotWithShape="0">
                <a:schemeClr val="tx1">
                  <a:alpha val="20000"/>
                </a:schemeClr>
              </a:outerShdw>
            </a:effectLst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6D9165B-A19D-4966-8B8C-2C49A179C343}"/>
                </a:ext>
              </a:extLst>
            </p:cNvPr>
            <p:cNvSpPr txBox="1"/>
            <p:nvPr/>
          </p:nvSpPr>
          <p:spPr>
            <a:xfrm>
              <a:off x="4893664" y="5625699"/>
              <a:ext cx="2606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Gadugi" panose="020B0502040204020203" pitchFamily="34" charset="0"/>
                  <a:cs typeface="Arial" panose="020B0604020202020204" pitchFamily="34" charset="0"/>
                </a:rPr>
                <a:t>ServSafe</a:t>
              </a:r>
              <a:r>
                <a:rPr lang="en-US" sz="1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Gadugi" panose="020B0502040204020203" pitchFamily="34" charset="0"/>
                  <a:cs typeface="Arial" panose="020B0604020202020204" pitchFamily="34" charset="0"/>
                </a:rPr>
                <a:t> Certification</a:t>
              </a:r>
            </a:p>
            <a:p>
              <a:pPr algn="ctr"/>
              <a:r>
                <a:rPr lang="en-US" sz="1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Gadugi" panose="020B0502040204020203" pitchFamily="34" charset="0"/>
                  <a:cs typeface="Arial" panose="020B0604020202020204" pitchFamily="34" charset="0"/>
                </a:rPr>
                <a:t>Banquet Server Training</a:t>
              </a:r>
            </a:p>
          </p:txBody>
        </p:sp>
      </p:grpSp>
      <p:sp>
        <p:nvSpPr>
          <p:cNvPr id="42" name="Title 1">
            <a:extLst>
              <a:ext uri="{FF2B5EF4-FFF2-40B4-BE49-F238E27FC236}">
                <a16:creationId xmlns:a16="http://schemas.microsoft.com/office/drawing/2014/main" id="{0892815A-AAB0-4F5F-AD8E-8F259961E423}"/>
              </a:ext>
            </a:extLst>
          </p:cNvPr>
          <p:cNvSpPr txBox="1">
            <a:spLocks/>
          </p:cNvSpPr>
          <p:nvPr/>
        </p:nvSpPr>
        <p:spPr>
          <a:xfrm>
            <a:off x="451214" y="581020"/>
            <a:ext cx="2743200" cy="2134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tx2">
                    <a:lumMod val="75000"/>
                  </a:schemeClr>
                </a:solidFill>
              </a:rPr>
              <a:t>Job Paths</a:t>
            </a:r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1CEF64DF-4C52-4F82-B74B-4CBFACACFB2A}"/>
              </a:ext>
            </a:extLst>
          </p:cNvPr>
          <p:cNvSpPr/>
          <p:nvPr/>
        </p:nvSpPr>
        <p:spPr>
          <a:xfrm>
            <a:off x="3127997" y="5818428"/>
            <a:ext cx="2930813" cy="615552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RELEASE!</a:t>
            </a:r>
          </a:p>
        </p:txBody>
      </p:sp>
    </p:spTree>
    <p:extLst>
      <p:ext uri="{BB962C8B-B14F-4D97-AF65-F5344CB8AC3E}">
        <p14:creationId xmlns:p14="http://schemas.microsoft.com/office/powerpoint/2010/main" val="361502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14536" y="897121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M:\iStock Photos-Financial Education\BYFH Module I - IIY Images\Freeimages Money Out the Door.jpg">
            <a:extLst>
              <a:ext uri="{FF2B5EF4-FFF2-40B4-BE49-F238E27FC236}">
                <a16:creationId xmlns:a16="http://schemas.microsoft.com/office/drawing/2014/main" id="{596DAB22-F460-4806-AB79-D2FB16C72D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1744" r="30769"/>
          <a:stretch/>
        </p:blipFill>
        <p:spPr bwMode="auto">
          <a:xfrm>
            <a:off x="314536" y="1667428"/>
            <a:ext cx="2745187" cy="3853986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9891E78-523C-4A96-BB62-62EDB7D31B92}"/>
              </a:ext>
            </a:extLst>
          </p:cNvPr>
          <p:cNvSpPr txBox="1">
            <a:spLocks/>
          </p:cNvSpPr>
          <p:nvPr/>
        </p:nvSpPr>
        <p:spPr>
          <a:xfrm>
            <a:off x="3591022" y="1149179"/>
            <a:ext cx="4986513" cy="518663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006600"/>
                </a:solidFill>
              </a:rPr>
              <a:t>CREATE OPPORTUNITIES!</a:t>
            </a:r>
          </a:p>
          <a:p>
            <a:pPr algn="ctr"/>
            <a:endParaRPr lang="en-US" sz="2800" dirty="0">
              <a:solidFill>
                <a:srgbClr val="1F497D"/>
              </a:solidFill>
            </a:endParaRPr>
          </a:p>
          <a:p>
            <a:r>
              <a:rPr lang="en-US" sz="2800" dirty="0">
                <a:solidFill>
                  <a:srgbClr val="1F497D"/>
                </a:solidFill>
              </a:rPr>
              <a:t>Update and send your resume and send to: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F497D"/>
                </a:solidFill>
              </a:rPr>
              <a:t>Current employer’s HR department*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F497D"/>
                </a:solidFill>
              </a:rPr>
              <a:t>Connections</a:t>
            </a:r>
          </a:p>
          <a:p>
            <a:pPr marL="0" lvl="2" indent="0" algn="ctr">
              <a:buNone/>
            </a:pPr>
            <a:endParaRPr lang="en-US" sz="1600" b="1" i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0" lvl="2" indent="0" algn="ctr">
              <a:buNone/>
            </a:pPr>
            <a:endParaRPr lang="en-US" sz="1600" b="1" i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0" lvl="2" indent="0" algn="ctr">
              <a:buNone/>
            </a:pPr>
            <a:endParaRPr lang="en-US" sz="1600" i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0" lvl="2" indent="0" algn="ctr">
              <a:buNone/>
            </a:pPr>
            <a:r>
              <a:rPr lang="en-US" sz="1600" i="1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*Don’t be afraid to sit down with your HR department and talk about job openings and training opportunities within your organization.</a:t>
            </a:r>
            <a:endParaRPr lang="en-US" sz="1600" dirty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7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5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1078A18-4E93-4561-9671-96406CD4C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908275" y="3983159"/>
            <a:ext cx="3285533" cy="2874842"/>
          </a:xfrm>
          <a:prstGeom prst="rect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0951CE25-3253-4956-90A9-B9A16FB1B654}"/>
              </a:ext>
            </a:extLst>
          </p:cNvPr>
          <p:cNvSpPr/>
          <p:nvPr/>
        </p:nvSpPr>
        <p:spPr>
          <a:xfrm>
            <a:off x="1454481" y="1465627"/>
            <a:ext cx="4348322" cy="2912221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2D0672C0-000A-403B-BB18-50B62D56F37C}"/>
              </a:ext>
            </a:extLst>
          </p:cNvPr>
          <p:cNvSpPr/>
          <p:nvPr/>
        </p:nvSpPr>
        <p:spPr>
          <a:xfrm>
            <a:off x="6476999" y="3826667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046F4061-471C-4BD8-B6EC-E169D2CB5B07}"/>
              </a:ext>
            </a:extLst>
          </p:cNvPr>
          <p:cNvSpPr/>
          <p:nvPr/>
        </p:nvSpPr>
        <p:spPr>
          <a:xfrm>
            <a:off x="5805584" y="3513684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CBFF987C-E0D9-45C7-859E-26437CEEE0E8}"/>
              </a:ext>
            </a:extLst>
          </p:cNvPr>
          <p:cNvSpPr txBox="1">
            <a:spLocks/>
          </p:cNvSpPr>
          <p:nvPr/>
        </p:nvSpPr>
        <p:spPr>
          <a:xfrm>
            <a:off x="1629137" y="1694342"/>
            <a:ext cx="3796303" cy="1975833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I’d rather be my own boss.  Do I have what it takes?</a:t>
            </a:r>
          </a:p>
        </p:txBody>
      </p:sp>
    </p:spTree>
    <p:extLst>
      <p:ext uri="{BB962C8B-B14F-4D97-AF65-F5344CB8AC3E}">
        <p14:creationId xmlns:p14="http://schemas.microsoft.com/office/powerpoint/2010/main" val="235466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34847A-59D8-459A-9E6F-2DBA6B14D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75" y="855785"/>
            <a:ext cx="3953147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4D61807-4A1C-44AC-9B30-DFC2496CB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to Today’s Session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21C4BA-D0C5-4082-8911-926498D23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088" y="1129004"/>
            <a:ext cx="3925824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5C7601-527E-4AC1-8425-BA83DDE46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5257" y="1411554"/>
            <a:ext cx="4027868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50440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AEA655A-E053-438F-96C0-E9EE9ED50748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1404890" y="4030375"/>
            <a:ext cx="3968858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C000"/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uses money well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3E1F151-0F30-43F9-9D44-D00BC5FD1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5160"/>
          </a:xfrm>
        </p:spPr>
        <p:txBody>
          <a:bodyPr/>
          <a:lstStyle/>
          <a:p>
            <a:r>
              <a:rPr lang="en-US" dirty="0"/>
              <a:t>Traits of Successful Business Owners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FE54989E-9AF3-4BFC-B0B7-6751944708E5}"/>
              </a:ext>
            </a:extLst>
          </p:cNvPr>
          <p:cNvSpPr txBox="1">
            <a:spLocks/>
          </p:cNvSpPr>
          <p:nvPr/>
        </p:nvSpPr>
        <p:spPr>
          <a:xfrm>
            <a:off x="3775598" y="1581817"/>
            <a:ext cx="5906496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resourceful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2902469B-52B0-4FB2-9D8C-418BC458689B}"/>
              </a:ext>
            </a:extLst>
          </p:cNvPr>
          <p:cNvSpPr txBox="1">
            <a:spLocks/>
          </p:cNvSpPr>
          <p:nvPr/>
        </p:nvSpPr>
        <p:spPr>
          <a:xfrm>
            <a:off x="3790616" y="4533900"/>
            <a:ext cx="5039628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92D050"/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a leader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59E93520-9E6C-4A44-BAE4-B8B13A6F2E7D}"/>
              </a:ext>
            </a:extLst>
          </p:cNvPr>
          <p:cNvSpPr txBox="1">
            <a:spLocks/>
          </p:cNvSpPr>
          <p:nvPr/>
        </p:nvSpPr>
        <p:spPr>
          <a:xfrm>
            <a:off x="942322" y="3281578"/>
            <a:ext cx="7592524" cy="1175187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C00000"/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good communicator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C9E690E-E18B-495E-9369-53268BD50AC8}"/>
              </a:ext>
            </a:extLst>
          </p:cNvPr>
          <p:cNvSpPr txBox="1">
            <a:spLocks/>
          </p:cNvSpPr>
          <p:nvPr/>
        </p:nvSpPr>
        <p:spPr>
          <a:xfrm>
            <a:off x="1378831" y="1636330"/>
            <a:ext cx="3359752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driven to achieve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BA446490-36D8-4981-A03D-DACB2E5A5A73}"/>
              </a:ext>
            </a:extLst>
          </p:cNvPr>
          <p:cNvSpPr txBox="1">
            <a:spLocks/>
          </p:cNvSpPr>
          <p:nvPr/>
        </p:nvSpPr>
        <p:spPr>
          <a:xfrm>
            <a:off x="4630554" y="4007881"/>
            <a:ext cx="3359752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persistent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310C178A-A28A-46D6-8903-1F0F43D320E2}"/>
              </a:ext>
            </a:extLst>
          </p:cNvPr>
          <p:cNvSpPr txBox="1">
            <a:spLocks/>
          </p:cNvSpPr>
          <p:nvPr/>
        </p:nvSpPr>
        <p:spPr>
          <a:xfrm>
            <a:off x="5544301" y="2819473"/>
            <a:ext cx="3359752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99FF"/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takes initiative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6A3720A0-77C9-450D-B4E4-7F3E3C669D20}"/>
              </a:ext>
            </a:extLst>
          </p:cNvPr>
          <p:cNvSpPr txBox="1">
            <a:spLocks/>
          </p:cNvSpPr>
          <p:nvPr/>
        </p:nvSpPr>
        <p:spPr>
          <a:xfrm>
            <a:off x="254906" y="2829859"/>
            <a:ext cx="5715446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objective and realistic</a:t>
            </a: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8E668879-41B8-4926-8714-5EE56D9BBFA9}"/>
              </a:ext>
            </a:extLst>
          </p:cNvPr>
          <p:cNvSpPr txBox="1">
            <a:spLocks/>
          </p:cNvSpPr>
          <p:nvPr/>
        </p:nvSpPr>
        <p:spPr>
          <a:xfrm>
            <a:off x="726262" y="2195197"/>
            <a:ext cx="7808584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sets goals and plans ahead</a:t>
            </a: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C0CCA4C0-F62F-499E-8E6A-551D3B997D30}"/>
              </a:ext>
            </a:extLst>
          </p:cNvPr>
          <p:cNvSpPr txBox="1">
            <a:spLocks/>
          </p:cNvSpPr>
          <p:nvPr/>
        </p:nvSpPr>
        <p:spPr>
          <a:xfrm>
            <a:off x="1583709" y="992806"/>
            <a:ext cx="5715446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FF99FF"/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positive mental attitude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3B2D8D6B-E851-488A-B1E5-E6A751D335CA}"/>
              </a:ext>
            </a:extLst>
          </p:cNvPr>
          <p:cNvSpPr txBox="1">
            <a:spLocks/>
          </p:cNvSpPr>
          <p:nvPr/>
        </p:nvSpPr>
        <p:spPr>
          <a:xfrm>
            <a:off x="-426450" y="5099394"/>
            <a:ext cx="8534400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willing to work 50 hours or more per week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D831A6C6-2724-4247-9058-0160530E12FE}"/>
              </a:ext>
            </a:extLst>
          </p:cNvPr>
          <p:cNvSpPr txBox="1">
            <a:spLocks/>
          </p:cNvSpPr>
          <p:nvPr/>
        </p:nvSpPr>
        <p:spPr>
          <a:xfrm>
            <a:off x="1227703" y="5637274"/>
            <a:ext cx="6930141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>
                <a:solidFill>
                  <a:srgbClr val="073E87">
                    <a:lumMod val="75000"/>
                  </a:srgbClr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leverages and improves skills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E98EF133-C5FC-40DC-A856-DB158580AB4E}"/>
              </a:ext>
            </a:extLst>
          </p:cNvPr>
          <p:cNvSpPr txBox="1">
            <a:spLocks/>
          </p:cNvSpPr>
          <p:nvPr/>
        </p:nvSpPr>
        <p:spPr>
          <a:xfrm>
            <a:off x="61850" y="4565931"/>
            <a:ext cx="5039628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C00000"/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technical knowledge</a:t>
            </a:r>
          </a:p>
        </p:txBody>
      </p:sp>
    </p:spTree>
    <p:extLst>
      <p:ext uri="{BB962C8B-B14F-4D97-AF65-F5344CB8AC3E}">
        <p14:creationId xmlns:p14="http://schemas.microsoft.com/office/powerpoint/2010/main" val="414941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  <p:bldP spid="15" grpId="0"/>
      <p:bldP spid="17" grpId="0"/>
      <p:bldP spid="19" grpId="0"/>
      <p:bldP spid="20" grpId="0"/>
      <p:bldP spid="21" grpId="0"/>
      <p:bldP spid="22" grpId="0"/>
      <p:bldP spid="23" grpId="0"/>
      <p:bldP spid="16" grpId="0"/>
      <p:bldP spid="1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D8504-ACB9-4E5B-ACF1-B47651558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You Jump In with Both Feet</a:t>
            </a:r>
          </a:p>
        </p:txBody>
      </p:sp>
      <p:sp>
        <p:nvSpPr>
          <p:cNvPr id="12" name="Text Box 56"/>
          <p:cNvSpPr txBox="1"/>
          <p:nvPr/>
        </p:nvSpPr>
        <p:spPr>
          <a:xfrm>
            <a:off x="5432837" y="1311057"/>
            <a:ext cx="3687337" cy="896620"/>
          </a:xfrm>
          <a:prstGeom prst="roundRect">
            <a:avLst/>
          </a:prstGeom>
          <a:noFill/>
          <a:ln w="28575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71450" marR="0" indent="-171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7145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Business purpose and goals</a:t>
            </a:r>
          </a:p>
          <a:p>
            <a:pPr marL="171450" marR="0" indent="-171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7145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Products and services</a:t>
            </a:r>
          </a:p>
          <a:p>
            <a:pPr marL="171450" marR="0" indent="-1714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Customers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>
                <a:solidFill>
                  <a:schemeClr val="tx2">
                    <a:lumMod val="75000"/>
                  </a:schemeClr>
                </a:solidFill>
                <a:effectLst/>
                <a:ea typeface="Calibri"/>
                <a:cs typeface="Times New Roman"/>
              </a:rPr>
              <a:t> </a:t>
            </a:r>
          </a:p>
        </p:txBody>
      </p:sp>
      <p:sp>
        <p:nvSpPr>
          <p:cNvPr id="13" name="Text Box 72"/>
          <p:cNvSpPr txBox="1"/>
          <p:nvPr/>
        </p:nvSpPr>
        <p:spPr>
          <a:xfrm>
            <a:off x="5432836" y="4532631"/>
            <a:ext cx="3322543" cy="896620"/>
          </a:xfrm>
          <a:prstGeom prst="roundRect">
            <a:avLst/>
          </a:prstGeom>
          <a:noFill/>
          <a:ln w="28575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71450" marR="0" indent="-171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0005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Calibri"/>
                <a:cs typeface="Times New Roman"/>
              </a:rPr>
              <a:t>Market analysis/strategy</a:t>
            </a:r>
          </a:p>
          <a:p>
            <a:pPr marL="171450" marR="0" indent="-171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0005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Calibri"/>
                <a:cs typeface="Times New Roman"/>
              </a:rPr>
              <a:t>Competition</a:t>
            </a:r>
          </a:p>
          <a:p>
            <a:pPr marL="171450" marR="0" indent="-1714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40005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Calibri"/>
                <a:cs typeface="Times New Roman"/>
              </a:rPr>
              <a:t>Start-up costs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effectLst/>
                <a:ea typeface="Calibri"/>
                <a:cs typeface="Times New Roman"/>
              </a:rPr>
              <a:t> </a:t>
            </a:r>
          </a:p>
        </p:txBody>
      </p:sp>
      <p:sp>
        <p:nvSpPr>
          <p:cNvPr id="14" name="Text Box 74"/>
          <p:cNvSpPr txBox="1"/>
          <p:nvPr/>
        </p:nvSpPr>
        <p:spPr>
          <a:xfrm>
            <a:off x="602723" y="1311057"/>
            <a:ext cx="3490331" cy="1219200"/>
          </a:xfrm>
          <a:prstGeom prst="roundRect">
            <a:avLst/>
          </a:prstGeom>
          <a:noFill/>
          <a:ln w="28575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71450" marR="0" indent="-171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0005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Calibri"/>
                <a:cs typeface="Times New Roman"/>
              </a:rPr>
              <a:t>Management team</a:t>
            </a:r>
          </a:p>
          <a:p>
            <a:pPr marL="171450" marR="0" indent="-171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0005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Calibri"/>
                <a:cs typeface="Times New Roman"/>
              </a:rPr>
              <a:t>Employee benefits</a:t>
            </a:r>
          </a:p>
          <a:p>
            <a:pPr marL="171450" marR="0" indent="-171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0005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Calibri"/>
                <a:cs typeface="Times New Roman"/>
              </a:rPr>
              <a:t>Cash flow</a:t>
            </a:r>
          </a:p>
          <a:p>
            <a:pPr marL="171450" marR="0" indent="-171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0005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Calibri"/>
                <a:cs typeface="Times New Roman"/>
              </a:rPr>
              <a:t>Disaster preparedness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effectLst/>
                <a:ea typeface="Calibri"/>
                <a:cs typeface="Times New Roman"/>
              </a:rPr>
              <a:t> </a:t>
            </a:r>
          </a:p>
        </p:txBody>
      </p:sp>
      <p:sp>
        <p:nvSpPr>
          <p:cNvPr id="15" name="Text Box 73"/>
          <p:cNvSpPr txBox="1"/>
          <p:nvPr/>
        </p:nvSpPr>
        <p:spPr>
          <a:xfrm>
            <a:off x="602722" y="4532631"/>
            <a:ext cx="3390281" cy="1398104"/>
          </a:xfrm>
          <a:prstGeom prst="roundRect">
            <a:avLst/>
          </a:prstGeom>
          <a:noFill/>
          <a:ln w="28575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71450" marR="0" indent="-171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0005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Calibri"/>
                <a:cs typeface="Times New Roman"/>
              </a:rPr>
              <a:t>Business structure</a:t>
            </a:r>
          </a:p>
          <a:p>
            <a:pPr marL="171450" marR="0" indent="-171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0005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Calibri"/>
                <a:cs typeface="Times New Roman"/>
              </a:rPr>
              <a:t>State registration/licenses</a:t>
            </a:r>
          </a:p>
          <a:p>
            <a:pPr marL="171450" marR="0" indent="-171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0005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Calibri"/>
                <a:cs typeface="Times New Roman"/>
              </a:rPr>
              <a:t>Tax ID</a:t>
            </a:r>
          </a:p>
          <a:p>
            <a:pPr marL="171450" marR="0" indent="-171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0005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Calibri"/>
                <a:cs typeface="Times New Roman"/>
              </a:rPr>
              <a:t>Zoning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effectLst/>
                <a:ea typeface="Calibri"/>
                <a:cs typeface="Times New Roman"/>
              </a:rPr>
              <a:t> 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2787FB6-C51A-4CD9-AED1-E9A76BF75E8B}"/>
              </a:ext>
            </a:extLst>
          </p:cNvPr>
          <p:cNvGrpSpPr/>
          <p:nvPr/>
        </p:nvGrpSpPr>
        <p:grpSpPr>
          <a:xfrm>
            <a:off x="3610556" y="2123835"/>
            <a:ext cx="1918510" cy="1556596"/>
            <a:chOff x="416043" y="1326380"/>
            <a:chExt cx="3265492" cy="2517026"/>
          </a:xfrm>
        </p:grpSpPr>
        <p:sp>
          <p:nvSpPr>
            <p:cNvPr id="28" name="Hexagon 27">
              <a:extLst>
                <a:ext uri="{FF2B5EF4-FFF2-40B4-BE49-F238E27FC236}">
                  <a16:creationId xmlns:a16="http://schemas.microsoft.com/office/drawing/2014/main" id="{68702B6F-D760-4168-8205-80647BD439A2}"/>
                </a:ext>
              </a:extLst>
            </p:cNvPr>
            <p:cNvSpPr/>
            <p:nvPr/>
          </p:nvSpPr>
          <p:spPr>
            <a:xfrm>
              <a:off x="416043" y="1326380"/>
              <a:ext cx="3265492" cy="2517026"/>
            </a:xfrm>
            <a:prstGeom prst="hexagon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649AB44-1D4E-4101-9C59-89333CF127F5}"/>
                </a:ext>
              </a:extLst>
            </p:cNvPr>
            <p:cNvSpPr txBox="1"/>
            <p:nvPr/>
          </p:nvSpPr>
          <p:spPr>
            <a:xfrm>
              <a:off x="848703" y="1927446"/>
              <a:ext cx="2344958" cy="1144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Formalize Your Idea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45F0186-B865-456C-9692-01B9D078FED9}"/>
              </a:ext>
            </a:extLst>
          </p:cNvPr>
          <p:cNvGrpSpPr/>
          <p:nvPr/>
        </p:nvGrpSpPr>
        <p:grpSpPr>
          <a:xfrm>
            <a:off x="5150995" y="2907291"/>
            <a:ext cx="1918510" cy="1556596"/>
            <a:chOff x="416043" y="1326380"/>
            <a:chExt cx="3265492" cy="2517026"/>
          </a:xfrm>
        </p:grpSpPr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1B93065D-8169-4C2C-8A9B-88B50ABDDBB6}"/>
                </a:ext>
              </a:extLst>
            </p:cNvPr>
            <p:cNvSpPr/>
            <p:nvPr/>
          </p:nvSpPr>
          <p:spPr>
            <a:xfrm>
              <a:off x="416043" y="1326380"/>
              <a:ext cx="3265492" cy="2517026"/>
            </a:xfrm>
            <a:prstGeom prst="hexagon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47A29EC-47B0-474C-8B89-4551ECCCD51D}"/>
                </a:ext>
              </a:extLst>
            </p:cNvPr>
            <p:cNvSpPr txBox="1"/>
            <p:nvPr/>
          </p:nvSpPr>
          <p:spPr>
            <a:xfrm>
              <a:off x="895766" y="1763725"/>
              <a:ext cx="2344957" cy="1642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Research and Planning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EA93DEE-F162-4A22-860B-C50CEBD709B0}"/>
              </a:ext>
            </a:extLst>
          </p:cNvPr>
          <p:cNvGrpSpPr/>
          <p:nvPr/>
        </p:nvGrpSpPr>
        <p:grpSpPr>
          <a:xfrm>
            <a:off x="3617749" y="3700155"/>
            <a:ext cx="1918510" cy="1556596"/>
            <a:chOff x="3211696" y="3781214"/>
            <a:chExt cx="1918510" cy="1556596"/>
          </a:xfrm>
        </p:grpSpPr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75AD5539-632C-4206-8DED-57C146AE651D}"/>
                </a:ext>
              </a:extLst>
            </p:cNvPr>
            <p:cNvSpPr/>
            <p:nvPr/>
          </p:nvSpPr>
          <p:spPr>
            <a:xfrm>
              <a:off x="3211696" y="3781214"/>
              <a:ext cx="1918510" cy="1556596"/>
            </a:xfrm>
            <a:prstGeom prst="hexagon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01F11D3-E99A-48D6-9F17-88A93F424A58}"/>
                </a:ext>
              </a:extLst>
            </p:cNvPr>
            <p:cNvSpPr txBox="1"/>
            <p:nvPr/>
          </p:nvSpPr>
          <p:spPr>
            <a:xfrm>
              <a:off x="3512642" y="4386413"/>
              <a:ext cx="13776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Legal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4DF60AE-739B-45EB-98AD-588480868F10}"/>
              </a:ext>
            </a:extLst>
          </p:cNvPr>
          <p:cNvGrpSpPr/>
          <p:nvPr/>
        </p:nvGrpSpPr>
        <p:grpSpPr>
          <a:xfrm>
            <a:off x="2074494" y="2912822"/>
            <a:ext cx="1918510" cy="1556596"/>
            <a:chOff x="1266455" y="2818275"/>
            <a:chExt cx="1918510" cy="1556596"/>
          </a:xfrm>
        </p:grpSpPr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376972A5-47F9-4FF0-B87A-F84E56B5E58D}"/>
                </a:ext>
              </a:extLst>
            </p:cNvPr>
            <p:cNvSpPr/>
            <p:nvPr/>
          </p:nvSpPr>
          <p:spPr>
            <a:xfrm>
              <a:off x="1266455" y="2818275"/>
              <a:ext cx="1918510" cy="1556596"/>
            </a:xfrm>
            <a:prstGeom prst="hexagon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5E684C7-2DF3-4CF4-8C27-5853306D378F}"/>
                </a:ext>
              </a:extLst>
            </p:cNvPr>
            <p:cNvSpPr txBox="1"/>
            <p:nvPr/>
          </p:nvSpPr>
          <p:spPr>
            <a:xfrm>
              <a:off x="1382325" y="3399868"/>
              <a:ext cx="16275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Operations</a:t>
              </a:r>
            </a:p>
          </p:txBody>
        </p:sp>
      </p:grpSp>
      <p:pic>
        <p:nvPicPr>
          <p:cNvPr id="29" name="Picture 28">
            <a:hlinkClick r:id="rId2"/>
            <a:extLst>
              <a:ext uri="{FF2B5EF4-FFF2-40B4-BE49-F238E27FC236}">
                <a16:creationId xmlns:a16="http://schemas.microsoft.com/office/drawing/2014/main" id="{D1866E77-BE58-4471-AD9D-167E53DAD06D}"/>
              </a:ext>
            </a:extLst>
          </p:cNvPr>
          <p:cNvPicPr/>
          <p:nvPr/>
        </p:nvPicPr>
        <p:blipFill rotWithShape="1">
          <a:blip r:embed="rId3" cstate="print"/>
          <a:srcRect t="22093" b="16349"/>
          <a:stretch/>
        </p:blipFill>
        <p:spPr bwMode="auto">
          <a:xfrm>
            <a:off x="3464184" y="5653927"/>
            <a:ext cx="2178814" cy="1083734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814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FF8E68-29B3-48B5-BED3-79C009453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5" b="99448" l="5383" r="97930">
                        <a14:foregroundMark x1="21118" y1="23066" x2="33954" y2="51657"/>
                        <a14:foregroundMark x1="46170" y1="20442" x2="44720" y2="33702"/>
                        <a14:foregroundMark x1="44720" y1="33702" x2="47826" y2="42541"/>
                        <a14:foregroundMark x1="47826" y1="42541" x2="50518" y2="44199"/>
                        <a14:foregroundMark x1="74327" y1="30801" x2="69358" y2="55939"/>
                        <a14:foregroundMark x1="54037" y1="49171" x2="82195" y2="58978"/>
                        <a14:foregroundMark x1="81366" y1="46823" x2="91304" y2="75276"/>
                        <a14:foregroundMark x1="91304" y1="75276" x2="91304" y2="77624"/>
                        <a14:foregroundMark x1="83437" y1="49171" x2="94203" y2="54282"/>
                        <a14:foregroundMark x1="94203" y1="54282" x2="91925" y2="82320"/>
                        <a14:foregroundMark x1="91925" y1="82320" x2="86128" y2="88812"/>
                        <a14:foregroundMark x1="97930" y1="54144" x2="97930" y2="54144"/>
                        <a14:foregroundMark x1="63354" y1="56630" x2="63354" y2="56630"/>
                        <a14:foregroundMark x1="68116" y1="63536" x2="68116" y2="63536"/>
                        <a14:foregroundMark x1="47206" y1="95856" x2="48861" y2="98757"/>
                        <a14:foregroundMark x1="46916" y1="95348" x2="47206" y2="95856"/>
                        <a14:foregroundMark x1="38302" y1="80249" x2="41862" y2="86490"/>
                        <a14:foregroundMark x1="44100" y1="95822" x2="45342" y2="99448"/>
                        <a14:foregroundMark x1="40373" y1="84945" x2="40955" y2="86643"/>
                        <a14:foregroundMark x1="55280" y1="96685" x2="55280" y2="96685"/>
                        <a14:foregroundMark x1="11801" y1="43370" x2="5383" y2="52072"/>
                        <a14:foregroundMark x1="5383" y1="52072" x2="5383" y2="72099"/>
                        <a14:foregroundMark x1="14079" y1="94613" x2="12836" y2="95856"/>
                        <a14:backgroundMark x1="40373" y1="90055" x2="40373" y2="90055"/>
                        <a14:backgroundMark x1="41201" y1="88260" x2="41201" y2="88260"/>
                        <a14:backgroundMark x1="40373" y1="86740" x2="43892" y2="95856"/>
                        <a14:backgroundMark x1="43892" y1="95856" x2="43892" y2="95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45" y="1300000"/>
            <a:ext cx="3707892" cy="55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326D254-47EE-4CA7-940E-6089A0B17F98}"/>
              </a:ext>
            </a:extLst>
          </p:cNvPr>
          <p:cNvSpPr txBox="1">
            <a:spLocks/>
          </p:cNvSpPr>
          <p:nvPr/>
        </p:nvSpPr>
        <p:spPr>
          <a:xfrm>
            <a:off x="4572000" y="1679562"/>
            <a:ext cx="3707892" cy="2660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tx2">
                    <a:lumMod val="75000"/>
                  </a:schemeClr>
                </a:solidFill>
              </a:rPr>
              <a:t>Meet Anna</a:t>
            </a:r>
          </a:p>
          <a:p>
            <a:pPr algn="ctr"/>
            <a:r>
              <a:rPr lang="en-US" sz="4000" dirty="0">
                <a:solidFill>
                  <a:schemeClr val="tx2">
                    <a:lumMod val="75000"/>
                  </a:schemeClr>
                </a:solidFill>
              </a:rPr>
              <a:t>Case Study</a:t>
            </a:r>
          </a:p>
        </p:txBody>
      </p:sp>
    </p:spTree>
    <p:extLst>
      <p:ext uri="{BB962C8B-B14F-4D97-AF65-F5344CB8AC3E}">
        <p14:creationId xmlns:p14="http://schemas.microsoft.com/office/powerpoint/2010/main" val="276761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FF8E68-29B3-48B5-BED3-79C009453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5" b="99448" l="5383" r="97930">
                        <a14:foregroundMark x1="21118" y1="23066" x2="33954" y2="51657"/>
                        <a14:foregroundMark x1="46170" y1="20442" x2="44720" y2="33702"/>
                        <a14:foregroundMark x1="44720" y1="33702" x2="47826" y2="42541"/>
                        <a14:foregroundMark x1="47826" y1="42541" x2="50518" y2="44199"/>
                        <a14:foregroundMark x1="74327" y1="30801" x2="69358" y2="55939"/>
                        <a14:foregroundMark x1="54037" y1="49171" x2="82195" y2="58978"/>
                        <a14:foregroundMark x1="81366" y1="46823" x2="91304" y2="75276"/>
                        <a14:foregroundMark x1="91304" y1="75276" x2="91304" y2="77624"/>
                        <a14:foregroundMark x1="83437" y1="49171" x2="94203" y2="54282"/>
                        <a14:foregroundMark x1="94203" y1="54282" x2="91925" y2="82320"/>
                        <a14:foregroundMark x1="91925" y1="82320" x2="86128" y2="88812"/>
                        <a14:foregroundMark x1="97930" y1="54144" x2="97930" y2="54144"/>
                        <a14:foregroundMark x1="63354" y1="56630" x2="63354" y2="56630"/>
                        <a14:foregroundMark x1="68116" y1="63536" x2="68116" y2="63536"/>
                        <a14:foregroundMark x1="47206" y1="95856" x2="48861" y2="98757"/>
                        <a14:foregroundMark x1="46916" y1="95348" x2="47206" y2="95856"/>
                        <a14:foregroundMark x1="38302" y1="80249" x2="41862" y2="86490"/>
                        <a14:foregroundMark x1="44100" y1="95822" x2="45342" y2="99448"/>
                        <a14:foregroundMark x1="40373" y1="84945" x2="40955" y2="86643"/>
                        <a14:foregroundMark x1="55280" y1="96685" x2="55280" y2="96685"/>
                        <a14:foregroundMark x1="11801" y1="43370" x2="5383" y2="52072"/>
                        <a14:foregroundMark x1="5383" y1="52072" x2="5383" y2="72099"/>
                        <a14:foregroundMark x1="14079" y1="94613" x2="12836" y2="95856"/>
                        <a14:backgroundMark x1="40373" y1="90055" x2="40373" y2="90055"/>
                        <a14:backgroundMark x1="41201" y1="88260" x2="41201" y2="88260"/>
                        <a14:backgroundMark x1="40373" y1="86740" x2="43892" y2="95856"/>
                        <a14:backgroundMark x1="43892" y1="95856" x2="43892" y2="95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45" y="1300000"/>
            <a:ext cx="3707892" cy="55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326D254-47EE-4CA7-940E-6089A0B17F98}"/>
              </a:ext>
            </a:extLst>
          </p:cNvPr>
          <p:cNvSpPr txBox="1">
            <a:spLocks/>
          </p:cNvSpPr>
          <p:nvPr/>
        </p:nvSpPr>
        <p:spPr>
          <a:xfrm>
            <a:off x="4572000" y="1679561"/>
            <a:ext cx="3707892" cy="4980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What are Anna’s personal assets?</a:t>
            </a:r>
          </a:p>
          <a:p>
            <a:endParaRPr lang="en-US" sz="2600" dirty="0">
              <a:solidFill>
                <a:srgbClr val="C00000"/>
              </a:solidFill>
            </a:endParaRPr>
          </a:p>
          <a:p>
            <a:pPr marL="568325" indent="-2222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C00000"/>
                </a:solidFill>
              </a:rPr>
              <a:t>Mother, kids</a:t>
            </a:r>
          </a:p>
          <a:p>
            <a:pPr marL="568325" indent="-2222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C00000"/>
                </a:solidFill>
              </a:rPr>
              <a:t>Co-workers, neighbors,</a:t>
            </a:r>
          </a:p>
          <a:p>
            <a:pPr marL="568325" indent="-2222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C00000"/>
                </a:solidFill>
              </a:rPr>
              <a:t>Good cook</a:t>
            </a:r>
          </a:p>
          <a:p>
            <a:pPr marL="568325" indent="-2222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C00000"/>
                </a:solidFill>
              </a:rPr>
              <a:t>Photography</a:t>
            </a:r>
          </a:p>
          <a:p>
            <a:pPr marL="568325" indent="-2222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C00000"/>
                </a:solidFill>
              </a:rPr>
              <a:t>Social media</a:t>
            </a:r>
          </a:p>
          <a:p>
            <a:pPr marL="568325" indent="-2222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C00000"/>
                </a:solidFill>
              </a:rPr>
              <a:t>Animated and outgoing</a:t>
            </a:r>
          </a:p>
        </p:txBody>
      </p:sp>
    </p:spTree>
    <p:extLst>
      <p:ext uri="{BB962C8B-B14F-4D97-AF65-F5344CB8AC3E}">
        <p14:creationId xmlns:p14="http://schemas.microsoft.com/office/powerpoint/2010/main" val="183247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7A0B60C2-E0C9-4EFE-99B6-417AAE132D4F}"/>
              </a:ext>
            </a:extLst>
          </p:cNvPr>
          <p:cNvSpPr txBox="1">
            <a:spLocks/>
          </p:cNvSpPr>
          <p:nvPr/>
        </p:nvSpPr>
        <p:spPr>
          <a:xfrm>
            <a:off x="6231916" y="4170936"/>
            <a:ext cx="2817344" cy="710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006600"/>
                </a:solidFill>
              </a:rPr>
              <a:t>Free, online GED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2B4A45B-D67F-4D31-A778-408434AC729D}"/>
              </a:ext>
            </a:extLst>
          </p:cNvPr>
          <p:cNvSpPr txBox="1">
            <a:spLocks/>
          </p:cNvSpPr>
          <p:nvPr/>
        </p:nvSpPr>
        <p:spPr>
          <a:xfrm>
            <a:off x="2849053" y="4170936"/>
            <a:ext cx="3476371" cy="710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</a:rPr>
              <a:t>Children/boyfriend/time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A0B91BE-AB61-480F-A2D7-5249FBE0B8E2}"/>
              </a:ext>
            </a:extLst>
          </p:cNvPr>
          <p:cNvSpPr txBox="1">
            <a:spLocks/>
          </p:cNvSpPr>
          <p:nvPr/>
        </p:nvSpPr>
        <p:spPr>
          <a:xfrm>
            <a:off x="6215444" y="3345239"/>
            <a:ext cx="2817344" cy="710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006600"/>
                </a:solidFill>
              </a:rPr>
              <a:t>Needs a GED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B050DB3-20B1-45BC-B0F2-A787803B9F84}"/>
              </a:ext>
            </a:extLst>
          </p:cNvPr>
          <p:cNvSpPr txBox="1">
            <a:spLocks/>
          </p:cNvSpPr>
          <p:nvPr/>
        </p:nvSpPr>
        <p:spPr>
          <a:xfrm>
            <a:off x="2960267" y="3345239"/>
            <a:ext cx="3253945" cy="710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</a:rPr>
              <a:t>Education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7E3AE9D-B984-497B-85CB-30E074E6B077}"/>
              </a:ext>
            </a:extLst>
          </p:cNvPr>
          <p:cNvSpPr txBox="1">
            <a:spLocks/>
          </p:cNvSpPr>
          <p:nvPr/>
        </p:nvSpPr>
        <p:spPr>
          <a:xfrm>
            <a:off x="6215444" y="2519542"/>
            <a:ext cx="2817344" cy="710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006600"/>
                </a:solidFill>
              </a:rPr>
              <a:t>Needs a better job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61AA148-612D-407B-8F49-6816105E1439}"/>
              </a:ext>
            </a:extLst>
          </p:cNvPr>
          <p:cNvSpPr txBox="1">
            <a:spLocks/>
          </p:cNvSpPr>
          <p:nvPr/>
        </p:nvSpPr>
        <p:spPr>
          <a:xfrm>
            <a:off x="2960267" y="2519542"/>
            <a:ext cx="3253945" cy="710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</a:rPr>
              <a:t>No savings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5A17D37-97C3-4F73-8757-8D9DF352B8FA}"/>
              </a:ext>
            </a:extLst>
          </p:cNvPr>
          <p:cNvSpPr txBox="1">
            <a:spLocks/>
          </p:cNvSpPr>
          <p:nvPr/>
        </p:nvSpPr>
        <p:spPr>
          <a:xfrm>
            <a:off x="6058930" y="1961867"/>
            <a:ext cx="2973858" cy="55767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2600" dirty="0">
                <a:solidFill>
                  <a:schemeClr val="bg1"/>
                </a:solidFill>
              </a:rPr>
              <a:t>Detours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326D254-47EE-4CA7-940E-6089A0B17F98}"/>
              </a:ext>
            </a:extLst>
          </p:cNvPr>
          <p:cNvSpPr txBox="1">
            <a:spLocks/>
          </p:cNvSpPr>
          <p:nvPr/>
        </p:nvSpPr>
        <p:spPr>
          <a:xfrm>
            <a:off x="111211" y="2519542"/>
            <a:ext cx="2973859" cy="710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Own a home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C20DA9A-5DEC-4EF0-9698-F6EADA3B0C66}"/>
              </a:ext>
            </a:extLst>
          </p:cNvPr>
          <p:cNvSpPr txBox="1">
            <a:spLocks/>
          </p:cNvSpPr>
          <p:nvPr/>
        </p:nvSpPr>
        <p:spPr>
          <a:xfrm>
            <a:off x="111212" y="1961866"/>
            <a:ext cx="2973859" cy="55767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2600" dirty="0">
                <a:solidFill>
                  <a:schemeClr val="bg1"/>
                </a:solidFill>
              </a:rPr>
              <a:t>What’s important?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D45DE7E-F049-4663-8FBF-D4C32EAAE34F}"/>
              </a:ext>
            </a:extLst>
          </p:cNvPr>
          <p:cNvSpPr txBox="1">
            <a:spLocks/>
          </p:cNvSpPr>
          <p:nvPr/>
        </p:nvSpPr>
        <p:spPr>
          <a:xfrm>
            <a:off x="3085071" y="1961867"/>
            <a:ext cx="2973859" cy="55767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2600" dirty="0">
                <a:solidFill>
                  <a:schemeClr val="bg1"/>
                </a:solidFill>
              </a:rPr>
              <a:t>Roadblocks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F352B7C-2445-4C9C-9187-CA4C5D38A1B0}"/>
              </a:ext>
            </a:extLst>
          </p:cNvPr>
          <p:cNvSpPr txBox="1">
            <a:spLocks/>
          </p:cNvSpPr>
          <p:nvPr/>
        </p:nvSpPr>
        <p:spPr>
          <a:xfrm>
            <a:off x="111211" y="3345239"/>
            <a:ext cx="2973859" cy="713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Better job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7D84F20-7F67-4027-8834-20262E0F99CB}"/>
              </a:ext>
            </a:extLst>
          </p:cNvPr>
          <p:cNvSpPr txBox="1">
            <a:spLocks/>
          </p:cNvSpPr>
          <p:nvPr/>
        </p:nvSpPr>
        <p:spPr>
          <a:xfrm>
            <a:off x="127684" y="4170936"/>
            <a:ext cx="2832584" cy="713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GED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6B5D43-3720-40CC-904B-6D1DC01C24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5" b="99448" l="5383" r="97930">
                        <a14:foregroundMark x1="21118" y1="23066" x2="33954" y2="51657"/>
                        <a14:foregroundMark x1="46170" y1="20442" x2="44720" y2="33702"/>
                        <a14:foregroundMark x1="44720" y1="33702" x2="47826" y2="42541"/>
                        <a14:foregroundMark x1="47826" y1="42541" x2="50518" y2="44199"/>
                        <a14:foregroundMark x1="74327" y1="30801" x2="69358" y2="55939"/>
                        <a14:foregroundMark x1="54037" y1="49171" x2="82195" y2="58978"/>
                        <a14:foregroundMark x1="81366" y1="46823" x2="91304" y2="75276"/>
                        <a14:foregroundMark x1="91304" y1="75276" x2="91304" y2="77624"/>
                        <a14:foregroundMark x1="83437" y1="49171" x2="94203" y2="54282"/>
                        <a14:foregroundMark x1="94203" y1="54282" x2="91925" y2="82320"/>
                        <a14:foregroundMark x1="91925" y1="82320" x2="86128" y2="88812"/>
                        <a14:foregroundMark x1="97930" y1="54144" x2="97930" y2="54144"/>
                        <a14:foregroundMark x1="63354" y1="56630" x2="63354" y2="56630"/>
                        <a14:foregroundMark x1="68116" y1="63536" x2="68116" y2="63536"/>
                        <a14:foregroundMark x1="47206" y1="95856" x2="48861" y2="98757"/>
                        <a14:foregroundMark x1="46916" y1="95348" x2="47206" y2="95856"/>
                        <a14:foregroundMark x1="38302" y1="80249" x2="41862" y2="86490"/>
                        <a14:foregroundMark x1="44100" y1="95822" x2="45342" y2="99448"/>
                        <a14:foregroundMark x1="40373" y1="84945" x2="40955" y2="86643"/>
                        <a14:foregroundMark x1="55280" y1="96685" x2="55280" y2="96685"/>
                        <a14:foregroundMark x1="11801" y1="43370" x2="5383" y2="52072"/>
                        <a14:foregroundMark x1="5383" y1="52072" x2="5383" y2="72099"/>
                        <a14:foregroundMark x1="14079" y1="94613" x2="12836" y2="95856"/>
                        <a14:backgroundMark x1="40373" y1="90055" x2="40373" y2="90055"/>
                        <a14:backgroundMark x1="41201" y1="88260" x2="41201" y2="88260"/>
                        <a14:backgroundMark x1="40373" y1="86740" x2="43892" y2="95856"/>
                        <a14:backgroundMark x1="43892" y1="95856" x2="43892" y2="95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821" b="51413"/>
          <a:stretch/>
        </p:blipFill>
        <p:spPr>
          <a:xfrm>
            <a:off x="2733292" y="127547"/>
            <a:ext cx="3707892" cy="182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56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12" grpId="0" animBg="1"/>
      <p:bldP spid="11" grpId="0" animBg="1"/>
      <p:bldP spid="9" grpId="0" animBg="1"/>
      <p:bldP spid="8" grpId="0" animBg="1"/>
      <p:bldP spid="4" grpId="0" animBg="1"/>
      <p:bldP spid="10" grpId="0" animBg="1"/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79547" y="464284"/>
            <a:ext cx="4184905" cy="6305968"/>
          </a:xfrm>
          <a:prstGeom prst="rect">
            <a:avLst/>
          </a:prstGeom>
        </p:spPr>
      </p:pic>
      <p:sp>
        <p:nvSpPr>
          <p:cNvPr id="2" name="Title 3"/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The Importance of Setting Goals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97" b="73091" l="25152" r="60455">
                        <a14:foregroundMark x1="45909" y1="44424" x2="45909" y2="44424"/>
                        <a14:foregroundMark x1="49545" y1="60667" x2="49545" y2="60667"/>
                        <a14:foregroundMark x1="53636" y1="70121" x2="53636" y2="70121"/>
                        <a14:backgroundMark x1="54848" y1="61333" x2="54848" y2="6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83738">
            <a:off x="-2831276" y="33836"/>
            <a:ext cx="2842659" cy="35533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97" b="73091" l="25152" r="60455">
                        <a14:foregroundMark x1="45909" y1="44424" x2="45909" y2="44424"/>
                        <a14:foregroundMark x1="49545" y1="60667" x2="49545" y2="60667"/>
                        <a14:foregroundMark x1="53636" y1="70121" x2="53636" y2="70121"/>
                        <a14:backgroundMark x1="54848" y1="61333" x2="54848" y2="6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83738">
            <a:off x="-2830783" y="-5761"/>
            <a:ext cx="2842659" cy="35533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97" b="73091" l="25152" r="60455">
                        <a14:foregroundMark x1="45909" y1="44424" x2="45909" y2="44424"/>
                        <a14:foregroundMark x1="49545" y1="60667" x2="49545" y2="60667"/>
                        <a14:foregroundMark x1="53636" y1="70121" x2="53636" y2="70121"/>
                        <a14:backgroundMark x1="54848" y1="61333" x2="54848" y2="6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46008">
            <a:off x="-2818417" y="1594492"/>
            <a:ext cx="2842659" cy="35533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97" b="73091" l="25152" r="60455">
                        <a14:foregroundMark x1="45909" y1="44424" x2="45909" y2="44424"/>
                        <a14:foregroundMark x1="49545" y1="60667" x2="49545" y2="60667"/>
                        <a14:foregroundMark x1="53636" y1="70121" x2="53636" y2="70121"/>
                        <a14:backgroundMark x1="54848" y1="61333" x2="54848" y2="6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16242">
            <a:off x="-2240154" y="3748875"/>
            <a:ext cx="2842659" cy="354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02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00278 L 1.46667 0.61667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125" y="3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81481E-6 L 1.32778 -0.33588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389" y="-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07407E-6 L 1.31441 -0.30532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12" y="-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75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0.52709 0.1879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54" y="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9050071-8025-47B4-BACB-4A00F5B8D3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79547" y="464284"/>
            <a:ext cx="4184905" cy="6305968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7B12EB67-D94B-4AED-8E65-2FF5FAA84C8B}"/>
              </a:ext>
            </a:extLst>
          </p:cNvPr>
          <p:cNvSpPr/>
          <p:nvPr/>
        </p:nvSpPr>
        <p:spPr>
          <a:xfrm>
            <a:off x="4577936" y="863199"/>
            <a:ext cx="4569039" cy="5947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6BD776-C095-4F92-B80A-E8DA75A35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1564"/>
            <a:ext cx="9144000" cy="665160"/>
          </a:xfrm>
        </p:spPr>
        <p:txBody>
          <a:bodyPr/>
          <a:lstStyle/>
          <a:p>
            <a:r>
              <a:rPr lang="en-US" dirty="0"/>
              <a:t>SMART Financial Goals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C0BE3B6-5A12-4AF2-B0E3-279A102ADE09}"/>
              </a:ext>
            </a:extLst>
          </p:cNvPr>
          <p:cNvSpPr/>
          <p:nvPr/>
        </p:nvSpPr>
        <p:spPr>
          <a:xfrm>
            <a:off x="4815447" y="1107760"/>
            <a:ext cx="4569039" cy="4867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9063" lvl="1">
              <a:lnSpc>
                <a:spcPct val="80000"/>
              </a:lnSpc>
              <a:spcBef>
                <a:spcPts val="300"/>
              </a:spcBef>
              <a:spcAft>
                <a:spcPts val="3000"/>
              </a:spcAft>
              <a:tabLst>
                <a:tab pos="804863" algn="l"/>
                <a:tab pos="2336800" algn="l"/>
              </a:tabLs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pecific</a:t>
            </a:r>
          </a:p>
          <a:p>
            <a:pPr marL="119063" lvl="1">
              <a:lnSpc>
                <a:spcPct val="80000"/>
              </a:lnSpc>
              <a:spcBef>
                <a:spcPts val="300"/>
              </a:spcBef>
              <a:spcAft>
                <a:spcPts val="3000"/>
              </a:spcAft>
              <a:tabLst>
                <a:tab pos="804863" algn="l"/>
                <a:tab pos="2336800" algn="l"/>
              </a:tabLs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easurable</a:t>
            </a:r>
          </a:p>
          <a:p>
            <a:pPr marL="119063" lvl="1">
              <a:lnSpc>
                <a:spcPct val="80000"/>
              </a:lnSpc>
              <a:spcBef>
                <a:spcPts val="300"/>
              </a:spcBef>
              <a:spcAft>
                <a:spcPts val="3000"/>
              </a:spcAft>
              <a:tabLst>
                <a:tab pos="804863" algn="l"/>
                <a:tab pos="2336800" algn="l"/>
              </a:tabLs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ction-oriented</a:t>
            </a:r>
          </a:p>
          <a:p>
            <a:pPr marL="119063" lvl="1">
              <a:lnSpc>
                <a:spcPct val="80000"/>
              </a:lnSpc>
              <a:spcBef>
                <a:spcPts val="300"/>
              </a:spcBef>
              <a:spcAft>
                <a:spcPts val="3000"/>
              </a:spcAft>
              <a:tabLst>
                <a:tab pos="804863" algn="l"/>
                <a:tab pos="2336800" algn="l"/>
              </a:tabLs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ealistic</a:t>
            </a:r>
          </a:p>
          <a:p>
            <a:pPr marL="119063" lvl="1">
              <a:lnSpc>
                <a:spcPct val="80000"/>
              </a:lnSpc>
              <a:spcBef>
                <a:spcPts val="300"/>
              </a:spcBef>
              <a:spcAft>
                <a:spcPts val="3000"/>
              </a:spcAft>
              <a:tabLst>
                <a:tab pos="804863" algn="l"/>
                <a:tab pos="2336800" algn="l"/>
              </a:tabLs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imely</a:t>
            </a:r>
          </a:p>
          <a:p>
            <a:pPr marL="119063" lvl="1">
              <a:lnSpc>
                <a:spcPct val="80000"/>
              </a:lnSpc>
              <a:spcBef>
                <a:spcPts val="300"/>
              </a:spcBef>
              <a:spcAft>
                <a:spcPts val="3000"/>
              </a:spcAft>
              <a:tabLst>
                <a:tab pos="804863" algn="l"/>
                <a:tab pos="2336800" algn="l"/>
              </a:tabLs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Y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ours)</a:t>
            </a:r>
          </a:p>
        </p:txBody>
      </p:sp>
    </p:spTree>
    <p:extLst>
      <p:ext uri="{BB962C8B-B14F-4D97-AF65-F5344CB8AC3E}">
        <p14:creationId xmlns:p14="http://schemas.microsoft.com/office/powerpoint/2010/main" val="390452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6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25417 -0.00231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08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A17085D-DF75-4868-AB9C-900F4262CA83}"/>
              </a:ext>
            </a:extLst>
          </p:cNvPr>
          <p:cNvSpPr txBox="1"/>
          <p:nvPr/>
        </p:nvSpPr>
        <p:spPr>
          <a:xfrm>
            <a:off x="158502" y="5880786"/>
            <a:ext cx="4127126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Ink Free" panose="03080402000500000000" pitchFamily="66" charset="0"/>
              </a:rPr>
              <a:t>I will feel more secure having an emergency savings!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6BD776-C095-4F92-B80A-E8DA75A35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1564"/>
            <a:ext cx="9144000" cy="665160"/>
          </a:xfrm>
        </p:spPr>
        <p:txBody>
          <a:bodyPr/>
          <a:lstStyle/>
          <a:p>
            <a:r>
              <a:rPr lang="en-US" dirty="0"/>
              <a:t>SMART Financial Goals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E0E9C8-F8D4-4F3E-B43D-1477495301DA}"/>
              </a:ext>
            </a:extLst>
          </p:cNvPr>
          <p:cNvSpPr txBox="1"/>
          <p:nvPr/>
        </p:nvSpPr>
        <p:spPr>
          <a:xfrm>
            <a:off x="155761" y="930355"/>
            <a:ext cx="4364637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Ink Free" panose="03080402000500000000" pitchFamily="66" charset="0"/>
              </a:rPr>
              <a:t>Save a reserve of one month’s rent ($1,000) within two years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E626D5-5A6F-4E54-961E-65B2219233EB}"/>
              </a:ext>
            </a:extLst>
          </p:cNvPr>
          <p:cNvSpPr txBox="1"/>
          <p:nvPr/>
        </p:nvSpPr>
        <p:spPr>
          <a:xfrm>
            <a:off x="155762" y="1856602"/>
            <a:ext cx="4127126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ctr" anchorCtr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Ink Free" panose="03080402000500000000" pitchFamily="66" charset="0"/>
              </a:rPr>
              <a:t>$1,000 broken down to $50 per month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A6B266-0A3F-41F1-B6D8-C3A0E7A30178}"/>
              </a:ext>
            </a:extLst>
          </p:cNvPr>
          <p:cNvSpPr txBox="1"/>
          <p:nvPr/>
        </p:nvSpPr>
        <p:spPr>
          <a:xfrm>
            <a:off x="155762" y="2669528"/>
            <a:ext cx="4127126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Ink Free" panose="03080402000500000000" pitchFamily="66" charset="0"/>
              </a:rPr>
              <a:t>Open savings account, set-up auto-transfer from checking, stick to grocery list and limit eating out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7EF51D-3E3D-47AB-9EDB-6401629A546A}"/>
              </a:ext>
            </a:extLst>
          </p:cNvPr>
          <p:cNvSpPr txBox="1"/>
          <p:nvPr/>
        </p:nvSpPr>
        <p:spPr>
          <a:xfrm>
            <a:off x="177674" y="4209649"/>
            <a:ext cx="4127126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Ink Free" panose="03080402000500000000" pitchFamily="66" charset="0"/>
              </a:rPr>
              <a:t>Yes, given my situation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5A3641-DF5F-49CC-981A-E90A54E4F58F}"/>
              </a:ext>
            </a:extLst>
          </p:cNvPr>
          <p:cNvSpPr txBox="1"/>
          <p:nvPr/>
        </p:nvSpPr>
        <p:spPr>
          <a:xfrm>
            <a:off x="155762" y="4759905"/>
            <a:ext cx="4127126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Ink Free" panose="03080402000500000000" pitchFamily="66" charset="0"/>
              </a:rPr>
              <a:t>20 months, starting 2/1/2022 ending 10/1/2023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B12EB67-D94B-4AED-8E65-2FF5FAA84C8B}"/>
              </a:ext>
            </a:extLst>
          </p:cNvPr>
          <p:cNvSpPr/>
          <p:nvPr/>
        </p:nvSpPr>
        <p:spPr>
          <a:xfrm>
            <a:off x="4577936" y="863199"/>
            <a:ext cx="4569039" cy="5947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439D5C-657E-4885-9331-0C0311CA2210}"/>
              </a:ext>
            </a:extLst>
          </p:cNvPr>
          <p:cNvSpPr/>
          <p:nvPr/>
        </p:nvSpPr>
        <p:spPr>
          <a:xfrm>
            <a:off x="4815447" y="1107760"/>
            <a:ext cx="4569039" cy="4867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9063" lvl="1">
              <a:lnSpc>
                <a:spcPct val="80000"/>
              </a:lnSpc>
              <a:spcBef>
                <a:spcPts val="300"/>
              </a:spcBef>
              <a:spcAft>
                <a:spcPts val="3000"/>
              </a:spcAft>
              <a:tabLst>
                <a:tab pos="804863" algn="l"/>
                <a:tab pos="2336800" algn="l"/>
              </a:tabLs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pecific</a:t>
            </a:r>
          </a:p>
          <a:p>
            <a:pPr marL="119063" lvl="1">
              <a:lnSpc>
                <a:spcPct val="80000"/>
              </a:lnSpc>
              <a:spcBef>
                <a:spcPts val="300"/>
              </a:spcBef>
              <a:spcAft>
                <a:spcPts val="3000"/>
              </a:spcAft>
              <a:tabLst>
                <a:tab pos="804863" algn="l"/>
                <a:tab pos="2336800" algn="l"/>
              </a:tabLs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easurable</a:t>
            </a:r>
          </a:p>
          <a:p>
            <a:pPr marL="119063" lvl="1">
              <a:lnSpc>
                <a:spcPct val="80000"/>
              </a:lnSpc>
              <a:spcBef>
                <a:spcPts val="300"/>
              </a:spcBef>
              <a:spcAft>
                <a:spcPts val="3000"/>
              </a:spcAft>
              <a:tabLst>
                <a:tab pos="804863" algn="l"/>
                <a:tab pos="2336800" algn="l"/>
              </a:tabLs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ction-oriented</a:t>
            </a:r>
          </a:p>
          <a:p>
            <a:pPr marL="119063" lvl="1">
              <a:lnSpc>
                <a:spcPct val="80000"/>
              </a:lnSpc>
              <a:spcBef>
                <a:spcPts val="300"/>
              </a:spcBef>
              <a:spcAft>
                <a:spcPts val="3000"/>
              </a:spcAft>
              <a:tabLst>
                <a:tab pos="804863" algn="l"/>
                <a:tab pos="2336800" algn="l"/>
              </a:tabLs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ealistic</a:t>
            </a:r>
          </a:p>
          <a:p>
            <a:pPr marL="119063" lvl="1">
              <a:lnSpc>
                <a:spcPct val="80000"/>
              </a:lnSpc>
              <a:spcBef>
                <a:spcPts val="300"/>
              </a:spcBef>
              <a:spcAft>
                <a:spcPts val="3000"/>
              </a:spcAft>
              <a:tabLst>
                <a:tab pos="804863" algn="l"/>
                <a:tab pos="2336800" algn="l"/>
              </a:tabLs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imely</a:t>
            </a:r>
          </a:p>
          <a:p>
            <a:pPr marL="119063" lvl="1">
              <a:lnSpc>
                <a:spcPct val="80000"/>
              </a:lnSpc>
              <a:spcBef>
                <a:spcPts val="300"/>
              </a:spcBef>
              <a:spcAft>
                <a:spcPts val="3000"/>
              </a:spcAft>
              <a:tabLst>
                <a:tab pos="804863" algn="l"/>
                <a:tab pos="2336800" algn="l"/>
              </a:tabLs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Y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ours)</a:t>
            </a:r>
          </a:p>
        </p:txBody>
      </p:sp>
    </p:spTree>
    <p:extLst>
      <p:ext uri="{BB962C8B-B14F-4D97-AF65-F5344CB8AC3E}">
        <p14:creationId xmlns:p14="http://schemas.microsoft.com/office/powerpoint/2010/main" val="392440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ear black concrete road under white and blue ski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9" b="3889"/>
          <a:stretch/>
        </p:blipFill>
        <p:spPr bwMode="auto">
          <a:xfrm>
            <a:off x="-1380250" y="1154637"/>
            <a:ext cx="10969320" cy="569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4" descr="gold-bars">
            <a:extLst>
              <a:ext uri="{FF2B5EF4-FFF2-40B4-BE49-F238E27FC236}">
                <a16:creationId xmlns:a16="http://schemas.microsoft.com/office/drawing/2014/main" id="{07A01E92-49E4-4A0B-A231-9A810B656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750" r="94250">
                        <a14:foregroundMark x1="9000" y1="56333" x2="7750" y2="69333"/>
                        <a14:foregroundMark x1="42500" y1="26333" x2="33500" y2="18667"/>
                        <a14:foregroundMark x1="89250" y1="46000" x2="94250" y2="59667"/>
                        <a14:backgroundMark x1="55250" y1="58333" x2="24500" y2="8266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649593" y="4258372"/>
            <a:ext cx="827172" cy="5000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67" name="Title 1">
            <a:extLst>
              <a:ext uri="{FF2B5EF4-FFF2-40B4-BE49-F238E27FC236}">
                <a16:creationId xmlns:a16="http://schemas.microsoft.com/office/drawing/2014/main" id="{32BA985B-F9A3-4BE1-81ED-EBBB550D7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5160"/>
          </a:xfrm>
        </p:spPr>
        <p:txBody>
          <a:bodyPr/>
          <a:lstStyle/>
          <a:p>
            <a:r>
              <a:rPr lang="en-US" dirty="0"/>
              <a:t>Set Your Destination	</a:t>
            </a:r>
          </a:p>
        </p:txBody>
      </p:sp>
      <p:sp>
        <p:nvSpPr>
          <p:cNvPr id="68" name="Arrow: Chevron 67">
            <a:extLst>
              <a:ext uri="{FF2B5EF4-FFF2-40B4-BE49-F238E27FC236}">
                <a16:creationId xmlns:a16="http://schemas.microsoft.com/office/drawing/2014/main" id="{AC1A0954-7333-4EE2-A689-901094BF4359}"/>
              </a:ext>
            </a:extLst>
          </p:cNvPr>
          <p:cNvSpPr/>
          <p:nvPr/>
        </p:nvSpPr>
        <p:spPr>
          <a:xfrm rot="16200000">
            <a:off x="3930520" y="5454715"/>
            <a:ext cx="475488" cy="624990"/>
          </a:xfrm>
          <a:prstGeom prst="chevron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Arrow: Chevron 68">
            <a:extLst>
              <a:ext uri="{FF2B5EF4-FFF2-40B4-BE49-F238E27FC236}">
                <a16:creationId xmlns:a16="http://schemas.microsoft.com/office/drawing/2014/main" id="{20143670-77ED-42F5-BFA1-8A8F24C96A2F}"/>
              </a:ext>
            </a:extLst>
          </p:cNvPr>
          <p:cNvSpPr/>
          <p:nvPr/>
        </p:nvSpPr>
        <p:spPr>
          <a:xfrm rot="16200000">
            <a:off x="4011505" y="5119343"/>
            <a:ext cx="313518" cy="509112"/>
          </a:xfrm>
          <a:prstGeom prst="chevron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Arrow: Chevron 69">
            <a:extLst>
              <a:ext uri="{FF2B5EF4-FFF2-40B4-BE49-F238E27FC236}">
                <a16:creationId xmlns:a16="http://schemas.microsoft.com/office/drawing/2014/main" id="{87754057-459A-4D07-8557-1BDD7C0DE757}"/>
              </a:ext>
            </a:extLst>
          </p:cNvPr>
          <p:cNvSpPr/>
          <p:nvPr/>
        </p:nvSpPr>
        <p:spPr>
          <a:xfrm rot="16200000">
            <a:off x="3995465" y="4859585"/>
            <a:ext cx="313516" cy="401591"/>
          </a:xfrm>
          <a:prstGeom prst="chevron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Arrow: Chevron 70">
            <a:extLst>
              <a:ext uri="{FF2B5EF4-FFF2-40B4-BE49-F238E27FC236}">
                <a16:creationId xmlns:a16="http://schemas.microsoft.com/office/drawing/2014/main" id="{C9A4A938-CA2B-4AF0-82E8-F6DAB0F69250}"/>
              </a:ext>
            </a:extLst>
          </p:cNvPr>
          <p:cNvSpPr/>
          <p:nvPr/>
        </p:nvSpPr>
        <p:spPr>
          <a:xfrm rot="16200000">
            <a:off x="4026842" y="4617599"/>
            <a:ext cx="218683" cy="289207"/>
          </a:xfrm>
          <a:prstGeom prst="chevron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" name="Arrow: Chevron 71">
            <a:extLst>
              <a:ext uri="{FF2B5EF4-FFF2-40B4-BE49-F238E27FC236}">
                <a16:creationId xmlns:a16="http://schemas.microsoft.com/office/drawing/2014/main" id="{A3D227EA-B575-49F9-A92C-EF8666247FB8}"/>
              </a:ext>
            </a:extLst>
          </p:cNvPr>
          <p:cNvSpPr/>
          <p:nvPr/>
        </p:nvSpPr>
        <p:spPr>
          <a:xfrm rot="16200000">
            <a:off x="3946563" y="5897434"/>
            <a:ext cx="475488" cy="624990"/>
          </a:xfrm>
          <a:prstGeom prst="chevron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7EA10F1-E3EE-4249-A6C8-6211F5CCB125}"/>
              </a:ext>
            </a:extLst>
          </p:cNvPr>
          <p:cNvGrpSpPr/>
          <p:nvPr/>
        </p:nvGrpSpPr>
        <p:grpSpPr>
          <a:xfrm>
            <a:off x="2070370" y="4171374"/>
            <a:ext cx="4227874" cy="2735996"/>
            <a:chOff x="2388017" y="3063619"/>
            <a:chExt cx="4227874" cy="2735996"/>
          </a:xfrm>
        </p:grpSpPr>
        <p:sp>
          <p:nvSpPr>
            <p:cNvPr id="11" name="Rectangle 10"/>
            <p:cNvSpPr/>
            <p:nvPr/>
          </p:nvSpPr>
          <p:spPr>
            <a:xfrm>
              <a:off x="2669458" y="3153953"/>
              <a:ext cx="132735" cy="264566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chilly" dir="t"/>
            </a:scene3d>
            <a:sp3d contourW="12700" prstMaterial="dkEdge">
              <a:bevelT w="127000" h="63500"/>
              <a:contourClr>
                <a:schemeClr val="tx1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394052" y="3153953"/>
              <a:ext cx="132735" cy="264566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chilly" dir="t"/>
            </a:scene3d>
            <a:sp3d prstMaterial="dkEdg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6DCFD08-C282-4792-A32B-2F99FDDA349E}"/>
                </a:ext>
              </a:extLst>
            </p:cNvPr>
            <p:cNvGrpSpPr/>
            <p:nvPr/>
          </p:nvGrpSpPr>
          <p:grpSpPr>
            <a:xfrm>
              <a:off x="2388017" y="4659013"/>
              <a:ext cx="4227874" cy="521208"/>
              <a:chOff x="2423654" y="4659013"/>
              <a:chExt cx="4227874" cy="521208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2423654" y="4659013"/>
                <a:ext cx="4227874" cy="5212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1" name="Parallelogram 40"/>
              <p:cNvSpPr/>
              <p:nvPr/>
            </p:nvSpPr>
            <p:spPr>
              <a:xfrm>
                <a:off x="2546564" y="4671477"/>
                <a:ext cx="737419" cy="503730"/>
              </a:xfrm>
              <a:prstGeom prst="parallelogram">
                <a:avLst/>
              </a:prstGeom>
              <a:solidFill>
                <a:srgbClr val="FF9900"/>
              </a:solidFill>
              <a:ln>
                <a:noFill/>
              </a:ln>
              <a:effectLst>
                <a:outerShdw blurRad="50800" dist="38100" dir="16200000" rotWithShape="0">
                  <a:srgbClr val="FF990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2" name="Parallelogram 41"/>
              <p:cNvSpPr/>
              <p:nvPr/>
            </p:nvSpPr>
            <p:spPr>
              <a:xfrm>
                <a:off x="3574035" y="4671477"/>
                <a:ext cx="737419" cy="503730"/>
              </a:xfrm>
              <a:prstGeom prst="parallelogram">
                <a:avLst/>
              </a:prstGeom>
              <a:solidFill>
                <a:srgbClr val="FF9900"/>
              </a:solidFill>
              <a:ln>
                <a:noFill/>
              </a:ln>
              <a:effectLst>
                <a:outerShdw blurRad="50800" dist="38100" dir="16200000" rotWithShape="0">
                  <a:srgbClr val="FF990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3" name="Parallelogram 42"/>
              <p:cNvSpPr/>
              <p:nvPr/>
            </p:nvSpPr>
            <p:spPr>
              <a:xfrm>
                <a:off x="4601506" y="4671477"/>
                <a:ext cx="737419" cy="503730"/>
              </a:xfrm>
              <a:prstGeom prst="parallelogram">
                <a:avLst/>
              </a:prstGeom>
              <a:solidFill>
                <a:srgbClr val="FF9900"/>
              </a:solidFill>
              <a:ln>
                <a:noFill/>
              </a:ln>
              <a:effectLst>
                <a:outerShdw blurRad="50800" dist="38100" dir="16200000" rotWithShape="0">
                  <a:srgbClr val="FF990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4" name="Parallelogram 43"/>
              <p:cNvSpPr/>
              <p:nvPr/>
            </p:nvSpPr>
            <p:spPr>
              <a:xfrm>
                <a:off x="5628977" y="4671477"/>
                <a:ext cx="737419" cy="503730"/>
              </a:xfrm>
              <a:prstGeom prst="parallelogram">
                <a:avLst/>
              </a:prstGeom>
              <a:solidFill>
                <a:srgbClr val="FF9900"/>
              </a:solidFill>
              <a:ln>
                <a:noFill/>
              </a:ln>
              <a:effectLst>
                <a:outerShdw blurRad="50800" dist="38100" dir="16200000" rotWithShape="0">
                  <a:srgbClr val="FF990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40434497-D8A2-46FD-A878-83C93656C39A}"/>
                </a:ext>
              </a:extLst>
            </p:cNvPr>
            <p:cNvGrpSpPr/>
            <p:nvPr/>
          </p:nvGrpSpPr>
          <p:grpSpPr>
            <a:xfrm>
              <a:off x="2388017" y="3861316"/>
              <a:ext cx="4227874" cy="521208"/>
              <a:chOff x="2423654" y="4659013"/>
              <a:chExt cx="4227874" cy="521208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C10AFBFF-E15E-45A2-8698-8694F3AE1B2E}"/>
                  </a:ext>
                </a:extLst>
              </p:cNvPr>
              <p:cNvSpPr/>
              <p:nvPr/>
            </p:nvSpPr>
            <p:spPr>
              <a:xfrm>
                <a:off x="2423654" y="4659013"/>
                <a:ext cx="4227874" cy="5212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56" name="Parallelogram 55">
                <a:extLst>
                  <a:ext uri="{FF2B5EF4-FFF2-40B4-BE49-F238E27FC236}">
                    <a16:creationId xmlns:a16="http://schemas.microsoft.com/office/drawing/2014/main" id="{0472E8F3-A646-43FA-ABB6-FB470C8C8FA1}"/>
                  </a:ext>
                </a:extLst>
              </p:cNvPr>
              <p:cNvSpPr/>
              <p:nvPr/>
            </p:nvSpPr>
            <p:spPr>
              <a:xfrm>
                <a:off x="2546564" y="4671477"/>
                <a:ext cx="737419" cy="503730"/>
              </a:xfrm>
              <a:prstGeom prst="parallelogram">
                <a:avLst/>
              </a:prstGeom>
              <a:solidFill>
                <a:srgbClr val="FF9900"/>
              </a:solidFill>
              <a:ln>
                <a:noFill/>
              </a:ln>
              <a:effectLst>
                <a:outerShdw blurRad="50800" dist="38100" dir="16200000" rotWithShape="0">
                  <a:srgbClr val="FF990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57" name="Parallelogram 56">
                <a:extLst>
                  <a:ext uri="{FF2B5EF4-FFF2-40B4-BE49-F238E27FC236}">
                    <a16:creationId xmlns:a16="http://schemas.microsoft.com/office/drawing/2014/main" id="{1E10F237-798F-4D35-84F0-1528230DC1BF}"/>
                  </a:ext>
                </a:extLst>
              </p:cNvPr>
              <p:cNvSpPr/>
              <p:nvPr/>
            </p:nvSpPr>
            <p:spPr>
              <a:xfrm>
                <a:off x="3574035" y="4671477"/>
                <a:ext cx="737419" cy="503730"/>
              </a:xfrm>
              <a:prstGeom prst="parallelogram">
                <a:avLst/>
              </a:prstGeom>
              <a:solidFill>
                <a:srgbClr val="FF9900"/>
              </a:solidFill>
              <a:ln>
                <a:noFill/>
              </a:ln>
              <a:effectLst>
                <a:outerShdw blurRad="50800" dist="38100" dir="16200000" rotWithShape="0">
                  <a:srgbClr val="FF990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58" name="Parallelogram 57">
                <a:extLst>
                  <a:ext uri="{FF2B5EF4-FFF2-40B4-BE49-F238E27FC236}">
                    <a16:creationId xmlns:a16="http://schemas.microsoft.com/office/drawing/2014/main" id="{0586747B-6783-4FBD-8934-1BA3107FEBC7}"/>
                  </a:ext>
                </a:extLst>
              </p:cNvPr>
              <p:cNvSpPr/>
              <p:nvPr/>
            </p:nvSpPr>
            <p:spPr>
              <a:xfrm>
                <a:off x="4601506" y="4671477"/>
                <a:ext cx="737419" cy="503730"/>
              </a:xfrm>
              <a:prstGeom prst="parallelogram">
                <a:avLst/>
              </a:prstGeom>
              <a:solidFill>
                <a:srgbClr val="FF9900"/>
              </a:solidFill>
              <a:ln>
                <a:noFill/>
              </a:ln>
              <a:effectLst>
                <a:outerShdw blurRad="50800" dist="38100" dir="16200000" rotWithShape="0">
                  <a:srgbClr val="FF990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59" name="Parallelogram 58">
                <a:extLst>
                  <a:ext uri="{FF2B5EF4-FFF2-40B4-BE49-F238E27FC236}">
                    <a16:creationId xmlns:a16="http://schemas.microsoft.com/office/drawing/2014/main" id="{6B69C2E0-22A7-48AE-9688-29CDEFB0ECCA}"/>
                  </a:ext>
                </a:extLst>
              </p:cNvPr>
              <p:cNvSpPr/>
              <p:nvPr/>
            </p:nvSpPr>
            <p:spPr>
              <a:xfrm>
                <a:off x="5628977" y="4671477"/>
                <a:ext cx="737419" cy="503730"/>
              </a:xfrm>
              <a:prstGeom prst="parallelogram">
                <a:avLst/>
              </a:prstGeom>
              <a:solidFill>
                <a:srgbClr val="FF9900"/>
              </a:solidFill>
              <a:ln>
                <a:noFill/>
              </a:ln>
              <a:effectLst>
                <a:outerShdw blurRad="50800" dist="38100" dir="16200000" rotWithShape="0">
                  <a:srgbClr val="FF990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E580EA96-745B-45F3-931A-98E18DD35A7A}"/>
                </a:ext>
              </a:extLst>
            </p:cNvPr>
            <p:cNvGrpSpPr/>
            <p:nvPr/>
          </p:nvGrpSpPr>
          <p:grpSpPr>
            <a:xfrm>
              <a:off x="2388017" y="3063619"/>
              <a:ext cx="4227874" cy="521208"/>
              <a:chOff x="2423654" y="4659013"/>
              <a:chExt cx="4227874" cy="521208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4518148D-23C7-45B2-A086-78F81393EC5E}"/>
                  </a:ext>
                </a:extLst>
              </p:cNvPr>
              <p:cNvSpPr/>
              <p:nvPr/>
            </p:nvSpPr>
            <p:spPr>
              <a:xfrm>
                <a:off x="2423654" y="4659013"/>
                <a:ext cx="4227874" cy="5212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62" name="Parallelogram 61">
                <a:extLst>
                  <a:ext uri="{FF2B5EF4-FFF2-40B4-BE49-F238E27FC236}">
                    <a16:creationId xmlns:a16="http://schemas.microsoft.com/office/drawing/2014/main" id="{6B45D886-4944-4C32-B1CE-5EDD287AE001}"/>
                  </a:ext>
                </a:extLst>
              </p:cNvPr>
              <p:cNvSpPr/>
              <p:nvPr/>
            </p:nvSpPr>
            <p:spPr>
              <a:xfrm>
                <a:off x="2546564" y="4671477"/>
                <a:ext cx="737419" cy="503730"/>
              </a:xfrm>
              <a:prstGeom prst="parallelogram">
                <a:avLst/>
              </a:prstGeom>
              <a:solidFill>
                <a:srgbClr val="FF9900"/>
              </a:solidFill>
              <a:ln>
                <a:noFill/>
              </a:ln>
              <a:effectLst>
                <a:outerShdw blurRad="50800" dist="38100" dir="16200000" rotWithShape="0">
                  <a:srgbClr val="FF990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63" name="Parallelogram 62">
                <a:extLst>
                  <a:ext uri="{FF2B5EF4-FFF2-40B4-BE49-F238E27FC236}">
                    <a16:creationId xmlns:a16="http://schemas.microsoft.com/office/drawing/2014/main" id="{AC3E2252-D458-4FB4-A599-D2EADC9117D4}"/>
                  </a:ext>
                </a:extLst>
              </p:cNvPr>
              <p:cNvSpPr/>
              <p:nvPr/>
            </p:nvSpPr>
            <p:spPr>
              <a:xfrm>
                <a:off x="3574035" y="4671477"/>
                <a:ext cx="737419" cy="503730"/>
              </a:xfrm>
              <a:prstGeom prst="parallelogram">
                <a:avLst/>
              </a:prstGeom>
              <a:solidFill>
                <a:srgbClr val="FF9900"/>
              </a:solidFill>
              <a:ln>
                <a:noFill/>
              </a:ln>
              <a:effectLst>
                <a:outerShdw blurRad="50800" dist="38100" dir="16200000" rotWithShape="0">
                  <a:srgbClr val="FF990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id="{93086BDB-3323-4092-B470-8956815203C7}"/>
                  </a:ext>
                </a:extLst>
              </p:cNvPr>
              <p:cNvSpPr/>
              <p:nvPr/>
            </p:nvSpPr>
            <p:spPr>
              <a:xfrm>
                <a:off x="4601506" y="4671477"/>
                <a:ext cx="737419" cy="503730"/>
              </a:xfrm>
              <a:prstGeom prst="parallelogram">
                <a:avLst/>
              </a:prstGeom>
              <a:solidFill>
                <a:srgbClr val="FF9900"/>
              </a:solidFill>
              <a:ln>
                <a:noFill/>
              </a:ln>
              <a:effectLst>
                <a:outerShdw blurRad="50800" dist="38100" dir="16200000" rotWithShape="0">
                  <a:srgbClr val="FF990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65" name="Parallelogram 64">
                <a:extLst>
                  <a:ext uri="{FF2B5EF4-FFF2-40B4-BE49-F238E27FC236}">
                    <a16:creationId xmlns:a16="http://schemas.microsoft.com/office/drawing/2014/main" id="{BABCCD42-030E-4832-8F5F-2CA0686FCFB4}"/>
                  </a:ext>
                </a:extLst>
              </p:cNvPr>
              <p:cNvSpPr/>
              <p:nvPr/>
            </p:nvSpPr>
            <p:spPr>
              <a:xfrm>
                <a:off x="5628977" y="4671477"/>
                <a:ext cx="737419" cy="503730"/>
              </a:xfrm>
              <a:prstGeom prst="parallelogram">
                <a:avLst/>
              </a:prstGeom>
              <a:solidFill>
                <a:srgbClr val="FF9900"/>
              </a:solidFill>
              <a:ln>
                <a:noFill/>
              </a:ln>
              <a:effectLst>
                <a:outerShdw blurRad="50800" dist="38100" dir="16200000" rotWithShape="0">
                  <a:srgbClr val="FF990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2BAB00B-0187-4472-933E-501F5856F3AA}"/>
              </a:ext>
            </a:extLst>
          </p:cNvPr>
          <p:cNvGrpSpPr/>
          <p:nvPr/>
        </p:nvGrpSpPr>
        <p:grpSpPr>
          <a:xfrm>
            <a:off x="2460446" y="2639087"/>
            <a:ext cx="3474720" cy="3471437"/>
            <a:chOff x="4306538" y="6198720"/>
            <a:chExt cx="3474720" cy="3471437"/>
          </a:xfrm>
        </p:grpSpPr>
        <p:sp>
          <p:nvSpPr>
            <p:cNvPr id="8" name="Diamond 7">
              <a:extLst>
                <a:ext uri="{FF2B5EF4-FFF2-40B4-BE49-F238E27FC236}">
                  <a16:creationId xmlns:a16="http://schemas.microsoft.com/office/drawing/2014/main" id="{4660DE83-F5EE-484F-B371-518F41B56981}"/>
                </a:ext>
              </a:extLst>
            </p:cNvPr>
            <p:cNvSpPr/>
            <p:nvPr/>
          </p:nvSpPr>
          <p:spPr>
            <a:xfrm>
              <a:off x="4306538" y="6198720"/>
              <a:ext cx="3474720" cy="3471437"/>
            </a:xfrm>
            <a:prstGeom prst="diamond">
              <a:avLst/>
            </a:prstGeom>
            <a:solidFill>
              <a:srgbClr val="FF9900"/>
            </a:solidFill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4012780-9860-4F3C-B1B8-B47F129C8923}"/>
                </a:ext>
              </a:extLst>
            </p:cNvPr>
            <p:cNvGrpSpPr/>
            <p:nvPr/>
          </p:nvGrpSpPr>
          <p:grpSpPr>
            <a:xfrm>
              <a:off x="4402042" y="6285833"/>
              <a:ext cx="3335528" cy="3291840"/>
              <a:chOff x="3206680" y="6136436"/>
              <a:chExt cx="3335528" cy="3291840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8E31DBB-290F-4BBC-9D02-A3F192A0D4D6}"/>
                  </a:ext>
                </a:extLst>
              </p:cNvPr>
              <p:cNvSpPr txBox="1"/>
              <p:nvPr/>
            </p:nvSpPr>
            <p:spPr>
              <a:xfrm>
                <a:off x="3250368" y="7331593"/>
                <a:ext cx="329184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>
                    <a:latin typeface="Gadugi" panose="020B0502040204020203" pitchFamily="34" charset="0"/>
                    <a:ea typeface="Gadugi" panose="020B0502040204020203" pitchFamily="34" charset="0"/>
                  </a:rPr>
                  <a:t>DETOUR</a:t>
                </a:r>
              </a:p>
            </p:txBody>
          </p:sp>
          <p:sp>
            <p:nvSpPr>
              <p:cNvPr id="51" name="Diamond 50">
                <a:extLst>
                  <a:ext uri="{FF2B5EF4-FFF2-40B4-BE49-F238E27FC236}">
                    <a16:creationId xmlns:a16="http://schemas.microsoft.com/office/drawing/2014/main" id="{7205DBA1-0F7D-4E28-AA34-83D34DB82DD9}"/>
                  </a:ext>
                </a:extLst>
              </p:cNvPr>
              <p:cNvSpPr/>
              <p:nvPr/>
            </p:nvSpPr>
            <p:spPr>
              <a:xfrm>
                <a:off x="3206680" y="6136436"/>
                <a:ext cx="3291840" cy="3291840"/>
              </a:xfrm>
              <a:prstGeom prst="diamond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47" name="Title 1">
            <a:extLst>
              <a:ext uri="{FF2B5EF4-FFF2-40B4-BE49-F238E27FC236}">
                <a16:creationId xmlns:a16="http://schemas.microsoft.com/office/drawing/2014/main" id="{BCB2B5FB-C316-47BC-A6AA-465C93C6EA58}"/>
              </a:ext>
            </a:extLst>
          </p:cNvPr>
          <p:cNvSpPr txBox="1">
            <a:spLocks/>
          </p:cNvSpPr>
          <p:nvPr/>
        </p:nvSpPr>
        <p:spPr>
          <a:xfrm>
            <a:off x="288496" y="2478065"/>
            <a:ext cx="8656870" cy="1291005"/>
          </a:xfrm>
          <a:prstGeom prst="rect">
            <a:avLst/>
          </a:prstGeom>
          <a:solidFill>
            <a:srgbClr val="FFFFFF">
              <a:alpha val="85098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/>
              <a:t>What are you willing to do?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4319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75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4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M:\iStock Photos-Financial Education\iStock ManOnMountainTop Victory.jpg">
            <a:extLst>
              <a:ext uri="{FF2B5EF4-FFF2-40B4-BE49-F238E27FC236}">
                <a16:creationId xmlns:a16="http://schemas.microsoft.com/office/drawing/2014/main" id="{D005B409-AF26-45FE-A4F5-399FC3B9F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33431"/>
          <a:stretch/>
        </p:blipFill>
        <p:spPr bwMode="auto">
          <a:xfrm>
            <a:off x="1763913" y="542922"/>
            <a:ext cx="5616174" cy="57721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852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8D5A00-2A0B-4619-A596-13E69FA82FFA}"/>
              </a:ext>
            </a:extLst>
          </p:cNvPr>
          <p:cNvSpPr/>
          <p:nvPr/>
        </p:nvSpPr>
        <p:spPr>
          <a:xfrm>
            <a:off x="243840" y="1624647"/>
            <a:ext cx="2971800" cy="3771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662792050"/>
              </p:ext>
            </p:extLst>
          </p:nvPr>
        </p:nvGraphicFramePr>
        <p:xfrm>
          <a:off x="1610360" y="7086600"/>
          <a:ext cx="642823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D81A65C5-28D1-4249-A88F-4EDADEF5B85A}"/>
              </a:ext>
            </a:extLst>
          </p:cNvPr>
          <p:cNvSpPr txBox="1">
            <a:spLocks/>
          </p:cNvSpPr>
          <p:nvPr/>
        </p:nvSpPr>
        <p:spPr>
          <a:xfrm>
            <a:off x="243840" y="1728470"/>
            <a:ext cx="29718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Today’s Topics</a:t>
            </a:r>
          </a:p>
        </p:txBody>
      </p:sp>
    </p:spTree>
    <p:extLst>
      <p:ext uri="{BB962C8B-B14F-4D97-AF65-F5344CB8AC3E}">
        <p14:creationId xmlns:p14="http://schemas.microsoft.com/office/powerpoint/2010/main" val="102751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0.07084 3.7037E-7 C 0.10243 3.7037E-7 0.14167 -0.22917 0.14167 -0.41482 L 0.14167 -0.82963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4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Graphic spid="8" grpId="0">
        <p:bldAsOne/>
      </p:bldGraphic>
      <p:bldGraphic spid="8" grpId="1">
        <p:bldAsOne/>
      </p:bldGraphic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8D5A00-2A0B-4619-A596-13E69FA82FFA}"/>
              </a:ext>
            </a:extLst>
          </p:cNvPr>
          <p:cNvSpPr/>
          <p:nvPr/>
        </p:nvSpPr>
        <p:spPr>
          <a:xfrm>
            <a:off x="304800" y="1510821"/>
            <a:ext cx="2971800" cy="3771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889171339"/>
              </p:ext>
            </p:extLst>
          </p:nvPr>
        </p:nvGraphicFramePr>
        <p:xfrm>
          <a:off x="3276600" y="136477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D81A65C5-28D1-4249-A88F-4EDADEF5B85A}"/>
              </a:ext>
            </a:extLst>
          </p:cNvPr>
          <p:cNvSpPr txBox="1">
            <a:spLocks/>
          </p:cNvSpPr>
          <p:nvPr/>
        </p:nvSpPr>
        <p:spPr>
          <a:xfrm>
            <a:off x="304800" y="1614644"/>
            <a:ext cx="2743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Session Recap</a:t>
            </a:r>
          </a:p>
        </p:txBody>
      </p:sp>
    </p:spTree>
    <p:extLst>
      <p:ext uri="{BB962C8B-B14F-4D97-AF65-F5344CB8AC3E}">
        <p14:creationId xmlns:p14="http://schemas.microsoft.com/office/powerpoint/2010/main" val="282587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483B5F-9569-48E2-8C45-8DF5BC0E8737}"/>
              </a:ext>
            </a:extLst>
          </p:cNvPr>
          <p:cNvSpPr/>
          <p:nvPr/>
        </p:nvSpPr>
        <p:spPr>
          <a:xfrm>
            <a:off x="304800" y="533400"/>
            <a:ext cx="8534400" cy="6035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FAD9891-CF92-41E1-9B06-4AD984B8355C}"/>
              </a:ext>
            </a:extLst>
          </p:cNvPr>
          <p:cNvSpPr txBox="1">
            <a:spLocks/>
          </p:cNvSpPr>
          <p:nvPr/>
        </p:nvSpPr>
        <p:spPr>
          <a:xfrm>
            <a:off x="2518913" y="842539"/>
            <a:ext cx="6320287" cy="541759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lvl="1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Establish a plan to achieve your success including roadblocks and detours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Create an inventory of your personal assets and make the connection between personal assets and job skills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Evaluate job paths to help identify skills and experiences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Create or update your resume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Create a reentry employment plan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Seek education and training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Set written financial goals according to your priorities</a:t>
            </a:r>
          </a:p>
        </p:txBody>
      </p:sp>
      <p:pic>
        <p:nvPicPr>
          <p:cNvPr id="5" name="Picture 4" descr="Text, whiteboard&#10;&#10;Description automatically generated">
            <a:extLst>
              <a:ext uri="{FF2B5EF4-FFF2-40B4-BE49-F238E27FC236}">
                <a16:creationId xmlns:a16="http://schemas.microsoft.com/office/drawing/2014/main" id="{98B0889A-3567-4179-8E2F-76C8D48DC3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4270"/>
          <a:stretch/>
        </p:blipFill>
        <p:spPr>
          <a:xfrm>
            <a:off x="304800" y="2218204"/>
            <a:ext cx="2024332" cy="242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3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8EBAF5-BBD3-4032-9750-5FD16B814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 Today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626D5C-A73A-4807-AD43-8B48A14F2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341" y="961053"/>
            <a:ext cx="3727709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56D344-69E4-4317-9603-707334A65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951" y="961053"/>
            <a:ext cx="3914964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0817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F473026-844E-447C-8182-793FB6CFF962}"/>
              </a:ext>
            </a:extLst>
          </p:cNvPr>
          <p:cNvSpPr txBox="1">
            <a:spLocks/>
          </p:cNvSpPr>
          <p:nvPr/>
        </p:nvSpPr>
        <p:spPr>
          <a:xfrm>
            <a:off x="1783080" y="1490036"/>
            <a:ext cx="5577840" cy="3935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C00000"/>
                </a:solidFill>
              </a:rPr>
              <a:t>Email the Post-Session Questionnaire and the Session Evaluation to:</a:t>
            </a:r>
          </a:p>
          <a:p>
            <a:pPr algn="ctr"/>
            <a:endParaRPr lang="en-US" sz="2000" dirty="0">
              <a:solidFill>
                <a:srgbClr val="C00000"/>
              </a:solidFill>
            </a:endParaRPr>
          </a:p>
          <a:p>
            <a:pPr algn="ctr"/>
            <a:br>
              <a:rPr lang="en-US" dirty="0"/>
            </a:b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377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D049C3D-D8A5-4687-A68F-90A1A1D54253}"/>
              </a:ext>
            </a:extLst>
          </p:cNvPr>
          <p:cNvSpPr/>
          <p:nvPr/>
        </p:nvSpPr>
        <p:spPr>
          <a:xfrm>
            <a:off x="304800" y="1510821"/>
            <a:ext cx="2971800" cy="3771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D268B6C-A03F-444B-A60B-9AC835C44A6B}"/>
              </a:ext>
            </a:extLst>
          </p:cNvPr>
          <p:cNvSpPr txBox="1">
            <a:spLocks/>
          </p:cNvSpPr>
          <p:nvPr/>
        </p:nvSpPr>
        <p:spPr>
          <a:xfrm>
            <a:off x="304800" y="1510821"/>
            <a:ext cx="2971800" cy="377190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Now, it’s your turn!</a:t>
            </a:r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5400" dirty="0">
              <a:solidFill>
                <a:srgbClr val="1F497D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C80E95B-3226-4162-9F9D-1175D7D30C98}"/>
              </a:ext>
            </a:extLst>
          </p:cNvPr>
          <p:cNvSpPr txBox="1">
            <a:spLocks/>
          </p:cNvSpPr>
          <p:nvPr/>
        </p:nvSpPr>
        <p:spPr>
          <a:xfrm>
            <a:off x="-369061" y="5723911"/>
            <a:ext cx="4382814" cy="70546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marL="457200" lvl="0">
              <a:spcBef>
                <a:spcPts val="300"/>
              </a:spcBef>
              <a:tabLst>
                <a:tab pos="1143000" algn="l"/>
              </a:tabLst>
              <a:defRPr/>
            </a:pPr>
            <a:r>
              <a:rPr lang="en-US" sz="2000">
                <a:solidFill>
                  <a:schemeClr val="tx2">
                    <a:lumMod val="75000"/>
                  </a:schemeClr>
                </a:solidFill>
              </a:rPr>
              <a:t>Note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:  For best results, view in Adobe Reader DC or Nuance.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1B4627-F543-4B81-8AD1-D5FA656B5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8931" y="685800"/>
            <a:ext cx="4046510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5240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814FBE-EFA2-4DBE-98F3-A78E064B5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638" y="995680"/>
            <a:ext cx="3865006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5AE99B-BF74-4C50-A2B5-D879B6B97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492" y="995680"/>
            <a:ext cx="3865006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C8CB6CD-24D8-4F97-9F6C-9C1E7CB8C77B}"/>
              </a:ext>
            </a:extLst>
          </p:cNvPr>
          <p:cNvSpPr/>
          <p:nvPr/>
        </p:nvSpPr>
        <p:spPr>
          <a:xfrm>
            <a:off x="4707492" y="995680"/>
            <a:ext cx="3895985" cy="5486400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F651D4-8E3A-4B67-9DF4-C1A31AFDCFB6}"/>
              </a:ext>
            </a:extLst>
          </p:cNvPr>
          <p:cNvSpPr/>
          <p:nvPr/>
        </p:nvSpPr>
        <p:spPr>
          <a:xfrm>
            <a:off x="730932" y="2988109"/>
            <a:ext cx="3393440" cy="105503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EDEC61-0C55-4595-BE23-A4C979907740}"/>
              </a:ext>
            </a:extLst>
          </p:cNvPr>
          <p:cNvSpPr/>
          <p:nvPr/>
        </p:nvSpPr>
        <p:spPr>
          <a:xfrm>
            <a:off x="729319" y="4043145"/>
            <a:ext cx="1638202" cy="13919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133D07-6B16-482B-992B-1B36D05EDB2B}"/>
              </a:ext>
            </a:extLst>
          </p:cNvPr>
          <p:cNvSpPr/>
          <p:nvPr/>
        </p:nvSpPr>
        <p:spPr>
          <a:xfrm>
            <a:off x="3214419" y="1181100"/>
            <a:ext cx="1244600" cy="36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3C1536D-8B23-4CAE-839D-DAF64D558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B6ECEB-2081-434E-9244-3395A10CE43D}"/>
              </a:ext>
            </a:extLst>
          </p:cNvPr>
          <p:cNvSpPr/>
          <p:nvPr/>
        </p:nvSpPr>
        <p:spPr>
          <a:xfrm>
            <a:off x="730932" y="1971575"/>
            <a:ext cx="3393440" cy="10261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91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11111E-6 L -0.45417 -0.0060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8" grpId="0" animBg="1"/>
      <p:bldP spid="8" grpId="1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585B6E-DD1C-448D-8A24-92ABB2445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53" y="858417"/>
            <a:ext cx="3799658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C98E78-0502-44CA-9E06-54E660465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491" y="858417"/>
            <a:ext cx="3832346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81006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E5AC8E-BBA1-4028-8209-ED8BD2897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464" y="877078"/>
            <a:ext cx="3967924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94232B-E664-4BF5-96A8-B355FB5AB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613" y="877078"/>
            <a:ext cx="3798277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97727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34E921-0EEA-4D5F-B4EC-398C70C22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500" y="923732"/>
            <a:ext cx="3775250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DD52F6-3075-4BBC-84C0-07803C86C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5252" y="923732"/>
            <a:ext cx="3873552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684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C0DB66-C41C-4276-8F14-3B0B41369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306" y="835090"/>
            <a:ext cx="3736193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5A81CE-1D4D-47B9-8B5A-5B53287C7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503" y="835090"/>
            <a:ext cx="3709682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97294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8D5A00-2A0B-4619-A596-13E69FA82FFA}"/>
              </a:ext>
            </a:extLst>
          </p:cNvPr>
          <p:cNvSpPr/>
          <p:nvPr/>
        </p:nvSpPr>
        <p:spPr>
          <a:xfrm>
            <a:off x="88900" y="1705927"/>
            <a:ext cx="2971800" cy="3771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604880649"/>
              </p:ext>
            </p:extLst>
          </p:nvPr>
        </p:nvGraphicFramePr>
        <p:xfrm>
          <a:off x="2974342" y="1419225"/>
          <a:ext cx="642823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D81A65C5-28D1-4249-A88F-4EDADEF5B85A}"/>
              </a:ext>
            </a:extLst>
          </p:cNvPr>
          <p:cNvSpPr txBox="1">
            <a:spLocks/>
          </p:cNvSpPr>
          <p:nvPr/>
        </p:nvSpPr>
        <p:spPr>
          <a:xfrm>
            <a:off x="172720" y="1809750"/>
            <a:ext cx="2743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Today’s Topics</a:t>
            </a:r>
          </a:p>
        </p:txBody>
      </p:sp>
    </p:spTree>
    <p:extLst>
      <p:ext uri="{BB962C8B-B14F-4D97-AF65-F5344CB8AC3E}">
        <p14:creationId xmlns:p14="http://schemas.microsoft.com/office/powerpoint/2010/main" val="47083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20E483E-1654-4586-9276-BB46BEC61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638" y="995680"/>
            <a:ext cx="3865006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9EDEC61-0C55-4595-BE23-A4C979907740}"/>
              </a:ext>
            </a:extLst>
          </p:cNvPr>
          <p:cNvSpPr/>
          <p:nvPr/>
        </p:nvSpPr>
        <p:spPr>
          <a:xfrm>
            <a:off x="2374998" y="4033520"/>
            <a:ext cx="1739802" cy="13919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F473026-844E-447C-8182-793FB6CFF962}"/>
              </a:ext>
            </a:extLst>
          </p:cNvPr>
          <p:cNvSpPr txBox="1">
            <a:spLocks/>
          </p:cNvSpPr>
          <p:nvPr/>
        </p:nvSpPr>
        <p:spPr>
          <a:xfrm>
            <a:off x="4978400" y="1601796"/>
            <a:ext cx="4053840" cy="3935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C00000"/>
                </a:solidFill>
              </a:rPr>
              <a:t>PRIOR TO NEXT SESSION,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email completed homework to:</a:t>
            </a:r>
          </a:p>
          <a:p>
            <a:pPr algn="ctr"/>
            <a:endParaRPr lang="en-US" sz="2000" dirty="0">
              <a:solidFill>
                <a:srgbClr val="C00000"/>
              </a:solidFill>
            </a:endParaRPr>
          </a:p>
          <a:p>
            <a:pPr algn="ctr"/>
            <a:br>
              <a:rPr lang="en-US" dirty="0"/>
            </a:b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650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0D5BC53-8654-4AA2-B274-464886507931}"/>
              </a:ext>
            </a:extLst>
          </p:cNvPr>
          <p:cNvSpPr txBox="1">
            <a:spLocks/>
          </p:cNvSpPr>
          <p:nvPr/>
        </p:nvSpPr>
        <p:spPr>
          <a:xfrm>
            <a:off x="857250" y="1866900"/>
            <a:ext cx="7696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Next Time:</a:t>
            </a:r>
          </a:p>
          <a:p>
            <a:pPr algn="ctr"/>
            <a:r>
              <a:rPr lang="en-US" sz="5400" dirty="0">
                <a:solidFill>
                  <a:srgbClr val="1F497D"/>
                </a:solidFill>
              </a:rPr>
              <a:t>Maximize Earnings</a:t>
            </a:r>
          </a:p>
        </p:txBody>
      </p:sp>
    </p:spTree>
    <p:extLst>
      <p:ext uri="{BB962C8B-B14F-4D97-AF65-F5344CB8AC3E}">
        <p14:creationId xmlns:p14="http://schemas.microsoft.com/office/powerpoint/2010/main" val="377256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4D61807-4A1C-44AC-9B30-DFC2496CB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Maximize Earnings Pre-Session Questionnaire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8CBB798-AF14-4801-8F25-453863CAA059}"/>
              </a:ext>
            </a:extLst>
          </p:cNvPr>
          <p:cNvSpPr txBox="1">
            <a:spLocks/>
          </p:cNvSpPr>
          <p:nvPr/>
        </p:nvSpPr>
        <p:spPr>
          <a:xfrm>
            <a:off x="4728635" y="1744036"/>
            <a:ext cx="4053840" cy="3935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C00000"/>
                </a:solidFill>
              </a:rPr>
              <a:t>Email Maximize Earnings Pre-Session Questionnaire to:</a:t>
            </a:r>
          </a:p>
          <a:p>
            <a:pPr algn="ctr"/>
            <a:endParaRPr lang="en-US" sz="2000" dirty="0">
              <a:solidFill>
                <a:srgbClr val="C00000"/>
              </a:solidFill>
            </a:endParaRPr>
          </a:p>
          <a:p>
            <a:pPr algn="ctr"/>
            <a:br>
              <a:rPr lang="en-US" dirty="0"/>
            </a:b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67EF5A-8340-44F7-B687-ABD2639B6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590" y="968538"/>
            <a:ext cx="3723557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51736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0D5BC53-8654-4AA2-B274-464886507931}"/>
              </a:ext>
            </a:extLst>
          </p:cNvPr>
          <p:cNvSpPr txBox="1">
            <a:spLocks/>
          </p:cNvSpPr>
          <p:nvPr/>
        </p:nvSpPr>
        <p:spPr>
          <a:xfrm>
            <a:off x="857250" y="1866900"/>
            <a:ext cx="7696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80769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077496" y="2656952"/>
            <a:ext cx="4856704" cy="1076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4" b="25643"/>
          <a:stretch/>
        </p:blipFill>
        <p:spPr bwMode="auto">
          <a:xfrm>
            <a:off x="4082143" y="2682352"/>
            <a:ext cx="2724150" cy="752475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9" r="59411" b="26618"/>
          <a:stretch/>
        </p:blipFill>
        <p:spPr bwMode="auto">
          <a:xfrm>
            <a:off x="2077496" y="2682352"/>
            <a:ext cx="2004647" cy="772048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8"/>
          <a:stretch/>
        </p:blipFill>
        <p:spPr bwMode="auto">
          <a:xfrm>
            <a:off x="2097592" y="3552908"/>
            <a:ext cx="4800600" cy="180892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H="1" flipV="1">
            <a:off x="2133600" y="3509407"/>
            <a:ext cx="4737799" cy="2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BB5A91F4-13A4-467A-9F30-1136E755552D}"/>
              </a:ext>
            </a:extLst>
          </p:cNvPr>
          <p:cNvSpPr txBox="1">
            <a:spLocks/>
          </p:cNvSpPr>
          <p:nvPr/>
        </p:nvSpPr>
        <p:spPr>
          <a:xfrm>
            <a:off x="723900" y="3195376"/>
            <a:ext cx="7696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55850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A52373-85F2-4DE1-9F8C-42925828C56E}"/>
              </a:ext>
            </a:extLst>
          </p:cNvPr>
          <p:cNvSpPr txBox="1"/>
          <p:nvPr/>
        </p:nvSpPr>
        <p:spPr>
          <a:xfrm>
            <a:off x="807339" y="1271016"/>
            <a:ext cx="771525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600"/>
              </a:spcBef>
              <a:buAutoNum type="arabicPeriod"/>
            </a:pPr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Become more comfortable talking about money</a:t>
            </a:r>
          </a:p>
          <a:p>
            <a:pPr marL="514350" indent="-514350">
              <a:spcBef>
                <a:spcPts val="600"/>
              </a:spcBef>
              <a:buAutoNum type="arabicPeriod"/>
            </a:pPr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Identify the Framework for Building Your Financial House</a:t>
            </a:r>
          </a:p>
          <a:p>
            <a:pPr marL="514350" indent="-514350">
              <a:spcBef>
                <a:spcPts val="600"/>
              </a:spcBef>
              <a:buAutoNum type="arabicPeriod"/>
            </a:pPr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Get facts and skills needed to build your own financial house</a:t>
            </a:r>
          </a:p>
          <a:p>
            <a:pPr marL="514350" indent="-514350">
              <a:spcBef>
                <a:spcPts val="600"/>
              </a:spcBef>
              <a:buAutoNum type="arabicPeriod"/>
            </a:pPr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Gain confidence to make good money choices</a:t>
            </a:r>
          </a:p>
          <a:p>
            <a:pPr marL="514350" indent="-514350">
              <a:spcBef>
                <a:spcPts val="600"/>
              </a:spcBef>
              <a:buAutoNum type="arabicPeriod"/>
            </a:pPr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Be in a better position for long-term financial stability and success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9F872D-7CFC-4BA9-AAE5-C3742E813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Objectives</a:t>
            </a:r>
          </a:p>
        </p:txBody>
      </p:sp>
    </p:spTree>
    <p:extLst>
      <p:ext uri="{BB962C8B-B14F-4D97-AF65-F5344CB8AC3E}">
        <p14:creationId xmlns:p14="http://schemas.microsoft.com/office/powerpoint/2010/main" val="37465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981341" y="990595"/>
            <a:ext cx="4957973" cy="3915229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9" b="97977" l="9510" r="89914">
                        <a14:foregroundMark x1="38617" y1="76301" x2="38617" y2="76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9021"/>
            <a:ext cx="2613871" cy="260633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loud 15"/>
          <p:cNvSpPr/>
          <p:nvPr/>
        </p:nvSpPr>
        <p:spPr>
          <a:xfrm>
            <a:off x="2128607" y="4445105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2723473" y="4132122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3363727" y="1318285"/>
            <a:ext cx="4112567" cy="1869521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 is the best $50 you’ve ever spent?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4EFC4B29-1CC8-4CAC-863A-CC70CE9EE882}"/>
              </a:ext>
            </a:extLst>
          </p:cNvPr>
          <p:cNvSpPr txBox="1">
            <a:spLocks/>
          </p:cNvSpPr>
          <p:nvPr/>
        </p:nvSpPr>
        <p:spPr>
          <a:xfrm>
            <a:off x="3363727" y="2419092"/>
            <a:ext cx="4112567" cy="1869521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 is the worst $50 you’ve ever spent?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DBF0F48-401A-4429-9551-2E390EB33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84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8" grpId="0" animBg="1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04800" y="1219199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B8AA623-9021-4999-97FA-73E5219CE18A}"/>
              </a:ext>
            </a:extLst>
          </p:cNvPr>
          <p:cNvSpPr txBox="1">
            <a:spLocks/>
          </p:cNvSpPr>
          <p:nvPr/>
        </p:nvSpPr>
        <p:spPr>
          <a:xfrm>
            <a:off x="552230" y="2122366"/>
            <a:ext cx="2743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1F497D"/>
                </a:solidFill>
              </a:rPr>
              <a:t>How Do We Learn About Money?</a:t>
            </a:r>
          </a:p>
        </p:txBody>
      </p:sp>
      <p:pic>
        <p:nvPicPr>
          <p:cNvPr id="13" name="Picture 3" descr="C:\Users\chase\AppData\Local\Microsoft\Windows\Temporary Internet Files\Content.IE5\NEJI0KQ9\iStock_000010429281XSmall.jpg">
            <a:extLst>
              <a:ext uri="{FF2B5EF4-FFF2-40B4-BE49-F238E27FC236}">
                <a16:creationId xmlns:a16="http://schemas.microsoft.com/office/drawing/2014/main" id="{B63B5975-B573-4A48-BEB4-8AEB1850FC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32198" r="953" b="4"/>
          <a:stretch/>
        </p:blipFill>
        <p:spPr bwMode="auto">
          <a:xfrm>
            <a:off x="6048974" y="2692234"/>
            <a:ext cx="2458715" cy="2436578"/>
          </a:xfrm>
          <a:prstGeom prst="rect">
            <a:avLst/>
          </a:prstGeom>
          <a:noFill/>
        </p:spPr>
      </p:pic>
      <p:pic>
        <p:nvPicPr>
          <p:cNvPr id="15" name="Picture 14" descr="C:\Users\chase\AppData\Local\Microsoft\Windows\Temporary Internet Files\Content.IE5\87UIWGEA\iStock_000015934185Large.jpg">
            <a:extLst>
              <a:ext uri="{FF2B5EF4-FFF2-40B4-BE49-F238E27FC236}">
                <a16:creationId xmlns:a16="http://schemas.microsoft.com/office/drawing/2014/main" id="{34E04613-74FD-4268-AF9C-FD21EA7E272F}"/>
              </a:ext>
            </a:extLst>
          </p:cNvPr>
          <p:cNvPicPr/>
          <p:nvPr/>
        </p:nvPicPr>
        <p:blipFill rotWithShape="1">
          <a:blip r:embed="rId3" cstate="print"/>
          <a:srcRect t="7300" r="-3" b="26797"/>
          <a:stretch/>
        </p:blipFill>
        <p:spPr bwMode="auto">
          <a:xfrm>
            <a:off x="3442845" y="1422771"/>
            <a:ext cx="2458715" cy="2436578"/>
          </a:xfrm>
          <a:prstGeom prst="rect">
            <a:avLst/>
          </a:prstGeom>
          <a:noFill/>
        </p:spPr>
      </p:pic>
      <p:pic>
        <p:nvPicPr>
          <p:cNvPr id="17" name="Picture 13" descr="parents_and_their_677f">
            <a:extLst>
              <a:ext uri="{FF2B5EF4-FFF2-40B4-BE49-F238E27FC236}">
                <a16:creationId xmlns:a16="http://schemas.microsoft.com/office/drawing/2014/main" id="{10794DD4-D277-44E0-B1F6-5B399CFCA5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1329" r="12484" b="-2"/>
          <a:stretch/>
        </p:blipFill>
        <p:spPr bwMode="auto">
          <a:xfrm>
            <a:off x="3442845" y="4046860"/>
            <a:ext cx="2458714" cy="2436578"/>
          </a:xfrm>
          <a:prstGeom prst="rect">
            <a:avLst/>
          </a:prstGeom>
          <a:noFill/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DFD73708-4E5D-4ECE-81B5-EDDD63A4EC3C}"/>
              </a:ext>
            </a:extLst>
          </p:cNvPr>
          <p:cNvSpPr txBox="1">
            <a:spLocks/>
          </p:cNvSpPr>
          <p:nvPr/>
        </p:nvSpPr>
        <p:spPr>
          <a:xfrm>
            <a:off x="3550730" y="2023662"/>
            <a:ext cx="4755069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You Are Here!</a:t>
            </a:r>
          </a:p>
        </p:txBody>
      </p:sp>
      <p:pic>
        <p:nvPicPr>
          <p:cNvPr id="14" name="Picture 2" descr="C:\Users\chase\AppData\Local\Microsoft\Windows\Temporary Internet Files\Content.IE5\POL5TSX0\iStock_000007735296XSmall.jpg">
            <a:extLst>
              <a:ext uri="{FF2B5EF4-FFF2-40B4-BE49-F238E27FC236}">
                <a16:creationId xmlns:a16="http://schemas.microsoft.com/office/drawing/2014/main" id="{EBE917A0-5DDE-46B8-B670-D76D3B7998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11950" r="21201" b="4"/>
          <a:stretch/>
        </p:blipFill>
        <p:spPr bwMode="auto">
          <a:xfrm>
            <a:off x="3798381" y="1962617"/>
            <a:ext cx="4206355" cy="41684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467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939</TotalTime>
  <Words>1792</Words>
  <Application>Microsoft Office PowerPoint</Application>
  <PresentationFormat>On-screen Show (4:3)</PresentationFormat>
  <Paragraphs>440</Paragraphs>
  <Slides>64</Slides>
  <Notes>37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74" baseType="lpstr">
      <vt:lpstr>Arial</vt:lpstr>
      <vt:lpstr>Calibri</vt:lpstr>
      <vt:lpstr>Century Gothic</vt:lpstr>
      <vt:lpstr>Courier New</vt:lpstr>
      <vt:lpstr>Daytona</vt:lpstr>
      <vt:lpstr>Ebrima</vt:lpstr>
      <vt:lpstr>Gadugi</vt:lpstr>
      <vt:lpstr>Ink Free</vt:lpstr>
      <vt:lpstr>2_Office Theme</vt:lpstr>
      <vt:lpstr>Office Theme</vt:lpstr>
      <vt:lpstr>PowerPoint Presentation</vt:lpstr>
      <vt:lpstr>PowerPoint Presentation</vt:lpstr>
      <vt:lpstr>PowerPoint Presentation</vt:lpstr>
      <vt:lpstr>Prior to Today’s Session</vt:lpstr>
      <vt:lpstr>PowerPoint Presentation</vt:lpstr>
      <vt:lpstr>PowerPoint Presentation</vt:lpstr>
      <vt:lpstr>Program 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Path to Successful Reentry</vt:lpstr>
      <vt:lpstr>PowerPoint Presentation</vt:lpstr>
      <vt:lpstr>PowerPoint Presentation</vt:lpstr>
      <vt:lpstr>Control in My Life</vt:lpstr>
      <vt:lpstr>PowerPoint Presentation</vt:lpstr>
      <vt:lpstr>PowerPoint Presentation</vt:lpstr>
      <vt:lpstr>Education</vt:lpstr>
      <vt:lpstr>Skills and Talents</vt:lpstr>
      <vt:lpstr>Personality</vt:lpstr>
      <vt:lpstr>Connections</vt:lpstr>
      <vt:lpstr>PowerPoint Presentation</vt:lpstr>
      <vt:lpstr>Chat Share</vt:lpstr>
      <vt:lpstr>Assets Employers Want</vt:lpstr>
      <vt:lpstr>Connect Personal Assets to Job Skills</vt:lpstr>
      <vt:lpstr>Connect Personal Assets to Job Skills</vt:lpstr>
      <vt:lpstr>Connect Personal Assets to Job Skills</vt:lpstr>
      <vt:lpstr>PowerPoint Presentation</vt:lpstr>
      <vt:lpstr>Learning = 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Traits of Successful Business Owners</vt:lpstr>
      <vt:lpstr>Before You Jump In with Both Feet</vt:lpstr>
      <vt:lpstr>PowerPoint Presentation</vt:lpstr>
      <vt:lpstr>PowerPoint Presentation</vt:lpstr>
      <vt:lpstr>PowerPoint Presentation</vt:lpstr>
      <vt:lpstr>PowerPoint Presentation</vt:lpstr>
      <vt:lpstr>SMART Financial Goals</vt:lpstr>
      <vt:lpstr>SMART Financial Goals</vt:lpstr>
      <vt:lpstr>Set Your Destination </vt:lpstr>
      <vt:lpstr>PowerPoint Presentation</vt:lpstr>
      <vt:lpstr>PowerPoint Presentation</vt:lpstr>
      <vt:lpstr>PowerPoint Presentation</vt:lpstr>
      <vt:lpstr>Complete Today</vt:lpstr>
      <vt:lpstr>PowerPoint Presentation</vt:lpstr>
      <vt:lpstr>PowerPoint Presentation</vt:lpstr>
      <vt:lpstr>Homework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Maximize Earnings Pre-Session Questionnaire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Zugay, Holly</dc:creator>
  <cp:lastModifiedBy>Zugay, Holly</cp:lastModifiedBy>
  <cp:revision>52</cp:revision>
  <dcterms:created xsi:type="dcterms:W3CDTF">2021-09-13T20:15:28Z</dcterms:created>
  <dcterms:modified xsi:type="dcterms:W3CDTF">2022-03-04T17:02:19Z</dcterms:modified>
</cp:coreProperties>
</file>