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52"/>
  </p:notesMasterIdLst>
  <p:handoutMasterIdLst>
    <p:handoutMasterId r:id="rId53"/>
  </p:handoutMasterIdLst>
  <p:sldIdLst>
    <p:sldId id="1081" r:id="rId3"/>
    <p:sldId id="1429" r:id="rId4"/>
    <p:sldId id="1449" r:id="rId5"/>
    <p:sldId id="1177" r:id="rId6"/>
    <p:sldId id="1178" r:id="rId7"/>
    <p:sldId id="1179" r:id="rId8"/>
    <p:sldId id="1182" r:id="rId9"/>
    <p:sldId id="1181" r:id="rId10"/>
    <p:sldId id="1180" r:id="rId11"/>
    <p:sldId id="1425" r:id="rId12"/>
    <p:sldId id="1430" r:id="rId13"/>
    <p:sldId id="1431" r:id="rId14"/>
    <p:sldId id="1432" r:id="rId15"/>
    <p:sldId id="1218" r:id="rId16"/>
    <p:sldId id="1219" r:id="rId17"/>
    <p:sldId id="1220" r:id="rId18"/>
    <p:sldId id="1221" r:id="rId19"/>
    <p:sldId id="969" r:id="rId20"/>
    <p:sldId id="1434" r:id="rId21"/>
    <p:sldId id="1223" r:id="rId22"/>
    <p:sldId id="1225" r:id="rId23"/>
    <p:sldId id="1435" r:id="rId24"/>
    <p:sldId id="1436" r:id="rId25"/>
    <p:sldId id="1437" r:id="rId26"/>
    <p:sldId id="1438" r:id="rId27"/>
    <p:sldId id="1439" r:id="rId28"/>
    <p:sldId id="1440" r:id="rId29"/>
    <p:sldId id="1441" r:id="rId30"/>
    <p:sldId id="1442" r:id="rId31"/>
    <p:sldId id="1443" r:id="rId32"/>
    <p:sldId id="910" r:id="rId33"/>
    <p:sldId id="1123" r:id="rId34"/>
    <p:sldId id="356" r:id="rId35"/>
    <p:sldId id="1259" r:id="rId36"/>
    <p:sldId id="1421" r:id="rId37"/>
    <p:sldId id="1333" r:id="rId38"/>
    <p:sldId id="1314" r:id="rId39"/>
    <p:sldId id="1423" r:id="rId40"/>
    <p:sldId id="1444" r:id="rId41"/>
    <p:sldId id="1332" r:id="rId42"/>
    <p:sldId id="1445" r:id="rId43"/>
    <p:sldId id="1446" r:id="rId44"/>
    <p:sldId id="1398" r:id="rId45"/>
    <p:sldId id="1371" r:id="rId46"/>
    <p:sldId id="1330" r:id="rId47"/>
    <p:sldId id="1447" r:id="rId48"/>
    <p:sldId id="1448" r:id="rId49"/>
    <p:sldId id="1235" r:id="rId50"/>
    <p:sldId id="1104" r:id="rId5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D5"/>
    <a:srgbClr val="005400"/>
    <a:srgbClr val="DCE6F2"/>
    <a:srgbClr val="8E0000"/>
    <a:srgbClr val="008000"/>
    <a:srgbClr val="008BBC"/>
    <a:srgbClr val="00B0EE"/>
    <a:srgbClr val="00ADEA"/>
    <a:srgbClr val="0099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0" autoAdjust="0"/>
    <p:restoredTop sz="96139" autoAdjust="0"/>
  </p:normalViewPr>
  <p:slideViewPr>
    <p:cSldViewPr snapToGrid="0" snapToObjects="1">
      <p:cViewPr varScale="1">
        <p:scale>
          <a:sx n="81" d="100"/>
          <a:sy n="81" d="100"/>
        </p:scale>
        <p:origin x="1104" y="96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Factors Affecting a FICO Score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D4-469D-93FC-BB47A889EDD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D4-469D-93FC-BB47A889EDDA}"/>
              </c:ext>
            </c:extLst>
          </c:dPt>
          <c:dPt>
            <c:idx val="2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D4-469D-93FC-BB47A889EDD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D4-469D-93FC-BB47A889EDDA}"/>
              </c:ext>
            </c:extLst>
          </c:dPt>
          <c:dPt>
            <c:idx val="4"/>
            <c:bubble3D val="0"/>
            <c:spPr>
              <a:solidFill>
                <a:srgbClr val="0444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AD4-469D-93FC-BB47A889EDDA}"/>
              </c:ext>
            </c:extLst>
          </c:dPt>
          <c:cat>
            <c:strRef>
              <c:f>Sheet1!$A$2:$A$6</c:f>
              <c:strCache>
                <c:ptCount val="5"/>
                <c:pt idx="0">
                  <c:v>Payment History</c:v>
                </c:pt>
                <c:pt idx="1">
                  <c:v>Amount of Debt</c:v>
                </c:pt>
                <c:pt idx="2">
                  <c:v>Length of History</c:v>
                </c:pt>
                <c:pt idx="3">
                  <c:v>Types of Credit</c:v>
                </c:pt>
                <c:pt idx="4">
                  <c:v>Inquiries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0.35</c:v>
                </c:pt>
                <c:pt idx="1">
                  <c:v>0.3</c:v>
                </c:pt>
                <c:pt idx="2">
                  <c:v>0.15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AD4-469D-93FC-BB47A889E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gm:t>
    </dgm:pt>
    <dgm:pt modelId="{D509D34A-C728-4493-9E5B-3D91CAEE977F}" type="parTrans" cxnId="{A389EB70-1F2F-45F7-8850-09A53809EC74}">
      <dgm:prSet/>
      <dgm:spPr/>
      <dgm:t>
        <a:bodyPr/>
        <a:lstStyle/>
        <a:p>
          <a:endParaRPr lang="en-US"/>
        </a:p>
      </dgm:t>
    </dgm:pt>
    <dgm:pt modelId="{924CBD40-D611-4423-9F94-A770A306124B}" type="sibTrans" cxnId="{A389EB70-1F2F-45F7-8850-09A53809EC74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9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5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83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33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65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7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8542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479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1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9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0A8D6-0BAE-4A40-8710-B3BE31481793}" type="slidenum">
              <a:rPr lang="en-US"/>
              <a:pPr/>
              <a:t>18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400" dirty="0"/>
          </a:p>
          <a:p>
            <a:pPr lvl="0"/>
            <a:endParaRPr lang="en-US" sz="1400" dirty="0"/>
          </a:p>
          <a:p>
            <a:pPr lvl="0"/>
            <a:endParaRPr lang="en-US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4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yfabfinance.com/tagged/credit-improvement-2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://www.annualcreditreport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cafecredit/2670061381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theconversation.com/not-just-a-number-defining-full-employment-15248" TargetMode="External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://ashameduscitizen.com/category/economic-collapse/" TargetMode="External"/><Relationship Id="rId10" Type="http://schemas.openxmlformats.org/officeDocument/2006/relationships/hyperlink" Target="http://www.pngall.com/insurance-png" TargetMode="External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openxmlformats.org/officeDocument/2006/relationships/hyperlink" Target="https://ohiobankruptcysource.com/get-ready-for-ohio-homestead-exemption-fee-discount/" TargetMode="External"/><Relationship Id="rId17" Type="http://schemas.openxmlformats.org/officeDocument/2006/relationships/hyperlink" Target="https://www.publicdomainpictures.net/view-image.php?image=52236&amp;picture=due-date-calendar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openxmlformats.org/officeDocument/2006/relationships/hyperlink" Target="https://creativecommons.org/licenses/by-nc/3.0/" TargetMode="External"/><Relationship Id="rId15" Type="http://schemas.openxmlformats.org/officeDocument/2006/relationships/hyperlink" Target="http://www.thebluediamondgallery.com/handwriting/p/payment-terms.html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pngimg.com/download/1787" TargetMode="External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r/rati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r/rati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uskyte/7512877940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44A4E46-CB42-4401-9295-04D058416D46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#1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 must keep a balance on my credit card to build a credit history.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21586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AA1CC86-9B24-4D7C-937C-2EE03FD851E0}"/>
              </a:ext>
            </a:extLst>
          </p:cNvPr>
          <p:cNvSpPr txBox="1">
            <a:spLocks/>
          </p:cNvSpPr>
          <p:nvPr/>
        </p:nvSpPr>
        <p:spPr>
          <a:xfrm>
            <a:off x="3653736" y="15158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#2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reports are all the same.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8BBE03-156B-42EC-A321-346110E35C76}"/>
              </a:ext>
            </a:extLst>
          </p:cNvPr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#3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My employer must have my permission to see my credit report.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8BBE03-156B-42EC-A321-346110E35C76}"/>
              </a:ext>
            </a:extLst>
          </p:cNvPr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#4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My credit score will be lower if I view my credit reports.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History – Credit Reports</a:t>
            </a:r>
          </a:p>
        </p:txBody>
      </p:sp>
      <p:pic>
        <p:nvPicPr>
          <p:cNvPr id="10" name="Picture 2" descr="http://t0.gstatic.com/images?q=tbn:ANd9GcT4mViw_AD32cGNM6X2ONerNhIygs9xczk86EC4gLcCH40fp8eI9A">
            <a:extLst>
              <a:ext uri="{FF2B5EF4-FFF2-40B4-BE49-F238E27FC236}">
                <a16:creationId xmlns:a16="http://schemas.microsoft.com/office/drawing/2014/main" id="{E92DF365-D1C2-488D-AAFB-67277790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80" y="1921092"/>
            <a:ext cx="4108862" cy="30069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C9DEA-3C8A-4AFF-BBE7-D51AEFDB4F2F}"/>
              </a:ext>
            </a:extLst>
          </p:cNvPr>
          <p:cNvSpPr txBox="1"/>
          <p:nvPr/>
        </p:nvSpPr>
        <p:spPr>
          <a:xfrm>
            <a:off x="4572000" y="1454796"/>
            <a:ext cx="4572000" cy="39395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Overall snapshot of using OPM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Who-lender,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a.k.a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creditor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What-revolving, installment, service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Date opened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Paid as agreed (or late)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Balance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Compiled information from creditors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 (not joint)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Changes based on activity-payments (made, late or missed) applications, legal action, etc., typically on a monthly cycle</a:t>
            </a:r>
          </a:p>
        </p:txBody>
      </p:sp>
    </p:spTree>
    <p:extLst>
      <p:ext uri="{BB962C8B-B14F-4D97-AF65-F5344CB8AC3E}">
        <p14:creationId xmlns:p14="http://schemas.microsoft.com/office/powerpoint/2010/main" val="27990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Credit Reports – Get Them and Check Them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EF0431-A470-4063-80B2-BD1BBF90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0738" y="1124878"/>
            <a:ext cx="3014865" cy="272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7EDD9-2A5D-4DA0-A128-732CEF2C2AAD}"/>
              </a:ext>
            </a:extLst>
          </p:cNvPr>
          <p:cNvSpPr txBox="1"/>
          <p:nvPr/>
        </p:nvSpPr>
        <p:spPr>
          <a:xfrm>
            <a:off x="3846017" y="1284732"/>
            <a:ext cx="4877245" cy="40811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00100" lvl="1" indent="-457200">
              <a:lnSpc>
                <a:spcPct val="90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Online : </a:t>
            </a:r>
          </a:p>
          <a:p>
            <a:pPr marL="284163" lvl="2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4"/>
              </a:rPr>
              <a:t>www.annualcreditreport.com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(the one and only free site!!!)* 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Telephone: 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877-322-8228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Mail:  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Annual Credit Report Request Service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P.O. Box 105281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Atlanta, GA 30348-5281</a:t>
            </a:r>
          </a:p>
          <a:p>
            <a:pPr marL="1809750" lvl="1" indent="-438150">
              <a:lnSpc>
                <a:spcPct val="90000"/>
              </a:lnSpc>
            </a:pPr>
            <a:endParaRPr lang="en-US" sz="1600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*Note:  Free credit reports do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contain your credit score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  <a:endParaRPr lang="en-US" sz="2400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81D795-C33E-43C1-960E-942F66C0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1789" t="16268" r="1640" b="2914"/>
          <a:stretch>
            <a:fillRect/>
          </a:stretch>
        </p:blipFill>
        <p:spPr bwMode="auto">
          <a:xfrm>
            <a:off x="498921" y="4025225"/>
            <a:ext cx="2852112" cy="2127250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3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 – What’s Your Number?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AD6B3D5-B7D9-4E91-A126-35AFD241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6883"/>
          <a:stretch/>
        </p:blipFill>
        <p:spPr>
          <a:xfrm>
            <a:off x="629392" y="1757013"/>
            <a:ext cx="3405433" cy="3598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F0E9E-511E-427E-8BF5-2C9C46F95FB3}"/>
              </a:ext>
            </a:extLst>
          </p:cNvPr>
          <p:cNvSpPr txBox="1"/>
          <p:nvPr/>
        </p:nvSpPr>
        <p:spPr>
          <a:xfrm>
            <a:off x="4572000" y="1909787"/>
            <a:ext cx="439387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number which represents how likely a person is to repay a loan  </a:t>
            </a: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is calculated by a complicated statistical program using the information contained in your credit report</a:t>
            </a:r>
          </a:p>
          <a:p>
            <a:pPr marL="165100" lvl="1" indent="-1571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There are a variety of scoring models used for different lending purposes (auto loans, mortgages, credit cards, etc.)</a:t>
            </a:r>
          </a:p>
        </p:txBody>
      </p:sp>
    </p:spTree>
    <p:extLst>
      <p:ext uri="{BB962C8B-B14F-4D97-AF65-F5344CB8AC3E}">
        <p14:creationId xmlns:p14="http://schemas.microsoft.com/office/powerpoint/2010/main" val="42740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 – FICO Scoring Model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58F9F78-6A99-451C-802B-C97C3C89ACBA}"/>
              </a:ext>
            </a:extLst>
          </p:cNvPr>
          <p:cNvGraphicFramePr/>
          <p:nvPr/>
        </p:nvGraphicFramePr>
        <p:xfrm>
          <a:off x="1506511" y="1727972"/>
          <a:ext cx="6130977" cy="438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5F2641B-F895-45A7-BA1B-AF9B775FF525}"/>
              </a:ext>
            </a:extLst>
          </p:cNvPr>
          <p:cNvSpPr/>
          <p:nvPr/>
        </p:nvSpPr>
        <p:spPr>
          <a:xfrm>
            <a:off x="5023436" y="3273508"/>
            <a:ext cx="1188720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7407B-A457-4F78-B214-940C3DD34EDF}"/>
              </a:ext>
            </a:extLst>
          </p:cNvPr>
          <p:cNvSpPr/>
          <p:nvPr/>
        </p:nvSpPr>
        <p:spPr>
          <a:xfrm>
            <a:off x="6756027" y="2883393"/>
            <a:ext cx="1702468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Payment History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91E0F3-15B7-475D-882C-AFA7170C1399}"/>
              </a:ext>
            </a:extLst>
          </p:cNvPr>
          <p:cNvSpPr/>
          <p:nvPr/>
        </p:nvSpPr>
        <p:spPr>
          <a:xfrm>
            <a:off x="4014145" y="5062507"/>
            <a:ext cx="1188720" cy="60856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D69B9-0257-42ED-977B-A915073440EB}"/>
              </a:ext>
            </a:extLst>
          </p:cNvPr>
          <p:cNvSpPr/>
          <p:nvPr/>
        </p:nvSpPr>
        <p:spPr>
          <a:xfrm>
            <a:off x="3126719" y="5578951"/>
            <a:ext cx="2869749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Amount of Debt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3C8836-A147-4AD6-9955-CB16F1619609}"/>
              </a:ext>
            </a:extLst>
          </p:cNvPr>
          <p:cNvSpPr/>
          <p:nvPr/>
        </p:nvSpPr>
        <p:spPr>
          <a:xfrm>
            <a:off x="462284" y="3577792"/>
            <a:ext cx="2261480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Length of History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00EE0-9455-4FF3-B18B-81351C448398}"/>
              </a:ext>
            </a:extLst>
          </p:cNvPr>
          <p:cNvSpPr/>
          <p:nvPr/>
        </p:nvSpPr>
        <p:spPr>
          <a:xfrm>
            <a:off x="2642336" y="3833426"/>
            <a:ext cx="1188720" cy="60856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26266-B7E0-459D-9D4C-F474778E2CC2}"/>
              </a:ext>
            </a:extLst>
          </p:cNvPr>
          <p:cNvSpPr/>
          <p:nvPr/>
        </p:nvSpPr>
        <p:spPr>
          <a:xfrm>
            <a:off x="2914093" y="2742389"/>
            <a:ext cx="1100052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4D1D-1A8B-4869-B0B0-BB4F619C1971}"/>
              </a:ext>
            </a:extLst>
          </p:cNvPr>
          <p:cNvSpPr/>
          <p:nvPr/>
        </p:nvSpPr>
        <p:spPr>
          <a:xfrm>
            <a:off x="3672590" y="2087901"/>
            <a:ext cx="902044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F111F0-5BAA-447D-9FC7-E86F4280E75B}"/>
              </a:ext>
            </a:extLst>
          </p:cNvPr>
          <p:cNvSpPr/>
          <p:nvPr/>
        </p:nvSpPr>
        <p:spPr>
          <a:xfrm>
            <a:off x="939120" y="1843053"/>
            <a:ext cx="2261480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Types of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BDED1F-E33B-4953-97B4-34021162D445}"/>
              </a:ext>
            </a:extLst>
          </p:cNvPr>
          <p:cNvSpPr/>
          <p:nvPr/>
        </p:nvSpPr>
        <p:spPr>
          <a:xfrm>
            <a:off x="2153687" y="975684"/>
            <a:ext cx="2869749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Inquiries</a:t>
            </a:r>
          </a:p>
        </p:txBody>
      </p:sp>
    </p:spTree>
    <p:extLst>
      <p:ext uri="{BB962C8B-B14F-4D97-AF65-F5344CB8AC3E}">
        <p14:creationId xmlns:p14="http://schemas.microsoft.com/office/powerpoint/2010/main" val="19694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077184"/>
              </p:ext>
            </p:extLst>
          </p:nvPr>
        </p:nvGraphicFramePr>
        <p:xfrm>
          <a:off x="824628" y="2262700"/>
          <a:ext cx="7272449" cy="45953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1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105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FICO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Monthly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Total Interest</a:t>
                      </a:r>
                      <a:r>
                        <a:rPr lang="en-US" sz="2400" b="0" baseline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 Paid</a:t>
                      </a:r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720-850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4.428%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    944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690-719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6.598%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$ 1,184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660-689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7.300%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$1,568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620-659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11.425%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$2,528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590-619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19.260%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$4,400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965">
                <a:tc gridSpan="4">
                  <a:txBody>
                    <a:bodyPr/>
                    <a:lstStyle/>
                    <a:p>
                      <a:pPr algn="ctr"/>
                      <a:endParaRPr lang="en-US" sz="1000" i="1" dirty="0"/>
                    </a:p>
                    <a:p>
                      <a:pPr algn="l"/>
                      <a:r>
                        <a:rPr lang="en-US" sz="1600" i="1" dirty="0"/>
                        <a:t>*Source:  myfico.com</a:t>
                      </a:r>
                      <a:r>
                        <a:rPr lang="en-US" sz="1600" i="1" baseline="0" dirty="0"/>
                        <a:t> for </a:t>
                      </a:r>
                      <a:r>
                        <a:rPr lang="en-US" sz="1600" i="1" baseline="0"/>
                        <a:t>rates quoted 4/21/22</a:t>
                      </a:r>
                      <a:endParaRPr lang="en-US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0" y="-25055"/>
            <a:ext cx="9144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The Cost of Poor Credit</a:t>
            </a:r>
            <a:r>
              <a:rPr lang="en-US" sz="32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!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0" y="130859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520700">
              <a:spcBef>
                <a:spcPct val="500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cost for Pennsylvania consumers borrowing $10,000 for a 48-month used auto loan*</a:t>
            </a:r>
          </a:p>
        </p:txBody>
      </p:sp>
      <p:sp>
        <p:nvSpPr>
          <p:cNvPr id="6" name="Rectangle 5"/>
          <p:cNvSpPr/>
          <p:nvPr/>
        </p:nvSpPr>
        <p:spPr>
          <a:xfrm>
            <a:off x="824628" y="3163828"/>
            <a:ext cx="7272449" cy="50647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4628" y="4192087"/>
            <a:ext cx="7272449" cy="50292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4628" y="5222661"/>
            <a:ext cx="7272449" cy="502277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158381"/>
            <a:ext cx="3416911" cy="310066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is expensive!  Does my credit history matter if I decide to only use cash for purchases?</a:t>
            </a:r>
          </a:p>
        </p:txBody>
      </p:sp>
    </p:spTree>
    <p:extLst>
      <p:ext uri="{BB962C8B-B14F-4D97-AF65-F5344CB8AC3E}">
        <p14:creationId xmlns:p14="http://schemas.microsoft.com/office/powerpoint/2010/main" val="9111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70192" y="1026496"/>
            <a:ext cx="3416911" cy="310066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 you shouldn’t shop for a monthly payment?  How?  It must fit in  my money map!  </a:t>
            </a:r>
          </a:p>
        </p:txBody>
      </p:sp>
    </p:spTree>
    <p:extLst>
      <p:ext uri="{BB962C8B-B14F-4D97-AF65-F5344CB8AC3E}">
        <p14:creationId xmlns:p14="http://schemas.microsoft.com/office/powerpoint/2010/main" val="5789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448874F-F54C-442E-8A56-C56947F1E24C}"/>
              </a:ext>
            </a:extLst>
          </p:cNvPr>
          <p:cNvGrpSpPr/>
          <p:nvPr/>
        </p:nvGrpSpPr>
        <p:grpSpPr>
          <a:xfrm>
            <a:off x="4900206" y="2167545"/>
            <a:ext cx="3392860" cy="2257898"/>
            <a:chOff x="268233" y="1326380"/>
            <a:chExt cx="3413302" cy="2517026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F9B1E80-F79E-4D35-A117-9A7BDEAA10F5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B1AD42-902C-4E23-A2DC-A515CB6FF7C7}"/>
                </a:ext>
              </a:extLst>
            </p:cNvPr>
            <p:cNvSpPr txBox="1"/>
            <p:nvPr/>
          </p:nvSpPr>
          <p:spPr>
            <a:xfrm>
              <a:off x="268233" y="1356265"/>
              <a:ext cx="3085742" cy="89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      </a:t>
              </a:r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Insurance</a:t>
              </a: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3FAE7D-37CE-4EEC-B4BA-252019A5F2F8}"/>
              </a:ext>
            </a:extLst>
          </p:cNvPr>
          <p:cNvGrpSpPr/>
          <p:nvPr/>
        </p:nvGrpSpPr>
        <p:grpSpPr>
          <a:xfrm>
            <a:off x="850936" y="2145334"/>
            <a:ext cx="3245935" cy="2257897"/>
            <a:chOff x="416043" y="1326380"/>
            <a:chExt cx="3265492" cy="2517026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EF7BC40-A9E0-4A9A-ADE3-B04172599B0B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AE11BD-5B86-4226-8E53-8ADE356D6860}"/>
                </a:ext>
              </a:extLst>
            </p:cNvPr>
            <p:cNvSpPr txBox="1"/>
            <p:nvPr/>
          </p:nvSpPr>
          <p:spPr>
            <a:xfrm>
              <a:off x="743602" y="1367058"/>
              <a:ext cx="2610372" cy="89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Housing</a:t>
              </a:r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A0F4A7-0242-4460-B9FC-B43C5FF13F41}"/>
              </a:ext>
            </a:extLst>
          </p:cNvPr>
          <p:cNvGrpSpPr/>
          <p:nvPr/>
        </p:nvGrpSpPr>
        <p:grpSpPr>
          <a:xfrm>
            <a:off x="2949032" y="4425443"/>
            <a:ext cx="3245935" cy="2257898"/>
            <a:chOff x="416043" y="1326380"/>
            <a:chExt cx="3265492" cy="2517026"/>
          </a:xfrm>
        </p:grpSpPr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9E933425-56E0-4F54-90D1-3BEEB8843740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532875-B44A-4F62-89DA-18B1DBE8FD57}"/>
                </a:ext>
              </a:extLst>
            </p:cNvPr>
            <p:cNvSpPr txBox="1"/>
            <p:nvPr/>
          </p:nvSpPr>
          <p:spPr>
            <a:xfrm>
              <a:off x="876309" y="1403299"/>
              <a:ext cx="2344959" cy="89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Jobs</a:t>
              </a: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0257EB6D-357E-435C-B1BD-C1686D4A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98324" l="9851" r="89851">
                        <a14:foregroundMark x1="79701" y1="94413" x2="79701" y2="94413"/>
                        <a14:foregroundMark x1="78209" y1="98324" x2="77612" y2="9832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69396" y="2652351"/>
            <a:ext cx="1619124" cy="1730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E9FB12-5A5A-465A-910E-B8B0700CC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7" b="93722" l="7635" r="94311">
                        <a14:foregroundMark x1="30539" y1="94170" x2="30539" y2="94170"/>
                        <a14:foregroundMark x1="7635" y1="21973" x2="7635" y2="21973"/>
                        <a14:foregroundMark x1="11527" y1="37668" x2="11527" y2="37668"/>
                        <a14:foregroundMark x1="12874" y1="23094" x2="12874" y2="23094"/>
                        <a14:foregroundMark x1="26497" y1="27803" x2="26497" y2="27803"/>
                        <a14:foregroundMark x1="35030" y1="21076" x2="35030" y2="21076"/>
                        <a14:foregroundMark x1="48653" y1="24888" x2="48653" y2="24888"/>
                        <a14:foregroundMark x1="46108" y1="27803" x2="46108" y2="27803"/>
                        <a14:foregroundMark x1="47455" y1="26009" x2="47455" y2="26009"/>
                        <a14:foregroundMark x1="44162" y1="21076" x2="44162" y2="21076"/>
                        <a14:foregroundMark x1="51946" y1="21076" x2="51946" y2="21076"/>
                        <a14:foregroundMark x1="63623" y1="21076" x2="63623" y2="21076"/>
                        <a14:foregroundMark x1="52545" y1="27803" x2="52545" y2="27803"/>
                        <a14:foregroundMark x1="73503" y1="27803" x2="73503" y2="27803"/>
                        <a14:foregroundMark x1="77994" y1="28924" x2="77994" y2="28924"/>
                        <a14:foregroundMark x1="87126" y1="28924" x2="87126" y2="28924"/>
                        <a14:foregroundMark x1="23952" y1="39686" x2="27844" y2="44395"/>
                        <a14:foregroundMark x1="94311" y1="26906" x2="94311" y2="26906"/>
                        <a14:backgroundMark x1="46707" y1="24888" x2="46707" y2="24888"/>
                        <a14:backgroundMark x1="48653" y1="26009" x2="48054" y2="2600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79546" y="5111791"/>
            <a:ext cx="2369506" cy="1582035"/>
          </a:xfrm>
          <a:prstGeom prst="rect">
            <a:avLst/>
          </a:prstGeom>
        </p:spPr>
      </p:pic>
      <p:pic>
        <p:nvPicPr>
          <p:cNvPr id="44" name="Picture 4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C949E4-2072-45BF-99F9-DA54E85B4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729492">
            <a:off x="5788432" y="2825715"/>
            <a:ext cx="1972698" cy="1329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2D469-1399-49A2-9DF7-5D94E893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Credit History Matter?</a:t>
            </a:r>
          </a:p>
        </p:txBody>
      </p:sp>
    </p:spTree>
    <p:extLst>
      <p:ext uri="{BB962C8B-B14F-4D97-AF65-F5344CB8AC3E}">
        <p14:creationId xmlns:p14="http://schemas.microsoft.com/office/powerpoint/2010/main" val="8402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18ECF5F8-F832-4DC6-AF1C-7A36809F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28"/>
            <a:ext cx="9144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D9D2F-0BFF-4314-A6D6-BC49543C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– How to Use It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C617A-A690-4100-86B5-38E0BC5B82CF}"/>
              </a:ext>
            </a:extLst>
          </p:cNvPr>
          <p:cNvGrpSpPr/>
          <p:nvPr/>
        </p:nvGrpSpPr>
        <p:grpSpPr>
          <a:xfrm>
            <a:off x="5559104" y="2144694"/>
            <a:ext cx="3245935" cy="2257898"/>
            <a:chOff x="5559104" y="2144694"/>
            <a:chExt cx="3245935" cy="22578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A0F4A7-0242-4460-B9FC-B43C5FF13F41}"/>
                </a:ext>
              </a:extLst>
            </p:cNvPr>
            <p:cNvGrpSpPr/>
            <p:nvPr/>
          </p:nvGrpSpPr>
          <p:grpSpPr>
            <a:xfrm>
              <a:off x="5559104" y="2144694"/>
              <a:ext cx="3245935" cy="2257898"/>
              <a:chOff x="416043" y="1326380"/>
              <a:chExt cx="3265492" cy="2517026"/>
            </a:xfrm>
          </p:grpSpPr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9E933425-56E0-4F54-90D1-3BEEB8843740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532875-B44A-4F62-89DA-18B1DBE8FD57}"/>
                  </a:ext>
                </a:extLst>
              </p:cNvPr>
              <p:cNvSpPr txBox="1"/>
              <p:nvPr/>
            </p:nvSpPr>
            <p:spPr>
              <a:xfrm>
                <a:off x="876309" y="1403299"/>
                <a:ext cx="2344959" cy="892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Buy assets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22725D-58C7-40A5-9602-FDC83587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176613" y="2802670"/>
              <a:ext cx="1866626" cy="139997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FC9A69-232A-4FD7-930E-4D89303460D3}"/>
              </a:ext>
            </a:extLst>
          </p:cNvPr>
          <p:cNvSpPr txBox="1"/>
          <p:nvPr/>
        </p:nvSpPr>
        <p:spPr>
          <a:xfrm>
            <a:off x="3350928" y="9692039"/>
            <a:ext cx="5134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ngimg.com/download/178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1B0C80-62F4-4EEE-A6EF-1D15405CE662}"/>
              </a:ext>
            </a:extLst>
          </p:cNvPr>
          <p:cNvGrpSpPr/>
          <p:nvPr/>
        </p:nvGrpSpPr>
        <p:grpSpPr>
          <a:xfrm>
            <a:off x="2936270" y="1019012"/>
            <a:ext cx="3245935" cy="2257897"/>
            <a:chOff x="2818699" y="979256"/>
            <a:chExt cx="3245935" cy="225789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F3FAE7D-37CE-4EEC-B4BA-252019A5F2F8}"/>
                </a:ext>
              </a:extLst>
            </p:cNvPr>
            <p:cNvGrpSpPr/>
            <p:nvPr/>
          </p:nvGrpSpPr>
          <p:grpSpPr>
            <a:xfrm>
              <a:off x="2818699" y="979256"/>
              <a:ext cx="3245935" cy="2257897"/>
              <a:chOff x="416043" y="1326380"/>
              <a:chExt cx="3265492" cy="2517026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F7BC40-A9E0-4A9A-ADE3-B04172599B0B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AE11BD-5B86-4226-8E53-8ADE356D6860}"/>
                  </a:ext>
                </a:extLst>
              </p:cNvPr>
              <p:cNvSpPr txBox="1"/>
              <p:nvPr/>
            </p:nvSpPr>
            <p:spPr>
              <a:xfrm>
                <a:off x="743602" y="1367058"/>
                <a:ext cx="2610372" cy="133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Only what  you need</a:t>
                </a:r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4365D93-7879-418B-AC42-B24BA00AE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79706" l="2833" r="96601">
                          <a14:foregroundMark x1="15014" y1="16176" x2="15014" y2="16176"/>
                          <a14:foregroundMark x1="8215" y1="23824" x2="8215" y2="23824"/>
                          <a14:foregroundMark x1="9065" y1="39706" x2="9065" y2="39706"/>
                          <a14:foregroundMark x1="3399" y1="42353" x2="3399" y2="42353"/>
                          <a14:foregroundMark x1="10198" y1="42941" x2="10198" y2="42941"/>
                          <a14:foregroundMark x1="92918" y1="65882" x2="92918" y2="65882"/>
                          <a14:foregroundMark x1="96601" y1="67647" x2="96601" y2="67647"/>
                          <a14:foregroundMark x1="54108" y1="77059" x2="54108" y2="77059"/>
                          <a14:foregroundMark x1="40510" y1="79706" x2="40510" y2="79706"/>
                        </a14:backgroundRemoval>
                      </a14:imgEffect>
                    </a14:imgLayer>
                  </a14:imgProps>
                </a:ext>
              </a:extLst>
            </a:blip>
            <a:srcRect t="11458" b="14018"/>
            <a:stretch/>
          </p:blipFill>
          <p:spPr bwMode="auto">
            <a:xfrm>
              <a:off x="3739937" y="1901093"/>
              <a:ext cx="1515630" cy="108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E9AE2A-F804-40E2-949A-35D3D01E4C4F}"/>
              </a:ext>
            </a:extLst>
          </p:cNvPr>
          <p:cNvGrpSpPr/>
          <p:nvPr/>
        </p:nvGrpSpPr>
        <p:grpSpPr>
          <a:xfrm>
            <a:off x="271003" y="2157946"/>
            <a:ext cx="3245935" cy="2257898"/>
            <a:chOff x="138483" y="2157946"/>
            <a:chExt cx="3245935" cy="22578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448874F-F54C-442E-8A56-C56947F1E24C}"/>
                </a:ext>
              </a:extLst>
            </p:cNvPr>
            <p:cNvGrpSpPr/>
            <p:nvPr/>
          </p:nvGrpSpPr>
          <p:grpSpPr>
            <a:xfrm>
              <a:off x="138483" y="2157946"/>
              <a:ext cx="3245935" cy="2257898"/>
              <a:chOff x="416043" y="1326380"/>
              <a:chExt cx="3265492" cy="2517026"/>
            </a:xfrm>
          </p:grpSpPr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5F9B1E80-F79E-4D35-A117-9A7BDEAA10F5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B1AD42-902C-4E23-A2DC-A515CB6FF7C7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338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Invest in yourself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6DD2EC-E73B-4690-877D-68D51F44C403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90" b="91335" l="9924" r="90076">
                          <a14:foregroundMark x1="90076" y1="69929" x2="90076" y2="91335"/>
                          <a14:foregroundMark x1="89466" y1="89704" x2="89466" y2="89704"/>
                          <a14:foregroundMark x1="53588" y1="63201" x2="39389" y2="67584"/>
                          <a14:foregroundMark x1="85496" y1="67176" x2="85496" y2="67176"/>
                          <a14:foregroundMark x1="88855" y1="70744" x2="83817" y2="65240"/>
                        </a14:backgroundRemoval>
                      </a14:imgEffect>
                    </a14:imgLayer>
                  </a14:imgProps>
                </a:ext>
              </a:extLst>
            </a:blip>
            <a:srcRect b="8149"/>
            <a:stretch/>
          </p:blipFill>
          <p:spPr bwMode="auto">
            <a:xfrm>
              <a:off x="1037093" y="3015793"/>
              <a:ext cx="1188455" cy="119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DBC869-1652-4851-996B-BD3FA9624EF7}"/>
              </a:ext>
            </a:extLst>
          </p:cNvPr>
          <p:cNvGrpSpPr/>
          <p:nvPr/>
        </p:nvGrpSpPr>
        <p:grpSpPr>
          <a:xfrm>
            <a:off x="5610064" y="4398348"/>
            <a:ext cx="3194975" cy="2257898"/>
            <a:chOff x="104993" y="4411536"/>
            <a:chExt cx="3245935" cy="225789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DC9BFC2-2619-4765-97C1-FFE92DCF0BCA}"/>
                </a:ext>
              </a:extLst>
            </p:cNvPr>
            <p:cNvGrpSpPr/>
            <p:nvPr/>
          </p:nvGrpSpPr>
          <p:grpSpPr>
            <a:xfrm>
              <a:off x="104993" y="4411536"/>
              <a:ext cx="3245935" cy="2257898"/>
              <a:chOff x="416043" y="1326380"/>
              <a:chExt cx="3265492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43EFB5ED-E670-4A62-AF81-455FE2B8C477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A8EED7-B6BF-4E12-9CDE-760B15C0DA2F}"/>
                  </a:ext>
                </a:extLst>
              </p:cNvPr>
              <p:cNvSpPr txBox="1"/>
              <p:nvPr/>
            </p:nvSpPr>
            <p:spPr>
              <a:xfrm>
                <a:off x="747118" y="1558505"/>
                <a:ext cx="2617398" cy="892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Keep debt low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E5B40D4-6822-4001-ABF7-410A2F9B6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00" b="75000" l="10000" r="90000">
                          <a14:foregroundMark x1="35000" y1="71667" x2="35000" y2="71667"/>
                          <a14:foregroundMark x1="15500" y1="68333" x2="15500" y2="68333"/>
                          <a14:foregroundMark x1="25000" y1="67667" x2="25000" y2="67667"/>
                          <a14:foregroundMark x1="27000" y1="67667" x2="27000" y2="67667"/>
                          <a14:foregroundMark x1="80500" y1="67667" x2="80500" y2="67667"/>
                          <a14:foregroundMark x1="80500" y1="74667" x2="80500" y2="74667"/>
                          <a14:foregroundMark x1="80500" y1="64667" x2="80500" y2="73000"/>
                          <a14:foregroundMark x1="55500" y1="61667" x2="56500" y2="75333"/>
                          <a14:foregroundMark x1="63500" y1="67667" x2="58000" y2="75333"/>
                          <a14:foregroundMark x1="61500" y1="14667" x2="61500" y2="14667"/>
                          <a14:foregroundMark x1="41000" y1="3000" x2="86500" y2="236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b="19257"/>
            <a:stretch/>
          </p:blipFill>
          <p:spPr>
            <a:xfrm>
              <a:off x="1116377" y="5209724"/>
              <a:ext cx="1162824" cy="140834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BF8A80-5B3B-48A0-85B5-DE1BA091D797}"/>
              </a:ext>
            </a:extLst>
          </p:cNvPr>
          <p:cNvGrpSpPr/>
          <p:nvPr/>
        </p:nvGrpSpPr>
        <p:grpSpPr>
          <a:xfrm>
            <a:off x="280992" y="4421522"/>
            <a:ext cx="3211720" cy="2257898"/>
            <a:chOff x="5559104" y="4411536"/>
            <a:chExt cx="3245935" cy="22578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C83718B-C78E-4822-9D3E-5CA9471F568B}"/>
                </a:ext>
              </a:extLst>
            </p:cNvPr>
            <p:cNvGrpSpPr/>
            <p:nvPr/>
          </p:nvGrpSpPr>
          <p:grpSpPr>
            <a:xfrm>
              <a:off x="5559104" y="4411536"/>
              <a:ext cx="3245935" cy="2257898"/>
              <a:chOff x="416043" y="1326380"/>
              <a:chExt cx="3265492" cy="2517026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38C071DA-EB86-4F3F-A682-9C43D16E0DC1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B16F32-468B-4CE4-83F3-E8440C8F9555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784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Don’t be fooled by a low payment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A00025BF-CE72-4F5B-846D-4ABA30DC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9125" l="6417" r="96000">
                          <a14:foregroundMark x1="7833" y1="52000" x2="7833" y2="52000"/>
                          <a14:foregroundMark x1="91333" y1="93125" x2="91333" y2="93125"/>
                          <a14:foregroundMark x1="96083" y1="69375" x2="96083" y2="69375"/>
                          <a14:foregroundMark x1="93750" y1="99125" x2="80833" y2="98375"/>
                          <a14:foregroundMark x1="6667" y1="18500" x2="6667" y2="18500"/>
                          <a14:foregroundMark x1="15250" y1="14875" x2="15250" y2="14875"/>
                          <a14:foregroundMark x1="16667" y1="26750" x2="16667" y2="26750"/>
                          <a14:foregroundMark x1="13167" y1="29875" x2="13167" y2="29875"/>
                          <a14:foregroundMark x1="13500" y1="30750" x2="12167" y2="37000"/>
                          <a14:foregroundMark x1="15083" y1="18125" x2="13583" y2="29000"/>
                          <a14:foregroundMark x1="17833" y1="36125" x2="17833" y2="36125"/>
                          <a14:foregroundMark x1="22583" y1="28125" x2="22583" y2="28125"/>
                          <a14:foregroundMark x1="28833" y1="34875" x2="28833" y2="34875"/>
                          <a14:foregroundMark x1="34333" y1="29875" x2="34333" y2="29875"/>
                          <a14:foregroundMark x1="45083" y1="33375" x2="45083" y2="33375"/>
                          <a14:foregroundMark x1="49750" y1="20750" x2="49750" y2="20750"/>
                          <a14:foregroundMark x1="60417" y1="21375" x2="60417" y2="21375"/>
                          <a14:foregroundMark x1="65333" y1="30000" x2="65333" y2="30000"/>
                          <a14:foregroundMark x1="71917" y1="26125" x2="71917" y2="26125"/>
                          <a14:foregroundMark x1="82917" y1="33750" x2="82917" y2="33750"/>
                          <a14:foregroundMark x1="90833" y1="28500" x2="90833" y2="28500"/>
                          <a14:foregroundMark x1="6417" y1="52250" x2="6417" y2="5225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6437745" y="5564562"/>
              <a:ext cx="1585526" cy="105701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0E473A-BBD9-4478-B3AE-D6AFF166571D}"/>
              </a:ext>
            </a:extLst>
          </p:cNvPr>
          <p:cNvGrpSpPr/>
          <p:nvPr/>
        </p:nvGrpSpPr>
        <p:grpSpPr>
          <a:xfrm>
            <a:off x="2936270" y="3282587"/>
            <a:ext cx="3245935" cy="2257898"/>
            <a:chOff x="2828556" y="3282587"/>
            <a:chExt cx="3245935" cy="225789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449B91-AFA8-41BD-91C5-8C45DFE241FD}"/>
                </a:ext>
              </a:extLst>
            </p:cNvPr>
            <p:cNvGrpSpPr/>
            <p:nvPr/>
          </p:nvGrpSpPr>
          <p:grpSpPr>
            <a:xfrm>
              <a:off x="2828556" y="3282587"/>
              <a:ext cx="3245935" cy="2257898"/>
              <a:chOff x="416043" y="1326380"/>
              <a:chExt cx="3265492" cy="2517026"/>
            </a:xfrm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5BCBA0E8-9777-4AC7-9585-A1E971372AAA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31A328-9B77-4133-91B6-37FFC53433B5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338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Pay on-time, EVERYTIME!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4" name="Picture 13" descr="Diagram, engineering drawing, calendar&#10;&#10;Description automatically generated">
              <a:extLst>
                <a:ext uri="{FF2B5EF4-FFF2-40B4-BE49-F238E27FC236}">
                  <a16:creationId xmlns:a16="http://schemas.microsoft.com/office/drawing/2014/main" id="{8664580A-414E-4B37-9707-A554B4E7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3804817" y="4184492"/>
              <a:ext cx="1407081" cy="1279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2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EDB0-9DB0-4B6B-8AB8-381945E0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When to Say “When”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78220-AB7C-49EB-B810-E8FB6DFBCA7A}"/>
              </a:ext>
            </a:extLst>
          </p:cNvPr>
          <p:cNvSpPr txBox="1"/>
          <p:nvPr/>
        </p:nvSpPr>
        <p:spPr>
          <a:xfrm>
            <a:off x="4299219" y="2028615"/>
            <a:ext cx="4844781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Debt-to-Income Ratio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of your income goes towards debt?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Guidelines – </a:t>
            </a:r>
          </a:p>
          <a:p>
            <a:pPr marL="520700" lvl="1" indent="-284163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10% for consumer debt (auto/student/ personal loans, credit cards, etc.)</a:t>
            </a:r>
          </a:p>
          <a:p>
            <a:pPr marL="520700" lvl="1" indent="-284163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28% for housing debt (with taxes and insurance)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4D3815A5-D9A9-4BCA-90CF-087FC890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41460"/>
            <a:ext cx="3562619" cy="237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7E1C4-BCB3-4032-AEBF-8D17079BF77D}"/>
              </a:ext>
            </a:extLst>
          </p:cNvPr>
          <p:cNvSpPr txBox="1"/>
          <p:nvPr/>
        </p:nvSpPr>
        <p:spPr>
          <a:xfrm>
            <a:off x="584200" y="5587640"/>
            <a:ext cx="7975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(Monthly debt payments ÷ Gross monthly income) x 100</a:t>
            </a:r>
          </a:p>
        </p:txBody>
      </p:sp>
    </p:spTree>
    <p:extLst>
      <p:ext uri="{BB962C8B-B14F-4D97-AF65-F5344CB8AC3E}">
        <p14:creationId xmlns:p14="http://schemas.microsoft.com/office/powerpoint/2010/main" val="2233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EDB0-9DB0-4B6B-8AB8-381945E0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When to Say “When”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78220-AB7C-49EB-B810-E8FB6DFBCA7A}"/>
              </a:ext>
            </a:extLst>
          </p:cNvPr>
          <p:cNvSpPr txBox="1"/>
          <p:nvPr/>
        </p:nvSpPr>
        <p:spPr>
          <a:xfrm>
            <a:off x="4299219" y="2222974"/>
            <a:ext cx="484478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Utilization Ratio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of your available credit are you using?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Guidelines-</a:t>
            </a:r>
          </a:p>
          <a:p>
            <a:pPr marL="749300" lvl="1" indent="-342900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30% for each revolving account</a:t>
            </a:r>
          </a:p>
          <a:p>
            <a:pPr marL="749300" lvl="1" indent="-342900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100% is not a good score!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4D3815A5-D9A9-4BCA-90CF-087FC890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41460"/>
            <a:ext cx="3562619" cy="237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7E1C4-BCB3-4032-AEBF-8D17079BF77D}"/>
              </a:ext>
            </a:extLst>
          </p:cNvPr>
          <p:cNvSpPr txBox="1"/>
          <p:nvPr/>
        </p:nvSpPr>
        <p:spPr>
          <a:xfrm>
            <a:off x="2051050" y="5328463"/>
            <a:ext cx="50419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(Debt balance ÷ Credit limit) x 100</a:t>
            </a:r>
          </a:p>
        </p:txBody>
      </p:sp>
    </p:spTree>
    <p:extLst>
      <p:ext uri="{BB962C8B-B14F-4D97-AF65-F5344CB8AC3E}">
        <p14:creationId xmlns:p14="http://schemas.microsoft.com/office/powerpoint/2010/main" val="411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B0B3-5C93-4DF7-88ED-21575C77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</a:t>
            </a:r>
          </a:p>
        </p:txBody>
      </p:sp>
      <p:pic>
        <p:nvPicPr>
          <p:cNvPr id="7" name="Picture 6" descr="A picture containing text, plane, yellow, aircraft&#10;&#10;Description automatically generated">
            <a:extLst>
              <a:ext uri="{FF2B5EF4-FFF2-40B4-BE49-F238E27FC236}">
                <a16:creationId xmlns:a16="http://schemas.microsoft.com/office/drawing/2014/main" id="{E862E430-8283-4159-A64E-008AFA63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" y="2196356"/>
            <a:ext cx="3696127" cy="2465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6A75B-00CB-4651-8DA3-4E24FE4E3329}"/>
              </a:ext>
            </a:extLst>
          </p:cNvPr>
          <p:cNvSpPr txBox="1"/>
          <p:nvPr/>
        </p:nvSpPr>
        <p:spPr>
          <a:xfrm>
            <a:off x="4299219" y="2028615"/>
            <a:ext cx="4844781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Ratios too high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Can’t make minimum payments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Using one credit account to pay on other credit account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Calls from creditors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Collection agencies</a:t>
            </a:r>
          </a:p>
        </p:txBody>
      </p:sp>
    </p:spTree>
    <p:extLst>
      <p:ext uri="{BB962C8B-B14F-4D97-AF65-F5344CB8AC3E}">
        <p14:creationId xmlns:p14="http://schemas.microsoft.com/office/powerpoint/2010/main" val="40709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B0B3-5C93-4DF7-88ED-21575C77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6A75B-00CB-4651-8DA3-4E24FE4E3329}"/>
              </a:ext>
            </a:extLst>
          </p:cNvPr>
          <p:cNvSpPr txBox="1"/>
          <p:nvPr/>
        </p:nvSpPr>
        <p:spPr>
          <a:xfrm>
            <a:off x="4299219" y="2151726"/>
            <a:ext cx="484478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Your Own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Management Program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Settlement 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Bankruptcy</a:t>
            </a:r>
          </a:p>
        </p:txBody>
      </p:sp>
      <p:pic>
        <p:nvPicPr>
          <p:cNvPr id="5" name="Picture 3" descr="M:\iStock Photos-Financial Education\SYFH Online Module 1 - Images\iStock Carpenters Tools.jpg">
            <a:extLst>
              <a:ext uri="{FF2B5EF4-FFF2-40B4-BE49-F238E27FC236}">
                <a16:creationId xmlns:a16="http://schemas.microsoft.com/office/drawing/2014/main" id="{0FC3D8F7-FABC-4332-89FA-65AD346A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3089" b="3050"/>
          <a:stretch>
            <a:fillRect/>
          </a:stretch>
        </p:blipFill>
        <p:spPr bwMode="auto">
          <a:xfrm>
            <a:off x="583042" y="1947121"/>
            <a:ext cx="2617358" cy="29637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3CAD8B-0A63-4A55-B159-41307B8CCA5F}"/>
              </a:ext>
            </a:extLst>
          </p:cNvPr>
          <p:cNvGrpSpPr/>
          <p:nvPr/>
        </p:nvGrpSpPr>
        <p:grpSpPr>
          <a:xfrm>
            <a:off x="1036324" y="1179754"/>
            <a:ext cx="7071351" cy="3096274"/>
            <a:chOff x="1036324" y="1179754"/>
            <a:chExt cx="7071351" cy="30962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BDBF48-49C7-4256-8850-146148A1B55E}"/>
                </a:ext>
              </a:extLst>
            </p:cNvPr>
            <p:cNvGrpSpPr/>
            <p:nvPr/>
          </p:nvGrpSpPr>
          <p:grpSpPr>
            <a:xfrm>
              <a:off x="1036324" y="1616692"/>
              <a:ext cx="7071351" cy="2659336"/>
              <a:chOff x="1036324" y="1616692"/>
              <a:chExt cx="7071351" cy="265933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B12EB67-D94B-4AED-8E65-2FF5FAA84C8B}"/>
                  </a:ext>
                </a:extLst>
              </p:cNvPr>
              <p:cNvSpPr/>
              <p:nvPr/>
            </p:nvSpPr>
            <p:spPr>
              <a:xfrm>
                <a:off x="1036324" y="1642092"/>
                <a:ext cx="7071351" cy="26339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C0BE3B6-5A12-4AF2-B0E3-279A102ADE09}"/>
                  </a:ext>
                </a:extLst>
              </p:cNvPr>
              <p:cNvSpPr/>
              <p:nvPr/>
            </p:nvSpPr>
            <p:spPr>
              <a:xfrm>
                <a:off x="1036325" y="1616692"/>
                <a:ext cx="707135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Establish manageable money map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Dissect your debt for payment strategies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Contact creditors and ask for reduced interest rates, payments, or refinance options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Make good on your promises and make payments ON TIME!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333BF-371B-47CE-AF2E-755D5543ED4F}"/>
                </a:ext>
              </a:extLst>
            </p:cNvPr>
            <p:cNvSpPr txBox="1"/>
            <p:nvPr/>
          </p:nvSpPr>
          <p:spPr>
            <a:xfrm>
              <a:off x="1036324" y="1179754"/>
              <a:ext cx="7071351" cy="461665"/>
            </a:xfrm>
            <a:prstGeom prst="rect">
              <a:avLst/>
            </a:prstGeom>
            <a:solidFill>
              <a:srgbClr val="0054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On Your Own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B9036D-C49D-4D7A-AFD1-4613A1E8979E}"/>
              </a:ext>
            </a:extLst>
          </p:cNvPr>
          <p:cNvGrpSpPr/>
          <p:nvPr/>
        </p:nvGrpSpPr>
        <p:grpSpPr>
          <a:xfrm>
            <a:off x="1036324" y="3814363"/>
            <a:ext cx="3588135" cy="3043637"/>
            <a:chOff x="1036324" y="3814363"/>
            <a:chExt cx="3588135" cy="30436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16558-93DA-4CBB-9CAC-C9550044AD08}"/>
                </a:ext>
              </a:extLst>
            </p:cNvPr>
            <p:cNvSpPr/>
            <p:nvPr/>
          </p:nvSpPr>
          <p:spPr>
            <a:xfrm>
              <a:off x="1052282" y="4276028"/>
              <a:ext cx="3572177" cy="2581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BF5170-270E-4C9B-B91D-A15E2D83C6C5}"/>
                </a:ext>
              </a:extLst>
            </p:cNvPr>
            <p:cNvSpPr/>
            <p:nvPr/>
          </p:nvSpPr>
          <p:spPr>
            <a:xfrm>
              <a:off x="1036324" y="4276028"/>
              <a:ext cx="357217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 take control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Saves money in additional late fees and/or penalties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Re-establishes good payment history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34DB0F-243F-48D2-A875-DD5F9A7AE990}"/>
                </a:ext>
              </a:extLst>
            </p:cNvPr>
            <p:cNvSpPr txBox="1"/>
            <p:nvPr/>
          </p:nvSpPr>
          <p:spPr>
            <a:xfrm>
              <a:off x="1036325" y="3814363"/>
              <a:ext cx="3581990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65356D-0B71-4A23-9C4D-79AAF91828B8}"/>
              </a:ext>
            </a:extLst>
          </p:cNvPr>
          <p:cNvGrpSpPr/>
          <p:nvPr/>
        </p:nvGrpSpPr>
        <p:grpSpPr>
          <a:xfrm>
            <a:off x="4572000" y="3812538"/>
            <a:ext cx="3535675" cy="3045462"/>
            <a:chOff x="4572000" y="3812538"/>
            <a:chExt cx="3535675" cy="30454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AEA6-203A-4618-8CBF-AAB9D0808AA0}"/>
                </a:ext>
              </a:extLst>
            </p:cNvPr>
            <p:cNvSpPr/>
            <p:nvPr/>
          </p:nvSpPr>
          <p:spPr>
            <a:xfrm>
              <a:off x="4614645" y="4271137"/>
              <a:ext cx="3493030" cy="2586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0C8B2A-1436-460C-A186-52951282595C}"/>
                </a:ext>
              </a:extLst>
            </p:cNvPr>
            <p:cNvSpPr/>
            <p:nvPr/>
          </p:nvSpPr>
          <p:spPr>
            <a:xfrm>
              <a:off x="4572000" y="4248803"/>
              <a:ext cx="35356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Takes time to pay off debts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May still have to manage multiple accounts and payments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675F3C-E3B7-447F-A7D2-13A39F1D5288}"/>
                </a:ext>
              </a:extLst>
            </p:cNvPr>
            <p:cNvSpPr txBox="1"/>
            <p:nvPr/>
          </p:nvSpPr>
          <p:spPr>
            <a:xfrm>
              <a:off x="4608501" y="3812538"/>
              <a:ext cx="349917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1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credit report and debt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Establish a manageable money map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Suggest repayment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Helps contact creditors and ask for reduced interest rate, payments or refinance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Professional analysis of your situation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Saves money in additional late fees and/or penalties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Re-establishes good payment history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Takes time to pay off debts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still have to manage multiple accounts and payments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52769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138014" y="4350244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596614" y="4324844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Contact creditors and negotiates a lower interest and manageable repayment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One monthly payment to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disbursements to creditors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52769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Management Program (DMP)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Professional analysis of your situation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Saves money in additional late fees and/or penalties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Re-establishes good payment history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Write one check per 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take time to pay off debts (2-5 years)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not qualify for credit until program completed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fee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114077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608501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578592"/>
            <a:ext cx="7071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Accounts must be in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collection;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if not, you will be advised to stop making payments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Make deposits into separate savings account for future settlement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Contact creditors and negotiates a settlement payment for less than 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Disburse settlement payment to creditors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72589"/>
            <a:ext cx="6910618" cy="21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Settlement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 less than owed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High fees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have to claim forgiven debt as income on your taxes (1099-C)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Creditors may still try to collect on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Immediate damage to credit if had been making on-time payments to creditors before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079410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571999" y="4301428"/>
            <a:ext cx="3486445" cy="2532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05A9F7-AC62-47D7-B4E2-C6B0D7196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91" y="1407138"/>
            <a:ext cx="3707892" cy="5558000"/>
          </a:xfrm>
          <a:prstGeom prst="rect">
            <a:avLst/>
          </a:prstGeom>
        </p:spPr>
      </p:pic>
      <p:pic>
        <p:nvPicPr>
          <p:cNvPr id="2050" name="Picture 2" descr="white sedan on the road">
            <a:extLst>
              <a:ext uri="{FF2B5EF4-FFF2-40B4-BE49-F238E27FC236}">
                <a16:creationId xmlns:a16="http://schemas.microsoft.com/office/drawing/2014/main" id="{2020865A-D9D7-4F15-9A9D-4DDEC7B2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ite sedan on the road">
            <a:extLst>
              <a:ext uri="{FF2B5EF4-FFF2-40B4-BE49-F238E27FC236}">
                <a16:creationId xmlns:a16="http://schemas.microsoft.com/office/drawing/2014/main" id="{7E422D2C-2990-471C-B0C2-848AFB24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ite sedan on the road">
            <a:extLst>
              <a:ext uri="{FF2B5EF4-FFF2-40B4-BE49-F238E27FC236}">
                <a16:creationId xmlns:a16="http://schemas.microsoft.com/office/drawing/2014/main" id="{41AF668F-CCC6-455B-B76F-C16A9E64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 b="67465"/>
          <a:stretch/>
        </p:blipFill>
        <p:spPr bwMode="auto">
          <a:xfrm>
            <a:off x="5638800" y="758825"/>
            <a:ext cx="3505200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9B9830-B4CA-45CF-9B02-1354CD13808C}"/>
              </a:ext>
            </a:extLst>
          </p:cNvPr>
          <p:cNvSpPr/>
          <p:nvPr/>
        </p:nvSpPr>
        <p:spPr>
          <a:xfrm>
            <a:off x="304800" y="2889957"/>
            <a:ext cx="3657600" cy="21236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hnschrift" panose="020B0502040204020203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cap="none" spc="0" dirty="0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$ </a:t>
            </a:r>
            <a:r>
              <a:rPr lang="en-US" sz="4400" b="1" cap="none" spc="0" dirty="0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ras Bold ITC" panose="020B0907030504020204" pitchFamily="34" charset="0"/>
                <a:ea typeface="Tahoma" pitchFamily="34" charset="0"/>
                <a:cs typeface="Tahoma" pitchFamily="34" charset="0"/>
              </a:rPr>
              <a:t>239/</a:t>
            </a:r>
            <a:r>
              <a:rPr lang="en-US" sz="4400" b="1" cap="none" spc="0" dirty="0" err="1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ras Bold ITC" panose="020B0907030504020204" pitchFamily="34" charset="0"/>
                <a:ea typeface="Tahoma" pitchFamily="34" charset="0"/>
                <a:cs typeface="Tahoma" pitchFamily="34" charset="0"/>
              </a:rPr>
              <a:t>mo</a:t>
            </a:r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ras Bold ITC" panose="020B0907030504020204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ras Bold ITC" panose="020B090703050402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https://consumermediallc.files.wordpress.com/2012/06/usedcarsalesman.jpg">
            <a:extLst>
              <a:ext uri="{FF2B5EF4-FFF2-40B4-BE49-F238E27FC236}">
                <a16:creationId xmlns:a16="http://schemas.microsoft.com/office/drawing/2014/main" id="{50F5C2E1-CF92-49E5-968D-4DC5C477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5" b="99748" l="10000" r="99800">
                        <a14:foregroundMark x1="44800" y1="44081" x2="41000" y2="52645"/>
                        <a14:foregroundMark x1="41000" y1="52645" x2="37400" y2="92191"/>
                        <a14:foregroundMark x1="54800" y1="62972" x2="65400" y2="78338"/>
                        <a14:foregroundMark x1="65400" y1="78338" x2="71600" y2="83375"/>
                        <a14:foregroundMark x1="71600" y1="83375" x2="93200" y2="89673"/>
                        <a14:foregroundMark x1="79273" y1="28731" x2="85200" y2="29975"/>
                        <a14:foregroundMark x1="75717" y1="27984" x2="76285" y2="28103"/>
                        <a14:foregroundMark x1="85200" y1="29975" x2="91000" y2="34257"/>
                        <a14:foregroundMark x1="91000" y1="34257" x2="99800" y2="60705"/>
                        <a14:foregroundMark x1="63600" y1="15617" x2="60200" y2="7809"/>
                        <a14:foregroundMark x1="60200" y1="7809" x2="55828" y2="2914"/>
                        <a14:foregroundMark x1="41155" y1="4367" x2="37600" y2="11083"/>
                        <a14:foregroundMark x1="37600" y1="11083" x2="36400" y2="19395"/>
                        <a14:foregroundMark x1="36400" y1="19395" x2="38600" y2="22166"/>
                        <a14:foregroundMark x1="77800" y1="41310" x2="93000" y2="81108"/>
                        <a14:foregroundMark x1="91800" y1="86902" x2="91800" y2="99748"/>
                        <a14:backgroundMark x1="42600" y1="756" x2="56800" y2="1008"/>
                        <a14:backgroundMark x1="71400" y1="21662" x2="77400" y2="25693"/>
                        <a14:backgroundMark x1="77400" y1="25693" x2="84200" y2="24433"/>
                        <a14:backgroundMark x1="84200" y1="24433" x2="87000" y2="24433"/>
                        <a14:backgroundMark x1="71600" y1="23929" x2="74600" y2="24937"/>
                        <a14:backgroundMark x1="28200" y1="82368" x2="28400" y2="91184"/>
                        <a14:backgroundMark x1="28400" y1="91184" x2="34600" y2="99748"/>
                        <a14:backgroundMark x1="29400" y1="89673" x2="30600" y2="9219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6142" y="1034687"/>
            <a:ext cx="7347858" cy="5834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3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7" grpId="1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Must attend pre-bankruptcy counseling before filing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File a “means” test for payment plan (Chapter 13)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Notification to creditors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Debtor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Discharge approval or denied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93280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Bankruptcy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35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 or all of debt forgiven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Maybe faster than repayment plan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Generally, not taxable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(note: there are exceptions)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8199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 all debt forgiven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(alimony, child support, taxes, federal student loans, etc.) 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affect qualification for new credit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(usually 2+ years)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be reported for 10 years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039240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621230" y="4327216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1.gstatic.com/images?q=tbn:ANd9GcQ5wvqyCvzpHgjVSh3X19m9cOcqA2UG-ORMrbHkov28-VWyd7R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6444">
                        <a14:foregroundMark x1="9778" y1="25333" x2="5778" y2="44889"/>
                        <a14:foregroundMark x1="9778" y1="51111" x2="8444" y2="60889"/>
                        <a14:foregroundMark x1="90667" y1="53333" x2="88444" y2="65333"/>
                        <a14:foregroundMark x1="93333" y1="60889" x2="96444" y2="65333"/>
                        <a14:foregroundMark x1="95111" y1="65333" x2="95111" y2="65333"/>
                        <a14:foregroundMark x1="40889" y1="44444" x2="40889" y2="4444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13564" y="607395"/>
            <a:ext cx="2954723" cy="29547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5015" y="3324047"/>
            <a:ext cx="3360793" cy="43832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brown food coloring</a:t>
            </a:r>
          </a:p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tweezers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Superglue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paintbrush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waterproof spray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glycerin and water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1095" y="3324047"/>
            <a:ext cx="3231493" cy="3917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3 lbs ground beef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100 hamburger buns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2 cases of lettuce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a dozen tomatoes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Vegetable oil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44" y="6477434"/>
            <a:ext cx="3360793" cy="537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PBSKids.org</a:t>
            </a:r>
          </a:p>
          <a:p>
            <a:pPr marL="9144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D360D-3958-4BA8-9B64-A8CA8D1B78D1}"/>
              </a:ext>
            </a:extLst>
          </p:cNvPr>
          <p:cNvSpPr txBox="1"/>
          <p:nvPr/>
        </p:nvSpPr>
        <p:spPr>
          <a:xfrm>
            <a:off x="-3014" y="608333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Predatory Lending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3CACA-CBA3-4232-867C-515678DE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Good to Be True?</a:t>
            </a:r>
          </a:p>
        </p:txBody>
      </p:sp>
    </p:spTree>
    <p:extLst>
      <p:ext uri="{BB962C8B-B14F-4D97-AF65-F5344CB8AC3E}">
        <p14:creationId xmlns:p14="http://schemas.microsoft.com/office/powerpoint/2010/main" val="36621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4222" y="646331"/>
            <a:ext cx="9143999" cy="619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endParaRPr lang="en-US" sz="2400" b="1" spc="-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1511" y="2401922"/>
            <a:ext cx="3878578" cy="331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FFC000"/>
                </a:solidFill>
                <a:latin typeface="Century Gothic" panose="020B0502020202020204" pitchFamily="34" charset="0"/>
              </a:rPr>
              <a:t>Fudge your income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7513" y="4774143"/>
            <a:ext cx="2854297" cy="8760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spc="-100" dirty="0">
                <a:solidFill>
                  <a:srgbClr val="7030A0"/>
                </a:solidFill>
                <a:latin typeface="Century Gothic" panose="020B0502020202020204" pitchFamily="34" charset="0"/>
              </a:rPr>
              <a:t>Offers more than you need!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0532" y="3710649"/>
            <a:ext cx="3470783" cy="513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00B050"/>
                </a:solidFill>
                <a:latin typeface="Century Gothic" panose="020B0502020202020204" pitchFamily="34" charset="0"/>
              </a:rPr>
              <a:t>Sign a blank form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0596" y="1866288"/>
            <a:ext cx="3985725" cy="27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pc="-100" dirty="0">
                <a:solidFill>
                  <a:srgbClr val="FF0000"/>
                </a:solidFill>
                <a:latin typeface="Century Gothic" panose="020B0502020202020204" pitchFamily="34" charset="0"/>
              </a:rPr>
              <a:t>Signing documents on hood of 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7602" y="4187539"/>
            <a:ext cx="3325647" cy="1522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Changing terms at closing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61802" y="3558917"/>
            <a:ext cx="4419307" cy="131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spc="-100" dirty="0">
                <a:solidFill>
                  <a:srgbClr val="00B0F0"/>
                </a:solidFill>
                <a:latin typeface="Century Gothic" panose="020B0502020202020204" pitchFamily="34" charset="0"/>
              </a:rPr>
              <a:t>No Truth-in-Lending Disclosure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93858" y="3057150"/>
            <a:ext cx="4419308" cy="3998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spc="-100" dirty="0">
                <a:solidFill>
                  <a:srgbClr val="C00000"/>
                </a:solidFill>
                <a:latin typeface="Century Gothic" panose="020B0502020202020204" pitchFamily="34" charset="0"/>
              </a:rPr>
              <a:t>Just a bad feeling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F0124F-1B60-498E-84D8-D65AB59B2BD3}"/>
              </a:ext>
            </a:extLst>
          </p:cNvPr>
          <p:cNvSpPr txBox="1"/>
          <p:nvPr/>
        </p:nvSpPr>
        <p:spPr>
          <a:xfrm>
            <a:off x="5658517" y="1804274"/>
            <a:ext cx="2246272" cy="86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No proof of income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CA6D01-ECB2-4961-ACF2-9C605C48F8F6}"/>
              </a:ext>
            </a:extLst>
          </p:cNvPr>
          <p:cNvSpPr txBox="1"/>
          <p:nvPr/>
        </p:nvSpPr>
        <p:spPr>
          <a:xfrm>
            <a:off x="2590364" y="1252560"/>
            <a:ext cx="4023140" cy="39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No credit, no problem!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D6856-397C-4CEE-94F7-5309F88B03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Signs of Predatory Lending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FE313-9A4B-4624-9087-4DC358C73D8C}"/>
              </a:ext>
            </a:extLst>
          </p:cNvPr>
          <p:cNvSpPr txBox="1"/>
          <p:nvPr/>
        </p:nvSpPr>
        <p:spPr>
          <a:xfrm>
            <a:off x="3478798" y="5387057"/>
            <a:ext cx="2246272" cy="86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High APR’s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53AC6-CC19-4A0D-ABB1-52DF37A82087}"/>
              </a:ext>
            </a:extLst>
          </p:cNvPr>
          <p:cNvSpPr txBox="1"/>
          <p:nvPr/>
        </p:nvSpPr>
        <p:spPr>
          <a:xfrm>
            <a:off x="3686924" y="515530"/>
            <a:ext cx="4419307" cy="131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spc="-100" dirty="0">
                <a:solidFill>
                  <a:srgbClr val="00B0F0"/>
                </a:solidFill>
                <a:latin typeface="Century Gothic" panose="020B0502020202020204" pitchFamily="34" charset="0"/>
              </a:rPr>
              <a:t>High-pressure sales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25345-37A3-4B62-89B9-76FB244ECB9F}"/>
              </a:ext>
            </a:extLst>
          </p:cNvPr>
          <p:cNvSpPr txBox="1"/>
          <p:nvPr/>
        </p:nvSpPr>
        <p:spPr>
          <a:xfrm>
            <a:off x="1176487" y="6241727"/>
            <a:ext cx="7362052" cy="331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FFC000"/>
                </a:solidFill>
                <a:latin typeface="Century Gothic" panose="020B0502020202020204" pitchFamily="34" charset="0"/>
              </a:rPr>
              <a:t>Don’t worry.  We’ll take care of everything.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E6D58-A7F3-4103-98E5-4E3E27BBB451}"/>
              </a:ext>
            </a:extLst>
          </p:cNvPr>
          <p:cNvSpPr txBox="1"/>
          <p:nvPr/>
        </p:nvSpPr>
        <p:spPr>
          <a:xfrm>
            <a:off x="76056" y="1061665"/>
            <a:ext cx="3885746" cy="8760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spc="-100" dirty="0">
                <a:solidFill>
                  <a:srgbClr val="7030A0"/>
                </a:solidFill>
                <a:latin typeface="Century Gothic" panose="020B0502020202020204" pitchFamily="34" charset="0"/>
              </a:rPr>
              <a:t>We finance everyone!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1AE76-BB4A-4046-9858-B5A07B8C1BD0}"/>
              </a:ext>
            </a:extLst>
          </p:cNvPr>
          <p:cNvSpPr txBox="1"/>
          <p:nvPr/>
        </p:nvSpPr>
        <p:spPr>
          <a:xfrm>
            <a:off x="7325402" y="2884813"/>
            <a:ext cx="1439263" cy="8012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pc="-100" dirty="0">
                <a:solidFill>
                  <a:srgbClr val="FF0000"/>
                </a:solidFill>
                <a:latin typeface="Century Gothic" panose="020B0502020202020204" pitchFamily="34" charset="0"/>
              </a:rPr>
              <a:t>No credit? No problem!</a:t>
            </a:r>
          </a:p>
        </p:txBody>
      </p:sp>
    </p:spTree>
    <p:extLst>
      <p:ext uri="{BB962C8B-B14F-4D97-AF65-F5344CB8AC3E}">
        <p14:creationId xmlns:p14="http://schemas.microsoft.com/office/powerpoint/2010/main" val="17920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  <p:bldP spid="28" grpId="0"/>
      <p:bldP spid="29" grpId="0"/>
      <p:bldP spid="44" grpId="0"/>
      <p:bldP spid="59" grpId="0"/>
      <p:bldP spid="48" grpId="0"/>
      <p:bldP spid="52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img.docstoccdn.com/thumb/orig/830008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434" y="1050590"/>
            <a:ext cx="3689131" cy="52595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65608422"/>
              </p:ext>
            </p:extLst>
          </p:nvPr>
        </p:nvGraphicFramePr>
        <p:xfrm>
          <a:off x="3276600" y="15598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Recap</a:t>
            </a:r>
          </a:p>
        </p:txBody>
      </p:sp>
    </p:spTree>
    <p:extLst>
      <p:ext uri="{BB962C8B-B14F-4D97-AF65-F5344CB8AC3E}">
        <p14:creationId xmlns:p14="http://schemas.microsoft.com/office/powerpoint/2010/main" val="15059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29982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Plan and meet obligations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Limit borrowing to reasonable and manageable levels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Limit borrowing to pay for items that will improve your financial picture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Avoid high-cost borrowing; plan, understand, and shop around for best terms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Order free credit reports every 12 months from each bureau and review for errors and potential problems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C692C-9318-4D64-9EA8-FA02AF6D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50" y="1018903"/>
            <a:ext cx="370173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9FF82-034E-407C-891A-F3C0DFEC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521" y="1018903"/>
            <a:ext cx="374192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11C6C-0460-40D4-88AA-57AFEB89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40080"/>
            <a:ext cx="4072570" cy="5577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747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" y="0"/>
            <a:ext cx="9144001" cy="8617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Don’t Shop for a Monthly Payment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17633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</a:t>
            </a: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33944" y="1381895"/>
            <a:ext cx="118872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Cost of Credit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70C67-0D78-4B4A-AEA5-357F0B8554A6}"/>
              </a:ext>
            </a:extLst>
          </p:cNvPr>
          <p:cNvSpPr txBox="1"/>
          <p:nvPr/>
        </p:nvSpPr>
        <p:spPr>
          <a:xfrm>
            <a:off x="234339" y="2023967"/>
            <a:ext cx="1188720" cy="369332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Sticker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5186B-6506-4357-A244-316579A74DA9}"/>
              </a:ext>
            </a:extLst>
          </p:cNvPr>
          <p:cNvSpPr txBox="1"/>
          <p:nvPr/>
        </p:nvSpPr>
        <p:spPr>
          <a:xfrm>
            <a:off x="234339" y="2451683"/>
            <a:ext cx="858832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Factor Change: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B1B36-38D5-40C4-92C9-A650E1860541}"/>
              </a:ext>
            </a:extLst>
          </p:cNvPr>
          <p:cNvSpPr txBox="1"/>
          <p:nvPr/>
        </p:nvSpPr>
        <p:spPr>
          <a:xfrm>
            <a:off x="234339" y="4779784"/>
            <a:ext cx="118872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   8.5%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A37F8-F26D-450E-8087-85257D713A44}"/>
              </a:ext>
            </a:extLst>
          </p:cNvPr>
          <p:cNvSpPr txBox="1"/>
          <p:nvPr/>
        </p:nvSpPr>
        <p:spPr>
          <a:xfrm>
            <a:off x="234339" y="2836815"/>
            <a:ext cx="1188720" cy="92333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Down Payment $2,000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D2CF5D-90A5-4C82-8055-F7F3FAAD79F1}"/>
              </a:ext>
            </a:extLst>
          </p:cNvPr>
          <p:cNvSpPr txBox="1"/>
          <p:nvPr/>
        </p:nvSpPr>
        <p:spPr>
          <a:xfrm>
            <a:off x="234339" y="5750000"/>
            <a:ext cx="1188720" cy="923544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$340</a:t>
            </a:r>
          </a:p>
          <a:p>
            <a:pPr algn="ctr"/>
            <a:endParaRPr lang="en-US" sz="1000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ED453-96D4-46FA-B236-2AFA3F268E5B}"/>
              </a:ext>
            </a:extLst>
          </p:cNvPr>
          <p:cNvSpPr txBox="1"/>
          <p:nvPr/>
        </p:nvSpPr>
        <p:spPr>
          <a:xfrm>
            <a:off x="1481529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FEEA5-BA94-44A2-A271-E4C4AAEDF65F}"/>
              </a:ext>
            </a:extLst>
          </p:cNvPr>
          <p:cNvSpPr txBox="1"/>
          <p:nvPr/>
        </p:nvSpPr>
        <p:spPr>
          <a:xfrm>
            <a:off x="1481529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$8,000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9364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Loan Amount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F465F9-6EE5-4630-88D1-578A8BA6600E}"/>
              </a:ext>
            </a:extLst>
          </p:cNvPr>
          <p:cNvSpPr txBox="1"/>
          <p:nvPr/>
        </p:nvSpPr>
        <p:spPr>
          <a:xfrm>
            <a:off x="2712606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07E9BB-6825-4CE5-9251-159AD66EF4AC}"/>
              </a:ext>
            </a:extLst>
          </p:cNvPr>
          <p:cNvSpPr txBox="1"/>
          <p:nvPr/>
        </p:nvSpPr>
        <p:spPr>
          <a:xfrm>
            <a:off x="5191969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$239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C121C-D659-4FFC-B52D-22C7E1A26D4C}"/>
              </a:ext>
            </a:extLst>
          </p:cNvPr>
          <p:cNvSpPr/>
          <p:nvPr/>
        </p:nvSpPr>
        <p:spPr>
          <a:xfrm>
            <a:off x="3953931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Term (months)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2BC124-B3C4-4828-8531-B584DA57E8DC}"/>
              </a:ext>
            </a:extLst>
          </p:cNvPr>
          <p:cNvSpPr/>
          <p:nvPr/>
        </p:nvSpPr>
        <p:spPr>
          <a:xfrm>
            <a:off x="5190225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Payment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B77975-F1EB-49BD-BE24-342B42B2BE20}"/>
              </a:ext>
            </a:extLst>
          </p:cNvPr>
          <p:cNvSpPr/>
          <p:nvPr/>
        </p:nvSpPr>
        <p:spPr>
          <a:xfrm>
            <a:off x="6416899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838BB7-A60E-49D2-AD01-7E249E238442}"/>
              </a:ext>
            </a:extLst>
          </p:cNvPr>
          <p:cNvSpPr txBox="1"/>
          <p:nvPr/>
        </p:nvSpPr>
        <p:spPr>
          <a:xfrm>
            <a:off x="3958727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F6FA10-69B6-4D3F-9B85-17C0885FA0C5}"/>
              </a:ext>
            </a:extLst>
          </p:cNvPr>
          <p:cNvSpPr txBox="1"/>
          <p:nvPr/>
        </p:nvSpPr>
        <p:spPr>
          <a:xfrm>
            <a:off x="6425211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$11,472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BBA796-1D01-4D9B-A22E-99F752D84046}"/>
              </a:ext>
            </a:extLst>
          </p:cNvPr>
          <p:cNvSpPr txBox="1"/>
          <p:nvPr/>
        </p:nvSpPr>
        <p:spPr>
          <a:xfrm>
            <a:off x="7658453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$1,472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A484FF-41A4-421F-9278-3FCBFFF52AE8}"/>
              </a:ext>
            </a:extLst>
          </p:cNvPr>
          <p:cNvSpPr txBox="1"/>
          <p:nvPr/>
        </p:nvSpPr>
        <p:spPr>
          <a:xfrm>
            <a:off x="2712606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36791D-7AEB-49B7-915F-DDA7F0A3D2DB}"/>
              </a:ext>
            </a:extLst>
          </p:cNvPr>
          <p:cNvSpPr txBox="1"/>
          <p:nvPr/>
        </p:nvSpPr>
        <p:spPr>
          <a:xfrm>
            <a:off x="3958727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5393FC-CD0B-405D-90A2-4D1387A2D411}"/>
              </a:ext>
            </a:extLst>
          </p:cNvPr>
          <p:cNvSpPr txBox="1"/>
          <p:nvPr/>
        </p:nvSpPr>
        <p:spPr>
          <a:xfrm>
            <a:off x="6425211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$9,216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81183D-0ACE-44D4-9914-205B273F244E}"/>
              </a:ext>
            </a:extLst>
          </p:cNvPr>
          <p:cNvSpPr txBox="1"/>
          <p:nvPr/>
        </p:nvSpPr>
        <p:spPr>
          <a:xfrm>
            <a:off x="5191969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$192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38CBFE-B606-4EDF-8607-050125C8EF31}"/>
              </a:ext>
            </a:extLst>
          </p:cNvPr>
          <p:cNvSpPr txBox="1"/>
          <p:nvPr/>
        </p:nvSpPr>
        <p:spPr>
          <a:xfrm>
            <a:off x="7658453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$1,216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02457D-7F9D-4F55-A12E-553F20B283B5}"/>
              </a:ext>
            </a:extLst>
          </p:cNvPr>
          <p:cNvSpPr txBox="1"/>
          <p:nvPr/>
        </p:nvSpPr>
        <p:spPr>
          <a:xfrm>
            <a:off x="234339" y="3804681"/>
            <a:ext cx="1188720" cy="923330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Term</a:t>
            </a: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 months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D6889E-AA81-49F9-99C5-6A80A376376A}"/>
              </a:ext>
            </a:extLst>
          </p:cNvPr>
          <p:cNvSpPr txBox="1"/>
          <p:nvPr/>
        </p:nvSpPr>
        <p:spPr>
          <a:xfrm>
            <a:off x="1481529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6FFCA1-528B-4DC4-A1E3-BBAD1F9CF519}"/>
              </a:ext>
            </a:extLst>
          </p:cNvPr>
          <p:cNvSpPr txBox="1"/>
          <p:nvPr/>
        </p:nvSpPr>
        <p:spPr>
          <a:xfrm>
            <a:off x="2712606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814BA5-BBC0-45A1-9D4C-B98FDE0FD02E}"/>
              </a:ext>
            </a:extLst>
          </p:cNvPr>
          <p:cNvSpPr txBox="1"/>
          <p:nvPr/>
        </p:nvSpPr>
        <p:spPr>
          <a:xfrm>
            <a:off x="5191969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$198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C0ABCA-3BD9-4500-A622-195D07AAC697}"/>
              </a:ext>
            </a:extLst>
          </p:cNvPr>
          <p:cNvSpPr txBox="1"/>
          <p:nvPr/>
        </p:nvSpPr>
        <p:spPr>
          <a:xfrm>
            <a:off x="3958727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D16DC8-454D-40F9-9524-B4EBEFEFEB5F}"/>
              </a:ext>
            </a:extLst>
          </p:cNvPr>
          <p:cNvSpPr txBox="1"/>
          <p:nvPr/>
        </p:nvSpPr>
        <p:spPr>
          <a:xfrm>
            <a:off x="6425211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$11,880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5768FE-57BB-41A8-8DB0-DE43F718EE03}"/>
              </a:ext>
            </a:extLst>
          </p:cNvPr>
          <p:cNvSpPr txBox="1"/>
          <p:nvPr/>
        </p:nvSpPr>
        <p:spPr>
          <a:xfrm>
            <a:off x="7658453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$1,880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FA9663-78A3-43CB-9E66-CFF562AFC252}"/>
              </a:ext>
            </a:extLst>
          </p:cNvPr>
          <p:cNvSpPr txBox="1"/>
          <p:nvPr/>
        </p:nvSpPr>
        <p:spPr>
          <a:xfrm>
            <a:off x="1481529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CDB7CB-4ECD-42E8-94A3-E918046FB9E1}"/>
              </a:ext>
            </a:extLst>
          </p:cNvPr>
          <p:cNvSpPr txBox="1"/>
          <p:nvPr/>
        </p:nvSpPr>
        <p:spPr>
          <a:xfrm>
            <a:off x="2712606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A85CDF-3B8B-49C2-8D3B-4A78446D3203}"/>
              </a:ext>
            </a:extLst>
          </p:cNvPr>
          <p:cNvSpPr txBox="1"/>
          <p:nvPr/>
        </p:nvSpPr>
        <p:spPr>
          <a:xfrm>
            <a:off x="5191969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$239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9790B6-D12D-4FB9-8DB3-02613D9DB785}"/>
              </a:ext>
            </a:extLst>
          </p:cNvPr>
          <p:cNvSpPr txBox="1"/>
          <p:nvPr/>
        </p:nvSpPr>
        <p:spPr>
          <a:xfrm>
            <a:off x="3958727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1AED89-C681-44C1-804A-D45C45179BAA}"/>
              </a:ext>
            </a:extLst>
          </p:cNvPr>
          <p:cNvSpPr txBox="1"/>
          <p:nvPr/>
        </p:nvSpPr>
        <p:spPr>
          <a:xfrm>
            <a:off x="6425211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$11,812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5DF213-1357-4A50-89EB-13EFEB459D91}"/>
              </a:ext>
            </a:extLst>
          </p:cNvPr>
          <p:cNvSpPr txBox="1"/>
          <p:nvPr/>
        </p:nvSpPr>
        <p:spPr>
          <a:xfrm>
            <a:off x="7658453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$1,812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A57D4B-7CDF-40EA-A401-2A8662EC8640}"/>
              </a:ext>
            </a:extLst>
          </p:cNvPr>
          <p:cNvSpPr txBox="1"/>
          <p:nvPr/>
        </p:nvSpPr>
        <p:spPr>
          <a:xfrm>
            <a:off x="1481529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EEFFA7-28BA-49F2-9F76-36F41D10C94B}"/>
              </a:ext>
            </a:extLst>
          </p:cNvPr>
          <p:cNvSpPr txBox="1"/>
          <p:nvPr/>
        </p:nvSpPr>
        <p:spPr>
          <a:xfrm>
            <a:off x="2712606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8.5%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9D6B5D-7E3E-4FC8-A9E3-4D878CD826E7}"/>
              </a:ext>
            </a:extLst>
          </p:cNvPr>
          <p:cNvSpPr txBox="1"/>
          <p:nvPr/>
        </p:nvSpPr>
        <p:spPr>
          <a:xfrm>
            <a:off x="3958727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0508E8-14D4-4E9A-9738-0F03D400580E}"/>
              </a:ext>
            </a:extLst>
          </p:cNvPr>
          <p:cNvSpPr txBox="1"/>
          <p:nvPr/>
        </p:nvSpPr>
        <p:spPr>
          <a:xfrm>
            <a:off x="6425211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$11,808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838966-2968-41B8-BB22-317625C72358}"/>
              </a:ext>
            </a:extLst>
          </p:cNvPr>
          <p:cNvSpPr txBox="1"/>
          <p:nvPr/>
        </p:nvSpPr>
        <p:spPr>
          <a:xfrm>
            <a:off x="5191969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$246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3ED4BA-F5CB-4300-B018-38997EA6A9E2}"/>
              </a:ext>
            </a:extLst>
          </p:cNvPr>
          <p:cNvSpPr txBox="1"/>
          <p:nvPr/>
        </p:nvSpPr>
        <p:spPr>
          <a:xfrm>
            <a:off x="7658453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$1,808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250"/>
                            </p:stCondLst>
                            <p:childTnLst>
                              <p:par>
                                <p:cTn id="1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750"/>
                            </p:stCondLst>
                            <p:childTnLst>
                              <p:par>
                                <p:cTn id="2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8" grpId="0" animBg="1"/>
      <p:bldP spid="20" grpId="0" animBg="1"/>
      <p:bldP spid="2" grpId="0" animBg="1"/>
      <p:bldP spid="2" grpId="1" animBg="1"/>
      <p:bldP spid="29" grpId="0" animBg="1"/>
      <p:bldP spid="29" grpId="1" animBg="1"/>
      <p:bldP spid="25" grpId="0" animBg="1"/>
      <p:bldP spid="25" grpId="1" animBg="1"/>
      <p:bldP spid="31" grpId="0" animBg="1"/>
      <p:bldP spid="31" grpId="1" animBg="1"/>
      <p:bldP spid="36" grpId="0" animBg="1"/>
      <p:bldP spid="36" grpId="1" animBg="1"/>
      <p:bldP spid="36" grpId="2" animBg="1"/>
      <p:bldP spid="36" grpId="3" animBg="1"/>
      <p:bldP spid="27" grpId="0" animBg="1"/>
      <p:bldP spid="2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49" grpId="2" animBg="1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8" grpId="2" animBg="1"/>
      <p:bldP spid="69" grpId="0" animBg="1"/>
      <p:bldP spid="6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3E7DE-013B-478C-B4D8-31D77F9C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52" y="986790"/>
            <a:ext cx="374912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D9665-A9E0-4B1D-ACFC-3DF2050A1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20" y="986790"/>
            <a:ext cx="380516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06305" y="2885731"/>
            <a:ext cx="3449770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06305" y="3947726"/>
            <a:ext cx="1565408" cy="12386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05438" y="1961423"/>
            <a:ext cx="3449771" cy="914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643 1.1111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730DB-EBEE-4E7F-9B8A-DFF5B448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1" y="775062"/>
            <a:ext cx="384471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A115A-F070-4438-A54D-9CD3FD74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43" y="775062"/>
            <a:ext cx="37905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141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BBAC7-F8DF-49E0-8D3E-90A4CAFD6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7" y="818606"/>
            <a:ext cx="379333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CD50D-C2B0-41CA-AA33-3CF58BBD3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711" y="818606"/>
            <a:ext cx="378810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999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A5F5-439E-4FF7-99EE-EFCDD64D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7" y="844731"/>
            <a:ext cx="371436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CC51A-AF3A-481B-87F9-6A363192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311" y="844731"/>
            <a:ext cx="378482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831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D9C9B6-911B-4C54-B5DF-C687A836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20" y="986790"/>
            <a:ext cx="380516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259465" y="3940854"/>
            <a:ext cx="1898198" cy="12455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4"/>
            <a:ext cx="85471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838200" y="1562735"/>
            <a:ext cx="7505700" cy="36680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000" dirty="0">
              <a:solidFill>
                <a:srgbClr val="1F497D"/>
              </a:solidFill>
            </a:endParaRPr>
          </a:p>
          <a:p>
            <a:pPr algn="ctr"/>
            <a:r>
              <a:rPr lang="en-US" sz="4400" dirty="0">
                <a:solidFill>
                  <a:srgbClr val="1F497D"/>
                </a:solidFill>
              </a:rPr>
              <a:t>You Did It!!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5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17B584D-CEAD-4202-9F4D-DDEAF3BA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3" y="193062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C661AE74-A08B-4886-821D-947010CB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3" y="2020862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1F433646-93DD-4972-8BE5-8FF1B094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8" y="2577007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F8090794-25F4-44BF-9094-6361CFB0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6" y="2577007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F4B3F19-E898-450F-9AA7-4F191E71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40" y="2907180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903F4CA6-0B55-4358-9BCD-55B30F45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2" y="1931086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E9C8E8A-50F7-4A0D-959F-23BAABBC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7" y="25507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9AF079BE-EDD1-4F75-8E89-FDB237B5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4" y="25507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28A38EE3-F695-4190-AFCB-94B65EC9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39" y="2817404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009D53E-B413-4B7D-A624-CE125362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1" y="1931086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052A234-AD8F-40C9-A2A1-E9B597DA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6" y="25634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7975E741-392D-4DD7-9745-A6815E6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4" y="25634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3F23D24-F109-4905-AA6B-2B187FA0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38" y="2983845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2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68E7-D3D6-4FD4-9D1B-EB782350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Share With Us!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589F0-A59C-402F-BD53-47521B03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03" y="1066222"/>
            <a:ext cx="682259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41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93B2E7-4CCC-4AF9-991C-84B6C39A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Share With Us!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5C700-4E90-4350-9F92-F14A3C61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61" y="1062446"/>
            <a:ext cx="680387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08CBE30E-4329-4C24-8A14-85792699F10F}"/>
              </a:ext>
            </a:extLst>
          </p:cNvPr>
          <p:cNvSpPr txBox="1"/>
          <p:nvPr/>
        </p:nvSpPr>
        <p:spPr>
          <a:xfrm>
            <a:off x="6093195" y="5832616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2E6C854-D249-4784-AA2D-ACD0B20725C0}"/>
              </a:ext>
            </a:extLst>
          </p:cNvPr>
          <p:cNvSpPr txBox="1"/>
          <p:nvPr/>
        </p:nvSpPr>
        <p:spPr>
          <a:xfrm>
            <a:off x="4818373" y="5832616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617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Four Factors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of Finance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6388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Direction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3195" y="1383644"/>
            <a:ext cx="118872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Cost of Credit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FEEA5-BA94-44A2-A271-E4C4AAEDF65F}"/>
              </a:ext>
            </a:extLst>
          </p:cNvPr>
          <p:cNvSpPr txBox="1"/>
          <p:nvPr/>
        </p:nvSpPr>
        <p:spPr>
          <a:xfrm>
            <a:off x="3546388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9686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Factor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B77975-F1EB-49BD-BE24-342B42B2BE20}"/>
              </a:ext>
            </a:extLst>
          </p:cNvPr>
          <p:cNvSpPr/>
          <p:nvPr/>
        </p:nvSpPr>
        <p:spPr>
          <a:xfrm>
            <a:off x="4818373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Payment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A484FF-41A4-421F-9278-3FCBFFF52AE8}"/>
              </a:ext>
            </a:extLst>
          </p:cNvPr>
          <p:cNvSpPr txBox="1"/>
          <p:nvPr/>
        </p:nvSpPr>
        <p:spPr>
          <a:xfrm>
            <a:off x="4818373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36791D-7AEB-49B7-915F-DDA7F0A3D2DB}"/>
              </a:ext>
            </a:extLst>
          </p:cNvPr>
          <p:cNvSpPr txBox="1"/>
          <p:nvPr/>
        </p:nvSpPr>
        <p:spPr>
          <a:xfrm>
            <a:off x="6093195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D6889E-AA81-49F9-99C5-6A80A376376A}"/>
              </a:ext>
            </a:extLst>
          </p:cNvPr>
          <p:cNvSpPr txBox="1"/>
          <p:nvPr/>
        </p:nvSpPr>
        <p:spPr>
          <a:xfrm>
            <a:off x="3546388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6FFCA1-528B-4DC4-A1E3-BBAD1F9CF519}"/>
              </a:ext>
            </a:extLst>
          </p:cNvPr>
          <p:cNvSpPr txBox="1"/>
          <p:nvPr/>
        </p:nvSpPr>
        <p:spPr>
          <a:xfrm>
            <a:off x="4818373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C0ABCA-3BD9-4500-A622-195D07AAC697}"/>
              </a:ext>
            </a:extLst>
          </p:cNvPr>
          <p:cNvSpPr txBox="1"/>
          <p:nvPr/>
        </p:nvSpPr>
        <p:spPr>
          <a:xfrm>
            <a:off x="6093195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CDB7CB-4ECD-42E8-94A3-E918046FB9E1}"/>
              </a:ext>
            </a:extLst>
          </p:cNvPr>
          <p:cNvSpPr txBox="1"/>
          <p:nvPr/>
        </p:nvSpPr>
        <p:spPr>
          <a:xfrm>
            <a:off x="4818373" y="5004735"/>
            <a:ext cx="1188720" cy="923544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 effect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9790B6-D12D-4FB9-8DB3-02613D9DB785}"/>
              </a:ext>
            </a:extLst>
          </p:cNvPr>
          <p:cNvSpPr txBox="1"/>
          <p:nvPr/>
        </p:nvSpPr>
        <p:spPr>
          <a:xfrm>
            <a:off x="6093195" y="5004735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A57D4B-7CDF-40EA-A401-2A8662EC8640}"/>
              </a:ext>
            </a:extLst>
          </p:cNvPr>
          <p:cNvSpPr txBox="1"/>
          <p:nvPr/>
        </p:nvSpPr>
        <p:spPr>
          <a:xfrm>
            <a:off x="3546388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bg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EEFFA7-28BA-49F2-9F76-36F41D10C94B}"/>
              </a:ext>
            </a:extLst>
          </p:cNvPr>
          <p:cNvSpPr txBox="1"/>
          <p:nvPr/>
        </p:nvSpPr>
        <p:spPr>
          <a:xfrm>
            <a:off x="4818373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9D6B5D-7E3E-4FC8-A9E3-4D878CD826E7}"/>
              </a:ext>
            </a:extLst>
          </p:cNvPr>
          <p:cNvSpPr txBox="1"/>
          <p:nvPr/>
        </p:nvSpPr>
        <p:spPr>
          <a:xfrm>
            <a:off x="6093195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49640627-4573-4D4D-84D7-4CAC49401D23}"/>
              </a:ext>
            </a:extLst>
          </p:cNvPr>
          <p:cNvSpPr/>
          <p:nvPr/>
        </p:nvSpPr>
        <p:spPr>
          <a:xfrm>
            <a:off x="3820229" y="2152192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538F744-46A2-4B0D-8FF8-369510A000A7}"/>
              </a:ext>
            </a:extLst>
          </p:cNvPr>
          <p:cNvSpPr/>
          <p:nvPr/>
        </p:nvSpPr>
        <p:spPr>
          <a:xfrm>
            <a:off x="5102334" y="2152192"/>
            <a:ext cx="620799" cy="861774"/>
          </a:xfrm>
          <a:prstGeom prst="downArrow">
            <a:avLst/>
          </a:prstGeom>
          <a:solidFill>
            <a:srgbClr val="044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8CBFB62C-5FCA-40B5-AC3B-1B6275BF6C9C}"/>
              </a:ext>
            </a:extLst>
          </p:cNvPr>
          <p:cNvSpPr/>
          <p:nvPr/>
        </p:nvSpPr>
        <p:spPr>
          <a:xfrm>
            <a:off x="6377156" y="2152192"/>
            <a:ext cx="620799" cy="861774"/>
          </a:xfrm>
          <a:prstGeom prst="downArrow">
            <a:avLst/>
          </a:prstGeom>
          <a:solidFill>
            <a:srgbClr val="044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9" name="Arrow: Up 78">
            <a:extLst>
              <a:ext uri="{FF2B5EF4-FFF2-40B4-BE49-F238E27FC236}">
                <a16:creationId xmlns:a16="http://schemas.microsoft.com/office/drawing/2014/main" id="{468E1472-5825-4761-9637-EA47B1391782}"/>
              </a:ext>
            </a:extLst>
          </p:cNvPr>
          <p:cNvSpPr/>
          <p:nvPr/>
        </p:nvSpPr>
        <p:spPr>
          <a:xfrm>
            <a:off x="3820229" y="3125590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0" name="Arrow: Up 79">
            <a:extLst>
              <a:ext uri="{FF2B5EF4-FFF2-40B4-BE49-F238E27FC236}">
                <a16:creationId xmlns:a16="http://schemas.microsoft.com/office/drawing/2014/main" id="{650B1364-7B92-43D4-8470-7DE0C83BBC1C}"/>
              </a:ext>
            </a:extLst>
          </p:cNvPr>
          <p:cNvSpPr/>
          <p:nvPr/>
        </p:nvSpPr>
        <p:spPr>
          <a:xfrm>
            <a:off x="3820229" y="4092462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2" name="Arrow: Down 81">
            <a:extLst>
              <a:ext uri="{FF2B5EF4-FFF2-40B4-BE49-F238E27FC236}">
                <a16:creationId xmlns:a16="http://schemas.microsoft.com/office/drawing/2014/main" id="{A7E24A79-A235-44BB-B971-DE70A01B75DD}"/>
              </a:ext>
            </a:extLst>
          </p:cNvPr>
          <p:cNvSpPr/>
          <p:nvPr/>
        </p:nvSpPr>
        <p:spPr>
          <a:xfrm>
            <a:off x="5102334" y="3125590"/>
            <a:ext cx="620799" cy="861774"/>
          </a:xfrm>
          <a:prstGeom prst="downArrow">
            <a:avLst/>
          </a:prstGeom>
          <a:solidFill>
            <a:srgbClr val="04441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3" name="Arrow: Up 82">
            <a:extLst>
              <a:ext uri="{FF2B5EF4-FFF2-40B4-BE49-F238E27FC236}">
                <a16:creationId xmlns:a16="http://schemas.microsoft.com/office/drawing/2014/main" id="{773A9D2E-E4E0-4A3C-847D-FB3F245BAF96}"/>
              </a:ext>
            </a:extLst>
          </p:cNvPr>
          <p:cNvSpPr/>
          <p:nvPr/>
        </p:nvSpPr>
        <p:spPr>
          <a:xfrm>
            <a:off x="6367036" y="3125590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4" name="Arrow: Up 83">
            <a:extLst>
              <a:ext uri="{FF2B5EF4-FFF2-40B4-BE49-F238E27FC236}">
                <a16:creationId xmlns:a16="http://schemas.microsoft.com/office/drawing/2014/main" id="{B4DA7616-5021-40E2-BBC1-2A6659922383}"/>
              </a:ext>
            </a:extLst>
          </p:cNvPr>
          <p:cNvSpPr/>
          <p:nvPr/>
        </p:nvSpPr>
        <p:spPr>
          <a:xfrm>
            <a:off x="6367036" y="5026788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AC614936-DDA2-437A-A672-59CE43287C4D}"/>
              </a:ext>
            </a:extLst>
          </p:cNvPr>
          <p:cNvSpPr/>
          <p:nvPr/>
        </p:nvSpPr>
        <p:spPr>
          <a:xfrm>
            <a:off x="6367036" y="4092462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6" name="Arrow: Up 85">
            <a:extLst>
              <a:ext uri="{FF2B5EF4-FFF2-40B4-BE49-F238E27FC236}">
                <a16:creationId xmlns:a16="http://schemas.microsoft.com/office/drawing/2014/main" id="{AAD0DEDE-F28D-44FB-B4FC-EF10BE82702E}"/>
              </a:ext>
            </a:extLst>
          </p:cNvPr>
          <p:cNvSpPr/>
          <p:nvPr/>
        </p:nvSpPr>
        <p:spPr>
          <a:xfrm>
            <a:off x="5092214" y="4092462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7" name="Arrow: Up 86">
            <a:extLst>
              <a:ext uri="{FF2B5EF4-FFF2-40B4-BE49-F238E27FC236}">
                <a16:creationId xmlns:a16="http://schemas.microsoft.com/office/drawing/2014/main" id="{FF01B3E3-0BB8-441A-805A-570D36EF6023}"/>
              </a:ext>
            </a:extLst>
          </p:cNvPr>
          <p:cNvSpPr/>
          <p:nvPr/>
        </p:nvSpPr>
        <p:spPr>
          <a:xfrm>
            <a:off x="5092214" y="5965772"/>
            <a:ext cx="641039" cy="781790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39363E-77F8-4721-BD51-56A23A202674}"/>
              </a:ext>
            </a:extLst>
          </p:cNvPr>
          <p:cNvSpPr txBox="1"/>
          <p:nvPr/>
        </p:nvSpPr>
        <p:spPr>
          <a:xfrm>
            <a:off x="3546388" y="5888108"/>
            <a:ext cx="118872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Rolled into loan</a:t>
            </a:r>
          </a:p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084CE732-88A0-4995-84E9-C01F5B1382BB}"/>
              </a:ext>
            </a:extLst>
          </p:cNvPr>
          <p:cNvSpPr/>
          <p:nvPr/>
        </p:nvSpPr>
        <p:spPr>
          <a:xfrm>
            <a:off x="6201431" y="5970935"/>
            <a:ext cx="641039" cy="781790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7" name="Arrow: Up 96">
            <a:extLst>
              <a:ext uri="{FF2B5EF4-FFF2-40B4-BE49-F238E27FC236}">
                <a16:creationId xmlns:a16="http://schemas.microsoft.com/office/drawing/2014/main" id="{1BA1237D-F06E-4C83-8372-440CF30A3C4F}"/>
              </a:ext>
            </a:extLst>
          </p:cNvPr>
          <p:cNvSpPr/>
          <p:nvPr/>
        </p:nvSpPr>
        <p:spPr>
          <a:xfrm>
            <a:off x="6805926" y="6301285"/>
            <a:ext cx="431383" cy="45785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FA9663-78A3-43CB-9E66-CFF562AFC252}"/>
              </a:ext>
            </a:extLst>
          </p:cNvPr>
          <p:cNvSpPr txBox="1"/>
          <p:nvPr/>
        </p:nvSpPr>
        <p:spPr>
          <a:xfrm>
            <a:off x="3546388" y="5004735"/>
            <a:ext cx="1188720" cy="923544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Paid Up Front</a:t>
            </a:r>
          </a:p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786DEA-54F3-4110-8F61-22537E5F3932}"/>
              </a:ext>
            </a:extLst>
          </p:cNvPr>
          <p:cNvSpPr txBox="1"/>
          <p:nvPr/>
        </p:nvSpPr>
        <p:spPr>
          <a:xfrm>
            <a:off x="234339" y="5750000"/>
            <a:ext cx="1188720" cy="923330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64450-35D1-4CDA-90C7-C7AD7569CB2C}"/>
              </a:ext>
            </a:extLst>
          </p:cNvPr>
          <p:cNvGrpSpPr/>
          <p:nvPr/>
        </p:nvGrpSpPr>
        <p:grpSpPr>
          <a:xfrm>
            <a:off x="234339" y="2836815"/>
            <a:ext cx="1188720" cy="2866299"/>
            <a:chOff x="234339" y="2836815"/>
            <a:chExt cx="1188720" cy="286629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DCA5F8-F7D7-465F-AD85-431DB7C31C7B}"/>
                </a:ext>
              </a:extLst>
            </p:cNvPr>
            <p:cNvSpPr txBox="1"/>
            <p:nvPr/>
          </p:nvSpPr>
          <p:spPr>
            <a:xfrm>
              <a:off x="234339" y="4779784"/>
              <a:ext cx="1188720" cy="9233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Interest Rate</a:t>
              </a:r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59D696-117E-4E00-9CAF-CB948CE07E9C}"/>
                </a:ext>
              </a:extLst>
            </p:cNvPr>
            <p:cNvSpPr txBox="1"/>
            <p:nvPr/>
          </p:nvSpPr>
          <p:spPr>
            <a:xfrm>
              <a:off x="234339" y="2836815"/>
              <a:ext cx="1188720" cy="92333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Down Payment</a:t>
              </a:r>
            </a:p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362801-37B4-4EFC-B050-C9861F07BC25}"/>
                </a:ext>
              </a:extLst>
            </p:cNvPr>
            <p:cNvSpPr txBox="1"/>
            <p:nvPr/>
          </p:nvSpPr>
          <p:spPr>
            <a:xfrm>
              <a:off x="234339" y="3804681"/>
              <a:ext cx="1188720" cy="923330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Term</a:t>
              </a:r>
            </a:p>
            <a:p>
              <a:pPr algn="ctr"/>
              <a:endPara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0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22223 -0.1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5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188 -0.05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4" grpId="0" animBg="1"/>
      <p:bldP spid="17" grpId="0" animBg="1"/>
      <p:bldP spid="24" grpId="0" animBg="1"/>
      <p:bldP spid="29" grpId="0" animBg="1"/>
      <p:bldP spid="25" grpId="0" animBg="1"/>
      <p:bldP spid="42" grpId="0" animBg="1"/>
      <p:bldP spid="46" grpId="0" animBg="1"/>
      <p:bldP spid="47" grpId="0" animBg="1"/>
      <p:bldP spid="52" grpId="0" animBg="1"/>
      <p:bldP spid="53" grpId="0" animBg="1"/>
      <p:bldP spid="55" grpId="0" animBg="1"/>
      <p:bldP spid="59" grpId="0" animBg="1"/>
      <p:bldP spid="61" grpId="0" animBg="1"/>
      <p:bldP spid="64" grpId="0" animBg="1"/>
      <p:bldP spid="65" grpId="0" animBg="1"/>
      <p:bldP spid="66" grpId="0" animBg="1"/>
      <p:bldP spid="8" grpId="0" animBg="1"/>
      <p:bldP spid="9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3" grpId="0" animBg="1"/>
      <p:bldP spid="96" grpId="0" animBg="1"/>
      <p:bldP spid="97" grpId="0" animBg="1"/>
      <p:bldP spid="58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C7C14F-B4C5-4871-9492-2C45CF1574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Disclosures for Good Decisions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7C807-1BA7-4ED1-B80E-83886AB73E2B}"/>
              </a:ext>
            </a:extLst>
          </p:cNvPr>
          <p:cNvSpPr txBox="1"/>
          <p:nvPr/>
        </p:nvSpPr>
        <p:spPr>
          <a:xfrm>
            <a:off x="342900" y="1746825"/>
            <a:ext cx="3429000" cy="2554545"/>
          </a:xfrm>
          <a:prstGeom prst="rect">
            <a:avLst/>
          </a:prstGeom>
          <a:solidFill>
            <a:srgbClr val="F2DCD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-Annual Percentage Rate (APR)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Purchases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Balance Transfers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Penalty and length: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 payment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Over credit limit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Returned payment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Related accounts 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-Due date to avoid interest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-Minimum interest charges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ECE3F-1CD3-421B-9A09-BE856AE3D17D}"/>
              </a:ext>
            </a:extLst>
          </p:cNvPr>
          <p:cNvSpPr/>
          <p:nvPr/>
        </p:nvSpPr>
        <p:spPr>
          <a:xfrm>
            <a:off x="342901" y="1112500"/>
            <a:ext cx="342900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and Charges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D7FB1-2C19-4D5C-927F-8428A4ECC7E4}"/>
              </a:ext>
            </a:extLst>
          </p:cNvPr>
          <p:cNvSpPr txBox="1"/>
          <p:nvPr/>
        </p:nvSpPr>
        <p:spPr>
          <a:xfrm>
            <a:off x="342901" y="4311929"/>
            <a:ext cx="3429000" cy="1569660"/>
          </a:xfrm>
          <a:prstGeom prst="rect">
            <a:avLst/>
          </a:prstGeom>
          <a:solidFill>
            <a:srgbClr val="F2DCD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Set-up and maintenance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Transaction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Penalty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Balance calculation method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Conditions of introductory rate</a:t>
            </a:r>
          </a:p>
          <a:p>
            <a:endParaRPr lang="en-US" sz="1600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165CD9-5D4B-45C4-92A2-D6B13E222545}"/>
              </a:ext>
            </a:extLst>
          </p:cNvPr>
          <p:cNvSpPr/>
          <p:nvPr/>
        </p:nvSpPr>
        <p:spPr>
          <a:xfrm>
            <a:off x="342899" y="3677603"/>
            <a:ext cx="342900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10DD3-75C1-431B-A2E0-E5E488C7F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95" y="1064998"/>
            <a:ext cx="5266105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017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C913D-03A6-4C8F-A6DA-DAD9F2B54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" t="3410" r="3984" b="2180"/>
          <a:stretch/>
        </p:blipFill>
        <p:spPr>
          <a:xfrm>
            <a:off x="1058927" y="1245870"/>
            <a:ext cx="7406573" cy="467487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C24E45-F431-4BD8-9D6E-6DD833143191}"/>
              </a:ext>
            </a:extLst>
          </p:cNvPr>
          <p:cNvSpPr/>
          <p:nvPr/>
        </p:nvSpPr>
        <p:spPr>
          <a:xfrm>
            <a:off x="410337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E0ED75-4A83-45FB-A91E-1E94639C24DB}"/>
              </a:ext>
            </a:extLst>
          </p:cNvPr>
          <p:cNvSpPr/>
          <p:nvPr/>
        </p:nvSpPr>
        <p:spPr>
          <a:xfrm>
            <a:off x="1058926" y="4381500"/>
            <a:ext cx="3855973" cy="1539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31D14-FBA4-4642-A57F-91E75E9CEC1F}"/>
              </a:ext>
            </a:extLst>
          </p:cNvPr>
          <p:cNvSpPr/>
          <p:nvPr/>
        </p:nvSpPr>
        <p:spPr>
          <a:xfrm>
            <a:off x="556641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439E70-69F0-47C2-BED9-77ECE1356F67}"/>
              </a:ext>
            </a:extLst>
          </p:cNvPr>
          <p:cNvSpPr/>
          <p:nvPr/>
        </p:nvSpPr>
        <p:spPr>
          <a:xfrm>
            <a:off x="263271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40222-A3A7-4B4A-9AA7-DEBBFD7CA7D7}"/>
              </a:ext>
            </a:extLst>
          </p:cNvPr>
          <p:cNvSpPr/>
          <p:nvPr/>
        </p:nvSpPr>
        <p:spPr>
          <a:xfrm>
            <a:off x="1058926" y="2160270"/>
            <a:ext cx="1566164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AE44E0-0CCA-4D55-A604-5796E84EFEC3}"/>
              </a:ext>
            </a:extLst>
          </p:cNvPr>
          <p:cNvCxnSpPr>
            <a:cxnSpLocks/>
          </p:cNvCxnSpPr>
          <p:nvPr/>
        </p:nvCxnSpPr>
        <p:spPr>
          <a:xfrm flipV="1">
            <a:off x="1981199" y="3760470"/>
            <a:ext cx="3585211" cy="6210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D948D-046B-47E6-8A8C-1A00FA21BAC6}"/>
              </a:ext>
            </a:extLst>
          </p:cNvPr>
          <p:cNvSpPr/>
          <p:nvPr/>
        </p:nvSpPr>
        <p:spPr>
          <a:xfrm>
            <a:off x="7029450" y="2154555"/>
            <a:ext cx="143605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7FA72-47FC-4D89-A4C5-3680481A0818}"/>
              </a:ext>
            </a:extLst>
          </p:cNvPr>
          <p:cNvSpPr txBox="1"/>
          <p:nvPr/>
        </p:nvSpPr>
        <p:spPr>
          <a:xfrm>
            <a:off x="6652260" y="3914775"/>
            <a:ext cx="75438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$340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D692A0-FF14-4D1B-8AB7-93C75D64D3E3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088130" y="3760470"/>
            <a:ext cx="2564130" cy="33897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E3A7DE7-B86B-4F47-80A2-9E12EE485934}"/>
              </a:ext>
            </a:extLst>
          </p:cNvPr>
          <p:cNvSpPr/>
          <p:nvPr/>
        </p:nvSpPr>
        <p:spPr>
          <a:xfrm>
            <a:off x="5585780" y="3505766"/>
            <a:ext cx="1394621" cy="399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6F6C24-236D-45C2-900C-FD926D210B04}"/>
              </a:ext>
            </a:extLst>
          </p:cNvPr>
          <p:cNvCxnSpPr>
            <a:cxnSpLocks/>
          </p:cNvCxnSpPr>
          <p:nvPr/>
        </p:nvCxnSpPr>
        <p:spPr>
          <a:xfrm flipV="1">
            <a:off x="2163599" y="1708726"/>
            <a:ext cx="3025621" cy="18331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98DC10-BFDC-4084-A752-CBA4B02B770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Disclosures for Good Decisions</a:t>
            </a:r>
          </a:p>
        </p:txBody>
      </p:sp>
    </p:spTree>
    <p:extLst>
      <p:ext uri="{BB962C8B-B14F-4D97-AF65-F5344CB8AC3E}">
        <p14:creationId xmlns:p14="http://schemas.microsoft.com/office/powerpoint/2010/main" val="64192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77862-A8FD-4471-A27E-149A9A9E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5" y="1108710"/>
            <a:ext cx="4187345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DD643-7F08-4E6A-AA24-2DC7A866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8710"/>
            <a:ext cx="4434182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04AD7-91CB-4447-8560-FD704360423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Mortgage Loan Disclosures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452CE3-6B0A-448F-8977-386E0BAD514C}"/>
              </a:ext>
            </a:extLst>
          </p:cNvPr>
          <p:cNvSpPr/>
          <p:nvPr/>
        </p:nvSpPr>
        <p:spPr>
          <a:xfrm>
            <a:off x="457200" y="2430296"/>
            <a:ext cx="3962400" cy="14706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FBB59-6204-4CE4-B21A-2E6FA896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51560"/>
            <a:ext cx="4240347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B5206C-50B0-4996-9E9E-D19969708519}"/>
              </a:ext>
            </a:extLst>
          </p:cNvPr>
          <p:cNvSpPr/>
          <p:nvPr/>
        </p:nvSpPr>
        <p:spPr>
          <a:xfrm>
            <a:off x="4648200" y="2209800"/>
            <a:ext cx="3962400" cy="990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05CC1-A8E1-4A4C-B914-E28B266A719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Mortgage Loan Disclosures</a:t>
            </a:r>
          </a:p>
        </p:txBody>
      </p:sp>
    </p:spTree>
    <p:extLst>
      <p:ext uri="{BB962C8B-B14F-4D97-AF65-F5344CB8AC3E}">
        <p14:creationId xmlns:p14="http://schemas.microsoft.com/office/powerpoint/2010/main" val="199853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5077</TotalTime>
  <Words>1548</Words>
  <Application>Microsoft Office PowerPoint</Application>
  <PresentationFormat>On-screen Show (4:3)</PresentationFormat>
  <Paragraphs>419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Bahnschrift</vt:lpstr>
      <vt:lpstr>Calibri</vt:lpstr>
      <vt:lpstr>Century Gothic</vt:lpstr>
      <vt:lpstr>Courier New</vt:lpstr>
      <vt:lpstr>Eras Bold ITC</vt:lpstr>
      <vt:lpstr>Franklin Gothic Book</vt:lpstr>
      <vt:lpstr>Gadugi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Chat Box</vt:lpstr>
      <vt:lpstr>Chat Box</vt:lpstr>
      <vt:lpstr>Chat Box</vt:lpstr>
      <vt:lpstr>Chat Box</vt:lpstr>
      <vt:lpstr>Credit History – Credit Reports</vt:lpstr>
      <vt:lpstr>Free Credit Reports – Get Them and Check Them</vt:lpstr>
      <vt:lpstr>Credit Scores – What’s Your Number?</vt:lpstr>
      <vt:lpstr>Credit Scores – FICO Scoring Model</vt:lpstr>
      <vt:lpstr>PowerPoint Presentation</vt:lpstr>
      <vt:lpstr>PowerPoint Presentation</vt:lpstr>
      <vt:lpstr>Why Does Credit History Matter?</vt:lpstr>
      <vt:lpstr>Credit – How to Use It</vt:lpstr>
      <vt:lpstr>Know When to Say “When”</vt:lpstr>
      <vt:lpstr>Know When to Say “When”</vt:lpstr>
      <vt:lpstr>Warning Signs</vt:lpstr>
      <vt:lpstr>Credit:  How to Fix It</vt:lpstr>
      <vt:lpstr>Credit:  How to Fix It</vt:lpstr>
      <vt:lpstr>Credit:  How to Fix It</vt:lpstr>
      <vt:lpstr>Rebuilding Credit with Help</vt:lpstr>
      <vt:lpstr>Rebuilding Credit with Help</vt:lpstr>
      <vt:lpstr>Rebuilding Credit with Help</vt:lpstr>
      <vt:lpstr>Too Good to Be True?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Share With Us!</vt:lpstr>
      <vt:lpstr>Please Share With Us!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445</cp:revision>
  <dcterms:created xsi:type="dcterms:W3CDTF">2021-03-12T16:17:16Z</dcterms:created>
  <dcterms:modified xsi:type="dcterms:W3CDTF">2022-05-20T13:46:47Z</dcterms:modified>
</cp:coreProperties>
</file>