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3" r:id="rId1"/>
    <p:sldMasterId id="2147483850" r:id="rId2"/>
  </p:sldMasterIdLst>
  <p:notesMasterIdLst>
    <p:notesMasterId r:id="rId29"/>
  </p:notesMasterIdLst>
  <p:handoutMasterIdLst>
    <p:handoutMasterId r:id="rId30"/>
  </p:handoutMasterIdLst>
  <p:sldIdLst>
    <p:sldId id="1081" r:id="rId3"/>
    <p:sldId id="1426" r:id="rId4"/>
    <p:sldId id="1428" r:id="rId5"/>
    <p:sldId id="1429" r:id="rId6"/>
    <p:sldId id="1427" r:id="rId7"/>
    <p:sldId id="1416" r:id="rId8"/>
    <p:sldId id="910" r:id="rId9"/>
    <p:sldId id="1419" r:id="rId10"/>
    <p:sldId id="854" r:id="rId11"/>
    <p:sldId id="1306" r:id="rId12"/>
    <p:sldId id="1420" r:id="rId13"/>
    <p:sldId id="1259" r:id="rId14"/>
    <p:sldId id="1421" r:id="rId15"/>
    <p:sldId id="1333" r:id="rId16"/>
    <p:sldId id="1430" r:id="rId17"/>
    <p:sldId id="1216" r:id="rId18"/>
    <p:sldId id="1332" r:id="rId19"/>
    <p:sldId id="1300" r:id="rId20"/>
    <p:sldId id="1301" r:id="rId21"/>
    <p:sldId id="1399" r:id="rId22"/>
    <p:sldId id="1398" r:id="rId23"/>
    <p:sldId id="1371" r:id="rId24"/>
    <p:sldId id="1374" r:id="rId25"/>
    <p:sldId id="1375" r:id="rId26"/>
    <p:sldId id="1235" r:id="rId27"/>
    <p:sldId id="1104" r:id="rId28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13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0000"/>
    <a:srgbClr val="005400"/>
    <a:srgbClr val="008000"/>
    <a:srgbClr val="008BBC"/>
    <a:srgbClr val="00B0EE"/>
    <a:srgbClr val="00ADEA"/>
    <a:srgbClr val="0099CC"/>
    <a:srgbClr val="33CCFF"/>
    <a:srgbClr val="76B531"/>
    <a:srgbClr val="09A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315" autoAdjust="0"/>
    <p:restoredTop sz="96139" autoAdjust="0"/>
  </p:normalViewPr>
  <p:slideViewPr>
    <p:cSldViewPr snapToGrid="0" snapToObjects="1">
      <p:cViewPr varScale="1">
        <p:scale>
          <a:sx n="57" d="100"/>
          <a:sy n="57" d="100"/>
        </p:scale>
        <p:origin x="1446" y="108"/>
      </p:cViewPr>
      <p:guideLst>
        <p:guide orient="horz" pos="3313"/>
        <p:guide/>
      </p:guideLst>
    </p:cSldViewPr>
  </p:slideViewPr>
  <p:outlineViewPr>
    <p:cViewPr>
      <p:scale>
        <a:sx n="33" d="100"/>
        <a:sy n="33" d="100"/>
      </p:scale>
      <p:origin x="0" y="-48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844B72-C1BD-4B3A-8111-6E1A8E820D26}" type="doc">
      <dgm:prSet loTypeId="urn:microsoft.com/office/officeart/2008/layout/VerticalCurvedList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EBADA70D-2CF3-43F6-99F8-C25B1405657D}">
      <dgm:prSet phldrT="[Text]" custT="1"/>
      <dgm:spPr/>
      <dgm:t>
        <a:bodyPr/>
        <a:lstStyle/>
        <a:p>
          <a:r>
            <a:rPr lang="en-US" sz="2600" dirty="0">
              <a:solidFill>
                <a:srgbClr val="1F497D"/>
              </a:solidFill>
              <a:latin typeface="Gadugi" panose="020B0502040204020203" pitchFamily="34" charset="0"/>
              <a:ea typeface="Gadugi" panose="020B0502040204020203" pitchFamily="34" charset="0"/>
            </a:rPr>
            <a:t>Managing Risk</a:t>
          </a:r>
          <a:endParaRPr lang="en-US" sz="2600" dirty="0">
            <a:latin typeface="Gadugi" panose="020B0502040204020203" pitchFamily="34" charset="0"/>
            <a:ea typeface="Gadugi" panose="020B0502040204020203" pitchFamily="34" charset="0"/>
          </a:endParaRPr>
        </a:p>
      </dgm:t>
    </dgm:pt>
    <dgm:pt modelId="{BD53AA60-565B-43E3-8641-F42FB785A2FF}" type="parTrans" cxnId="{E4542BC2-FF55-4951-96CA-958EB2933540}">
      <dgm:prSet/>
      <dgm:spPr/>
      <dgm:t>
        <a:bodyPr/>
        <a:lstStyle/>
        <a:p>
          <a:endParaRPr lang="en-US"/>
        </a:p>
      </dgm:t>
    </dgm:pt>
    <dgm:pt modelId="{EC9F0B89-7157-44F4-A0AC-33AD4AFAE8D0}" type="sibTrans" cxnId="{E4542BC2-FF55-4951-96CA-958EB2933540}">
      <dgm:prSet/>
      <dgm:spPr/>
      <dgm:t>
        <a:bodyPr/>
        <a:lstStyle/>
        <a:p>
          <a:endParaRPr lang="en-US"/>
        </a:p>
      </dgm:t>
    </dgm:pt>
    <dgm:pt modelId="{75A8888F-3750-4432-BD04-DA110F723CD8}">
      <dgm:prSet phldrT="[Text]"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Building an Emergency Fund</a:t>
          </a:r>
        </a:p>
      </dgm:t>
    </dgm:pt>
    <dgm:pt modelId="{EC4557C1-CA4E-4580-B086-E369D2EBE3AE}" type="parTrans" cxnId="{6C9B212C-5A1D-4F50-A6F3-88A05F7E8598}">
      <dgm:prSet/>
      <dgm:spPr/>
      <dgm:t>
        <a:bodyPr/>
        <a:lstStyle/>
        <a:p>
          <a:endParaRPr lang="en-US"/>
        </a:p>
      </dgm:t>
    </dgm:pt>
    <dgm:pt modelId="{1E3B3B07-6FF5-40CF-B5DB-59772FF41F16}" type="sibTrans" cxnId="{6C9B212C-5A1D-4F50-A6F3-88A05F7E8598}">
      <dgm:prSet/>
      <dgm:spPr/>
      <dgm:t>
        <a:bodyPr/>
        <a:lstStyle/>
        <a:p>
          <a:endParaRPr lang="en-US"/>
        </a:p>
      </dgm:t>
    </dgm:pt>
    <dgm:pt modelId="{D6D4FE4A-9F97-479C-B7FB-3E9E2C66C027}">
      <dgm:prSet phldrT="[Text]"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Types of Insurance</a:t>
          </a:r>
        </a:p>
      </dgm:t>
    </dgm:pt>
    <dgm:pt modelId="{C369B0D9-572C-4BA5-832C-DEB41A3608BB}" type="parTrans" cxnId="{BA45B669-24BC-4B98-92AA-9D54067869E7}">
      <dgm:prSet/>
      <dgm:spPr/>
      <dgm:t>
        <a:bodyPr/>
        <a:lstStyle/>
        <a:p>
          <a:endParaRPr lang="en-US"/>
        </a:p>
      </dgm:t>
    </dgm:pt>
    <dgm:pt modelId="{938B1ECF-CF4E-4E24-9F69-29893BCB4FB0}" type="sibTrans" cxnId="{BA45B669-24BC-4B98-92AA-9D54067869E7}">
      <dgm:prSet/>
      <dgm:spPr/>
      <dgm:t>
        <a:bodyPr/>
        <a:lstStyle/>
        <a:p>
          <a:endParaRPr lang="en-US"/>
        </a:p>
      </dgm:t>
    </dgm:pt>
    <dgm:pt modelId="{F78708D7-57E1-4F45-B932-1A01D7E17604}">
      <dgm:prSet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Cost of Insurance</a:t>
          </a:r>
        </a:p>
      </dgm:t>
    </dgm:pt>
    <dgm:pt modelId="{D1F964E2-D4D0-44B5-B228-B6B88ABE7506}" type="parTrans" cxnId="{CF5043C4-AC64-4CA7-8B8C-D2579B87E038}">
      <dgm:prSet/>
      <dgm:spPr/>
      <dgm:t>
        <a:bodyPr/>
        <a:lstStyle/>
        <a:p>
          <a:endParaRPr lang="en-US"/>
        </a:p>
      </dgm:t>
    </dgm:pt>
    <dgm:pt modelId="{992426EB-910E-4903-898E-4737CDEB394B}" type="sibTrans" cxnId="{CF5043C4-AC64-4CA7-8B8C-D2579B87E038}">
      <dgm:prSet/>
      <dgm:spPr/>
      <dgm:t>
        <a:bodyPr/>
        <a:lstStyle/>
        <a:p>
          <a:endParaRPr lang="en-US"/>
        </a:p>
      </dgm:t>
    </dgm:pt>
    <dgm:pt modelId="{202C071A-F997-472A-986E-3B0F4233FA38}">
      <dgm:prSet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Consumer Protection</a:t>
          </a:r>
        </a:p>
      </dgm:t>
    </dgm:pt>
    <dgm:pt modelId="{D509D34A-C728-4493-9E5B-3D91CAEE977F}" type="parTrans" cxnId="{A389EB70-1F2F-45F7-8850-09A53809EC74}">
      <dgm:prSet/>
      <dgm:spPr/>
      <dgm:t>
        <a:bodyPr/>
        <a:lstStyle/>
        <a:p>
          <a:endParaRPr lang="en-US"/>
        </a:p>
      </dgm:t>
    </dgm:pt>
    <dgm:pt modelId="{924CBD40-D611-4423-9F94-A770A306124B}" type="sibTrans" cxnId="{A389EB70-1F2F-45F7-8850-09A53809EC74}">
      <dgm:prSet/>
      <dgm:spPr/>
      <dgm:t>
        <a:bodyPr/>
        <a:lstStyle/>
        <a:p>
          <a:endParaRPr lang="en-US"/>
        </a:p>
      </dgm:t>
    </dgm:pt>
    <dgm:pt modelId="{470B26AD-BDA3-48E0-9853-92B31F792C4B}" type="pres">
      <dgm:prSet presAssocID="{3F844B72-C1BD-4B3A-8111-6E1A8E820D26}" presName="Name0" presStyleCnt="0">
        <dgm:presLayoutVars>
          <dgm:chMax val="7"/>
          <dgm:chPref val="7"/>
          <dgm:dir/>
        </dgm:presLayoutVars>
      </dgm:prSet>
      <dgm:spPr/>
    </dgm:pt>
    <dgm:pt modelId="{65C30473-74A8-4770-BBFE-90797AC357B8}" type="pres">
      <dgm:prSet presAssocID="{3F844B72-C1BD-4B3A-8111-6E1A8E820D26}" presName="Name1" presStyleCnt="0"/>
      <dgm:spPr/>
    </dgm:pt>
    <dgm:pt modelId="{49E99F9C-7284-45FB-98AC-387BCB7469A8}" type="pres">
      <dgm:prSet presAssocID="{3F844B72-C1BD-4B3A-8111-6E1A8E820D26}" presName="cycle" presStyleCnt="0"/>
      <dgm:spPr/>
    </dgm:pt>
    <dgm:pt modelId="{2CFB3EDD-322E-42BE-924B-90DF3517FF63}" type="pres">
      <dgm:prSet presAssocID="{3F844B72-C1BD-4B3A-8111-6E1A8E820D26}" presName="srcNode" presStyleLbl="node1" presStyleIdx="0" presStyleCnt="5"/>
      <dgm:spPr/>
    </dgm:pt>
    <dgm:pt modelId="{ABFA18F0-2B9D-4C82-AEEC-CFB0AD9DCDB3}" type="pres">
      <dgm:prSet presAssocID="{3F844B72-C1BD-4B3A-8111-6E1A8E820D26}" presName="conn" presStyleLbl="parChTrans1D2" presStyleIdx="0" presStyleCnt="1"/>
      <dgm:spPr/>
    </dgm:pt>
    <dgm:pt modelId="{33595094-FE33-473E-8F7B-3DB9A5D4E394}" type="pres">
      <dgm:prSet presAssocID="{3F844B72-C1BD-4B3A-8111-6E1A8E820D26}" presName="extraNode" presStyleLbl="node1" presStyleIdx="0" presStyleCnt="5"/>
      <dgm:spPr/>
    </dgm:pt>
    <dgm:pt modelId="{50FFA3EB-A1E5-4D9D-8A47-A41B9DE37A26}" type="pres">
      <dgm:prSet presAssocID="{3F844B72-C1BD-4B3A-8111-6E1A8E820D26}" presName="dstNode" presStyleLbl="node1" presStyleIdx="0" presStyleCnt="5"/>
      <dgm:spPr/>
    </dgm:pt>
    <dgm:pt modelId="{C0328019-A711-417C-A4F7-8901D734B656}" type="pres">
      <dgm:prSet presAssocID="{EBADA70D-2CF3-43F6-99F8-C25B1405657D}" presName="text_1" presStyleLbl="node1" presStyleIdx="0" presStyleCnt="5">
        <dgm:presLayoutVars>
          <dgm:bulletEnabled val="1"/>
        </dgm:presLayoutVars>
      </dgm:prSet>
      <dgm:spPr/>
    </dgm:pt>
    <dgm:pt modelId="{67B0C910-CD03-4BF3-B170-EDE0975B8B59}" type="pres">
      <dgm:prSet presAssocID="{EBADA70D-2CF3-43F6-99F8-C25B1405657D}" presName="accent_1" presStyleCnt="0"/>
      <dgm:spPr/>
    </dgm:pt>
    <dgm:pt modelId="{D9007465-8C0B-463D-BAD7-86C439777ECF}" type="pres">
      <dgm:prSet presAssocID="{EBADA70D-2CF3-43F6-99F8-C25B1405657D}" presName="accentRepeatNode" presStyleLbl="solidFgAcc1" presStyleIdx="0" presStyleCnt="5"/>
      <dgm:spPr/>
    </dgm:pt>
    <dgm:pt modelId="{2AA67FDF-0CD0-42AA-9CD8-C6FC7740D63F}" type="pres">
      <dgm:prSet presAssocID="{75A8888F-3750-4432-BD04-DA110F723CD8}" presName="text_2" presStyleLbl="node1" presStyleIdx="1" presStyleCnt="5">
        <dgm:presLayoutVars>
          <dgm:bulletEnabled val="1"/>
        </dgm:presLayoutVars>
      </dgm:prSet>
      <dgm:spPr/>
    </dgm:pt>
    <dgm:pt modelId="{657D3C62-C7DD-4B4F-B9CA-B5C20F339098}" type="pres">
      <dgm:prSet presAssocID="{75A8888F-3750-4432-BD04-DA110F723CD8}" presName="accent_2" presStyleCnt="0"/>
      <dgm:spPr/>
    </dgm:pt>
    <dgm:pt modelId="{1C2D38C8-A65A-4BB4-B586-A30041ECEC83}" type="pres">
      <dgm:prSet presAssocID="{75A8888F-3750-4432-BD04-DA110F723CD8}" presName="accentRepeatNode" presStyleLbl="solidFgAcc1" presStyleIdx="1" presStyleCnt="5"/>
      <dgm:spPr/>
    </dgm:pt>
    <dgm:pt modelId="{A7B34250-F36E-4A59-8547-5D1BB912A569}" type="pres">
      <dgm:prSet presAssocID="{D6D4FE4A-9F97-479C-B7FB-3E9E2C66C027}" presName="text_3" presStyleLbl="node1" presStyleIdx="2" presStyleCnt="5">
        <dgm:presLayoutVars>
          <dgm:bulletEnabled val="1"/>
        </dgm:presLayoutVars>
      </dgm:prSet>
      <dgm:spPr/>
    </dgm:pt>
    <dgm:pt modelId="{783C7B99-6005-4A0E-A7AC-CD53AB48449C}" type="pres">
      <dgm:prSet presAssocID="{D6D4FE4A-9F97-479C-B7FB-3E9E2C66C027}" presName="accent_3" presStyleCnt="0"/>
      <dgm:spPr/>
    </dgm:pt>
    <dgm:pt modelId="{FA87F67A-18D6-4B97-9F32-EC0549BDE808}" type="pres">
      <dgm:prSet presAssocID="{D6D4FE4A-9F97-479C-B7FB-3E9E2C66C027}" presName="accentRepeatNode" presStyleLbl="solidFgAcc1" presStyleIdx="2" presStyleCnt="5"/>
      <dgm:spPr/>
    </dgm:pt>
    <dgm:pt modelId="{52BCA3A9-5465-42EE-B8AE-2DC36CBD9BF0}" type="pres">
      <dgm:prSet presAssocID="{F78708D7-57E1-4F45-B932-1A01D7E17604}" presName="text_4" presStyleLbl="node1" presStyleIdx="3" presStyleCnt="5">
        <dgm:presLayoutVars>
          <dgm:bulletEnabled val="1"/>
        </dgm:presLayoutVars>
      </dgm:prSet>
      <dgm:spPr/>
    </dgm:pt>
    <dgm:pt modelId="{5B841054-B2ED-40BF-AD8D-1F143BAEF545}" type="pres">
      <dgm:prSet presAssocID="{F78708D7-57E1-4F45-B932-1A01D7E17604}" presName="accent_4" presStyleCnt="0"/>
      <dgm:spPr/>
    </dgm:pt>
    <dgm:pt modelId="{6B629F65-7FD1-4E98-B520-256BF3A0AF00}" type="pres">
      <dgm:prSet presAssocID="{F78708D7-57E1-4F45-B932-1A01D7E17604}" presName="accentRepeatNode" presStyleLbl="solidFgAcc1" presStyleIdx="3" presStyleCnt="5"/>
      <dgm:spPr/>
    </dgm:pt>
    <dgm:pt modelId="{5842BFD4-712E-4562-8E75-F83AE098EF54}" type="pres">
      <dgm:prSet presAssocID="{202C071A-F997-472A-986E-3B0F4233FA38}" presName="text_5" presStyleLbl="node1" presStyleIdx="4" presStyleCnt="5">
        <dgm:presLayoutVars>
          <dgm:bulletEnabled val="1"/>
        </dgm:presLayoutVars>
      </dgm:prSet>
      <dgm:spPr/>
    </dgm:pt>
    <dgm:pt modelId="{BDEECC9C-A47A-4DE0-94AC-223A64E0918D}" type="pres">
      <dgm:prSet presAssocID="{202C071A-F997-472A-986E-3B0F4233FA38}" presName="accent_5" presStyleCnt="0"/>
      <dgm:spPr/>
    </dgm:pt>
    <dgm:pt modelId="{0A96604C-E815-43F4-9632-D6B1F131176E}" type="pres">
      <dgm:prSet presAssocID="{202C071A-F997-472A-986E-3B0F4233FA38}" presName="accentRepeatNode" presStyleLbl="solidFgAcc1" presStyleIdx="4" presStyleCnt="5"/>
      <dgm:spPr/>
    </dgm:pt>
  </dgm:ptLst>
  <dgm:cxnLst>
    <dgm:cxn modelId="{CF17DA01-087C-49B4-A5FD-24A285F36B07}" type="presOf" srcId="{EC9F0B89-7157-44F4-A0AC-33AD4AFAE8D0}" destId="{ABFA18F0-2B9D-4C82-AEEC-CFB0AD9DCDB3}" srcOrd="0" destOrd="0" presId="urn:microsoft.com/office/officeart/2008/layout/VerticalCurvedList"/>
    <dgm:cxn modelId="{FF485902-42D9-4E47-8CF8-3AC290B94142}" type="presOf" srcId="{202C071A-F997-472A-986E-3B0F4233FA38}" destId="{5842BFD4-712E-4562-8E75-F83AE098EF54}" srcOrd="0" destOrd="0" presId="urn:microsoft.com/office/officeart/2008/layout/VerticalCurvedList"/>
    <dgm:cxn modelId="{6C9B212C-5A1D-4F50-A6F3-88A05F7E8598}" srcId="{3F844B72-C1BD-4B3A-8111-6E1A8E820D26}" destId="{75A8888F-3750-4432-BD04-DA110F723CD8}" srcOrd="1" destOrd="0" parTransId="{EC4557C1-CA4E-4580-B086-E369D2EBE3AE}" sibTransId="{1E3B3B07-6FF5-40CF-B5DB-59772FF41F16}"/>
    <dgm:cxn modelId="{B8E4D63A-7DF8-4742-8CC8-E8BC60E2C618}" type="presOf" srcId="{3F844B72-C1BD-4B3A-8111-6E1A8E820D26}" destId="{470B26AD-BDA3-48E0-9853-92B31F792C4B}" srcOrd="0" destOrd="0" presId="urn:microsoft.com/office/officeart/2008/layout/VerticalCurvedList"/>
    <dgm:cxn modelId="{618FF63F-53B8-4A4F-9B1B-9BC61076BFC5}" type="presOf" srcId="{75A8888F-3750-4432-BD04-DA110F723CD8}" destId="{2AA67FDF-0CD0-42AA-9CD8-C6FC7740D63F}" srcOrd="0" destOrd="0" presId="urn:microsoft.com/office/officeart/2008/layout/VerticalCurvedList"/>
    <dgm:cxn modelId="{F41D9568-2914-4C92-B6F1-697F23B9251D}" type="presOf" srcId="{EBADA70D-2CF3-43F6-99F8-C25B1405657D}" destId="{C0328019-A711-417C-A4F7-8901D734B656}" srcOrd="0" destOrd="0" presId="urn:microsoft.com/office/officeart/2008/layout/VerticalCurvedList"/>
    <dgm:cxn modelId="{BA45B669-24BC-4B98-92AA-9D54067869E7}" srcId="{3F844B72-C1BD-4B3A-8111-6E1A8E820D26}" destId="{D6D4FE4A-9F97-479C-B7FB-3E9E2C66C027}" srcOrd="2" destOrd="0" parTransId="{C369B0D9-572C-4BA5-832C-DEB41A3608BB}" sibTransId="{938B1ECF-CF4E-4E24-9F69-29893BCB4FB0}"/>
    <dgm:cxn modelId="{A389EB70-1F2F-45F7-8850-09A53809EC74}" srcId="{3F844B72-C1BD-4B3A-8111-6E1A8E820D26}" destId="{202C071A-F997-472A-986E-3B0F4233FA38}" srcOrd="4" destOrd="0" parTransId="{D509D34A-C728-4493-9E5B-3D91CAEE977F}" sibTransId="{924CBD40-D611-4423-9F94-A770A306124B}"/>
    <dgm:cxn modelId="{C8E00A53-ED7F-4A74-BF98-74B5FC747619}" type="presOf" srcId="{F78708D7-57E1-4F45-B932-1A01D7E17604}" destId="{52BCA3A9-5465-42EE-B8AE-2DC36CBD9BF0}" srcOrd="0" destOrd="0" presId="urn:microsoft.com/office/officeart/2008/layout/VerticalCurvedList"/>
    <dgm:cxn modelId="{2DEDB79C-CBD5-489B-87A9-F49D621EF422}" type="presOf" srcId="{D6D4FE4A-9F97-479C-B7FB-3E9E2C66C027}" destId="{A7B34250-F36E-4A59-8547-5D1BB912A569}" srcOrd="0" destOrd="0" presId="urn:microsoft.com/office/officeart/2008/layout/VerticalCurvedList"/>
    <dgm:cxn modelId="{E4542BC2-FF55-4951-96CA-958EB2933540}" srcId="{3F844B72-C1BD-4B3A-8111-6E1A8E820D26}" destId="{EBADA70D-2CF3-43F6-99F8-C25B1405657D}" srcOrd="0" destOrd="0" parTransId="{BD53AA60-565B-43E3-8641-F42FB785A2FF}" sibTransId="{EC9F0B89-7157-44F4-A0AC-33AD4AFAE8D0}"/>
    <dgm:cxn modelId="{CF5043C4-AC64-4CA7-8B8C-D2579B87E038}" srcId="{3F844B72-C1BD-4B3A-8111-6E1A8E820D26}" destId="{F78708D7-57E1-4F45-B932-1A01D7E17604}" srcOrd="3" destOrd="0" parTransId="{D1F964E2-D4D0-44B5-B228-B6B88ABE7506}" sibTransId="{992426EB-910E-4903-898E-4737CDEB394B}"/>
    <dgm:cxn modelId="{1D0144A0-39B1-41DE-9352-78A8499C9D2C}" type="presParOf" srcId="{470B26AD-BDA3-48E0-9853-92B31F792C4B}" destId="{65C30473-74A8-4770-BBFE-90797AC357B8}" srcOrd="0" destOrd="0" presId="urn:microsoft.com/office/officeart/2008/layout/VerticalCurvedList"/>
    <dgm:cxn modelId="{F7BBE60C-6896-4E0A-82C4-12B1B7A4A3F4}" type="presParOf" srcId="{65C30473-74A8-4770-BBFE-90797AC357B8}" destId="{49E99F9C-7284-45FB-98AC-387BCB7469A8}" srcOrd="0" destOrd="0" presId="urn:microsoft.com/office/officeart/2008/layout/VerticalCurvedList"/>
    <dgm:cxn modelId="{640F3C31-D841-400C-9765-74BB678DC5CB}" type="presParOf" srcId="{49E99F9C-7284-45FB-98AC-387BCB7469A8}" destId="{2CFB3EDD-322E-42BE-924B-90DF3517FF63}" srcOrd="0" destOrd="0" presId="urn:microsoft.com/office/officeart/2008/layout/VerticalCurvedList"/>
    <dgm:cxn modelId="{D180A6AF-5B20-439A-9A8D-4797D5E15DA2}" type="presParOf" srcId="{49E99F9C-7284-45FB-98AC-387BCB7469A8}" destId="{ABFA18F0-2B9D-4C82-AEEC-CFB0AD9DCDB3}" srcOrd="1" destOrd="0" presId="urn:microsoft.com/office/officeart/2008/layout/VerticalCurvedList"/>
    <dgm:cxn modelId="{C80FB37C-AF58-425E-BC4F-2DD64B9C5BCC}" type="presParOf" srcId="{49E99F9C-7284-45FB-98AC-387BCB7469A8}" destId="{33595094-FE33-473E-8F7B-3DB9A5D4E394}" srcOrd="2" destOrd="0" presId="urn:microsoft.com/office/officeart/2008/layout/VerticalCurvedList"/>
    <dgm:cxn modelId="{8B1F1547-C0DF-4E4D-A16A-2FB06C816DC3}" type="presParOf" srcId="{49E99F9C-7284-45FB-98AC-387BCB7469A8}" destId="{50FFA3EB-A1E5-4D9D-8A47-A41B9DE37A26}" srcOrd="3" destOrd="0" presId="urn:microsoft.com/office/officeart/2008/layout/VerticalCurvedList"/>
    <dgm:cxn modelId="{ECAD7F99-7D2E-4CCF-9CFF-1256EFB978A1}" type="presParOf" srcId="{65C30473-74A8-4770-BBFE-90797AC357B8}" destId="{C0328019-A711-417C-A4F7-8901D734B656}" srcOrd="1" destOrd="0" presId="urn:microsoft.com/office/officeart/2008/layout/VerticalCurvedList"/>
    <dgm:cxn modelId="{97860DB3-6332-4FEF-A613-F095083C97E7}" type="presParOf" srcId="{65C30473-74A8-4770-BBFE-90797AC357B8}" destId="{67B0C910-CD03-4BF3-B170-EDE0975B8B59}" srcOrd="2" destOrd="0" presId="urn:microsoft.com/office/officeart/2008/layout/VerticalCurvedList"/>
    <dgm:cxn modelId="{39D71F88-3E72-4FE0-91CF-9FD4D0F53803}" type="presParOf" srcId="{67B0C910-CD03-4BF3-B170-EDE0975B8B59}" destId="{D9007465-8C0B-463D-BAD7-86C439777ECF}" srcOrd="0" destOrd="0" presId="urn:microsoft.com/office/officeart/2008/layout/VerticalCurvedList"/>
    <dgm:cxn modelId="{AEC4B4F4-FE03-417F-AF63-0CD465D1477F}" type="presParOf" srcId="{65C30473-74A8-4770-BBFE-90797AC357B8}" destId="{2AA67FDF-0CD0-42AA-9CD8-C6FC7740D63F}" srcOrd="3" destOrd="0" presId="urn:microsoft.com/office/officeart/2008/layout/VerticalCurvedList"/>
    <dgm:cxn modelId="{4550A935-770F-48C2-9A26-8B0B8CD1B68F}" type="presParOf" srcId="{65C30473-74A8-4770-BBFE-90797AC357B8}" destId="{657D3C62-C7DD-4B4F-B9CA-B5C20F339098}" srcOrd="4" destOrd="0" presId="urn:microsoft.com/office/officeart/2008/layout/VerticalCurvedList"/>
    <dgm:cxn modelId="{7FCAC77A-FA91-4345-A62C-CCE411CF90DC}" type="presParOf" srcId="{657D3C62-C7DD-4B4F-B9CA-B5C20F339098}" destId="{1C2D38C8-A65A-4BB4-B586-A30041ECEC83}" srcOrd="0" destOrd="0" presId="urn:microsoft.com/office/officeart/2008/layout/VerticalCurvedList"/>
    <dgm:cxn modelId="{D5A2A090-E641-4AED-BE8F-FBC483207F3C}" type="presParOf" srcId="{65C30473-74A8-4770-BBFE-90797AC357B8}" destId="{A7B34250-F36E-4A59-8547-5D1BB912A569}" srcOrd="5" destOrd="0" presId="urn:microsoft.com/office/officeart/2008/layout/VerticalCurvedList"/>
    <dgm:cxn modelId="{4ED3239E-ABC2-49D8-8FC2-30BEB6FA7327}" type="presParOf" srcId="{65C30473-74A8-4770-BBFE-90797AC357B8}" destId="{783C7B99-6005-4A0E-A7AC-CD53AB48449C}" srcOrd="6" destOrd="0" presId="urn:microsoft.com/office/officeart/2008/layout/VerticalCurvedList"/>
    <dgm:cxn modelId="{F1718372-4114-4B84-B9B5-628E6862E53C}" type="presParOf" srcId="{783C7B99-6005-4A0E-A7AC-CD53AB48449C}" destId="{FA87F67A-18D6-4B97-9F32-EC0549BDE808}" srcOrd="0" destOrd="0" presId="urn:microsoft.com/office/officeart/2008/layout/VerticalCurvedList"/>
    <dgm:cxn modelId="{6EFFF974-9CD3-4B5D-BBFF-D19F8094D8DF}" type="presParOf" srcId="{65C30473-74A8-4770-BBFE-90797AC357B8}" destId="{52BCA3A9-5465-42EE-B8AE-2DC36CBD9BF0}" srcOrd="7" destOrd="0" presId="urn:microsoft.com/office/officeart/2008/layout/VerticalCurvedList"/>
    <dgm:cxn modelId="{F6596FCF-4221-410E-92EA-BC38B74FDBEB}" type="presParOf" srcId="{65C30473-74A8-4770-BBFE-90797AC357B8}" destId="{5B841054-B2ED-40BF-AD8D-1F143BAEF545}" srcOrd="8" destOrd="0" presId="urn:microsoft.com/office/officeart/2008/layout/VerticalCurvedList"/>
    <dgm:cxn modelId="{315EDE0A-7A14-4A7B-9F87-2435EDCD340A}" type="presParOf" srcId="{5B841054-B2ED-40BF-AD8D-1F143BAEF545}" destId="{6B629F65-7FD1-4E98-B520-256BF3A0AF00}" srcOrd="0" destOrd="0" presId="urn:microsoft.com/office/officeart/2008/layout/VerticalCurvedList"/>
    <dgm:cxn modelId="{47360672-2AB9-407D-A25B-96189B763DD4}" type="presParOf" srcId="{65C30473-74A8-4770-BBFE-90797AC357B8}" destId="{5842BFD4-712E-4562-8E75-F83AE098EF54}" srcOrd="9" destOrd="0" presId="urn:microsoft.com/office/officeart/2008/layout/VerticalCurvedList"/>
    <dgm:cxn modelId="{EE7FC3F2-4805-4DEC-8119-85A77E86B2DB}" type="presParOf" srcId="{65C30473-74A8-4770-BBFE-90797AC357B8}" destId="{BDEECC9C-A47A-4DE0-94AC-223A64E0918D}" srcOrd="10" destOrd="0" presId="urn:microsoft.com/office/officeart/2008/layout/VerticalCurvedList"/>
    <dgm:cxn modelId="{F8EB5583-AC2D-4CEC-8CDF-D8FC12A46CBF}" type="presParOf" srcId="{BDEECC9C-A47A-4DE0-94AC-223A64E0918D}" destId="{0A96604C-E815-43F4-9632-D6B1F131176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FA18F0-2B9D-4C82-AEEC-CFB0AD9DCDB3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328019-A711-417C-A4F7-8901D734B656}">
      <dsp:nvSpPr>
        <dsp:cNvPr id="0" name=""/>
        <dsp:cNvSpPr/>
      </dsp:nvSpPr>
      <dsp:spPr>
        <a:xfrm>
          <a:off x="384538" y="253918"/>
          <a:ext cx="5656275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rgbClr val="1F497D"/>
              </a:solidFill>
              <a:latin typeface="Gadugi" panose="020B0502040204020203" pitchFamily="34" charset="0"/>
              <a:ea typeface="Gadugi" panose="020B0502040204020203" pitchFamily="34" charset="0"/>
            </a:rPr>
            <a:t>Managing Risk</a:t>
          </a:r>
          <a:endParaRPr lang="en-US" sz="2600" kern="1200" dirty="0">
            <a:latin typeface="Gadugi" panose="020B0502040204020203" pitchFamily="34" charset="0"/>
            <a:ea typeface="Gadugi" panose="020B0502040204020203" pitchFamily="34" charset="0"/>
          </a:endParaRPr>
        </a:p>
      </dsp:txBody>
      <dsp:txXfrm>
        <a:off x="384538" y="253918"/>
        <a:ext cx="5656275" cy="508162"/>
      </dsp:txXfrm>
    </dsp:sp>
    <dsp:sp modelId="{D9007465-8C0B-463D-BAD7-86C439777ECF}">
      <dsp:nvSpPr>
        <dsp:cNvPr id="0" name=""/>
        <dsp:cNvSpPr/>
      </dsp:nvSpPr>
      <dsp:spPr>
        <a:xfrm>
          <a:off x="66936" y="190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A67FDF-0CD0-42AA-9CD8-C6FC7740D63F}">
      <dsp:nvSpPr>
        <dsp:cNvPr id="0" name=""/>
        <dsp:cNvSpPr/>
      </dsp:nvSpPr>
      <dsp:spPr>
        <a:xfrm>
          <a:off x="748672" y="1015918"/>
          <a:ext cx="5292140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Building an Emergency Fund</a:t>
          </a:r>
        </a:p>
      </dsp:txBody>
      <dsp:txXfrm>
        <a:off x="748672" y="1015918"/>
        <a:ext cx="5292140" cy="508162"/>
      </dsp:txXfrm>
    </dsp:sp>
    <dsp:sp modelId="{1C2D38C8-A65A-4BB4-B586-A30041ECEC83}">
      <dsp:nvSpPr>
        <dsp:cNvPr id="0" name=""/>
        <dsp:cNvSpPr/>
      </dsp:nvSpPr>
      <dsp:spPr>
        <a:xfrm>
          <a:off x="431071" y="952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7B34250-F36E-4A59-8547-5D1BB912A569}">
      <dsp:nvSpPr>
        <dsp:cNvPr id="0" name=""/>
        <dsp:cNvSpPr/>
      </dsp:nvSpPr>
      <dsp:spPr>
        <a:xfrm>
          <a:off x="860432" y="1777918"/>
          <a:ext cx="5180380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Types of Insurance</a:t>
          </a:r>
        </a:p>
      </dsp:txBody>
      <dsp:txXfrm>
        <a:off x="860432" y="1777918"/>
        <a:ext cx="5180380" cy="508162"/>
      </dsp:txXfrm>
    </dsp:sp>
    <dsp:sp modelId="{FA87F67A-18D6-4B97-9F32-EC0549BDE808}">
      <dsp:nvSpPr>
        <dsp:cNvPr id="0" name=""/>
        <dsp:cNvSpPr/>
      </dsp:nvSpPr>
      <dsp:spPr>
        <a:xfrm>
          <a:off x="542831" y="1714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BCA3A9-5465-42EE-B8AE-2DC36CBD9BF0}">
      <dsp:nvSpPr>
        <dsp:cNvPr id="0" name=""/>
        <dsp:cNvSpPr/>
      </dsp:nvSpPr>
      <dsp:spPr>
        <a:xfrm>
          <a:off x="748672" y="2539918"/>
          <a:ext cx="5292140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Cost of Insurance</a:t>
          </a:r>
        </a:p>
      </dsp:txBody>
      <dsp:txXfrm>
        <a:off x="748672" y="2539918"/>
        <a:ext cx="5292140" cy="508162"/>
      </dsp:txXfrm>
    </dsp:sp>
    <dsp:sp modelId="{6B629F65-7FD1-4E98-B520-256BF3A0AF00}">
      <dsp:nvSpPr>
        <dsp:cNvPr id="0" name=""/>
        <dsp:cNvSpPr/>
      </dsp:nvSpPr>
      <dsp:spPr>
        <a:xfrm>
          <a:off x="431071" y="2476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842BFD4-712E-4562-8E75-F83AE098EF54}">
      <dsp:nvSpPr>
        <dsp:cNvPr id="0" name=""/>
        <dsp:cNvSpPr/>
      </dsp:nvSpPr>
      <dsp:spPr>
        <a:xfrm>
          <a:off x="384538" y="3301918"/>
          <a:ext cx="5656275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Consumer Protection</a:t>
          </a:r>
        </a:p>
      </dsp:txBody>
      <dsp:txXfrm>
        <a:off x="384538" y="3301918"/>
        <a:ext cx="5656275" cy="508162"/>
      </dsp:txXfrm>
    </dsp:sp>
    <dsp:sp modelId="{0A96604C-E815-43F4-9632-D6B1F131176E}">
      <dsp:nvSpPr>
        <dsp:cNvPr id="0" name=""/>
        <dsp:cNvSpPr/>
      </dsp:nvSpPr>
      <dsp:spPr>
        <a:xfrm>
          <a:off x="66936" y="3238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3" y="0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/>
          <a:lstStyle>
            <a:lvl1pPr algn="r">
              <a:defRPr sz="1300"/>
            </a:lvl1pPr>
          </a:lstStyle>
          <a:p>
            <a:fld id="{314B95DC-6F98-490A-ABD8-174091D6D8F6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19174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3" y="9119174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 anchor="b"/>
          <a:lstStyle>
            <a:lvl1pPr algn="r">
              <a:defRPr sz="1300"/>
            </a:lvl1pPr>
          </a:lstStyle>
          <a:p>
            <a:fld id="{AE839DF7-E361-4FDC-9E28-315F6FF2F6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06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1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/>
          <a:lstStyle>
            <a:lvl1pPr algn="r">
              <a:defRPr sz="1300"/>
            </a:lvl1pPr>
          </a:lstStyle>
          <a:p>
            <a:fld id="{F4F27919-B2FD-4AC1-B915-E07292CBF55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6" tIns="48318" rIns="96636" bIns="4831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2"/>
            <a:ext cx="5852160" cy="4320540"/>
          </a:xfrm>
          <a:prstGeom prst="rect">
            <a:avLst/>
          </a:prstGeom>
        </p:spPr>
        <p:txBody>
          <a:bodyPr vert="horz" lIns="96636" tIns="48318" rIns="96636" bIns="483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119475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5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 anchor="b"/>
          <a:lstStyle>
            <a:lvl1pPr algn="r">
              <a:defRPr sz="1300"/>
            </a:lvl1pPr>
          </a:lstStyle>
          <a:p>
            <a:fld id="{11689924-04B1-45C6-99C1-3F4725B7D6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15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145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04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9699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 we’re going to talk about:</a:t>
            </a:r>
          </a:p>
          <a:p>
            <a:endParaRPr lang="en-US" dirty="0"/>
          </a:p>
          <a:p>
            <a:r>
              <a:rPr lang="en-US" dirty="0"/>
              <a:t>Money values and setting financial goals</a:t>
            </a:r>
          </a:p>
          <a:p>
            <a:endParaRPr lang="en-US" dirty="0"/>
          </a:p>
          <a:p>
            <a:r>
              <a:rPr lang="en-US" dirty="0"/>
              <a:t>Creating a Money Map</a:t>
            </a:r>
          </a:p>
          <a:p>
            <a:endParaRPr lang="en-US" dirty="0"/>
          </a:p>
          <a:p>
            <a:r>
              <a:rPr lang="en-US" dirty="0"/>
              <a:t>Making good financial</a:t>
            </a:r>
            <a:r>
              <a:rPr lang="en-US" baseline="0" dirty="0"/>
              <a:t> choices</a:t>
            </a:r>
          </a:p>
          <a:p>
            <a:endParaRPr lang="en-US" baseline="0" dirty="0"/>
          </a:p>
          <a:p>
            <a:r>
              <a:rPr lang="en-US" baseline="0" dirty="0"/>
              <a:t>Knowing how your cash flows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6E249-04A4-4C32-8828-171CAF85334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2775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523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3749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5852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928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CE1E70-6E10-439F-A8DD-96111E1D8FF5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100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41488" y="465138"/>
            <a:ext cx="3621087" cy="2716212"/>
          </a:xfrm>
          <a:ln/>
        </p:spPr>
      </p:sp>
      <p:sp>
        <p:nvSpPr>
          <p:cNvPr id="1004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2310" y="3749040"/>
            <a:ext cx="5618480" cy="418909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657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CE1E70-6E10-439F-A8DD-96111E1D8FF5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100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41488" y="465138"/>
            <a:ext cx="3621087" cy="2716212"/>
          </a:xfrm>
          <a:ln/>
        </p:spPr>
      </p:sp>
      <p:sp>
        <p:nvSpPr>
          <p:cNvPr id="1004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2310" y="3749040"/>
            <a:ext cx="5618480" cy="418909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582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CE1E70-6E10-439F-A8DD-96111E1D8FF5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100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41488" y="465138"/>
            <a:ext cx="3621087" cy="2716212"/>
          </a:xfrm>
          <a:ln/>
        </p:spPr>
      </p:sp>
      <p:sp>
        <p:nvSpPr>
          <p:cNvPr id="1004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2310" y="3749040"/>
            <a:ext cx="5618480" cy="418909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600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CE1E70-6E10-439F-A8DD-96111E1D8FF5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100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41488" y="465138"/>
            <a:ext cx="3621087" cy="2716212"/>
          </a:xfrm>
          <a:ln/>
        </p:spPr>
      </p:sp>
      <p:sp>
        <p:nvSpPr>
          <p:cNvPr id="1004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2310" y="3749040"/>
            <a:ext cx="5618480" cy="418909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5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EB2EA7-0D6A-4A06-812C-FFA2E2FB2223}" type="slidenum">
              <a:rPr lang="en-US"/>
              <a:pPr/>
              <a:t>8</a:t>
            </a:fld>
            <a:endParaRPr lang="en-US"/>
          </a:p>
        </p:txBody>
      </p:sp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41488" y="465138"/>
            <a:ext cx="3621087" cy="2716212"/>
          </a:xfrm>
          <a:ln/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2310" y="3181350"/>
            <a:ext cx="5618480" cy="542956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US" sz="1000" b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80000"/>
              </a:lnSpc>
            </a:pPr>
            <a:endParaRPr lang="en-US" sz="1000" b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031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F898AA-3986-4C9A-9A1A-3A3D2D126D2E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78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628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28600" y="6071526"/>
            <a:ext cx="2799604" cy="663006"/>
            <a:chOff x="6355080" y="269053"/>
            <a:chExt cx="2799604" cy="663006"/>
          </a:xfrm>
        </p:grpSpPr>
        <p:pic>
          <p:nvPicPr>
            <p:cNvPr id="8" name="Picture 7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2">
                      <a:lumMod val="50000"/>
                    </a:schemeClr>
                  </a:solidFill>
                </a:rPr>
                <a:t> www.buildingyourfinancialhouse.org </a:t>
              </a:r>
              <a:r>
                <a:rPr lang="en-US" sz="800" dirty="0">
                  <a:solidFill>
                    <a:schemeClr val="tx2">
                      <a:lumMod val="50000"/>
                    </a:schemeClr>
                  </a:solidFill>
                </a:rPr>
                <a:t>(2020)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935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-17462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4827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71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069CCBE-8B26-4C9D-A48C-96D93D4238C8}"/>
              </a:ext>
            </a:extLst>
          </p:cNvPr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3" name="Picture 2" descr="print_logo.eps">
              <a:extLst>
                <a:ext uri="{FF2B5EF4-FFF2-40B4-BE49-F238E27FC236}">
                  <a16:creationId xmlns:a16="http://schemas.microsoft.com/office/drawing/2014/main" id="{27840C1F-BD0F-4D7C-98DC-CE688C3A0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D50699B-F75B-47F6-A7B6-FB28B096011F}"/>
                </a:ext>
              </a:extLst>
            </p:cNvPr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050" dirty="0">
                  <a:solidFill>
                    <a:prstClr val="white"/>
                  </a:solidFill>
                </a:rPr>
                <a:t>      www.buildingyourfinancialhouse.org </a:t>
              </a:r>
              <a:endParaRPr lang="en-US" sz="8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6384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255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318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77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31E8-2B9F-4BFB-8350-B88446784C27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80FE4-0BA7-45C5-96EA-5EF6C6E17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1894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YFH-RFR 20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7" name="Picture 6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1"/>
                  </a:solidFill>
                </a:rPr>
                <a:t> www.buildingyourfinancialhouse.org </a:t>
              </a:r>
              <a:r>
                <a:rPr lang="en-US" sz="800" dirty="0">
                  <a:solidFill>
                    <a:schemeClr val="tx1"/>
                  </a:solidFill>
                </a:rPr>
                <a:t>(2019)</a:t>
              </a:r>
            </a:p>
          </p:txBody>
        </p:sp>
      </p:grpSp>
      <p:sp>
        <p:nvSpPr>
          <p:cNvPr id="9" name="Footer Placeholder 6"/>
          <p:cNvSpPr txBox="1">
            <a:spLocks/>
          </p:cNvSpPr>
          <p:nvPr userDrawn="1"/>
        </p:nvSpPr>
        <p:spPr>
          <a:xfrm>
            <a:off x="0" y="6235699"/>
            <a:ext cx="6502400" cy="5943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/>
              <a:t>Readine</a:t>
            </a:r>
            <a:r>
              <a:rPr lang="en-US" sz="1400" i="1" dirty="0"/>
              <a:t>$$ </a:t>
            </a:r>
            <a:r>
              <a:rPr lang="en-US" sz="1800" dirty="0"/>
              <a:t>for Reentry</a:t>
            </a:r>
          </a:p>
        </p:txBody>
      </p:sp>
    </p:spTree>
    <p:extLst>
      <p:ext uri="{BB962C8B-B14F-4D97-AF65-F5344CB8AC3E}">
        <p14:creationId xmlns:p14="http://schemas.microsoft.com/office/powerpoint/2010/main" val="40977661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YFH.org-20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7" name="Picture 6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1"/>
                  </a:solidFill>
                </a:rPr>
                <a:t> www.buildingyourfinancialhouse.org </a:t>
              </a:r>
              <a:r>
                <a:rPr lang="en-US" sz="800" dirty="0">
                  <a:solidFill>
                    <a:schemeClr val="tx1"/>
                  </a:solidFill>
                </a:rPr>
                <a:t>(2019)</a:t>
              </a:r>
            </a:p>
          </p:txBody>
        </p:sp>
      </p:grp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0980FE4-0BA7-45C5-96EA-5EF6C6E17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259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28600" y="6071526"/>
            <a:ext cx="2799604" cy="663006"/>
            <a:chOff x="6355080" y="269053"/>
            <a:chExt cx="2799604" cy="663006"/>
          </a:xfrm>
        </p:grpSpPr>
        <p:pic>
          <p:nvPicPr>
            <p:cNvPr id="8" name="Picture 7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050" dirty="0">
                  <a:solidFill>
                    <a:srgbClr val="1F497D">
                      <a:lumMod val="50000"/>
                    </a:srgbClr>
                  </a:solidFill>
                </a:rPr>
                <a:t> www.buildingyourfinancialhouse.org </a:t>
              </a:r>
              <a:r>
                <a:rPr lang="en-US" sz="800" dirty="0">
                  <a:solidFill>
                    <a:srgbClr val="1F497D">
                      <a:lumMod val="50000"/>
                    </a:srgbClr>
                  </a:solidFill>
                </a:rPr>
                <a:t>(2020)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050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94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6766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984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8483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1265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8876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4588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172200"/>
            <a:ext cx="2590800" cy="545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42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751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2798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36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749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Renewed BYFH 20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152400" y="685800"/>
            <a:ext cx="8915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0" y="12700"/>
            <a:ext cx="9144000" cy="762000"/>
          </a:xfrm>
          <a:prstGeom prst="rect">
            <a:avLst/>
          </a:prstGeom>
          <a:solidFill>
            <a:schemeClr val="tx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983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46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19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34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E0530DB-7B61-4825-B74D-DEDB650C5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FE3675-FC94-45CC-B8BB-834F89A2CDD0}"/>
              </a:ext>
            </a:extLst>
          </p:cNvPr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567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464" y="6172200"/>
            <a:ext cx="2590800" cy="545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9303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11" name="Picture 10" descr="print_logo.eps"/>
            <p:cNvPicPr>
              <a:picLocks noChangeAspect="1"/>
            </p:cNvPicPr>
            <p:nvPr/>
          </p:nvPicPr>
          <p:blipFill>
            <a:blip r:embed="rId3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050" dirty="0">
                  <a:solidFill>
                    <a:prstClr val="white"/>
                  </a:solidFill>
                </a:rPr>
                <a:t>      www.buildingyourfinancialhouse.org </a:t>
              </a:r>
              <a:endParaRPr lang="en-US" sz="800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14" name="Straight Connector 13"/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-76800" y="1382076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BD6EC0B-45FD-4548-AAFA-74FDDC302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950" y="1568451"/>
            <a:ext cx="5111750" cy="4375150"/>
          </a:xfrm>
        </p:spPr>
        <p:txBody>
          <a:bodyPr/>
          <a:lstStyle>
            <a:lvl1pPr>
              <a:defRPr sz="32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5259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79000">
              <a:schemeClr val="accent1">
                <a:lumMod val="20000"/>
                <a:lumOff val="80000"/>
              </a:schemeClr>
            </a:gs>
            <a:gs pos="100000">
              <a:schemeClr val="tx2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9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9" r:id="rId10"/>
    <p:sldLayoutId id="2147483880" r:id="rId11"/>
    <p:sldLayoutId id="2147483881" r:id="rId12"/>
    <p:sldLayoutId id="2147483873" r:id="rId13"/>
    <p:sldLayoutId id="2147483874" r:id="rId14"/>
    <p:sldLayoutId id="2147483875" r:id="rId15"/>
    <p:sldLayoutId id="2147483884" r:id="rId16"/>
    <p:sldLayoutId id="2147483885" r:id="rId17"/>
    <p:sldLayoutId id="2147483886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79000">
              <a:schemeClr val="accent1">
                <a:lumMod val="20000"/>
                <a:lumOff val="80000"/>
              </a:schemeClr>
            </a:gs>
            <a:gs pos="100000">
              <a:schemeClr val="tx2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5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bluediamondgallery.com/handwriting/t/take-action.html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emssolutionsint.blogspot.com/2012/10/the-lstat-life-support-for-trauma-and.html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lickr.com/photos/sanfranannie/5362830236" TargetMode="External"/><Relationship Id="rId5" Type="http://schemas.openxmlformats.org/officeDocument/2006/relationships/image" Target="../media/image7.jpg"/><Relationship Id="rId10" Type="http://schemas.microsoft.com/office/2007/relationships/hdphoto" Target="../media/hdphoto2.wdp"/><Relationship Id="rId4" Type="http://schemas.openxmlformats.org/officeDocument/2006/relationships/hyperlink" Target="https://pixnio.com/transportation-vehicles/cars-automobile/car-vehicle-fast-auto-automobile-transportation" TargetMode="External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hyperlink" Target="https://pixnio.com/transportation-vehicles/cars-automobile/car-vehicle-fast-auto-automobile-transportation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mssolutionsint.blogspot.com/2012/10/the-lstat-life-support-for-trauma-and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lickr.com/photos/sanfranannie/5362830236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creativesolvibrations.com/the-most-astonishing-outdoor-advertising-ideas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077496" y="2656952"/>
            <a:ext cx="4856704" cy="1076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4" b="25643"/>
          <a:stretch/>
        </p:blipFill>
        <p:spPr bwMode="auto">
          <a:xfrm>
            <a:off x="4132943" y="2701925"/>
            <a:ext cx="2724150" cy="752475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9" r="59411" b="26618"/>
          <a:stretch/>
        </p:blipFill>
        <p:spPr bwMode="auto">
          <a:xfrm>
            <a:off x="2077496" y="2682352"/>
            <a:ext cx="2004647" cy="772048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8"/>
          <a:stretch/>
        </p:blipFill>
        <p:spPr bwMode="auto">
          <a:xfrm>
            <a:off x="2097592" y="3552908"/>
            <a:ext cx="4800600" cy="180892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H="1" flipV="1">
            <a:off x="2133600" y="3509407"/>
            <a:ext cx="4737799" cy="2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36737974-8FF8-46F3-84D9-3190CBE3CDE1}"/>
              </a:ext>
            </a:extLst>
          </p:cNvPr>
          <p:cNvSpPr txBox="1">
            <a:spLocks/>
          </p:cNvSpPr>
          <p:nvPr/>
        </p:nvSpPr>
        <p:spPr>
          <a:xfrm>
            <a:off x="723900" y="3195376"/>
            <a:ext cx="7696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Part III</a:t>
            </a:r>
          </a:p>
        </p:txBody>
      </p:sp>
    </p:spTree>
    <p:extLst>
      <p:ext uri="{BB962C8B-B14F-4D97-AF65-F5344CB8AC3E}">
        <p14:creationId xmlns:p14="http://schemas.microsoft.com/office/powerpoint/2010/main" val="25978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Arrow: Right 45">
            <a:extLst>
              <a:ext uri="{FF2B5EF4-FFF2-40B4-BE49-F238E27FC236}">
                <a16:creationId xmlns:a16="http://schemas.microsoft.com/office/drawing/2014/main" id="{50072D5C-BFAE-4C4E-8AE3-9E14B0D421F9}"/>
              </a:ext>
            </a:extLst>
          </p:cNvPr>
          <p:cNvSpPr/>
          <p:nvPr/>
        </p:nvSpPr>
        <p:spPr>
          <a:xfrm>
            <a:off x="1565651" y="3671698"/>
            <a:ext cx="3200400" cy="826643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consumerfinance.gov</a:t>
            </a:r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D7A484CA-36FC-4B49-8668-C52C9CAF8ED4}"/>
              </a:ext>
            </a:extLst>
          </p:cNvPr>
          <p:cNvSpPr/>
          <p:nvPr/>
        </p:nvSpPr>
        <p:spPr>
          <a:xfrm>
            <a:off x="1565651" y="5984099"/>
            <a:ext cx="3200400" cy="826642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FDIC.gov</a:t>
            </a: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FA0001B1-51C4-4CC8-B573-1F06C432C0E2}"/>
              </a:ext>
            </a:extLst>
          </p:cNvPr>
          <p:cNvSpPr/>
          <p:nvPr/>
        </p:nvSpPr>
        <p:spPr>
          <a:xfrm>
            <a:off x="1565651" y="1099899"/>
            <a:ext cx="3200400" cy="828396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USA.gov</a:t>
            </a:r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DF449D0A-FA10-4176-B151-C79A10392ECD}"/>
              </a:ext>
            </a:extLst>
          </p:cNvPr>
          <p:cNvSpPr/>
          <p:nvPr/>
        </p:nvSpPr>
        <p:spPr>
          <a:xfrm>
            <a:off x="1565651" y="2448112"/>
            <a:ext cx="3200400" cy="831548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finra.org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3E1F151-0F30-43F9-9D44-D00BC5FD1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National Resources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9A82AA6-845C-461F-AA49-84D6CAF1201D}"/>
              </a:ext>
            </a:extLst>
          </p:cNvPr>
          <p:cNvSpPr/>
          <p:nvPr/>
        </p:nvSpPr>
        <p:spPr>
          <a:xfrm>
            <a:off x="2955" y="1057318"/>
            <a:ext cx="1562697" cy="665160"/>
          </a:xfrm>
          <a:custGeom>
            <a:avLst/>
            <a:gdLst>
              <a:gd name="connsiteX0" fmla="*/ 0 w 1562697"/>
              <a:gd name="connsiteY0" fmla="*/ 0 h 961016"/>
              <a:gd name="connsiteX1" fmla="*/ 1562697 w 1562697"/>
              <a:gd name="connsiteY1" fmla="*/ 360370 h 961016"/>
              <a:gd name="connsiteX2" fmla="*/ 1562697 w 1562697"/>
              <a:gd name="connsiteY2" fmla="*/ 961016 h 961016"/>
              <a:gd name="connsiteX3" fmla="*/ 0 w 1562697"/>
              <a:gd name="connsiteY3" fmla="*/ 648897 h 961016"/>
              <a:gd name="connsiteX4" fmla="*/ 0 w 1562697"/>
              <a:gd name="connsiteY4" fmla="*/ 0 h 96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961016">
                <a:moveTo>
                  <a:pt x="0" y="0"/>
                </a:moveTo>
                <a:lnTo>
                  <a:pt x="1562697" y="360370"/>
                </a:lnTo>
                <a:lnTo>
                  <a:pt x="1562697" y="961016"/>
                </a:lnTo>
                <a:lnTo>
                  <a:pt x="0" y="6488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717E259-2253-4549-AC4E-04EA2E7895E6}"/>
              </a:ext>
            </a:extLst>
          </p:cNvPr>
          <p:cNvSpPr/>
          <p:nvPr/>
        </p:nvSpPr>
        <p:spPr>
          <a:xfrm>
            <a:off x="2955" y="2515106"/>
            <a:ext cx="1562697" cy="555586"/>
          </a:xfrm>
          <a:custGeom>
            <a:avLst/>
            <a:gdLst>
              <a:gd name="connsiteX0" fmla="*/ 0 w 1562697"/>
              <a:gd name="connsiteY0" fmla="*/ 0 h 802704"/>
              <a:gd name="connsiteX1" fmla="*/ 1562697 w 1562697"/>
              <a:gd name="connsiteY1" fmla="*/ 202058 h 802704"/>
              <a:gd name="connsiteX2" fmla="*/ 1562697 w 1562697"/>
              <a:gd name="connsiteY2" fmla="*/ 802704 h 802704"/>
              <a:gd name="connsiteX3" fmla="*/ 0 w 1562697"/>
              <a:gd name="connsiteY3" fmla="*/ 665286 h 802704"/>
              <a:gd name="connsiteX4" fmla="*/ 0 w 1562697"/>
              <a:gd name="connsiteY4" fmla="*/ 0 h 80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802704">
                <a:moveTo>
                  <a:pt x="0" y="0"/>
                </a:moveTo>
                <a:lnTo>
                  <a:pt x="1562697" y="202058"/>
                </a:lnTo>
                <a:lnTo>
                  <a:pt x="1562697" y="802704"/>
                </a:lnTo>
                <a:lnTo>
                  <a:pt x="0" y="6652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FC02979-501E-443A-B6B6-E52411DE008C}"/>
              </a:ext>
            </a:extLst>
          </p:cNvPr>
          <p:cNvSpPr/>
          <p:nvPr/>
        </p:nvSpPr>
        <p:spPr>
          <a:xfrm>
            <a:off x="-56354" y="3879215"/>
            <a:ext cx="1622005" cy="455397"/>
          </a:xfrm>
          <a:custGeom>
            <a:avLst/>
            <a:gdLst>
              <a:gd name="connsiteX0" fmla="*/ 1578462 w 1578462"/>
              <a:gd name="connsiteY0" fmla="*/ 0 h 804743"/>
              <a:gd name="connsiteX1" fmla="*/ 1578462 w 1578462"/>
              <a:gd name="connsiteY1" fmla="*/ 600647 h 804743"/>
              <a:gd name="connsiteX2" fmla="*/ 0 w 1578462"/>
              <a:gd name="connsiteY2" fmla="*/ 804743 h 804743"/>
              <a:gd name="connsiteX3" fmla="*/ 0 w 1578462"/>
              <a:gd name="connsiteY3" fmla="*/ 138805 h 804743"/>
              <a:gd name="connsiteX4" fmla="*/ 1578462 w 1578462"/>
              <a:gd name="connsiteY4" fmla="*/ 0 h 804743"/>
              <a:gd name="connsiteX0" fmla="*/ 1578462 w 1578462"/>
              <a:gd name="connsiteY0" fmla="*/ 0 h 804743"/>
              <a:gd name="connsiteX1" fmla="*/ 1578462 w 1578462"/>
              <a:gd name="connsiteY1" fmla="*/ 600647 h 804743"/>
              <a:gd name="connsiteX2" fmla="*/ 0 w 1578462"/>
              <a:gd name="connsiteY2" fmla="*/ 804743 h 804743"/>
              <a:gd name="connsiteX3" fmla="*/ 0 w 1578462"/>
              <a:gd name="connsiteY3" fmla="*/ 54925 h 804743"/>
              <a:gd name="connsiteX4" fmla="*/ 1578462 w 1578462"/>
              <a:gd name="connsiteY4" fmla="*/ 0 h 804743"/>
              <a:gd name="connsiteX0" fmla="*/ 1622005 w 1622005"/>
              <a:gd name="connsiteY0" fmla="*/ 0 h 657952"/>
              <a:gd name="connsiteX1" fmla="*/ 1622005 w 1622005"/>
              <a:gd name="connsiteY1" fmla="*/ 600647 h 657952"/>
              <a:gd name="connsiteX2" fmla="*/ 0 w 1622005"/>
              <a:gd name="connsiteY2" fmla="*/ 657952 h 657952"/>
              <a:gd name="connsiteX3" fmla="*/ 43543 w 1622005"/>
              <a:gd name="connsiteY3" fmla="*/ 54925 h 657952"/>
              <a:gd name="connsiteX4" fmla="*/ 1622005 w 1622005"/>
              <a:gd name="connsiteY4" fmla="*/ 0 h 657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2005" h="657952">
                <a:moveTo>
                  <a:pt x="1622005" y="0"/>
                </a:moveTo>
                <a:lnTo>
                  <a:pt x="1622005" y="600647"/>
                </a:lnTo>
                <a:lnTo>
                  <a:pt x="0" y="657952"/>
                </a:lnTo>
                <a:lnTo>
                  <a:pt x="43543" y="54925"/>
                </a:lnTo>
                <a:lnTo>
                  <a:pt x="1622005" y="0"/>
                </a:lnTo>
                <a:close/>
              </a:path>
            </a:pathLst>
          </a:custGeom>
          <a:solidFill>
            <a:srgbClr val="76B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EC91026-E5B5-42C6-A4DD-5F859D58086D}"/>
              </a:ext>
            </a:extLst>
          </p:cNvPr>
          <p:cNvSpPr/>
          <p:nvPr/>
        </p:nvSpPr>
        <p:spPr>
          <a:xfrm>
            <a:off x="-12810" y="6186767"/>
            <a:ext cx="1578462" cy="667677"/>
          </a:xfrm>
          <a:custGeom>
            <a:avLst/>
            <a:gdLst>
              <a:gd name="connsiteX0" fmla="*/ 1578462 w 1578462"/>
              <a:gd name="connsiteY0" fmla="*/ 0 h 964652"/>
              <a:gd name="connsiteX1" fmla="*/ 1578462 w 1578462"/>
              <a:gd name="connsiteY1" fmla="*/ 600647 h 964652"/>
              <a:gd name="connsiteX2" fmla="*/ 0 w 1578462"/>
              <a:gd name="connsiteY2" fmla="*/ 964652 h 964652"/>
              <a:gd name="connsiteX3" fmla="*/ 0 w 1578462"/>
              <a:gd name="connsiteY3" fmla="*/ 315269 h 964652"/>
              <a:gd name="connsiteX4" fmla="*/ 1578462 w 1578462"/>
              <a:gd name="connsiteY4" fmla="*/ 0 h 96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8462" h="964652">
                <a:moveTo>
                  <a:pt x="1578462" y="0"/>
                </a:moveTo>
                <a:lnTo>
                  <a:pt x="1578462" y="600647"/>
                </a:lnTo>
                <a:lnTo>
                  <a:pt x="0" y="964652"/>
                </a:lnTo>
                <a:lnTo>
                  <a:pt x="0" y="315269"/>
                </a:lnTo>
                <a:lnTo>
                  <a:pt x="1578462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8797FA77-E802-4CA6-B673-276DC499C6D7}"/>
              </a:ext>
            </a:extLst>
          </p:cNvPr>
          <p:cNvSpPr/>
          <p:nvPr/>
        </p:nvSpPr>
        <p:spPr>
          <a:xfrm>
            <a:off x="1565651" y="4736563"/>
            <a:ext cx="3200400" cy="826643"/>
          </a:xfrm>
          <a:prstGeom prst="rightArrow">
            <a:avLst/>
          </a:prstGeom>
          <a:solidFill>
            <a:srgbClr val="00B0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consumer.ftc.gov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E6F0375A-1D01-4C5C-9C38-67C2E61FB4E3}"/>
              </a:ext>
            </a:extLst>
          </p:cNvPr>
          <p:cNvSpPr/>
          <p:nvPr/>
        </p:nvSpPr>
        <p:spPr>
          <a:xfrm>
            <a:off x="-12812" y="4944080"/>
            <a:ext cx="1578462" cy="556997"/>
          </a:xfrm>
          <a:custGeom>
            <a:avLst/>
            <a:gdLst>
              <a:gd name="connsiteX0" fmla="*/ 1578462 w 1578462"/>
              <a:gd name="connsiteY0" fmla="*/ 0 h 804743"/>
              <a:gd name="connsiteX1" fmla="*/ 1578462 w 1578462"/>
              <a:gd name="connsiteY1" fmla="*/ 600647 h 804743"/>
              <a:gd name="connsiteX2" fmla="*/ 0 w 1578462"/>
              <a:gd name="connsiteY2" fmla="*/ 804743 h 804743"/>
              <a:gd name="connsiteX3" fmla="*/ 0 w 1578462"/>
              <a:gd name="connsiteY3" fmla="*/ 138805 h 804743"/>
              <a:gd name="connsiteX4" fmla="*/ 1578462 w 1578462"/>
              <a:gd name="connsiteY4" fmla="*/ 0 h 80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8462" h="804743">
                <a:moveTo>
                  <a:pt x="1578462" y="0"/>
                </a:moveTo>
                <a:lnTo>
                  <a:pt x="1578462" y="600647"/>
                </a:lnTo>
                <a:lnTo>
                  <a:pt x="0" y="804743"/>
                </a:lnTo>
                <a:lnTo>
                  <a:pt x="0" y="138805"/>
                </a:lnTo>
                <a:lnTo>
                  <a:pt x="1578462" y="0"/>
                </a:lnTo>
                <a:close/>
              </a:path>
            </a:pathLst>
          </a:custGeom>
          <a:solidFill>
            <a:srgbClr val="008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6" descr="Submit a complaint | Consumer Financial Protection Bureau">
            <a:extLst>
              <a:ext uri="{FF2B5EF4-FFF2-40B4-BE49-F238E27FC236}">
                <a16:creationId xmlns:a16="http://schemas.microsoft.com/office/drawing/2014/main" id="{E4FD37D8-B096-4A7C-B4DC-5E8BB6563F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6" t="28681" r="6000" b="30586"/>
          <a:stretch/>
        </p:blipFill>
        <p:spPr bwMode="auto">
          <a:xfrm>
            <a:off x="5448207" y="3689525"/>
            <a:ext cx="3692838" cy="876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ederal Trade Commission | Protecting America's Consumers">
            <a:extLst>
              <a:ext uri="{FF2B5EF4-FFF2-40B4-BE49-F238E27FC236}">
                <a16:creationId xmlns:a16="http://schemas.microsoft.com/office/drawing/2014/main" id="{AD5A229E-6CFF-4098-893E-C044773B9C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3" t="28639" r="6911" b="33588"/>
          <a:stretch/>
        </p:blipFill>
        <p:spPr bwMode="auto">
          <a:xfrm>
            <a:off x="5448207" y="4858664"/>
            <a:ext cx="3750782" cy="876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EE0F24-05A2-426C-B3C3-14BC18B968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573" b="43436"/>
          <a:stretch/>
        </p:blipFill>
        <p:spPr>
          <a:xfrm>
            <a:off x="5448207" y="981509"/>
            <a:ext cx="2838344" cy="106152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39CCB7-F256-4A65-9C2E-29AF6A550DCE}"/>
              </a:ext>
            </a:extLst>
          </p:cNvPr>
          <p:cNvPicPr/>
          <p:nvPr/>
        </p:nvPicPr>
        <p:blipFill>
          <a:blip r:embed="rId6"/>
          <a:srcRect l="49974" t="10511" r="24772" b="74127"/>
          <a:stretch>
            <a:fillRect/>
          </a:stretch>
        </p:blipFill>
        <p:spPr bwMode="auto">
          <a:xfrm>
            <a:off x="5448207" y="2335517"/>
            <a:ext cx="3672257" cy="106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10" descr="FDIC: Federal Deposit Insurance Corporation">
            <a:extLst>
              <a:ext uri="{FF2B5EF4-FFF2-40B4-BE49-F238E27FC236}">
                <a16:creationId xmlns:a16="http://schemas.microsoft.com/office/drawing/2014/main" id="{72DB25A2-5693-4D90-A3EE-03C992FA75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175" r="-11878" b="15400"/>
          <a:stretch/>
        </p:blipFill>
        <p:spPr bwMode="auto">
          <a:xfrm>
            <a:off x="5448207" y="6027802"/>
            <a:ext cx="4110642" cy="826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04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3" grpId="0" animBg="1"/>
      <p:bldP spid="44" grpId="0" animBg="1"/>
      <p:bldP spid="36" grpId="0" animBg="1"/>
      <p:bldP spid="35" grpId="0" animBg="1"/>
      <p:bldP spid="33" grpId="0" animBg="1"/>
      <p:bldP spid="32" grpId="0" animBg="1"/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Arrow: Right 45">
            <a:extLst>
              <a:ext uri="{FF2B5EF4-FFF2-40B4-BE49-F238E27FC236}">
                <a16:creationId xmlns:a16="http://schemas.microsoft.com/office/drawing/2014/main" id="{50072D5C-BFAE-4C4E-8AE3-9E14B0D421F9}"/>
              </a:ext>
            </a:extLst>
          </p:cNvPr>
          <p:cNvSpPr/>
          <p:nvPr/>
        </p:nvSpPr>
        <p:spPr>
          <a:xfrm>
            <a:off x="1565651" y="3468501"/>
            <a:ext cx="3200400" cy="826643"/>
          </a:xfrm>
          <a:prstGeom prst="rightArrow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patreasury.gov</a:t>
            </a:r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D7A484CA-36FC-4B49-8668-C52C9CAF8ED4}"/>
              </a:ext>
            </a:extLst>
          </p:cNvPr>
          <p:cNvSpPr/>
          <p:nvPr/>
        </p:nvSpPr>
        <p:spPr>
          <a:xfrm>
            <a:off x="1565651" y="5984099"/>
            <a:ext cx="3200400" cy="826642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dobs.pa.gov</a:t>
            </a: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FA0001B1-51C4-4CC8-B573-1F06C432C0E2}"/>
              </a:ext>
            </a:extLst>
          </p:cNvPr>
          <p:cNvSpPr/>
          <p:nvPr/>
        </p:nvSpPr>
        <p:spPr>
          <a:xfrm>
            <a:off x="1565651" y="1099899"/>
            <a:ext cx="3200400" cy="828396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attorneygeneral.gov</a:t>
            </a:r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DF449D0A-FA10-4176-B151-C79A10392ECD}"/>
              </a:ext>
            </a:extLst>
          </p:cNvPr>
          <p:cNvSpPr/>
          <p:nvPr/>
        </p:nvSpPr>
        <p:spPr>
          <a:xfrm>
            <a:off x="1565651" y="2201371"/>
            <a:ext cx="3200400" cy="831548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insurance.pa.gov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3E1F151-0F30-43F9-9D44-D00BC5FD1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Pennsylvania Resources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9A82AA6-845C-461F-AA49-84D6CAF1201D}"/>
              </a:ext>
            </a:extLst>
          </p:cNvPr>
          <p:cNvSpPr/>
          <p:nvPr/>
        </p:nvSpPr>
        <p:spPr>
          <a:xfrm>
            <a:off x="2955" y="1057318"/>
            <a:ext cx="1562697" cy="665160"/>
          </a:xfrm>
          <a:custGeom>
            <a:avLst/>
            <a:gdLst>
              <a:gd name="connsiteX0" fmla="*/ 0 w 1562697"/>
              <a:gd name="connsiteY0" fmla="*/ 0 h 961016"/>
              <a:gd name="connsiteX1" fmla="*/ 1562697 w 1562697"/>
              <a:gd name="connsiteY1" fmla="*/ 360370 h 961016"/>
              <a:gd name="connsiteX2" fmla="*/ 1562697 w 1562697"/>
              <a:gd name="connsiteY2" fmla="*/ 961016 h 961016"/>
              <a:gd name="connsiteX3" fmla="*/ 0 w 1562697"/>
              <a:gd name="connsiteY3" fmla="*/ 648897 h 961016"/>
              <a:gd name="connsiteX4" fmla="*/ 0 w 1562697"/>
              <a:gd name="connsiteY4" fmla="*/ 0 h 96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961016">
                <a:moveTo>
                  <a:pt x="0" y="0"/>
                </a:moveTo>
                <a:lnTo>
                  <a:pt x="1562697" y="360370"/>
                </a:lnTo>
                <a:lnTo>
                  <a:pt x="1562697" y="961016"/>
                </a:lnTo>
                <a:lnTo>
                  <a:pt x="0" y="6488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717E259-2253-4549-AC4E-04EA2E7895E6}"/>
              </a:ext>
            </a:extLst>
          </p:cNvPr>
          <p:cNvSpPr/>
          <p:nvPr/>
        </p:nvSpPr>
        <p:spPr>
          <a:xfrm>
            <a:off x="2955" y="2268365"/>
            <a:ext cx="1562697" cy="555586"/>
          </a:xfrm>
          <a:custGeom>
            <a:avLst/>
            <a:gdLst>
              <a:gd name="connsiteX0" fmla="*/ 0 w 1562697"/>
              <a:gd name="connsiteY0" fmla="*/ 0 h 802704"/>
              <a:gd name="connsiteX1" fmla="*/ 1562697 w 1562697"/>
              <a:gd name="connsiteY1" fmla="*/ 202058 h 802704"/>
              <a:gd name="connsiteX2" fmla="*/ 1562697 w 1562697"/>
              <a:gd name="connsiteY2" fmla="*/ 802704 h 802704"/>
              <a:gd name="connsiteX3" fmla="*/ 0 w 1562697"/>
              <a:gd name="connsiteY3" fmla="*/ 665286 h 802704"/>
              <a:gd name="connsiteX4" fmla="*/ 0 w 1562697"/>
              <a:gd name="connsiteY4" fmla="*/ 0 h 80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802704">
                <a:moveTo>
                  <a:pt x="0" y="0"/>
                </a:moveTo>
                <a:lnTo>
                  <a:pt x="1562697" y="202058"/>
                </a:lnTo>
                <a:lnTo>
                  <a:pt x="1562697" y="802704"/>
                </a:lnTo>
                <a:lnTo>
                  <a:pt x="0" y="6652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FC02979-501E-443A-B6B6-E52411DE008C}"/>
              </a:ext>
            </a:extLst>
          </p:cNvPr>
          <p:cNvSpPr/>
          <p:nvPr/>
        </p:nvSpPr>
        <p:spPr>
          <a:xfrm>
            <a:off x="-56354" y="3676018"/>
            <a:ext cx="1622005" cy="455397"/>
          </a:xfrm>
          <a:custGeom>
            <a:avLst/>
            <a:gdLst>
              <a:gd name="connsiteX0" fmla="*/ 1578462 w 1578462"/>
              <a:gd name="connsiteY0" fmla="*/ 0 h 804743"/>
              <a:gd name="connsiteX1" fmla="*/ 1578462 w 1578462"/>
              <a:gd name="connsiteY1" fmla="*/ 600647 h 804743"/>
              <a:gd name="connsiteX2" fmla="*/ 0 w 1578462"/>
              <a:gd name="connsiteY2" fmla="*/ 804743 h 804743"/>
              <a:gd name="connsiteX3" fmla="*/ 0 w 1578462"/>
              <a:gd name="connsiteY3" fmla="*/ 138805 h 804743"/>
              <a:gd name="connsiteX4" fmla="*/ 1578462 w 1578462"/>
              <a:gd name="connsiteY4" fmla="*/ 0 h 804743"/>
              <a:gd name="connsiteX0" fmla="*/ 1578462 w 1578462"/>
              <a:gd name="connsiteY0" fmla="*/ 0 h 804743"/>
              <a:gd name="connsiteX1" fmla="*/ 1578462 w 1578462"/>
              <a:gd name="connsiteY1" fmla="*/ 600647 h 804743"/>
              <a:gd name="connsiteX2" fmla="*/ 0 w 1578462"/>
              <a:gd name="connsiteY2" fmla="*/ 804743 h 804743"/>
              <a:gd name="connsiteX3" fmla="*/ 0 w 1578462"/>
              <a:gd name="connsiteY3" fmla="*/ 54925 h 804743"/>
              <a:gd name="connsiteX4" fmla="*/ 1578462 w 1578462"/>
              <a:gd name="connsiteY4" fmla="*/ 0 h 804743"/>
              <a:gd name="connsiteX0" fmla="*/ 1622005 w 1622005"/>
              <a:gd name="connsiteY0" fmla="*/ 0 h 657952"/>
              <a:gd name="connsiteX1" fmla="*/ 1622005 w 1622005"/>
              <a:gd name="connsiteY1" fmla="*/ 600647 h 657952"/>
              <a:gd name="connsiteX2" fmla="*/ 0 w 1622005"/>
              <a:gd name="connsiteY2" fmla="*/ 657952 h 657952"/>
              <a:gd name="connsiteX3" fmla="*/ 43543 w 1622005"/>
              <a:gd name="connsiteY3" fmla="*/ 54925 h 657952"/>
              <a:gd name="connsiteX4" fmla="*/ 1622005 w 1622005"/>
              <a:gd name="connsiteY4" fmla="*/ 0 h 657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2005" h="657952">
                <a:moveTo>
                  <a:pt x="1622005" y="0"/>
                </a:moveTo>
                <a:lnTo>
                  <a:pt x="1622005" y="600647"/>
                </a:lnTo>
                <a:lnTo>
                  <a:pt x="0" y="657952"/>
                </a:lnTo>
                <a:lnTo>
                  <a:pt x="43543" y="54925"/>
                </a:lnTo>
                <a:lnTo>
                  <a:pt x="1622005" y="0"/>
                </a:lnTo>
                <a:close/>
              </a:path>
            </a:pathLst>
          </a:custGeom>
          <a:solidFill>
            <a:srgbClr val="005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EC91026-E5B5-42C6-A4DD-5F859D58086D}"/>
              </a:ext>
            </a:extLst>
          </p:cNvPr>
          <p:cNvSpPr/>
          <p:nvPr/>
        </p:nvSpPr>
        <p:spPr>
          <a:xfrm>
            <a:off x="-12810" y="6186767"/>
            <a:ext cx="1578462" cy="667677"/>
          </a:xfrm>
          <a:custGeom>
            <a:avLst/>
            <a:gdLst>
              <a:gd name="connsiteX0" fmla="*/ 1578462 w 1578462"/>
              <a:gd name="connsiteY0" fmla="*/ 0 h 964652"/>
              <a:gd name="connsiteX1" fmla="*/ 1578462 w 1578462"/>
              <a:gd name="connsiteY1" fmla="*/ 600647 h 964652"/>
              <a:gd name="connsiteX2" fmla="*/ 0 w 1578462"/>
              <a:gd name="connsiteY2" fmla="*/ 964652 h 964652"/>
              <a:gd name="connsiteX3" fmla="*/ 0 w 1578462"/>
              <a:gd name="connsiteY3" fmla="*/ 315269 h 964652"/>
              <a:gd name="connsiteX4" fmla="*/ 1578462 w 1578462"/>
              <a:gd name="connsiteY4" fmla="*/ 0 h 96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8462" h="964652">
                <a:moveTo>
                  <a:pt x="1578462" y="0"/>
                </a:moveTo>
                <a:lnTo>
                  <a:pt x="1578462" y="600647"/>
                </a:lnTo>
                <a:lnTo>
                  <a:pt x="0" y="964652"/>
                </a:lnTo>
                <a:lnTo>
                  <a:pt x="0" y="315269"/>
                </a:lnTo>
                <a:lnTo>
                  <a:pt x="1578462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8797FA77-E802-4CA6-B673-276DC499C6D7}"/>
              </a:ext>
            </a:extLst>
          </p:cNvPr>
          <p:cNvSpPr/>
          <p:nvPr/>
        </p:nvSpPr>
        <p:spPr>
          <a:xfrm>
            <a:off x="1565651" y="4693021"/>
            <a:ext cx="3200400" cy="82664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dos.pa.gov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E6F0375A-1D01-4C5C-9C38-67C2E61FB4E3}"/>
              </a:ext>
            </a:extLst>
          </p:cNvPr>
          <p:cNvSpPr/>
          <p:nvPr/>
        </p:nvSpPr>
        <p:spPr>
          <a:xfrm>
            <a:off x="-12812" y="4900538"/>
            <a:ext cx="1578462" cy="556997"/>
          </a:xfrm>
          <a:custGeom>
            <a:avLst/>
            <a:gdLst>
              <a:gd name="connsiteX0" fmla="*/ 1578462 w 1578462"/>
              <a:gd name="connsiteY0" fmla="*/ 0 h 804743"/>
              <a:gd name="connsiteX1" fmla="*/ 1578462 w 1578462"/>
              <a:gd name="connsiteY1" fmla="*/ 600647 h 804743"/>
              <a:gd name="connsiteX2" fmla="*/ 0 w 1578462"/>
              <a:gd name="connsiteY2" fmla="*/ 804743 h 804743"/>
              <a:gd name="connsiteX3" fmla="*/ 0 w 1578462"/>
              <a:gd name="connsiteY3" fmla="*/ 138805 h 804743"/>
              <a:gd name="connsiteX4" fmla="*/ 1578462 w 1578462"/>
              <a:gd name="connsiteY4" fmla="*/ 0 h 80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8462" h="804743">
                <a:moveTo>
                  <a:pt x="1578462" y="0"/>
                </a:moveTo>
                <a:lnTo>
                  <a:pt x="1578462" y="600647"/>
                </a:lnTo>
                <a:lnTo>
                  <a:pt x="0" y="804743"/>
                </a:lnTo>
                <a:lnTo>
                  <a:pt x="0" y="138805"/>
                </a:lnTo>
                <a:lnTo>
                  <a:pt x="1578462" y="0"/>
                </a:lnTo>
                <a:close/>
              </a:path>
            </a:pathLst>
          </a:custGeom>
          <a:solidFill>
            <a:srgbClr val="8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418D0F1-C464-4928-A47C-9F748ECABD0A}"/>
              </a:ext>
            </a:extLst>
          </p:cNvPr>
          <p:cNvGrpSpPr/>
          <p:nvPr/>
        </p:nvGrpSpPr>
        <p:grpSpPr>
          <a:xfrm>
            <a:off x="4867650" y="3271303"/>
            <a:ext cx="3873871" cy="1267853"/>
            <a:chOff x="4867650" y="3300331"/>
            <a:chExt cx="3873871" cy="126785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5259282-9EA0-4C96-A136-2FF95B48BAD4}"/>
                </a:ext>
              </a:extLst>
            </p:cNvPr>
            <p:cNvGrpSpPr/>
            <p:nvPr/>
          </p:nvGrpSpPr>
          <p:grpSpPr>
            <a:xfrm>
              <a:off x="4867650" y="3300331"/>
              <a:ext cx="3873871" cy="1219200"/>
              <a:chOff x="4867650" y="3372901"/>
              <a:chExt cx="3873871" cy="121920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667D897-864C-4864-8B60-84A55FACBE39}"/>
                  </a:ext>
                </a:extLst>
              </p:cNvPr>
              <p:cNvSpPr/>
              <p:nvPr/>
            </p:nvSpPr>
            <p:spPr>
              <a:xfrm>
                <a:off x="4867650" y="3372901"/>
                <a:ext cx="3520440" cy="12192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2" name="Picture 2" descr="PA Treasury's Pennsylvania Sustainable Energy Finance (PennSEF) Program for  the Public Sector - Green Building Alliance">
                <a:extLst>
                  <a:ext uri="{FF2B5EF4-FFF2-40B4-BE49-F238E27FC236}">
                    <a16:creationId xmlns:a16="http://schemas.microsoft.com/office/drawing/2014/main" id="{4964FA07-CBA0-4619-90DB-F4E9039478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819"/>
              <a:stretch/>
            </p:blipFill>
            <p:spPr bwMode="auto">
              <a:xfrm>
                <a:off x="5005167" y="3573064"/>
                <a:ext cx="936378" cy="829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itle 1">
                <a:extLst>
                  <a:ext uri="{FF2B5EF4-FFF2-40B4-BE49-F238E27FC236}">
                    <a16:creationId xmlns:a16="http://schemas.microsoft.com/office/drawing/2014/main" id="{15B4A40E-5A74-441D-88D8-A36A2FFE37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82509" y="3786742"/>
                <a:ext cx="3259012" cy="6474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1440" tIns="45720" rIns="91440" bIns="45720" rtlCol="0" anchor="ctr">
                <a:normAutofit fontScale="77500" lnSpcReduction="20000"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3200" kern="1200">
                    <a:solidFill>
                      <a:schemeClr val="tx2">
                        <a:lumMod val="75000"/>
                      </a:schemeClr>
                    </a:solidFill>
                    <a:latin typeface="Gadugi" panose="020B0502040204020203" pitchFamily="34" charset="0"/>
                    <a:ea typeface="Gadugi" panose="020B0502040204020203" pitchFamily="34" charset="0"/>
                    <a:cs typeface="+mj-cs"/>
                  </a:defRPr>
                </a:lvl1pPr>
              </a:lstStyle>
              <a:p>
                <a:pPr algn="ctr"/>
                <a:r>
                  <a:rPr lang="en-US" sz="5400" spc="-100" dirty="0">
                    <a:solidFill>
                      <a:schemeClr val="tx1"/>
                    </a:solidFill>
                    <a:latin typeface="Perpetua" panose="02020502060401020303" pitchFamily="18" charset="0"/>
                  </a:rPr>
                  <a:t>TREASURY</a:t>
                </a:r>
                <a:endParaRPr lang="en-US" sz="5400" spc="-100" dirty="0">
                  <a:solidFill>
                    <a:schemeClr val="tx1"/>
                  </a:solidFill>
                  <a:latin typeface="Perpetua" panose="02020502060401020303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Title 1">
                <a:extLst>
                  <a:ext uri="{FF2B5EF4-FFF2-40B4-BE49-F238E27FC236}">
                    <a16:creationId xmlns:a16="http://schemas.microsoft.com/office/drawing/2014/main" id="{9AB1BFE0-9E20-4EF7-8F08-D5D68AD6DF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42053" y="3548043"/>
                <a:ext cx="3259012" cy="4454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3200" kern="1200">
                    <a:solidFill>
                      <a:schemeClr val="tx2">
                        <a:lumMod val="75000"/>
                      </a:schemeClr>
                    </a:solidFill>
                    <a:latin typeface="Gadugi" panose="020B0502040204020203" pitchFamily="34" charset="0"/>
                    <a:ea typeface="Gadugi" panose="020B0502040204020203" pitchFamily="34" charset="0"/>
                    <a:cs typeface="+mj-cs"/>
                  </a:defRPr>
                </a:lvl1pPr>
              </a:lstStyle>
              <a:p>
                <a:pPr algn="ctr"/>
                <a:r>
                  <a:rPr lang="en-US" sz="1600" spc="400" dirty="0">
                    <a:solidFill>
                      <a:schemeClr val="tx1"/>
                    </a:solidFill>
                    <a:latin typeface="Perpetua" panose="02020502060401020303" pitchFamily="18" charset="0"/>
                  </a:rPr>
                  <a:t>PENNSYLVANIA</a:t>
                </a:r>
              </a:p>
            </p:txBody>
          </p:sp>
        </p:grp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1023E3A3-6C1B-445B-8F9A-BBBD0D0A9251}"/>
                </a:ext>
              </a:extLst>
            </p:cNvPr>
            <p:cNvSpPr txBox="1">
              <a:spLocks/>
            </p:cNvSpPr>
            <p:nvPr/>
          </p:nvSpPr>
          <p:spPr>
            <a:xfrm>
              <a:off x="5464203" y="4122692"/>
              <a:ext cx="3259012" cy="445492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  <a:cs typeface="+mj-cs"/>
                </a:defRPr>
              </a:lvl1pPr>
            </a:lstStyle>
            <a:p>
              <a:pPr algn="ctr"/>
              <a:r>
                <a:rPr lang="en-US" sz="2400" dirty="0">
                  <a:solidFill>
                    <a:srgbClr val="006600"/>
                  </a:solidFill>
                  <a:latin typeface="Perpetua" panose="02020502060401020303" pitchFamily="18" charset="0"/>
                </a:rPr>
                <a:t>Earn.  Learn.  Invest.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E18F5BA-E961-4B03-A6CA-BC7D485FCAD7}"/>
              </a:ext>
            </a:extLst>
          </p:cNvPr>
          <p:cNvGrpSpPr/>
          <p:nvPr/>
        </p:nvGrpSpPr>
        <p:grpSpPr>
          <a:xfrm>
            <a:off x="4867650" y="4628529"/>
            <a:ext cx="3520440" cy="1041213"/>
            <a:chOff x="4867650" y="4672071"/>
            <a:chExt cx="3520440" cy="104121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F952B9C-CFB0-4DBE-99C7-25F518CAD5E7}"/>
                </a:ext>
              </a:extLst>
            </p:cNvPr>
            <p:cNvSpPr/>
            <p:nvPr/>
          </p:nvSpPr>
          <p:spPr>
            <a:xfrm>
              <a:off x="4867650" y="4672071"/>
              <a:ext cx="3520440" cy="10412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8" name="Picture 4" descr="Pa Department of State">
              <a:extLst>
                <a:ext uri="{FF2B5EF4-FFF2-40B4-BE49-F238E27FC236}">
                  <a16:creationId xmlns:a16="http://schemas.microsoft.com/office/drawing/2014/main" id="{6F719406-B679-4B69-AFE5-88A546F7F1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1230" y="4805029"/>
              <a:ext cx="2748967" cy="7562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467FC26-5E11-489E-B6C4-8E30A2FF4B94}"/>
              </a:ext>
            </a:extLst>
          </p:cNvPr>
          <p:cNvGrpSpPr/>
          <p:nvPr/>
        </p:nvGrpSpPr>
        <p:grpSpPr>
          <a:xfrm>
            <a:off x="4867650" y="2124100"/>
            <a:ext cx="3520440" cy="987060"/>
            <a:chOff x="4867650" y="2298270"/>
            <a:chExt cx="3520440" cy="98706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B58423A-5757-4B06-8AE3-8C438F0EA489}"/>
                </a:ext>
              </a:extLst>
            </p:cNvPr>
            <p:cNvSpPr/>
            <p:nvPr/>
          </p:nvSpPr>
          <p:spPr>
            <a:xfrm>
              <a:off x="4867650" y="2298270"/>
              <a:ext cx="3520440" cy="9870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7" name="Picture 6" descr="Pennsylvania Insurance Department Home">
              <a:extLst>
                <a:ext uri="{FF2B5EF4-FFF2-40B4-BE49-F238E27FC236}">
                  <a16:creationId xmlns:a16="http://schemas.microsoft.com/office/drawing/2014/main" id="{ED6BA013-7D7B-491D-A643-DF5CA657F0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7455" y="2398290"/>
              <a:ext cx="2656925" cy="8367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DCDE910-BACB-479D-B5D9-CED2603F7254}"/>
              </a:ext>
            </a:extLst>
          </p:cNvPr>
          <p:cNvGrpSpPr/>
          <p:nvPr/>
        </p:nvGrpSpPr>
        <p:grpSpPr>
          <a:xfrm>
            <a:off x="4867650" y="5791500"/>
            <a:ext cx="3520440" cy="1066500"/>
            <a:chOff x="4867650" y="5791500"/>
            <a:chExt cx="3520440" cy="106650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56539AD-D02F-4180-B3A9-572FA8D77A89}"/>
                </a:ext>
              </a:extLst>
            </p:cNvPr>
            <p:cNvSpPr/>
            <p:nvPr/>
          </p:nvSpPr>
          <p:spPr>
            <a:xfrm>
              <a:off x="4867650" y="5791500"/>
              <a:ext cx="3520440" cy="1066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0" name="Picture 2" descr="DOBS Home">
              <a:extLst>
                <a:ext uri="{FF2B5EF4-FFF2-40B4-BE49-F238E27FC236}">
                  <a16:creationId xmlns:a16="http://schemas.microsoft.com/office/drawing/2014/main" id="{AF7E82AA-110E-4ABB-B220-A7CA49248E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0390" y="5930241"/>
              <a:ext cx="2642459" cy="7415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A4C90130-F54F-44A3-8261-156BBC2BE1C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6201" b="27543"/>
          <a:stretch/>
        </p:blipFill>
        <p:spPr>
          <a:xfrm>
            <a:off x="4867650" y="1054350"/>
            <a:ext cx="3520440" cy="908559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82256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3" grpId="0" animBg="1"/>
      <p:bldP spid="44" grpId="0" animBg="1"/>
      <p:bldP spid="36" grpId="0" animBg="1"/>
      <p:bldP spid="35" grpId="0" animBg="1"/>
      <p:bldP spid="33" grpId="0" animBg="1"/>
      <p:bldP spid="32" grpId="0" animBg="1"/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M:\iStock Photos-Financial Education\iStock ManOnMountainTop Victory.jpg">
            <a:extLst>
              <a:ext uri="{FF2B5EF4-FFF2-40B4-BE49-F238E27FC236}">
                <a16:creationId xmlns:a16="http://schemas.microsoft.com/office/drawing/2014/main" id="{D005B409-AF26-45FE-A4F5-399FC3B9F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33431"/>
          <a:stretch/>
        </p:blipFill>
        <p:spPr bwMode="auto">
          <a:xfrm>
            <a:off x="1763913" y="542922"/>
            <a:ext cx="5616174" cy="57721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852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8D5A00-2A0B-4619-A596-13E69FA82FFA}"/>
              </a:ext>
            </a:extLst>
          </p:cNvPr>
          <p:cNvSpPr/>
          <p:nvPr/>
        </p:nvSpPr>
        <p:spPr>
          <a:xfrm>
            <a:off x="304800" y="1705927"/>
            <a:ext cx="2971800" cy="3771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865491772"/>
              </p:ext>
            </p:extLst>
          </p:nvPr>
        </p:nvGraphicFramePr>
        <p:xfrm>
          <a:off x="3276600" y="155987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D81A65C5-28D1-4249-A88F-4EDADEF5B85A}"/>
              </a:ext>
            </a:extLst>
          </p:cNvPr>
          <p:cNvSpPr txBox="1">
            <a:spLocks/>
          </p:cNvSpPr>
          <p:nvPr/>
        </p:nvSpPr>
        <p:spPr>
          <a:xfrm>
            <a:off x="304800" y="1705927"/>
            <a:ext cx="2971800" cy="377190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Today’s Topics</a:t>
            </a:r>
          </a:p>
        </p:txBody>
      </p:sp>
    </p:spTree>
    <p:extLst>
      <p:ext uri="{BB962C8B-B14F-4D97-AF65-F5344CB8AC3E}">
        <p14:creationId xmlns:p14="http://schemas.microsoft.com/office/powerpoint/2010/main" val="150592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483B5F-9569-48E2-8C45-8DF5BC0E8737}"/>
              </a:ext>
            </a:extLst>
          </p:cNvPr>
          <p:cNvSpPr/>
          <p:nvPr/>
        </p:nvSpPr>
        <p:spPr>
          <a:xfrm>
            <a:off x="304800" y="533400"/>
            <a:ext cx="8534400" cy="6035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FAD9891-CF92-41E1-9B06-4AD984B8355C}"/>
              </a:ext>
            </a:extLst>
          </p:cNvPr>
          <p:cNvSpPr txBox="1">
            <a:spLocks/>
          </p:cNvSpPr>
          <p:nvPr/>
        </p:nvSpPr>
        <p:spPr>
          <a:xfrm>
            <a:off x="2518913" y="1024774"/>
            <a:ext cx="6320287" cy="505312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Build a cash reserve for emergencies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Review potential risks to financial stability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Evaluate current insurance policies and make necessary adjustments to transfer risk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Plan and document wishes for final affairs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Comparison shop and ask questions before, during, and after buying</a:t>
            </a:r>
          </a:p>
        </p:txBody>
      </p:sp>
      <p:pic>
        <p:nvPicPr>
          <p:cNvPr id="5" name="Picture 4" descr="Text, whiteboard&#10;&#10;Description automatically generated">
            <a:extLst>
              <a:ext uri="{FF2B5EF4-FFF2-40B4-BE49-F238E27FC236}">
                <a16:creationId xmlns:a16="http://schemas.microsoft.com/office/drawing/2014/main" id="{98B0889A-3567-4179-8E2F-76C8D48DC3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4270"/>
          <a:stretch/>
        </p:blipFill>
        <p:spPr>
          <a:xfrm>
            <a:off x="304800" y="2218204"/>
            <a:ext cx="2024332" cy="242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3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F473026-844E-447C-8182-793FB6CFF962}"/>
              </a:ext>
            </a:extLst>
          </p:cNvPr>
          <p:cNvSpPr txBox="1">
            <a:spLocks/>
          </p:cNvSpPr>
          <p:nvPr/>
        </p:nvSpPr>
        <p:spPr>
          <a:xfrm>
            <a:off x="1783080" y="1490036"/>
            <a:ext cx="5577840" cy="3935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C00000"/>
                </a:solidFill>
              </a:rPr>
              <a:t>Email the Post-Session Questionnaire and the Session Evaluation to:</a:t>
            </a:r>
          </a:p>
          <a:p>
            <a:pPr algn="ctr"/>
            <a:endParaRPr lang="en-US" sz="2000" dirty="0">
              <a:solidFill>
                <a:srgbClr val="C00000"/>
              </a:solidFill>
            </a:endParaRPr>
          </a:p>
          <a:p>
            <a:pPr algn="ctr"/>
            <a:br>
              <a:rPr lang="en-US" dirty="0"/>
            </a:b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377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D049C3D-D8A5-4687-A68F-90A1A1D54253}"/>
              </a:ext>
            </a:extLst>
          </p:cNvPr>
          <p:cNvSpPr/>
          <p:nvPr/>
        </p:nvSpPr>
        <p:spPr>
          <a:xfrm>
            <a:off x="304800" y="1510821"/>
            <a:ext cx="2971800" cy="3771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D268B6C-A03F-444B-A60B-9AC835C44A6B}"/>
              </a:ext>
            </a:extLst>
          </p:cNvPr>
          <p:cNvSpPr txBox="1">
            <a:spLocks/>
          </p:cNvSpPr>
          <p:nvPr/>
        </p:nvSpPr>
        <p:spPr>
          <a:xfrm>
            <a:off x="304800" y="1510821"/>
            <a:ext cx="2971800" cy="377190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Now, it’s your turn!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4DA0A73-E764-4217-9E3E-DFEF2BEBA3A4}"/>
              </a:ext>
            </a:extLst>
          </p:cNvPr>
          <p:cNvSpPr txBox="1">
            <a:spLocks/>
          </p:cNvSpPr>
          <p:nvPr/>
        </p:nvSpPr>
        <p:spPr>
          <a:xfrm>
            <a:off x="-369061" y="5723911"/>
            <a:ext cx="4382814" cy="70546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marL="457200" lvl="0">
              <a:spcBef>
                <a:spcPts val="300"/>
              </a:spcBef>
              <a:tabLst>
                <a:tab pos="1143000" algn="l"/>
              </a:tabLst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Note:  For best results, view in Adobe Reader DC or Nuance.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9923DC-D1E4-4884-8289-FDD8348BC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7008" y="640080"/>
            <a:ext cx="4082192" cy="557784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5240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77432E-1F73-418D-A1F3-610C54F13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220" y="953064"/>
            <a:ext cx="3754130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BF651D4-8E3A-4B67-9DF4-C1A31AFDCFB6}"/>
              </a:ext>
            </a:extLst>
          </p:cNvPr>
          <p:cNvSpPr/>
          <p:nvPr/>
        </p:nvSpPr>
        <p:spPr>
          <a:xfrm>
            <a:off x="710387" y="2942883"/>
            <a:ext cx="3382641" cy="104048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EDEC61-0C55-4595-BE23-A4C979907740}"/>
              </a:ext>
            </a:extLst>
          </p:cNvPr>
          <p:cNvSpPr/>
          <p:nvPr/>
        </p:nvSpPr>
        <p:spPr>
          <a:xfrm>
            <a:off x="710387" y="4004878"/>
            <a:ext cx="1728013" cy="141620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3C1536D-8B23-4CAE-839D-DAF64D558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B6ECEB-2081-434E-9244-3395A10CE43D}"/>
              </a:ext>
            </a:extLst>
          </p:cNvPr>
          <p:cNvSpPr/>
          <p:nvPr/>
        </p:nvSpPr>
        <p:spPr>
          <a:xfrm>
            <a:off x="710387" y="1863572"/>
            <a:ext cx="3382642" cy="104048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B0B8A1-EBCE-480E-955F-2A94AFB990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652" y="953064"/>
            <a:ext cx="3753016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C8CB6CD-24D8-4F97-9F6C-9C1E7CB8C77B}"/>
              </a:ext>
            </a:extLst>
          </p:cNvPr>
          <p:cNvSpPr/>
          <p:nvPr/>
        </p:nvSpPr>
        <p:spPr>
          <a:xfrm>
            <a:off x="4795880" y="953064"/>
            <a:ext cx="3895985" cy="5486400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365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11111E-6 L -0.45643 1.11111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3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90C683-D5A6-4517-94D4-6C3227FE1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48" y="794657"/>
            <a:ext cx="3810593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5322FB-C7EF-422E-BD95-BDDB99A86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861" y="794657"/>
            <a:ext cx="3801139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07895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827883-1196-4681-AB6A-E45306059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45" y="794659"/>
            <a:ext cx="3797867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FCBD49-587F-419C-AEB1-8ADC8C218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3289" y="794659"/>
            <a:ext cx="3801139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27776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AutoShape 2" descr="data:image/jpeg;base64,/9j/4AAQSkZJRgABAQAAAQABAAD/2wBDAAkGBwgHBgkIBwgKCgkLDRYPDQwMDRsUFRAWIB0iIiAdHx8kKDQsJCYxJx8fLT0tMTU3Ojo6Iys/RD84QzQ5Ojf/2wBDAQoKCg0MDRoPDxo3JR8lNzc3Nzc3Nzc3Nzc3Nzc3Nzc3Nzc3Nzc3Nzc3Nzc3Nzc3Nzc3Nzc3Nzc3Nzc3Nzc3Nzf/wAARCACLALoDASIAAhEBAxEB/8QAHAAAAQUBAQEAAAAAAAAAAAAAAwECBAUGAAgH/8QAQBAAAQMCBAMECAQDBgcAAAAAAQACAwQRBRIhMQZBURMiYZEHFDJCUnGBoRUWM7EjNJIkNVNic8FDcqKy0eHw/8QAGQEAAwEBAQAAAAAAAAAAAAAAAAEDAgQF/8QAIhEAAwACAwADAAMBAAAAAAAAAAECAxESEyEEFDEiQVEy/9oADAMBAAIRAxEAPwC0Y4WsnHKRss+zGWAbhNk4hiZoXDzXnOLLq5NCGNI2S9k2+yzh4liaPbSt4njOuYFHXQ3cmk7MW2+yXsm9As7+Zo/iC78zx/El1UHZJfvjHRMEYvsFQO4lYfeCH+ZmDchLqsfOTQyNaBeyjOaL7fZUUnErHDQqO7iRt7krXVYuyTRmMHkmOYByVAOJGH3lx4hYfeR15A7JLzs29FxjbzCz7uIG39pJ+YAR7SfXYc5NC1jb6BEDBvZZtvEDeZTxxCzqhY7Fzk0gaOicANdAs0OIW9U78wt6/dPqsXOTSFo6JQG9FmjxC3r90h4ib1Hml1WHZJqBZOzW2Cyn5iHVKeIm9UdeQOcmq7WyTtFlDxI0D2k38zs+MI68g+Ula35qvxGM5rgmynxnvBCrQCDdelXhwYv0rXMLmDUokMJy80o2UmnHdWp0PI3sB2XW/mnth63RnNATQ9oO61pE9s4QDpqmyQN6FSWajTVAqJmMOpT0HoIQMshSQNuo1ViAazTfkoUdfPNMxkbC973BrWN1LidAAEvEaU0y2bA3YJexHQr6jwp6JZ6ijiquIqqSnkeA71SEAlg6OcefgAtHL6JsAd+lJVx68pb38wsckNY6PhvYtvqCl7FvRfZJvRJhcYJbiFbrqB3LD7LHcScEVGDAy00xqYAO9dtnN/8AKaaYnFIxfYNvsU4QN3spBYnZbBa0Z2yL2I6JREOiPbZJZGg2AMfgm9mCpJA6phCNCAZB0TS231RyOiE/RGg2yNKL7IfZN6FSA0uKL2Tf/gjQ9snsHeCZWeyURmm6DVvsFiymL9IQUuIgNHVR2kFWeDUvrVdGy2l9VnkpW2UqOT0iJURy5C4NNlUT1EkbjdfWpuH4nUps2xtosfi3C7mNLrIXycYV8akUMFXeMa2NlUYhVukksHaDoVKrmPpAWkbKnJJueqosiMLG0/Q3YyvbmAJW/wDQRh8FZx0JKmPOaSnfLGC24D7gA/c2WGhqw2MMc36r6N6C4KqTiWWvp2u7JmWGQgXFnZib+QWsilzs1LaZ6JASqLXVQo4DIWlx5NHNPpKhlTTRzxate0ELm36V15sfM0Fjvksbjbo87ozY3F7LS4ziMNBRTSPd3msJA6lfPKzF218bZ49A7S3S260v0zS8PneIU7Ya2aNnstebfJRjHorSrhmbK41As9xJPRRHNAG2qsjkb9IZZ0TMpR5N01MABBSWKK5wHJNDr8kbQ+NP8AOGXdBcCTpzRJyb7Lo3gDvbrPNGuujmRZdSNU/KeicJBe4AXdp4BHJCeOgoKj1eoNkUG6DN7JQ0KXpkWN3ftzVzhNT6rUtedBdUbP1lYwWMjQdrqblNaZV2000fS8PxT1mAaaWUXGqxjYnBwFil4eigFKMx5dVF4igjkacpXA8SVeHXOVufT55xDlkLy3UFZlayvgBzDeyy07MkrmrsiNSSdpvQzrdem/QjggwrgWmnkjyz173VEl97E2b/ANIC854DhU+OYzSYXStLpamUM090cz9Bcr2NR07KSkhp4hZkTAxvyAsqU/NCRBxgCQsYd7ErOxYjU4NK+GJofE83yuvofBW+O1BimJYzO5oDbA23KpsRa1wbKdxyXh/Jz1GZuWelghPHqkVPFFdJUROfUkAvHdY3ks9goD6N+m0ztemyHxRXjtA90T5DnyNaw7eKdgrgIZoxpZwfb5hdfw7unumQ+TMqfB+K07amEE6OYfsqsYddt7hXEzw5jiNbqHmJ0yr01kS8Z5s43X4Vb6NjDrZSaWiheBmYCpBpHS6kJ7aN8be6bfVPlLNqHIgwqkde8YTmYLSfB90IxzsPtJQ+cbOT4Q/7Nc2v6LCn4foNy0FOrMAw4x6Rtv8AJVsk9XlswkFRXVFfsXOIQseP/Q7WxzsApg4htkz8uxdQkZJWA7OKL2lT0f5LDwRv9NrM/wDDKX03QZnhul0X3b3UCe73kAp09HLE7YzOBJdToJLvaAdbhVojdmupMJLHtJOxWN+FnBr6SoqIqfu32XT1Ez4iZLhRqGvjEYa7pzQsRxJgjIC5m3yKqfCqqX5nv1tqs3iLbTX6hWzpjI8m+6r6+PM3MNSupPaIuWq2bP0DRsf6QWF4uWUkjm+B7ov916XvovJPo6xo8P8AGWHVrv0nSCGXwa42v9DY/RerKyqbHQvnYbjL3beKzkfFbZWfShxGRz6l+gu923RQMUuGht7m2yKJb3mk9rkFUYlVPFnyC2vVeDa502keonxnRksXia6szndriQFCZUmkqu5q2UhgHjqrfFQ2R4c0gEi6p3U4newkkBj8wPiF2/FetHLm9RYtcWut5qLG54mcLucAei4zXJsblPomh93mTKTysvRpbOGHpk5soawEtdf5JDVX3af6UM6mxnCI2JpH6+qzpleSAvqWnUtt9Ezt4/hRH05O01/ohGFzf+IPJGqFuQrJo3e7b5lK+SO2wUe7m++PJDe950uPJH8g/iS2zwg65UT1qLq3zVVJI5o93TwQvWHdR/Sj0fhmHOJ2Udsbi66I12gRo7c1h5BTGhghuNlIipmkC4RG2toERrrG6xV7WkUmdP0c2kyjR2ngmy0Qe3vG6J2p6rjISN1DVf6X5T/hVyUeRxtZBlpMw2VxludUpjBGwV4vSI2tso4qINIOXUFem68huAwPDnNY5rCSOWi+ACFek8MGbDKUOAP8Ft/Jap9stGV/BpmSkq8PhjZFJI7M9pLLNOtv3WTxzGaONrhn1PI7pnpcqZ6PFsNdE8tENRdtuVy0fsVS8YSGR8M5Y0inY4utuRlPLnuudYePh1ulZWVHEtMZmtDruGgbvdPZiLZo7xkgk6scLarKYbRPnqJ6yRthTNDgP8xOivrl87P8rQFbHhUvZC680XEZtFm3cV0Uz2ssIx5rohlguU5jxpsrXkUs55jbASTTXJEf3SMmqL6MNv8AmUouPh5JzXkch5Kf2DXSh0Mry27mH+pDmqXZwCw+aKJSNLN8kN4z8h9Am/kAsCLCiijlaC5qmDD4nC9tVSxvkj9lxFlJZWzN53T+whPCTn4XG7QXQfwRnU/ZDGITg+yk/E5fhHmn9iRdLPnbCPBGY9o5oGXxXWJFgUngYu9E1szBoSiCZiopJHiQi/NMmmlYN1Jxpl5rktmh7eOxFwlEzNNQsiayb4kSGrlc/LcprE2FUka8Sstv904TsHPRZk1EoG6GamYm19FrpZPuRq2zRucBfmvSmHf3fTW/wm/svIsMk5c35heuMJJOF0pI17Jun0WphyHNUfNePMMZjPEgbKT2FI5sjx1IsQFn2xjFsXnhczuCnc3w3C2PEjZKPiOd0sDnQ1lv4rdmkAAA/P8A2VZR0UdJVT1TgGx5cts3tFYf6dMeI+fV8LKCSShija3tZNR1A2Keacxua42U7FIJsRxk1T2NZHEbNaBcgX3J/wBl0je9ZUkhkYkrwymbc2v1Uft2j3lE4kmfFTwtZpdx/ZUXrU3VLJidPZOciRq21LPiCeJ2bZgsj63Nyuu9cnPNS+uzfdJsmzMt7QTu3Z1Cxnr07Uv4hPbcpfXoO6TZ9uz4glbURgauWK9fn31XfiE/ij61B3SboTRm3e1KXPH1Kwn4lUdSu/E6jx80fXY+6Trrr9EzO3qlzN6r0Dzv7Izv1zouqmDs/oukcO30XVJ/hH5Lkv8AT0MP/JTkWJ+aJTG0oQjufmpFCwOkJPJUj9M5fwme0iMjHOycGNCe1o5q2jjOacmVwAuDcL1lg7zJhdI82u6JpNvkvJ5aMpt0XqvhwH8BoL79g39lOy2IditHFVwlsrQdND0WGxHDOwkIjc5wLrNuNvFfRi3NuBayouIIGNZnbYHbZYcp/p0Kmj5riJjhidDG2wvdx6lUndLrq64g7Nshax3/ALVK1ttU5WjFMo+KDZ8Db8iqPS+yvOJGXqIb/AqcsFlZI5a/RlwEht80/IE3KL7I0IQkBJcJ+UeCTKEaAbpyC7ROsOaSzUaEM0SXCcQL7pth1QMqRPIPeKX1mS3tIKXkFjbOjSCxyuMt3a3U6ofeHToqxnthTJv01Gv0vHiISJDIY3abIfNKNwqyTr0miod4IjKhyiD2U9myps52iYyZzntaObgPMr13hLSzDKVp3ETf2Xj2A/2mD/Ub/wBwXsWg/kYP9MfssUUxrQdZri2RzYgANOq0yznFIv2YO1wsFUfNcVhBncXDUDmoPZ63P0V1jP8ANyHobKsdq4rSMWYXjKqdDiMbRt2d/uqD8Qdsrfj3TFIrf4SzJWuRjiiaa53IJPXnqGuS5MfBEv16TwSGtf4KKu5I5MOCJJrJEhrJDzCjrkbY+CD+tSHmk9Zk6lBXI2NQj//Z"/>
          <p:cNvSpPr>
            <a:spLocks noChangeAspect="1" noChangeArrowheads="1"/>
          </p:cNvSpPr>
          <p:nvPr/>
        </p:nvSpPr>
        <p:spPr bwMode="auto">
          <a:xfrm>
            <a:off x="63500" y="-611188"/>
            <a:ext cx="1685925" cy="12668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E7DC4-884B-4C55-A99A-453C85811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Your Affairs in Order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2CB448A-01DA-49B0-A052-614103AD4A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005765" y="4166675"/>
            <a:ext cx="2059049" cy="1367759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F32881D-8310-4B4A-9C2C-E41513D4AE74}"/>
              </a:ext>
            </a:extLst>
          </p:cNvPr>
          <p:cNvSpPr/>
          <p:nvPr/>
        </p:nvSpPr>
        <p:spPr>
          <a:xfrm>
            <a:off x="4856741" y="5540028"/>
            <a:ext cx="3719983" cy="76723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lvl="1" algn="ctr">
              <a:lnSpc>
                <a:spcPct val="150000"/>
              </a:lnSpc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Property Transfer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0F4703-4ECD-48F7-87D5-B3D7788C9DD3}"/>
              </a:ext>
            </a:extLst>
          </p:cNvPr>
          <p:cNvSpPr/>
          <p:nvPr/>
        </p:nvSpPr>
        <p:spPr>
          <a:xfrm>
            <a:off x="4499808" y="3115579"/>
            <a:ext cx="3719983" cy="76723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lvl="1" algn="ctr">
              <a:lnSpc>
                <a:spcPct val="150000"/>
              </a:lnSpc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Medical Directives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B2C6FCF-A723-4EB9-B83A-F93EC81F95D6}"/>
              </a:ext>
            </a:extLst>
          </p:cNvPr>
          <p:cNvSpPr/>
          <p:nvPr/>
        </p:nvSpPr>
        <p:spPr>
          <a:xfrm>
            <a:off x="273686" y="4620163"/>
            <a:ext cx="3575599" cy="111847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lvl="1"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Final Arrangements</a:t>
            </a:r>
          </a:p>
        </p:txBody>
      </p:sp>
      <p:pic>
        <p:nvPicPr>
          <p:cNvPr id="4" name="Picture 3" descr="A picture containing grass, flower, plant, garden&#10;&#10;Description automatically generated">
            <a:extLst>
              <a:ext uri="{FF2B5EF4-FFF2-40B4-BE49-F238E27FC236}">
                <a16:creationId xmlns:a16="http://schemas.microsoft.com/office/drawing/2014/main" id="{6E8D8634-F077-43A5-BDDD-4D85EBD612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84620" y="2237836"/>
            <a:ext cx="3176436" cy="2382327"/>
          </a:xfrm>
          <a:prstGeom prst="rect">
            <a:avLst/>
          </a:prstGeom>
        </p:spPr>
      </p:pic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7B6257C1-6826-4742-AE10-0DC21D90DD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856741" y="916661"/>
            <a:ext cx="3032443" cy="24188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19D6D9F-90DF-4E4D-B9A7-9A10CFE5E25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45" b="99448" l="5383" r="97930">
                        <a14:foregroundMark x1="21118" y1="23066" x2="33954" y2="51657"/>
                        <a14:foregroundMark x1="46170" y1="20442" x2="44720" y2="33702"/>
                        <a14:foregroundMark x1="44720" y1="33702" x2="47826" y2="42541"/>
                        <a14:foregroundMark x1="47826" y1="42541" x2="50518" y2="44199"/>
                        <a14:foregroundMark x1="74327" y1="30801" x2="69358" y2="55939"/>
                        <a14:foregroundMark x1="54037" y1="49171" x2="82195" y2="58978"/>
                        <a14:foregroundMark x1="81366" y1="46823" x2="91304" y2="75276"/>
                        <a14:foregroundMark x1="91304" y1="75276" x2="91304" y2="77624"/>
                        <a14:foregroundMark x1="83437" y1="49171" x2="94203" y2="54282"/>
                        <a14:foregroundMark x1="94203" y1="54282" x2="91925" y2="82320"/>
                        <a14:foregroundMark x1="91925" y1="82320" x2="86128" y2="88812"/>
                        <a14:foregroundMark x1="97930" y1="54144" x2="97930" y2="54144"/>
                        <a14:foregroundMark x1="63354" y1="56630" x2="63354" y2="56630"/>
                        <a14:foregroundMark x1="68116" y1="63536" x2="68116" y2="63536"/>
                        <a14:foregroundMark x1="47206" y1="95856" x2="48861" y2="98757"/>
                        <a14:foregroundMark x1="46916" y1="95348" x2="47206" y2="95856"/>
                        <a14:foregroundMark x1="38302" y1="80249" x2="41862" y2="86490"/>
                        <a14:foregroundMark x1="44100" y1="95822" x2="45342" y2="99448"/>
                        <a14:foregroundMark x1="40373" y1="84945" x2="40955" y2="86643"/>
                        <a14:foregroundMark x1="55280" y1="96685" x2="55280" y2="96685"/>
                        <a14:foregroundMark x1="11801" y1="43370" x2="5383" y2="52072"/>
                        <a14:foregroundMark x1="5383" y1="52072" x2="5383" y2="72099"/>
                        <a14:foregroundMark x1="14079" y1="94613" x2="12836" y2="95856"/>
                        <a14:backgroundMark x1="40373" y1="90055" x2="40373" y2="90055"/>
                        <a14:backgroundMark x1="41201" y1="88260" x2="41201" y2="88260"/>
                        <a14:backgroundMark x1="40373" y1="86740" x2="43892" y2="95856"/>
                        <a14:backgroundMark x1="43892" y1="95856" x2="43892" y2="95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568" b="49216"/>
          <a:stretch/>
        </p:blipFill>
        <p:spPr>
          <a:xfrm>
            <a:off x="3952577" y="3115579"/>
            <a:ext cx="3064200" cy="241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42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0FCE8A-ED0C-4819-96D0-BBF7B2200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546" y="881743"/>
            <a:ext cx="3742414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7ABC7E-9095-4921-B632-683DDC2ED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041" y="881743"/>
            <a:ext cx="3692668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86234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6AD3D1-1E53-4F25-9C45-FE51C4615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98" y="838200"/>
            <a:ext cx="3864334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127FB0-5876-461D-A56D-03895606A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269" y="838200"/>
            <a:ext cx="3779874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28319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F01AC75-E8DF-4846-AE8F-4E8A476BE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220" y="953064"/>
            <a:ext cx="3754130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9EDEC61-0C55-4595-BE23-A4C979907740}"/>
              </a:ext>
            </a:extLst>
          </p:cNvPr>
          <p:cNvSpPr/>
          <p:nvPr/>
        </p:nvSpPr>
        <p:spPr>
          <a:xfrm>
            <a:off x="2449286" y="3987799"/>
            <a:ext cx="1643743" cy="144961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F473026-844E-447C-8182-793FB6CFF962}"/>
              </a:ext>
            </a:extLst>
          </p:cNvPr>
          <p:cNvSpPr txBox="1">
            <a:spLocks/>
          </p:cNvSpPr>
          <p:nvPr/>
        </p:nvSpPr>
        <p:spPr>
          <a:xfrm>
            <a:off x="4978400" y="1601796"/>
            <a:ext cx="4053840" cy="3935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C00000"/>
                </a:solidFill>
              </a:rPr>
              <a:t>PRIOR TO NEXT SESSION,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email completed homework to:</a:t>
            </a:r>
          </a:p>
          <a:p>
            <a:pPr algn="ctr"/>
            <a:br>
              <a:rPr lang="en-US" dirty="0"/>
            </a:b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650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0D5BC53-8654-4AA2-B274-464886507931}"/>
              </a:ext>
            </a:extLst>
          </p:cNvPr>
          <p:cNvSpPr txBox="1">
            <a:spLocks/>
          </p:cNvSpPr>
          <p:nvPr/>
        </p:nvSpPr>
        <p:spPr>
          <a:xfrm>
            <a:off x="857250" y="1866900"/>
            <a:ext cx="7696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Next Time:</a:t>
            </a:r>
          </a:p>
          <a:p>
            <a:pPr algn="ctr"/>
            <a:r>
              <a:rPr lang="en-US" sz="5400" dirty="0">
                <a:solidFill>
                  <a:srgbClr val="1F497D"/>
                </a:solidFill>
              </a:rPr>
              <a:t>Borrow to Grow</a:t>
            </a:r>
          </a:p>
        </p:txBody>
      </p:sp>
    </p:spTree>
    <p:extLst>
      <p:ext uri="{BB962C8B-B14F-4D97-AF65-F5344CB8AC3E}">
        <p14:creationId xmlns:p14="http://schemas.microsoft.com/office/powerpoint/2010/main" val="377256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4D61807-4A1C-44AC-9B30-DFC2496CB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Borrow to Grow Pre-Session Questionnaire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8CBB798-AF14-4801-8F25-453863CAA059}"/>
              </a:ext>
            </a:extLst>
          </p:cNvPr>
          <p:cNvSpPr txBox="1">
            <a:spLocks/>
          </p:cNvSpPr>
          <p:nvPr/>
        </p:nvSpPr>
        <p:spPr>
          <a:xfrm>
            <a:off x="4728635" y="1744036"/>
            <a:ext cx="4053840" cy="3935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C00000"/>
                </a:solidFill>
              </a:rPr>
              <a:t>Email Spend Sensibly Pre-Session Questionnaire to:</a:t>
            </a:r>
          </a:p>
          <a:p>
            <a:pPr algn="ctr"/>
            <a:endParaRPr lang="en-US" sz="2000" dirty="0">
              <a:solidFill>
                <a:srgbClr val="C00000"/>
              </a:solidFill>
            </a:endParaRPr>
          </a:p>
          <a:p>
            <a:pPr algn="ctr"/>
            <a:br>
              <a:rPr lang="en-US" dirty="0"/>
            </a:b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C2F551-A12D-4719-83B3-C98392187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236" y="1099457"/>
            <a:ext cx="3754130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51736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0D5BC53-8654-4AA2-B274-464886507931}"/>
              </a:ext>
            </a:extLst>
          </p:cNvPr>
          <p:cNvSpPr txBox="1">
            <a:spLocks/>
          </p:cNvSpPr>
          <p:nvPr/>
        </p:nvSpPr>
        <p:spPr>
          <a:xfrm>
            <a:off x="857250" y="1866900"/>
            <a:ext cx="7696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80769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077496" y="2656952"/>
            <a:ext cx="4856704" cy="1076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4" b="25643"/>
          <a:stretch/>
        </p:blipFill>
        <p:spPr bwMode="auto">
          <a:xfrm>
            <a:off x="4082143" y="2682352"/>
            <a:ext cx="2724150" cy="752475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9" r="59411" b="26618"/>
          <a:stretch/>
        </p:blipFill>
        <p:spPr bwMode="auto">
          <a:xfrm>
            <a:off x="2077496" y="2682352"/>
            <a:ext cx="2004647" cy="772048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8"/>
          <a:stretch/>
        </p:blipFill>
        <p:spPr bwMode="auto">
          <a:xfrm>
            <a:off x="2097592" y="3552908"/>
            <a:ext cx="4800600" cy="180892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H="1" flipV="1">
            <a:off x="2133600" y="3509407"/>
            <a:ext cx="4737799" cy="2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BB5A91F4-13A4-467A-9F30-1136E755552D}"/>
              </a:ext>
            </a:extLst>
          </p:cNvPr>
          <p:cNvSpPr txBox="1">
            <a:spLocks/>
          </p:cNvSpPr>
          <p:nvPr/>
        </p:nvSpPr>
        <p:spPr>
          <a:xfrm>
            <a:off x="723900" y="3195376"/>
            <a:ext cx="7696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55850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AutoShape 2" descr="data:image/jpeg;base64,/9j/4AAQSkZJRgABAQAAAQABAAD/2wBDAAkGBwgHBgkIBwgKCgkLDRYPDQwMDRsUFRAWIB0iIiAdHx8kKDQsJCYxJx8fLT0tMTU3Ojo6Iys/RD84QzQ5Ojf/2wBDAQoKCg0MDRoPDxo3JR8lNzc3Nzc3Nzc3Nzc3Nzc3Nzc3Nzc3Nzc3Nzc3Nzc3Nzc3Nzc3Nzc3Nzc3Nzc3Nzc3Nzf/wAARCACLALoDASIAAhEBAxEB/8QAHAAAAQUBAQEAAAAAAAAAAAAAAwECBAUGAAgH/8QAQBAAAQMCBAMECAQDBgcAAAAAAQACAwQRBRIhMQZBURMiYZEHFDJCUnGBoRUWM7EjNJIkNVNic8FDcqKy0eHw/8QAGQEAAwEBAQAAAAAAAAAAAAAAAAEDAgQF/8QAIhEAAwACAwADAAMBAAAAAAAAAAECAxESEyEEFDEiQVEy/9oADAMBAAIRAxEAPwC0Y4WsnHKRss+zGWAbhNk4hiZoXDzXnOLLq5NCGNI2S9k2+yzh4liaPbSt4njOuYFHXQ3cmk7MW2+yXsm9As7+Zo/iC78zx/El1UHZJfvjHRMEYvsFQO4lYfeCH+ZmDchLqsfOTQyNaBeyjOaL7fZUUnErHDQqO7iRt7krXVYuyTRmMHkmOYByVAOJGH3lx4hYfeR15A7JLzs29FxjbzCz7uIG39pJ+YAR7SfXYc5NC1jb6BEDBvZZtvEDeZTxxCzqhY7Fzk0gaOicANdAs0OIW9U78wt6/dPqsXOTSFo6JQG9FmjxC3r90h4ib1Hml1WHZJqBZOzW2Cyn5iHVKeIm9UdeQOcmq7WyTtFlDxI0D2k38zs+MI68g+Ula35qvxGM5rgmynxnvBCrQCDdelXhwYv0rXMLmDUokMJy80o2UmnHdWp0PI3sB2XW/mnth63RnNATQ9oO61pE9s4QDpqmyQN6FSWajTVAqJmMOpT0HoIQMshSQNuo1ViAazTfkoUdfPNMxkbC973BrWN1LidAAEvEaU0y2bA3YJexHQr6jwp6JZ6ijiquIqqSnkeA71SEAlg6OcefgAtHL6JsAd+lJVx68pb38wsckNY6PhvYtvqCl7FvRfZJvRJhcYJbiFbrqB3LD7LHcScEVGDAy00xqYAO9dtnN/8AKaaYnFIxfYNvsU4QN3spBYnZbBa0Z2yL2I6JREOiPbZJZGg2AMfgm9mCpJA6phCNCAZB0TS231RyOiE/RGg2yNKL7IfZN6FSA0uKL2Tf/gjQ9snsHeCZWeyURmm6DVvsFiymL9IQUuIgNHVR2kFWeDUvrVdGy2l9VnkpW2UqOT0iJURy5C4NNlUT1EkbjdfWpuH4nUps2xtosfi3C7mNLrIXycYV8akUMFXeMa2NlUYhVukksHaDoVKrmPpAWkbKnJJueqosiMLG0/Q3YyvbmAJW/wDQRh8FZx0JKmPOaSnfLGC24D7gA/c2WGhqw2MMc36r6N6C4KqTiWWvp2u7JmWGQgXFnZib+QWsilzs1LaZ6JASqLXVQo4DIWlx5NHNPpKhlTTRzxate0ELm36V15sfM0Fjvksbjbo87ozY3F7LS4ziMNBRTSPd3msJA6lfPKzF218bZ49A7S3S260v0zS8PneIU7Ya2aNnstebfJRjHorSrhmbK41As9xJPRRHNAG2qsjkb9IZZ0TMpR5N01MABBSWKK5wHJNDr8kbQ+NP8AOGXdBcCTpzRJyb7Lo3gDvbrPNGuujmRZdSNU/KeicJBe4AXdp4BHJCeOgoKj1eoNkUG6DN7JQ0KXpkWN3ftzVzhNT6rUtedBdUbP1lYwWMjQdrqblNaZV2000fS8PxT1mAaaWUXGqxjYnBwFil4eigFKMx5dVF4igjkacpXA8SVeHXOVufT55xDlkLy3UFZlayvgBzDeyy07MkrmrsiNSSdpvQzrdem/QjggwrgWmnkjyz173VEl97E2b/ANIC854DhU+OYzSYXStLpamUM090cz9Bcr2NR07KSkhp4hZkTAxvyAsqU/NCRBxgCQsYd7ErOxYjU4NK+GJofE83yuvofBW+O1BimJYzO5oDbA23KpsRa1wbKdxyXh/Jz1GZuWelghPHqkVPFFdJUROfUkAvHdY3ks9goD6N+m0ztemyHxRXjtA90T5DnyNaw7eKdgrgIZoxpZwfb5hdfw7unumQ+TMqfB+K07amEE6OYfsqsYddt7hXEzw5jiNbqHmJ0yr01kS8Z5s43X4Vb6NjDrZSaWiheBmYCpBpHS6kJ7aN8be6bfVPlLNqHIgwqkde8YTmYLSfB90IxzsPtJQ+cbOT4Q/7Nc2v6LCn4foNy0FOrMAw4x6Rtv8AJVsk9XlswkFRXVFfsXOIQseP/Q7WxzsApg4htkz8uxdQkZJWA7OKL2lT0f5LDwRv9NrM/wDDKX03QZnhul0X3b3UCe73kAp09HLE7YzOBJdToJLvaAdbhVojdmupMJLHtJOxWN+FnBr6SoqIqfu32XT1Ez4iZLhRqGvjEYa7pzQsRxJgjIC5m3yKqfCqqX5nv1tqs3iLbTX6hWzpjI8m+6r6+PM3MNSupPaIuWq2bP0DRsf6QWF4uWUkjm+B7ov916XvovJPo6xo8P8AGWHVrv0nSCGXwa42v9DY/RerKyqbHQvnYbjL3beKzkfFbZWfShxGRz6l+gu923RQMUuGht7m2yKJb3mk9rkFUYlVPFnyC2vVeDa502keonxnRksXia6szndriQFCZUmkqu5q2UhgHjqrfFQ2R4c0gEi6p3U4newkkBj8wPiF2/FetHLm9RYtcWut5qLG54mcLucAei4zXJsblPomh93mTKTysvRpbOGHpk5soawEtdf5JDVX3af6UM6mxnCI2JpH6+qzpleSAvqWnUtt9Ezt4/hRH05O01/ohGFzf+IPJGqFuQrJo3e7b5lK+SO2wUe7m++PJDe950uPJH8g/iS2zwg65UT1qLq3zVVJI5o93TwQvWHdR/Sj0fhmHOJ2Udsbi66I12gRo7c1h5BTGhghuNlIipmkC4RG2toERrrG6xV7WkUmdP0c2kyjR2ngmy0Qe3vG6J2p6rjISN1DVf6X5T/hVyUeRxtZBlpMw2VxludUpjBGwV4vSI2tso4qINIOXUFem68huAwPDnNY5rCSOWi+ACFek8MGbDKUOAP8Ft/Jap9stGV/BpmSkq8PhjZFJI7M9pLLNOtv3WTxzGaONrhn1PI7pnpcqZ6PFsNdE8tENRdtuVy0fsVS8YSGR8M5Y0inY4utuRlPLnuudYePh1ulZWVHEtMZmtDruGgbvdPZiLZo7xkgk6scLarKYbRPnqJ6yRthTNDgP8xOivrl87P8rQFbHhUvZC680XEZtFm3cV0Uz2ssIx5rohlguU5jxpsrXkUs55jbASTTXJEf3SMmqL6MNv8AmUouPh5JzXkch5Kf2DXSh0Mry27mH+pDmqXZwCw+aKJSNLN8kN4z8h9Am/kAsCLCiijlaC5qmDD4nC9tVSxvkj9lxFlJZWzN53T+whPCTn4XG7QXQfwRnU/ZDGITg+yk/E5fhHmn9iRdLPnbCPBGY9o5oGXxXWJFgUngYu9E1szBoSiCZiopJHiQi/NMmmlYN1Jxpl5rktmh7eOxFwlEzNNQsiayb4kSGrlc/LcprE2FUka8Sstv904TsHPRZk1EoG6GamYm19FrpZPuRq2zRucBfmvSmHf3fTW/wm/svIsMk5c35heuMJJOF0pI17Jun0WphyHNUfNePMMZjPEgbKT2FI5sjx1IsQFn2xjFsXnhczuCnc3w3C2PEjZKPiOd0sDnQ1lv4rdmkAAA/P8A2VZR0UdJVT1TgGx5cts3tFYf6dMeI+fV8LKCSShija3tZNR1A2Keacxua42U7FIJsRxk1T2NZHEbNaBcgX3J/wBl0je9ZUkhkYkrwymbc2v1Uft2j3lE4kmfFTwtZpdx/ZUXrU3VLJidPZOciRq21LPiCeJ2bZgsj63Nyuu9cnPNS+uzfdJsmzMt7QTu3Z1Cxnr07Uv4hPbcpfXoO6TZ9uz4glbURgauWK9fn31XfiE/ij61B3SboTRm3e1KXPH1Kwn4lUdSu/E6jx80fXY+6Trrr9EzO3qlzN6r0Dzv7Izv1zouqmDs/oukcO30XVJ/hH5Lkv8AT0MP/JTkWJ+aJTG0oQjufmpFCwOkJPJUj9M5fwme0iMjHOycGNCe1o5q2jjOacmVwAuDcL1lg7zJhdI82u6JpNvkvJ5aMpt0XqvhwH8BoL79g39lOy2IditHFVwlsrQdND0WGxHDOwkIjc5wLrNuNvFfRi3NuBayouIIGNZnbYHbZYcp/p0Kmj5riJjhidDG2wvdx6lUndLrq64g7Nshax3/ALVK1ttU5WjFMo+KDZ8Db8iqPS+yvOJGXqIb/AqcsFlZI5a/RlwEht80/IE3KL7I0IQkBJcJ+UeCTKEaAbpyC7ROsOaSzUaEM0SXCcQL7pth1QMqRPIPeKX1mS3tIKXkFjbOjSCxyuMt3a3U6ofeHToqxnthTJv01Gv0vHiISJDIY3abIfNKNwqyTr0miod4IjKhyiD2U9myps52iYyZzntaObgPMr13hLSzDKVp3ETf2Xj2A/2mD/Ub/wBwXsWg/kYP9MfssUUxrQdZri2RzYgANOq0yznFIv2YO1wsFUfNcVhBncXDUDmoPZ63P0V1jP8ANyHobKsdq4rSMWYXjKqdDiMbRt2d/uqD8Qdsrfj3TFIrf4SzJWuRjiiaa53IJPXnqGuS5MfBEv16TwSGtf4KKu5I5MOCJJrJEhrJDzCjrkbY+CD+tSHmk9Zk6lBXI2NQj//Z"/>
          <p:cNvSpPr>
            <a:spLocks noChangeAspect="1" noChangeArrowheads="1"/>
          </p:cNvSpPr>
          <p:nvPr/>
        </p:nvSpPr>
        <p:spPr bwMode="auto">
          <a:xfrm>
            <a:off x="63500" y="-611188"/>
            <a:ext cx="1685925" cy="12668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E7DC4-884B-4C55-A99A-453C85811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Property Transfer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2DA3B8-D901-4562-A471-1375C55F82CA}"/>
              </a:ext>
            </a:extLst>
          </p:cNvPr>
          <p:cNvSpPr txBox="1"/>
          <p:nvPr/>
        </p:nvSpPr>
        <p:spPr>
          <a:xfrm>
            <a:off x="3952577" y="2367171"/>
            <a:ext cx="5191424" cy="21236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marL="282575" lvl="2" indent="-1666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Will – Who gets your stuff?</a:t>
            </a:r>
          </a:p>
          <a:p>
            <a:pPr marL="282575" lvl="2" indent="-1666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Guardianship – Who gets your kids?</a:t>
            </a:r>
          </a:p>
          <a:p>
            <a:pPr marL="282575" lvl="2" indent="-1666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Trust – Protect assets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884C3F-7AFB-4E15-BD3A-4375F9CC60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005765" y="4166675"/>
            <a:ext cx="2059049" cy="1367759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46FF4E-679D-4054-BAD9-8226A28797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45" b="99448" l="5383" r="97930">
                        <a14:foregroundMark x1="21118" y1="23066" x2="33954" y2="51657"/>
                        <a14:foregroundMark x1="46170" y1="20442" x2="44720" y2="33702"/>
                        <a14:foregroundMark x1="44720" y1="33702" x2="47826" y2="42541"/>
                        <a14:foregroundMark x1="47826" y1="42541" x2="50518" y2="44199"/>
                        <a14:foregroundMark x1="74327" y1="30801" x2="69358" y2="55939"/>
                        <a14:foregroundMark x1="54037" y1="49171" x2="82195" y2="58978"/>
                        <a14:foregroundMark x1="81366" y1="46823" x2="91304" y2="75276"/>
                        <a14:foregroundMark x1="91304" y1="75276" x2="91304" y2="77624"/>
                        <a14:foregroundMark x1="83437" y1="49171" x2="94203" y2="54282"/>
                        <a14:foregroundMark x1="94203" y1="54282" x2="91925" y2="82320"/>
                        <a14:foregroundMark x1="91925" y1="82320" x2="86128" y2="88812"/>
                        <a14:foregroundMark x1="97930" y1="54144" x2="97930" y2="54144"/>
                        <a14:foregroundMark x1="63354" y1="56630" x2="63354" y2="56630"/>
                        <a14:foregroundMark x1="68116" y1="63536" x2="68116" y2="63536"/>
                        <a14:foregroundMark x1="47206" y1="95856" x2="48861" y2="98757"/>
                        <a14:foregroundMark x1="46916" y1="95348" x2="47206" y2="95856"/>
                        <a14:foregroundMark x1="38302" y1="80249" x2="41862" y2="86490"/>
                        <a14:foregroundMark x1="44100" y1="95822" x2="45342" y2="99448"/>
                        <a14:foregroundMark x1="40373" y1="84945" x2="40955" y2="86643"/>
                        <a14:foregroundMark x1="55280" y1="96685" x2="55280" y2="96685"/>
                        <a14:foregroundMark x1="11801" y1="43370" x2="5383" y2="52072"/>
                        <a14:foregroundMark x1="5383" y1="52072" x2="5383" y2="72099"/>
                        <a14:foregroundMark x1="14079" y1="94613" x2="12836" y2="95856"/>
                        <a14:backgroundMark x1="40373" y1="90055" x2="40373" y2="90055"/>
                        <a14:backgroundMark x1="41201" y1="88260" x2="41201" y2="88260"/>
                        <a14:backgroundMark x1="40373" y1="86740" x2="43892" y2="95856"/>
                        <a14:backgroundMark x1="43892" y1="95856" x2="43892" y2="95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568" b="49216"/>
          <a:stretch/>
        </p:blipFill>
        <p:spPr>
          <a:xfrm>
            <a:off x="3952577" y="3115579"/>
            <a:ext cx="3064200" cy="241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9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-0.68733 -0.384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-192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44444E-6 L -0.3915 0.003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83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AutoShape 2" descr="data:image/jpeg;base64,/9j/4AAQSkZJRgABAQAAAQABAAD/2wBDAAkGBwgHBgkIBwgKCgkLDRYPDQwMDRsUFRAWIB0iIiAdHx8kKDQsJCYxJx8fLT0tMTU3Ojo6Iys/RD84QzQ5Ojf/2wBDAQoKCg0MDRoPDxo3JR8lNzc3Nzc3Nzc3Nzc3Nzc3Nzc3Nzc3Nzc3Nzc3Nzc3Nzc3Nzc3Nzc3Nzc3Nzc3Nzc3Nzf/wAARCACLALoDASIAAhEBAxEB/8QAHAAAAQUBAQEAAAAAAAAAAAAAAwECBAUGAAgH/8QAQBAAAQMCBAMECAQDBgcAAAAAAQACAwQRBRIhMQZBURMiYZEHFDJCUnGBoRUWM7EjNJIkNVNic8FDcqKy0eHw/8QAGQEAAwEBAQAAAAAAAAAAAAAAAAEDAgQF/8QAIhEAAwACAwADAAMBAAAAAAAAAAECAxESEyEEFDEiQVEy/9oADAMBAAIRAxEAPwC0Y4WsnHKRss+zGWAbhNk4hiZoXDzXnOLLq5NCGNI2S9k2+yzh4liaPbSt4njOuYFHXQ3cmk7MW2+yXsm9As7+Zo/iC78zx/El1UHZJfvjHRMEYvsFQO4lYfeCH+ZmDchLqsfOTQyNaBeyjOaL7fZUUnErHDQqO7iRt7krXVYuyTRmMHkmOYByVAOJGH3lx4hYfeR15A7JLzs29FxjbzCz7uIG39pJ+YAR7SfXYc5NC1jb6BEDBvZZtvEDeZTxxCzqhY7Fzk0gaOicANdAs0OIW9U78wt6/dPqsXOTSFo6JQG9FmjxC3r90h4ib1Hml1WHZJqBZOzW2Cyn5iHVKeIm9UdeQOcmq7WyTtFlDxI0D2k38zs+MI68g+Ula35qvxGM5rgmynxnvBCrQCDdelXhwYv0rXMLmDUokMJy80o2UmnHdWp0PI3sB2XW/mnth63RnNATQ9oO61pE9s4QDpqmyQN6FSWajTVAqJmMOpT0HoIQMshSQNuo1ViAazTfkoUdfPNMxkbC973BrWN1LidAAEvEaU0y2bA3YJexHQr6jwp6JZ6ijiquIqqSnkeA71SEAlg6OcefgAtHL6JsAd+lJVx68pb38wsckNY6PhvYtvqCl7FvRfZJvRJhcYJbiFbrqB3LD7LHcScEVGDAy00xqYAO9dtnN/8AKaaYnFIxfYNvsU4QN3spBYnZbBa0Z2yL2I6JREOiPbZJZGg2AMfgm9mCpJA6phCNCAZB0TS231RyOiE/RGg2yNKL7IfZN6FSA0uKL2Tf/gjQ9snsHeCZWeyURmm6DVvsFiymL9IQUuIgNHVR2kFWeDUvrVdGy2l9VnkpW2UqOT0iJURy5C4NNlUT1EkbjdfWpuH4nUps2xtosfi3C7mNLrIXycYV8akUMFXeMa2NlUYhVukksHaDoVKrmPpAWkbKnJJueqosiMLG0/Q3YyvbmAJW/wDQRh8FZx0JKmPOaSnfLGC24D7gA/c2WGhqw2MMc36r6N6C4KqTiWWvp2u7JmWGQgXFnZib+QWsilzs1LaZ6JASqLXVQo4DIWlx5NHNPpKhlTTRzxate0ELm36V15sfM0Fjvksbjbo87ozY3F7LS4ziMNBRTSPd3msJA6lfPKzF218bZ49A7S3S260v0zS8PneIU7Ya2aNnstebfJRjHorSrhmbK41As9xJPRRHNAG2qsjkb9IZZ0TMpR5N01MABBSWKK5wHJNDr8kbQ+NP8AOGXdBcCTpzRJyb7Lo3gDvbrPNGuujmRZdSNU/KeicJBe4AXdp4BHJCeOgoKj1eoNkUG6DN7JQ0KXpkWN3ftzVzhNT6rUtedBdUbP1lYwWMjQdrqblNaZV2000fS8PxT1mAaaWUXGqxjYnBwFil4eigFKMx5dVF4igjkacpXA8SVeHXOVufT55xDlkLy3UFZlayvgBzDeyy07MkrmrsiNSSdpvQzrdem/QjggwrgWmnkjyz173VEl97E2b/ANIC854DhU+OYzSYXStLpamUM090cz9Bcr2NR07KSkhp4hZkTAxvyAsqU/NCRBxgCQsYd7ErOxYjU4NK+GJofE83yuvofBW+O1BimJYzO5oDbA23KpsRa1wbKdxyXh/Jz1GZuWelghPHqkVPFFdJUROfUkAvHdY3ks9goD6N+m0ztemyHxRXjtA90T5DnyNaw7eKdgrgIZoxpZwfb5hdfw7unumQ+TMqfB+K07amEE6OYfsqsYddt7hXEzw5jiNbqHmJ0yr01kS8Z5s43X4Vb6NjDrZSaWiheBmYCpBpHS6kJ7aN8be6bfVPlLNqHIgwqkde8YTmYLSfB90IxzsPtJQ+cbOT4Q/7Nc2v6LCn4foNy0FOrMAw4x6Rtv8AJVsk9XlswkFRXVFfsXOIQseP/Q7WxzsApg4htkz8uxdQkZJWA7OKL2lT0f5LDwRv9NrM/wDDKX03QZnhul0X3b3UCe73kAp09HLE7YzOBJdToJLvaAdbhVojdmupMJLHtJOxWN+FnBr6SoqIqfu32XT1Ez4iZLhRqGvjEYa7pzQsRxJgjIC5m3yKqfCqqX5nv1tqs3iLbTX6hWzpjI8m+6r6+PM3MNSupPaIuWq2bP0DRsf6QWF4uWUkjm+B7ov916XvovJPo6xo8P8AGWHVrv0nSCGXwa42v9DY/RerKyqbHQvnYbjL3beKzkfFbZWfShxGRz6l+gu923RQMUuGht7m2yKJb3mk9rkFUYlVPFnyC2vVeDa502keonxnRksXia6szndriQFCZUmkqu5q2UhgHjqrfFQ2R4c0gEi6p3U4newkkBj8wPiF2/FetHLm9RYtcWut5qLG54mcLucAei4zXJsblPomh93mTKTysvRpbOGHpk5soawEtdf5JDVX3af6UM6mxnCI2JpH6+qzpleSAvqWnUtt9Ezt4/hRH05O01/ohGFzf+IPJGqFuQrJo3e7b5lK+SO2wUe7m++PJDe950uPJH8g/iS2zwg65UT1qLq3zVVJI5o93TwQvWHdR/Sj0fhmHOJ2Udsbi66I12gRo7c1h5BTGhghuNlIipmkC4RG2toERrrG6xV7WkUmdP0c2kyjR2ngmy0Qe3vG6J2p6rjISN1DVf6X5T/hVyUeRxtZBlpMw2VxludUpjBGwV4vSI2tso4qINIOXUFem68huAwPDnNY5rCSOWi+ACFek8MGbDKUOAP8Ft/Jap9stGV/BpmSkq8PhjZFJI7M9pLLNOtv3WTxzGaONrhn1PI7pnpcqZ6PFsNdE8tENRdtuVy0fsVS8YSGR8M5Y0inY4utuRlPLnuudYePh1ulZWVHEtMZmtDruGgbvdPZiLZo7xkgk6scLarKYbRPnqJ6yRthTNDgP8xOivrl87P8rQFbHhUvZC680XEZtFm3cV0Uz2ssIx5rohlguU5jxpsrXkUs55jbASTTXJEf3SMmqL6MNv8AmUouPh5JzXkch5Kf2DXSh0Mry27mH+pDmqXZwCw+aKJSNLN8kN4z8h9Am/kAsCLCiijlaC5qmDD4nC9tVSxvkj9lxFlJZWzN53T+whPCTn4XG7QXQfwRnU/ZDGITg+yk/E5fhHmn9iRdLPnbCPBGY9o5oGXxXWJFgUngYu9E1szBoSiCZiopJHiQi/NMmmlYN1Jxpl5rktmh7eOxFwlEzNNQsiayb4kSGrlc/LcprE2FUka8Sstv904TsHPRZk1EoG6GamYm19FrpZPuRq2zRucBfmvSmHf3fTW/wm/svIsMk5c35heuMJJOF0pI17Jun0WphyHNUfNePMMZjPEgbKT2FI5sjx1IsQFn2xjFsXnhczuCnc3w3C2PEjZKPiOd0sDnQ1lv4rdmkAAA/P8A2VZR0UdJVT1TgGx5cts3tFYf6dMeI+fV8LKCSShija3tZNR1A2Keacxua42U7FIJsRxk1T2NZHEbNaBcgX3J/wBl0je9ZUkhkYkrwymbc2v1Uft2j3lE4kmfFTwtZpdx/ZUXrU3VLJidPZOciRq21LPiCeJ2bZgsj63Nyuu9cnPNS+uzfdJsmzMt7QTu3Z1Cxnr07Uv4hPbcpfXoO6TZ9uz4glbURgauWK9fn31XfiE/ij61B3SboTRm3e1KXPH1Kwn4lUdSu/E6jx80fXY+6Trrr9EzO3qlzN6r0Dzv7Izv1zouqmDs/oukcO30XVJ/hH5Lkv8AT0MP/JTkWJ+aJTG0oQjufmpFCwOkJPJUj9M5fwme0iMjHOycGNCe1o5q2jjOacmVwAuDcL1lg7zJhdI82u6JpNvkvJ5aMpt0XqvhwH8BoL79g39lOy2IditHFVwlsrQdND0WGxHDOwkIjc5wLrNuNvFfRi3NuBayouIIGNZnbYHbZYcp/p0Kmj5riJjhidDG2wvdx6lUndLrq64g7Nshax3/ALVK1ttU5WjFMo+KDZ8Db8iqPS+yvOJGXqIb/AqcsFlZI5a/RlwEht80/IE3KL7I0IQkBJcJ+UeCTKEaAbpyC7ROsOaSzUaEM0SXCcQL7pth1QMqRPIPeKX1mS3tIKXkFjbOjSCxyuMt3a3U6ofeHToqxnthTJv01Gv0vHiISJDIY3abIfNKNwqyTr0miod4IjKhyiD2U9myps52iYyZzntaObgPMr13hLSzDKVp3ETf2Xj2A/2mD/Ub/wBwXsWg/kYP9MfssUUxrQdZri2RzYgANOq0yznFIv2YO1wsFUfNcVhBncXDUDmoPZ63P0V1jP8ANyHobKsdq4rSMWYXjKqdDiMbRt2d/uqD8Qdsrfj3TFIrf4SzJWuRjiiaa53IJPXnqGuS5MfBEv16TwSGtf4KKu5I5MOCJJrJEhrJDzCjrkbY+CD+tSHmk9Zk6lBXI2NQj//Z"/>
          <p:cNvSpPr>
            <a:spLocks noChangeAspect="1" noChangeArrowheads="1"/>
          </p:cNvSpPr>
          <p:nvPr/>
        </p:nvSpPr>
        <p:spPr bwMode="auto">
          <a:xfrm>
            <a:off x="63500" y="-611188"/>
            <a:ext cx="1685925" cy="12668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E7DC4-884B-4C55-A99A-453C85811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 Directives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2DA3B8-D901-4562-A471-1375C55F82CA}"/>
              </a:ext>
            </a:extLst>
          </p:cNvPr>
          <p:cNvSpPr txBox="1"/>
          <p:nvPr/>
        </p:nvSpPr>
        <p:spPr>
          <a:xfrm>
            <a:off x="4572000" y="2871684"/>
            <a:ext cx="4572000" cy="15388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marL="282575" lvl="2" indent="-1666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Living Will</a:t>
            </a:r>
          </a:p>
          <a:p>
            <a:pPr marL="282575" lvl="2" indent="-1666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Healthcare Power of Attorney (POA)</a:t>
            </a:r>
          </a:p>
        </p:txBody>
      </p:sp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B61651B4-214A-47E6-93F0-DFA8BE0384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11001" y="2431699"/>
            <a:ext cx="3032443" cy="241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6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AutoShape 2" descr="data:image/jpeg;base64,/9j/4AAQSkZJRgABAQAAAQABAAD/2wBDAAkGBwgHBgkIBwgKCgkLDRYPDQwMDRsUFRAWIB0iIiAdHx8kKDQsJCYxJx8fLT0tMTU3Ojo6Iys/RD84QzQ5Ojf/2wBDAQoKCg0MDRoPDxo3JR8lNzc3Nzc3Nzc3Nzc3Nzc3Nzc3Nzc3Nzc3Nzc3Nzc3Nzc3Nzc3Nzc3Nzc3Nzc3Nzc3Nzf/wAARCACLALoDASIAAhEBAxEB/8QAHAAAAQUBAQEAAAAAAAAAAAAAAwECBAUGAAgH/8QAQBAAAQMCBAMECAQDBgcAAAAAAQACAwQRBRIhMQZBURMiYZEHFDJCUnGBoRUWM7EjNJIkNVNic8FDcqKy0eHw/8QAGQEAAwEBAQAAAAAAAAAAAAAAAAEDAgQF/8QAIhEAAwACAwADAAMBAAAAAAAAAAECAxESEyEEFDEiQVEy/9oADAMBAAIRAxEAPwC0Y4WsnHKRss+zGWAbhNk4hiZoXDzXnOLLq5NCGNI2S9k2+yzh4liaPbSt4njOuYFHXQ3cmk7MW2+yXsm9As7+Zo/iC78zx/El1UHZJfvjHRMEYvsFQO4lYfeCH+ZmDchLqsfOTQyNaBeyjOaL7fZUUnErHDQqO7iRt7krXVYuyTRmMHkmOYByVAOJGH3lx4hYfeR15A7JLzs29FxjbzCz7uIG39pJ+YAR7SfXYc5NC1jb6BEDBvZZtvEDeZTxxCzqhY7Fzk0gaOicANdAs0OIW9U78wt6/dPqsXOTSFo6JQG9FmjxC3r90h4ib1Hml1WHZJqBZOzW2Cyn5iHVKeIm9UdeQOcmq7WyTtFlDxI0D2k38zs+MI68g+Ula35qvxGM5rgmynxnvBCrQCDdelXhwYv0rXMLmDUokMJy80o2UmnHdWp0PI3sB2XW/mnth63RnNATQ9oO61pE9s4QDpqmyQN6FSWajTVAqJmMOpT0HoIQMshSQNuo1ViAazTfkoUdfPNMxkbC973BrWN1LidAAEvEaU0y2bA3YJexHQr6jwp6JZ6ijiquIqqSnkeA71SEAlg6OcefgAtHL6JsAd+lJVx68pb38wsckNY6PhvYtvqCl7FvRfZJvRJhcYJbiFbrqB3LD7LHcScEVGDAy00xqYAO9dtnN/8AKaaYnFIxfYNvsU4QN3spBYnZbBa0Z2yL2I6JREOiPbZJZGg2AMfgm9mCpJA6phCNCAZB0TS231RyOiE/RGg2yNKL7IfZN6FSA0uKL2Tf/gjQ9snsHeCZWeyURmm6DVvsFiymL9IQUuIgNHVR2kFWeDUvrVdGy2l9VnkpW2UqOT0iJURy5C4NNlUT1EkbjdfWpuH4nUps2xtosfi3C7mNLrIXycYV8akUMFXeMa2NlUYhVukksHaDoVKrmPpAWkbKnJJueqosiMLG0/Q3YyvbmAJW/wDQRh8FZx0JKmPOaSnfLGC24D7gA/c2WGhqw2MMc36r6N6C4KqTiWWvp2u7JmWGQgXFnZib+QWsilzs1LaZ6JASqLXVQo4DIWlx5NHNPpKhlTTRzxate0ELm36V15sfM0Fjvksbjbo87ozY3F7LS4ziMNBRTSPd3msJA6lfPKzF218bZ49A7S3S260v0zS8PneIU7Ya2aNnstebfJRjHorSrhmbK41As9xJPRRHNAG2qsjkb9IZZ0TMpR5N01MABBSWKK5wHJNDr8kbQ+NP8AOGXdBcCTpzRJyb7Lo3gDvbrPNGuujmRZdSNU/KeicJBe4AXdp4BHJCeOgoKj1eoNkUG6DN7JQ0KXpkWN3ftzVzhNT6rUtedBdUbP1lYwWMjQdrqblNaZV2000fS8PxT1mAaaWUXGqxjYnBwFil4eigFKMx5dVF4igjkacpXA8SVeHXOVufT55xDlkLy3UFZlayvgBzDeyy07MkrmrsiNSSdpvQzrdem/QjggwrgWmnkjyz173VEl97E2b/ANIC854DhU+OYzSYXStLpamUM090cz9Bcr2NR07KSkhp4hZkTAxvyAsqU/NCRBxgCQsYd7ErOxYjU4NK+GJofE83yuvofBW+O1BimJYzO5oDbA23KpsRa1wbKdxyXh/Jz1GZuWelghPHqkVPFFdJUROfUkAvHdY3ks9goD6N+m0ztemyHxRXjtA90T5DnyNaw7eKdgrgIZoxpZwfb5hdfw7unumQ+TMqfB+K07amEE6OYfsqsYddt7hXEzw5jiNbqHmJ0yr01kS8Z5s43X4Vb6NjDrZSaWiheBmYCpBpHS6kJ7aN8be6bfVPlLNqHIgwqkde8YTmYLSfB90IxzsPtJQ+cbOT4Q/7Nc2v6LCn4foNy0FOrMAw4x6Rtv8AJVsk9XlswkFRXVFfsXOIQseP/Q7WxzsApg4htkz8uxdQkZJWA7OKL2lT0f5LDwRv9NrM/wDDKX03QZnhul0X3b3UCe73kAp09HLE7YzOBJdToJLvaAdbhVojdmupMJLHtJOxWN+FnBr6SoqIqfu32XT1Ez4iZLhRqGvjEYa7pzQsRxJgjIC5m3yKqfCqqX5nv1tqs3iLbTX6hWzpjI8m+6r6+PM3MNSupPaIuWq2bP0DRsf6QWF4uWUkjm+B7ov916XvovJPo6xo8P8AGWHVrv0nSCGXwa42v9DY/RerKyqbHQvnYbjL3beKzkfFbZWfShxGRz6l+gu923RQMUuGht7m2yKJb3mk9rkFUYlVPFnyC2vVeDa502keonxnRksXia6szndriQFCZUmkqu5q2UhgHjqrfFQ2R4c0gEi6p3U4newkkBj8wPiF2/FetHLm9RYtcWut5qLG54mcLucAei4zXJsblPomh93mTKTysvRpbOGHpk5soawEtdf5JDVX3af6UM6mxnCI2JpH6+qzpleSAvqWnUtt9Ezt4/hRH05O01/ohGFzf+IPJGqFuQrJo3e7b5lK+SO2wUe7m++PJDe950uPJH8g/iS2zwg65UT1qLq3zVVJI5o93TwQvWHdR/Sj0fhmHOJ2Udsbi66I12gRo7c1h5BTGhghuNlIipmkC4RG2toERrrG6xV7WkUmdP0c2kyjR2ngmy0Qe3vG6J2p6rjISN1DVf6X5T/hVyUeRxtZBlpMw2VxludUpjBGwV4vSI2tso4qINIOXUFem68huAwPDnNY5rCSOWi+ACFek8MGbDKUOAP8Ft/Jap9stGV/BpmSkq8PhjZFJI7M9pLLNOtv3WTxzGaONrhn1PI7pnpcqZ6PFsNdE8tENRdtuVy0fsVS8YSGR8M5Y0inY4utuRlPLnuudYePh1ulZWVHEtMZmtDruGgbvdPZiLZo7xkgk6scLarKYbRPnqJ6yRthTNDgP8xOivrl87P8rQFbHhUvZC680XEZtFm3cV0Uz2ssIx5rohlguU5jxpsrXkUs55jbASTTXJEf3SMmqL6MNv8AmUouPh5JzXkch5Kf2DXSh0Mry27mH+pDmqXZwCw+aKJSNLN8kN4z8h9Am/kAsCLCiijlaC5qmDD4nC9tVSxvkj9lxFlJZWzN53T+whPCTn4XG7QXQfwRnU/ZDGITg+yk/E5fhHmn9iRdLPnbCPBGY9o5oGXxXWJFgUngYu9E1szBoSiCZiopJHiQi/NMmmlYN1Jxpl5rktmh7eOxFwlEzNNQsiayb4kSGrlc/LcprE2FUka8Sstv904TsHPRZk1EoG6GamYm19FrpZPuRq2zRucBfmvSmHf3fTW/wm/svIsMk5c35heuMJJOF0pI17Jun0WphyHNUfNePMMZjPEgbKT2FI5sjx1IsQFn2xjFsXnhczuCnc3w3C2PEjZKPiOd0sDnQ1lv4rdmkAAA/P8A2VZR0UdJVT1TgGx5cts3tFYf6dMeI+fV8LKCSShija3tZNR1A2Keacxua42U7FIJsRxk1T2NZHEbNaBcgX3J/wBl0je9ZUkhkYkrwymbc2v1Uft2j3lE4kmfFTwtZpdx/ZUXrU3VLJidPZOciRq21LPiCeJ2bZgsj63Nyuu9cnPNS+uzfdJsmzMt7QTu3Z1Cxnr07Uv4hPbcpfXoO6TZ9uz4glbURgauWK9fn31XfiE/ij61B3SboTRm3e1KXPH1Kwn4lUdSu/E6jx80fXY+6Trrr9EzO3qlzN6r0Dzv7Izv1zouqmDs/oukcO30XVJ/hH5Lkv8AT0MP/JTkWJ+aJTG0oQjufmpFCwOkJPJUj9M5fwme0iMjHOycGNCe1o5q2jjOacmVwAuDcL1lg7zJhdI82u6JpNvkvJ5aMpt0XqvhwH8BoL79g39lOy2IditHFVwlsrQdND0WGxHDOwkIjc5wLrNuNvFfRi3NuBayouIIGNZnbYHbZYcp/p0Kmj5riJjhidDG2wvdx6lUndLrq64g7Nshax3/ALVK1ttU5WjFMo+KDZ8Db8iqPS+yvOJGXqIb/AqcsFlZI5a/RlwEht80/IE3KL7I0IQkBJcJ+UeCTKEaAbpyC7ROsOaSzUaEM0SXCcQL7pth1QMqRPIPeKX1mS3tIKXkFjbOjSCxyuMt3a3U6ofeHToqxnthTJv01Gv0vHiISJDIY3abIfNKNwqyTr0miod4IjKhyiD2U9myps52iYyZzntaObgPMr13hLSzDKVp3ETf2Xj2A/2mD/Ub/wBwXsWg/kYP9MfssUUxrQdZri2RzYgANOq0yznFIv2YO1wsFUfNcVhBncXDUDmoPZ63P0V1jP8ANyHobKsdq4rSMWYXjKqdDiMbRt2d/uqD8Qdsrfj3TFIrf4SzJWuRjiiaa53IJPXnqGuS5MfBEv16TwSGtf4KKu5I5MOCJJrJEhrJDzCjrkbY+CD+tSHmk9Zk6lBXI2NQj//Z"/>
          <p:cNvSpPr>
            <a:spLocks noChangeAspect="1" noChangeArrowheads="1"/>
          </p:cNvSpPr>
          <p:nvPr/>
        </p:nvSpPr>
        <p:spPr bwMode="auto">
          <a:xfrm>
            <a:off x="63500" y="-611188"/>
            <a:ext cx="1685925" cy="12668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" name="Picture 3" descr="A picture containing grass, flower, plant, garden&#10;&#10;Description automatically generated">
            <a:extLst>
              <a:ext uri="{FF2B5EF4-FFF2-40B4-BE49-F238E27FC236}">
                <a16:creationId xmlns:a16="http://schemas.microsoft.com/office/drawing/2014/main" id="{6E8D8634-F077-43A5-BDDD-4D85EBD61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84620" y="2237836"/>
            <a:ext cx="3176436" cy="238232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1C6E78B-9BE9-45AA-A909-1B09F937B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Arrangements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6A594F-686F-4755-87C3-2704744A2B0C}"/>
              </a:ext>
            </a:extLst>
          </p:cNvPr>
          <p:cNvSpPr txBox="1"/>
          <p:nvPr/>
        </p:nvSpPr>
        <p:spPr>
          <a:xfrm>
            <a:off x="4767943" y="2875001"/>
            <a:ext cx="5191424" cy="11079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marL="282575" lvl="2" indent="-1666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Disposition</a:t>
            </a:r>
          </a:p>
          <a:p>
            <a:pPr marL="282575" lvl="2" indent="-1666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Funeral/memorial</a:t>
            </a:r>
          </a:p>
        </p:txBody>
      </p:sp>
    </p:spTree>
    <p:extLst>
      <p:ext uri="{BB962C8B-B14F-4D97-AF65-F5344CB8AC3E}">
        <p14:creationId xmlns:p14="http://schemas.microsoft.com/office/powerpoint/2010/main" val="4677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7D496E1-9209-4407-9E34-8186395D9635}"/>
              </a:ext>
            </a:extLst>
          </p:cNvPr>
          <p:cNvSpPr txBox="1">
            <a:spLocks/>
          </p:cNvSpPr>
          <p:nvPr/>
        </p:nvSpPr>
        <p:spPr>
          <a:xfrm>
            <a:off x="0" y="3765298"/>
            <a:ext cx="9144000" cy="665160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dirty="0"/>
              <a:t>Why is this so important?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0BD3800-D73D-40C2-BF75-30AC8BA9C484}"/>
              </a:ext>
            </a:extLst>
          </p:cNvPr>
          <p:cNvSpPr txBox="1">
            <a:spLocks/>
          </p:cNvSpPr>
          <p:nvPr/>
        </p:nvSpPr>
        <p:spPr>
          <a:xfrm>
            <a:off x="0" y="2648755"/>
            <a:ext cx="9144000" cy="665160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dirty="0"/>
              <a:t>Consumer Protection</a:t>
            </a:r>
          </a:p>
        </p:txBody>
      </p:sp>
    </p:spTree>
    <p:extLst>
      <p:ext uri="{BB962C8B-B14F-4D97-AF65-F5344CB8AC3E}">
        <p14:creationId xmlns:p14="http://schemas.microsoft.com/office/powerpoint/2010/main" val="258546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://t1.gstatic.com/images?q=tbn:ANd9GcQ5wvqyCvzpHgjVSh3X19m9cOcqA2UG-ORMrbHkov28-VWyd7R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5778" r="96444">
                        <a14:foregroundMark x1="9778" y1="25333" x2="5778" y2="44889"/>
                        <a14:foregroundMark x1="9778" y1="51111" x2="8444" y2="60889"/>
                        <a14:foregroundMark x1="90667" y1="53333" x2="88444" y2="65333"/>
                        <a14:foregroundMark x1="93333" y1="60889" x2="96444" y2="65333"/>
                        <a14:foregroundMark x1="95111" y1="65333" x2="95111" y2="65333"/>
                        <a14:foregroundMark x1="40889" y1="44444" x2="40889" y2="44444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097653" y="560906"/>
            <a:ext cx="2954723" cy="2954723"/>
          </a:xfrm>
          <a:prstGeom prst="rect">
            <a:avLst/>
          </a:prstGeom>
          <a:noFill/>
          <a:ln w="12700">
            <a:noFill/>
          </a:ln>
          <a:effectLst/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575015" y="4058831"/>
            <a:ext cx="3360793" cy="43832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30188" indent="-230188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brown food coloring</a:t>
            </a:r>
          </a:p>
          <a:p>
            <a:pPr marL="230188" indent="-230188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tweezers </a:t>
            </a:r>
          </a:p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Superglue </a:t>
            </a:r>
          </a:p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paintbrush </a:t>
            </a:r>
          </a:p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waterproof spray </a:t>
            </a:r>
          </a:p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glycerin and water 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341095" y="4058831"/>
            <a:ext cx="3231493" cy="391721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3 lbs ground beef </a:t>
            </a:r>
          </a:p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100 hamburger buns </a:t>
            </a:r>
          </a:p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2 cases of lettuce</a:t>
            </a:r>
          </a:p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a dozen tomatoes </a:t>
            </a:r>
          </a:p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Vegetable oil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uLnTx/>
              <a:uFillTx/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9044" y="6477434"/>
            <a:ext cx="3360793" cy="53750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Source:  PBSKids.org</a:t>
            </a:r>
          </a:p>
          <a:p>
            <a:pPr marL="9144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8D360D-3958-4BA8-9B64-A8CA8D1B78D1}"/>
              </a:ext>
            </a:extLst>
          </p:cNvPr>
          <p:cNvSpPr txBox="1"/>
          <p:nvPr/>
        </p:nvSpPr>
        <p:spPr>
          <a:xfrm>
            <a:off x="-3014" y="3256528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Too Good To Be True…</a:t>
            </a:r>
          </a:p>
          <a:p>
            <a:endParaRPr lang="en-US" sz="3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93CACA-CBA3-4232-867C-515678DEF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Perfect Burger?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562619" y="1226967"/>
            <a:ext cx="5581381" cy="50290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marL="347663" lvl="0" indent="-288925" defTabSz="914400">
              <a:spcBef>
                <a:spcPct val="20000"/>
              </a:spcBef>
              <a:defRPr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Ask yourself </a:t>
            </a:r>
            <a:r>
              <a:rPr lang="en-US" sz="2800" i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before 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you buy…</a:t>
            </a:r>
          </a:p>
          <a:p>
            <a:pPr marL="515938" lvl="2" indent="-4572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Who is this ad targeting?</a:t>
            </a:r>
          </a:p>
          <a:p>
            <a:pPr marL="515938" lvl="2" indent="-4572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 are they using to grab my attention?</a:t>
            </a:r>
          </a:p>
          <a:p>
            <a:pPr marL="515938" lvl="2" indent="-4572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 tactics are they using to make me want buy the product, i.e., emotions, bandwagon, endorsements?</a:t>
            </a:r>
          </a:p>
          <a:p>
            <a:pPr marL="515938" lvl="2" indent="-4572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Do I need it?</a:t>
            </a:r>
          </a:p>
          <a:p>
            <a:pPr marL="515938" lvl="2" indent="-4572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Have I done my homework?</a:t>
            </a:r>
          </a:p>
          <a:p>
            <a:pPr marL="515938" lvl="2" indent="-4572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Have I shopped around to at least three places?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7285F9-1E2E-45F9-8B0A-C1E015BCF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Advertising and Commercialism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B346DC0-A5C8-48C0-9277-51CBC8726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89964" y="1996224"/>
            <a:ext cx="3097369" cy="309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7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onsumermediallc.files.wordpress.com/2012/06/usedcarsalesman.jpg">
            <a:extLst>
              <a:ext uri="{FF2B5EF4-FFF2-40B4-BE49-F238E27FC236}">
                <a16:creationId xmlns:a16="http://schemas.microsoft.com/office/drawing/2014/main" id="{EE59F4B0-9BAE-428A-AAC4-18E16030F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2111" y="2060732"/>
            <a:ext cx="3881097" cy="308159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CAA482-F260-4E0C-801C-78D769861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Consumer Protection</a:t>
            </a:r>
          </a:p>
        </p:txBody>
      </p:sp>
      <p:sp>
        <p:nvSpPr>
          <p:cNvPr id="785411" name="Rectangle 3"/>
          <p:cNvSpPr>
            <a:spLocks noGrp="1" noChangeArrowheads="1"/>
          </p:cNvSpPr>
          <p:nvPr>
            <p:ph idx="4294967295"/>
          </p:nvPr>
        </p:nvSpPr>
        <p:spPr bwMode="auto">
          <a:xfrm>
            <a:off x="0" y="1135063"/>
            <a:ext cx="9144000" cy="572293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914400" indent="-457200" algn="l">
              <a:buNone/>
            </a:pPr>
            <a:endParaRPr lang="en-US" sz="1200" dirty="0"/>
          </a:p>
          <a:p>
            <a:pPr marL="914400" indent="-457200" algn="l">
              <a:buNone/>
            </a:pP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1026" name="Picture 2" descr="yellow lemon fruit on white surface">
            <a:extLst>
              <a:ext uri="{FF2B5EF4-FFF2-40B4-BE49-F238E27FC236}">
                <a16:creationId xmlns:a16="http://schemas.microsoft.com/office/drawing/2014/main" id="{D98F7ABB-1334-407B-8B64-A178ADB03B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2"/>
          <a:stretch/>
        </p:blipFill>
        <p:spPr bwMode="auto">
          <a:xfrm>
            <a:off x="4559501" y="1751123"/>
            <a:ext cx="4584499" cy="370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5002</TotalTime>
  <Words>387</Words>
  <Application>Microsoft Office PowerPoint</Application>
  <PresentationFormat>On-screen Show (4:3)</PresentationFormat>
  <Paragraphs>107</Paragraphs>
  <Slides>26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Gadugi</vt:lpstr>
      <vt:lpstr>Perpetua</vt:lpstr>
      <vt:lpstr>2_Office Theme</vt:lpstr>
      <vt:lpstr>Office Theme</vt:lpstr>
      <vt:lpstr>PowerPoint Presentation</vt:lpstr>
      <vt:lpstr>Getting Your Affairs in Order</vt:lpstr>
      <vt:lpstr>Property Transfer</vt:lpstr>
      <vt:lpstr>Medical Directives</vt:lpstr>
      <vt:lpstr>Final Arrangements</vt:lpstr>
      <vt:lpstr>PowerPoint Presentation</vt:lpstr>
      <vt:lpstr>The Perfect Burger?</vt:lpstr>
      <vt:lpstr>Advertising and Commercialism</vt:lpstr>
      <vt:lpstr>Consumer Protection</vt:lpstr>
      <vt:lpstr>National Resources</vt:lpstr>
      <vt:lpstr>Pennsylvania Resources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Borrow to Grow Pre-Session Questionnaire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Zugay, Holly</dc:creator>
  <cp:lastModifiedBy>Zugay, Holly</cp:lastModifiedBy>
  <cp:revision>429</cp:revision>
  <dcterms:created xsi:type="dcterms:W3CDTF">2021-03-12T16:17:16Z</dcterms:created>
  <dcterms:modified xsi:type="dcterms:W3CDTF">2022-05-20T15:22:58Z</dcterms:modified>
</cp:coreProperties>
</file>