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3" r:id="rId1"/>
  </p:sldMasterIdLst>
  <p:notesMasterIdLst>
    <p:notesMasterId r:id="rId65"/>
  </p:notesMasterIdLst>
  <p:handoutMasterIdLst>
    <p:handoutMasterId r:id="rId66"/>
  </p:handoutMasterIdLst>
  <p:sldIdLst>
    <p:sldId id="1081" r:id="rId2"/>
    <p:sldId id="868" r:id="rId3"/>
    <p:sldId id="1338" r:id="rId4"/>
    <p:sldId id="1313" r:id="rId5"/>
    <p:sldId id="1231" r:id="rId6"/>
    <p:sldId id="1335" r:id="rId7"/>
    <p:sldId id="1275" r:id="rId8"/>
    <p:sldId id="1244" r:id="rId9"/>
    <p:sldId id="1240" r:id="rId10"/>
    <p:sldId id="1173" r:id="rId11"/>
    <p:sldId id="1203" r:id="rId12"/>
    <p:sldId id="1332" r:id="rId13"/>
    <p:sldId id="1241" r:id="rId14"/>
    <p:sldId id="1243" r:id="rId15"/>
    <p:sldId id="1306" r:id="rId16"/>
    <p:sldId id="1267" r:id="rId17"/>
    <p:sldId id="1269" r:id="rId18"/>
    <p:sldId id="1109" r:id="rId19"/>
    <p:sldId id="1242" r:id="rId20"/>
    <p:sldId id="1249" r:id="rId21"/>
    <p:sldId id="1245" r:id="rId22"/>
    <p:sldId id="1246" r:id="rId23"/>
    <p:sldId id="1251" r:id="rId24"/>
    <p:sldId id="1248" r:id="rId25"/>
    <p:sldId id="1252" r:id="rId26"/>
    <p:sldId id="1253" r:id="rId27"/>
    <p:sldId id="1255" r:id="rId28"/>
    <p:sldId id="1256" r:id="rId29"/>
    <p:sldId id="1247" r:id="rId30"/>
    <p:sldId id="1258" r:id="rId31"/>
    <p:sldId id="1308" r:id="rId32"/>
    <p:sldId id="1257" r:id="rId33"/>
    <p:sldId id="1250" r:id="rId34"/>
    <p:sldId id="1259" r:id="rId35"/>
    <p:sldId id="1261" r:id="rId36"/>
    <p:sldId id="1328" r:id="rId37"/>
    <p:sldId id="1260" r:id="rId38"/>
    <p:sldId id="1263" r:id="rId39"/>
    <p:sldId id="1264" r:id="rId40"/>
    <p:sldId id="1329" r:id="rId41"/>
    <p:sldId id="1266" r:id="rId42"/>
    <p:sldId id="1330" r:id="rId43"/>
    <p:sldId id="1331" r:id="rId44"/>
    <p:sldId id="1333" r:id="rId45"/>
    <p:sldId id="1334" r:id="rId46"/>
    <p:sldId id="1112" r:id="rId47"/>
    <p:sldId id="1236" r:id="rId48"/>
    <p:sldId id="1336" r:id="rId49"/>
    <p:sldId id="1309" r:id="rId50"/>
    <p:sldId id="1314" r:id="rId51"/>
    <p:sldId id="1321" r:id="rId52"/>
    <p:sldId id="1322" r:id="rId53"/>
    <p:sldId id="1323" r:id="rId54"/>
    <p:sldId id="1317" r:id="rId55"/>
    <p:sldId id="1324" r:id="rId56"/>
    <p:sldId id="1315" r:id="rId57"/>
    <p:sldId id="1316" r:id="rId58"/>
    <p:sldId id="1337" r:id="rId59"/>
    <p:sldId id="1318" r:id="rId60"/>
    <p:sldId id="1339" r:id="rId61"/>
    <p:sldId id="1325" r:id="rId62"/>
    <p:sldId id="1326" r:id="rId63"/>
    <p:sldId id="1327" r:id="rId64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3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FFAF"/>
    <a:srgbClr val="BE4946"/>
    <a:srgbClr val="C35855"/>
    <a:srgbClr val="CD7371"/>
    <a:srgbClr val="FFFFCC"/>
    <a:srgbClr val="FFFFFF"/>
    <a:srgbClr val="FF99FF"/>
    <a:srgbClr val="1F497D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46" autoAdjust="0"/>
    <p:restoredTop sz="64196" autoAdjust="0"/>
  </p:normalViewPr>
  <p:slideViewPr>
    <p:cSldViewPr snapToGrid="0" snapToObjects="1">
      <p:cViewPr>
        <p:scale>
          <a:sx n="100" d="100"/>
          <a:sy n="100" d="100"/>
        </p:scale>
        <p:origin x="648" y="-18"/>
      </p:cViewPr>
      <p:guideLst>
        <p:guide orient="horz" pos="3313"/>
        <p:guide/>
      </p:guideLst>
    </p:cSldViewPr>
  </p:slideViewPr>
  <p:outlineViewPr>
    <p:cViewPr>
      <p:scale>
        <a:sx n="33" d="100"/>
        <a:sy n="33" d="100"/>
      </p:scale>
      <p:origin x="0" y="22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844B72-C1BD-4B3A-8111-6E1A8E820D26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BADA70D-2CF3-43F6-99F8-C25B1405657D}">
      <dgm:prSet phldrT="[Text]" custT="1"/>
      <dgm:spPr/>
      <dgm:t>
        <a:bodyPr/>
        <a:lstStyle/>
        <a:p>
          <a:r>
            <a:rPr lang="en-US" sz="26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Sources of Income</a:t>
          </a:r>
          <a:endParaRPr lang="en-US" sz="2600" dirty="0">
            <a:latin typeface="Gadugi" panose="020B0502040204020203" pitchFamily="34" charset="0"/>
            <a:ea typeface="Gadugi" panose="020B0502040204020203" pitchFamily="34" charset="0"/>
          </a:endParaRPr>
        </a:p>
      </dgm:t>
    </dgm:pt>
    <dgm:pt modelId="{BD53AA60-565B-43E3-8641-F42FB785A2FF}" type="parTrans" cxnId="{E4542BC2-FF55-4951-96CA-958EB2933540}">
      <dgm:prSet/>
      <dgm:spPr/>
      <dgm:t>
        <a:bodyPr/>
        <a:lstStyle/>
        <a:p>
          <a:endParaRPr lang="en-US"/>
        </a:p>
      </dgm:t>
    </dgm:pt>
    <dgm:pt modelId="{EC9F0B89-7157-44F4-A0AC-33AD4AFAE8D0}" type="sibTrans" cxnId="{E4542BC2-FF55-4951-96CA-958EB2933540}">
      <dgm:prSet/>
      <dgm:spPr/>
      <dgm:t>
        <a:bodyPr/>
        <a:lstStyle/>
        <a:p>
          <a:endParaRPr lang="en-US"/>
        </a:p>
      </dgm:t>
    </dgm:pt>
    <dgm:pt modelId="{75A8888F-3750-4432-BD04-DA110F723CD8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Understanding Pay Statements</a:t>
          </a:r>
        </a:p>
      </dgm:t>
    </dgm:pt>
    <dgm:pt modelId="{EC4557C1-CA4E-4580-B086-E369D2EBE3AE}" type="parTrans" cxnId="{6C9B212C-5A1D-4F50-A6F3-88A05F7E8598}">
      <dgm:prSet/>
      <dgm:spPr/>
      <dgm:t>
        <a:bodyPr/>
        <a:lstStyle/>
        <a:p>
          <a:endParaRPr lang="en-US"/>
        </a:p>
      </dgm:t>
    </dgm:pt>
    <dgm:pt modelId="{1E3B3B07-6FF5-40CF-B5DB-59772FF41F16}" type="sibTrans" cxnId="{6C9B212C-5A1D-4F50-A6F3-88A05F7E8598}">
      <dgm:prSet/>
      <dgm:spPr/>
      <dgm:t>
        <a:bodyPr/>
        <a:lstStyle/>
        <a:p>
          <a:endParaRPr lang="en-US"/>
        </a:p>
      </dgm:t>
    </dgm:pt>
    <dgm:pt modelId="{D6D4FE4A-9F97-479C-B7FB-3E9E2C66C027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Choosing Employee Benefits</a:t>
          </a:r>
        </a:p>
      </dgm:t>
    </dgm:pt>
    <dgm:pt modelId="{C369B0D9-572C-4BA5-832C-DEB41A3608BB}" type="parTrans" cxnId="{BA45B669-24BC-4B98-92AA-9D54067869E7}">
      <dgm:prSet/>
      <dgm:spPr/>
      <dgm:t>
        <a:bodyPr/>
        <a:lstStyle/>
        <a:p>
          <a:endParaRPr lang="en-US"/>
        </a:p>
      </dgm:t>
    </dgm:pt>
    <dgm:pt modelId="{938B1ECF-CF4E-4E24-9F69-29893BCB4FB0}" type="sibTrans" cxnId="{BA45B669-24BC-4B98-92AA-9D54067869E7}">
      <dgm:prSet/>
      <dgm:spPr/>
      <dgm:t>
        <a:bodyPr/>
        <a:lstStyle/>
        <a:p>
          <a:endParaRPr lang="en-US"/>
        </a:p>
      </dgm:t>
    </dgm:pt>
    <dgm:pt modelId="{F78708D7-57E1-4F45-B932-1A01D7E17604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The Power of Pre-tax</a:t>
          </a:r>
        </a:p>
      </dgm:t>
    </dgm:pt>
    <dgm:pt modelId="{D1F964E2-D4D0-44B5-B228-B6B88ABE7506}" type="parTrans" cxnId="{CF5043C4-AC64-4CA7-8B8C-D2579B87E038}">
      <dgm:prSet/>
      <dgm:spPr/>
      <dgm:t>
        <a:bodyPr/>
        <a:lstStyle/>
        <a:p>
          <a:endParaRPr lang="en-US"/>
        </a:p>
      </dgm:t>
    </dgm:pt>
    <dgm:pt modelId="{992426EB-910E-4903-898E-4737CDEB394B}" type="sibTrans" cxnId="{CF5043C4-AC64-4CA7-8B8C-D2579B87E038}">
      <dgm:prSet/>
      <dgm:spPr/>
      <dgm:t>
        <a:bodyPr/>
        <a:lstStyle/>
        <a:p>
          <a:endParaRPr lang="en-US"/>
        </a:p>
      </dgm:t>
    </dgm:pt>
    <dgm:pt modelId="{FB63864E-F53E-447D-BD75-EDD960FE4039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Completing the Form W-4</a:t>
          </a:r>
        </a:p>
      </dgm:t>
    </dgm:pt>
    <dgm:pt modelId="{5082B982-6EC7-4787-9333-22E98C0CE548}" type="parTrans" cxnId="{047C1BA9-5062-4259-A982-0307F480774F}">
      <dgm:prSet/>
      <dgm:spPr/>
      <dgm:t>
        <a:bodyPr/>
        <a:lstStyle/>
        <a:p>
          <a:endParaRPr lang="en-US"/>
        </a:p>
      </dgm:t>
    </dgm:pt>
    <dgm:pt modelId="{847392C5-2894-46AF-91E5-658D2776E948}" type="sibTrans" cxnId="{047C1BA9-5062-4259-A982-0307F480774F}">
      <dgm:prSet/>
      <dgm:spPr/>
      <dgm:t>
        <a:bodyPr/>
        <a:lstStyle/>
        <a:p>
          <a:endParaRPr lang="en-US"/>
        </a:p>
      </dgm:t>
    </dgm:pt>
    <dgm:pt modelId="{79D04049-174A-498B-B8CD-D340C75B435E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Before You Jump Ship</a:t>
          </a:r>
        </a:p>
      </dgm:t>
    </dgm:pt>
    <dgm:pt modelId="{8244E802-3EFF-4D00-894F-F80F609A1BED}" type="parTrans" cxnId="{6844F62B-C89B-4118-9DF8-CB95DC2175BC}">
      <dgm:prSet/>
      <dgm:spPr/>
    </dgm:pt>
    <dgm:pt modelId="{594B774E-4D10-42EA-8105-9381CEB2A7E8}" type="sibTrans" cxnId="{6844F62B-C89B-4118-9DF8-CB95DC2175BC}">
      <dgm:prSet/>
      <dgm:spPr/>
    </dgm:pt>
    <dgm:pt modelId="{470B26AD-BDA3-48E0-9853-92B31F792C4B}" type="pres">
      <dgm:prSet presAssocID="{3F844B72-C1BD-4B3A-8111-6E1A8E820D26}" presName="Name0" presStyleCnt="0">
        <dgm:presLayoutVars>
          <dgm:chMax val="7"/>
          <dgm:chPref val="7"/>
          <dgm:dir/>
        </dgm:presLayoutVars>
      </dgm:prSet>
      <dgm:spPr/>
    </dgm:pt>
    <dgm:pt modelId="{65C30473-74A8-4770-BBFE-90797AC357B8}" type="pres">
      <dgm:prSet presAssocID="{3F844B72-C1BD-4B3A-8111-6E1A8E820D26}" presName="Name1" presStyleCnt="0"/>
      <dgm:spPr/>
    </dgm:pt>
    <dgm:pt modelId="{49E99F9C-7284-45FB-98AC-387BCB7469A8}" type="pres">
      <dgm:prSet presAssocID="{3F844B72-C1BD-4B3A-8111-6E1A8E820D26}" presName="cycle" presStyleCnt="0"/>
      <dgm:spPr/>
    </dgm:pt>
    <dgm:pt modelId="{2CFB3EDD-322E-42BE-924B-90DF3517FF63}" type="pres">
      <dgm:prSet presAssocID="{3F844B72-C1BD-4B3A-8111-6E1A8E820D26}" presName="srcNode" presStyleLbl="node1" presStyleIdx="0" presStyleCnt="6"/>
      <dgm:spPr/>
    </dgm:pt>
    <dgm:pt modelId="{ABFA18F0-2B9D-4C82-AEEC-CFB0AD9DCDB3}" type="pres">
      <dgm:prSet presAssocID="{3F844B72-C1BD-4B3A-8111-6E1A8E820D26}" presName="conn" presStyleLbl="parChTrans1D2" presStyleIdx="0" presStyleCnt="1"/>
      <dgm:spPr/>
    </dgm:pt>
    <dgm:pt modelId="{33595094-FE33-473E-8F7B-3DB9A5D4E394}" type="pres">
      <dgm:prSet presAssocID="{3F844B72-C1BD-4B3A-8111-6E1A8E820D26}" presName="extraNode" presStyleLbl="node1" presStyleIdx="0" presStyleCnt="6"/>
      <dgm:spPr/>
    </dgm:pt>
    <dgm:pt modelId="{50FFA3EB-A1E5-4D9D-8A47-A41B9DE37A26}" type="pres">
      <dgm:prSet presAssocID="{3F844B72-C1BD-4B3A-8111-6E1A8E820D26}" presName="dstNode" presStyleLbl="node1" presStyleIdx="0" presStyleCnt="6"/>
      <dgm:spPr/>
    </dgm:pt>
    <dgm:pt modelId="{C0328019-A711-417C-A4F7-8901D734B656}" type="pres">
      <dgm:prSet presAssocID="{EBADA70D-2CF3-43F6-99F8-C25B1405657D}" presName="text_1" presStyleLbl="node1" presStyleIdx="0" presStyleCnt="6">
        <dgm:presLayoutVars>
          <dgm:bulletEnabled val="1"/>
        </dgm:presLayoutVars>
      </dgm:prSet>
      <dgm:spPr/>
    </dgm:pt>
    <dgm:pt modelId="{67B0C910-CD03-4BF3-B170-EDE0975B8B59}" type="pres">
      <dgm:prSet presAssocID="{EBADA70D-2CF3-43F6-99F8-C25B1405657D}" presName="accent_1" presStyleCnt="0"/>
      <dgm:spPr/>
    </dgm:pt>
    <dgm:pt modelId="{D9007465-8C0B-463D-BAD7-86C439777ECF}" type="pres">
      <dgm:prSet presAssocID="{EBADA70D-2CF3-43F6-99F8-C25B1405657D}" presName="accentRepeatNode" presStyleLbl="solidFgAcc1" presStyleIdx="0" presStyleCnt="6"/>
      <dgm:spPr/>
    </dgm:pt>
    <dgm:pt modelId="{2AA67FDF-0CD0-42AA-9CD8-C6FC7740D63F}" type="pres">
      <dgm:prSet presAssocID="{75A8888F-3750-4432-BD04-DA110F723CD8}" presName="text_2" presStyleLbl="node1" presStyleIdx="1" presStyleCnt="6">
        <dgm:presLayoutVars>
          <dgm:bulletEnabled val="1"/>
        </dgm:presLayoutVars>
      </dgm:prSet>
      <dgm:spPr/>
    </dgm:pt>
    <dgm:pt modelId="{657D3C62-C7DD-4B4F-B9CA-B5C20F339098}" type="pres">
      <dgm:prSet presAssocID="{75A8888F-3750-4432-BD04-DA110F723CD8}" presName="accent_2" presStyleCnt="0"/>
      <dgm:spPr/>
    </dgm:pt>
    <dgm:pt modelId="{1C2D38C8-A65A-4BB4-B586-A30041ECEC83}" type="pres">
      <dgm:prSet presAssocID="{75A8888F-3750-4432-BD04-DA110F723CD8}" presName="accentRepeatNode" presStyleLbl="solidFgAcc1" presStyleIdx="1" presStyleCnt="6"/>
      <dgm:spPr/>
    </dgm:pt>
    <dgm:pt modelId="{A7B34250-F36E-4A59-8547-5D1BB912A569}" type="pres">
      <dgm:prSet presAssocID="{D6D4FE4A-9F97-479C-B7FB-3E9E2C66C027}" presName="text_3" presStyleLbl="node1" presStyleIdx="2" presStyleCnt="6">
        <dgm:presLayoutVars>
          <dgm:bulletEnabled val="1"/>
        </dgm:presLayoutVars>
      </dgm:prSet>
      <dgm:spPr/>
    </dgm:pt>
    <dgm:pt modelId="{783C7B99-6005-4A0E-A7AC-CD53AB48449C}" type="pres">
      <dgm:prSet presAssocID="{D6D4FE4A-9F97-479C-B7FB-3E9E2C66C027}" presName="accent_3" presStyleCnt="0"/>
      <dgm:spPr/>
    </dgm:pt>
    <dgm:pt modelId="{FA87F67A-18D6-4B97-9F32-EC0549BDE808}" type="pres">
      <dgm:prSet presAssocID="{D6D4FE4A-9F97-479C-B7FB-3E9E2C66C027}" presName="accentRepeatNode" presStyleLbl="solidFgAcc1" presStyleIdx="2" presStyleCnt="6"/>
      <dgm:spPr/>
    </dgm:pt>
    <dgm:pt modelId="{52BCA3A9-5465-42EE-B8AE-2DC36CBD9BF0}" type="pres">
      <dgm:prSet presAssocID="{F78708D7-57E1-4F45-B932-1A01D7E17604}" presName="text_4" presStyleLbl="node1" presStyleIdx="3" presStyleCnt="6">
        <dgm:presLayoutVars>
          <dgm:bulletEnabled val="1"/>
        </dgm:presLayoutVars>
      </dgm:prSet>
      <dgm:spPr/>
    </dgm:pt>
    <dgm:pt modelId="{5B841054-B2ED-40BF-AD8D-1F143BAEF545}" type="pres">
      <dgm:prSet presAssocID="{F78708D7-57E1-4F45-B932-1A01D7E17604}" presName="accent_4" presStyleCnt="0"/>
      <dgm:spPr/>
    </dgm:pt>
    <dgm:pt modelId="{6B629F65-7FD1-4E98-B520-256BF3A0AF00}" type="pres">
      <dgm:prSet presAssocID="{F78708D7-57E1-4F45-B932-1A01D7E17604}" presName="accentRepeatNode" presStyleLbl="solidFgAcc1" presStyleIdx="3" presStyleCnt="6"/>
      <dgm:spPr/>
    </dgm:pt>
    <dgm:pt modelId="{31CD0749-9840-4C2E-A518-A8A177D0BF83}" type="pres">
      <dgm:prSet presAssocID="{79D04049-174A-498B-B8CD-D340C75B435E}" presName="text_5" presStyleLbl="node1" presStyleIdx="4" presStyleCnt="6">
        <dgm:presLayoutVars>
          <dgm:bulletEnabled val="1"/>
        </dgm:presLayoutVars>
      </dgm:prSet>
      <dgm:spPr/>
    </dgm:pt>
    <dgm:pt modelId="{BAE6C863-E241-4DE8-8214-D197C1C6FD29}" type="pres">
      <dgm:prSet presAssocID="{79D04049-174A-498B-B8CD-D340C75B435E}" presName="accent_5" presStyleCnt="0"/>
      <dgm:spPr/>
    </dgm:pt>
    <dgm:pt modelId="{B6E32F30-383B-427F-8505-E0CA3C8C6FAD}" type="pres">
      <dgm:prSet presAssocID="{79D04049-174A-498B-B8CD-D340C75B435E}" presName="accentRepeatNode" presStyleLbl="solidFgAcc1" presStyleIdx="4" presStyleCnt="6"/>
      <dgm:spPr/>
    </dgm:pt>
    <dgm:pt modelId="{72174093-745F-4C60-9357-4BF53BB7DB8A}" type="pres">
      <dgm:prSet presAssocID="{FB63864E-F53E-447D-BD75-EDD960FE4039}" presName="text_6" presStyleLbl="node1" presStyleIdx="5" presStyleCnt="6">
        <dgm:presLayoutVars>
          <dgm:bulletEnabled val="1"/>
        </dgm:presLayoutVars>
      </dgm:prSet>
      <dgm:spPr/>
    </dgm:pt>
    <dgm:pt modelId="{3954141E-B0D3-4170-BF6F-AED9FCC768B7}" type="pres">
      <dgm:prSet presAssocID="{FB63864E-F53E-447D-BD75-EDD960FE4039}" presName="accent_6" presStyleCnt="0"/>
      <dgm:spPr/>
    </dgm:pt>
    <dgm:pt modelId="{035C6233-2143-42AC-8E19-18A8CB759C76}" type="pres">
      <dgm:prSet presAssocID="{FB63864E-F53E-447D-BD75-EDD960FE4039}" presName="accentRepeatNode" presStyleLbl="solidFgAcc1" presStyleIdx="5" presStyleCnt="6"/>
      <dgm:spPr/>
    </dgm:pt>
  </dgm:ptLst>
  <dgm:cxnLst>
    <dgm:cxn modelId="{CF17DA01-087C-49B4-A5FD-24A285F36B07}" type="presOf" srcId="{EC9F0B89-7157-44F4-A0AC-33AD4AFAE8D0}" destId="{ABFA18F0-2B9D-4C82-AEEC-CFB0AD9DCDB3}" srcOrd="0" destOrd="0" presId="urn:microsoft.com/office/officeart/2008/layout/VerticalCurvedList"/>
    <dgm:cxn modelId="{6844F62B-C89B-4118-9DF8-CB95DC2175BC}" srcId="{3F844B72-C1BD-4B3A-8111-6E1A8E820D26}" destId="{79D04049-174A-498B-B8CD-D340C75B435E}" srcOrd="4" destOrd="0" parTransId="{8244E802-3EFF-4D00-894F-F80F609A1BED}" sibTransId="{594B774E-4D10-42EA-8105-9381CEB2A7E8}"/>
    <dgm:cxn modelId="{6C9B212C-5A1D-4F50-A6F3-88A05F7E8598}" srcId="{3F844B72-C1BD-4B3A-8111-6E1A8E820D26}" destId="{75A8888F-3750-4432-BD04-DA110F723CD8}" srcOrd="1" destOrd="0" parTransId="{EC4557C1-CA4E-4580-B086-E369D2EBE3AE}" sibTransId="{1E3B3B07-6FF5-40CF-B5DB-59772FF41F16}"/>
    <dgm:cxn modelId="{B8E4D63A-7DF8-4742-8CC8-E8BC60E2C618}" type="presOf" srcId="{3F844B72-C1BD-4B3A-8111-6E1A8E820D26}" destId="{470B26AD-BDA3-48E0-9853-92B31F792C4B}" srcOrd="0" destOrd="0" presId="urn:microsoft.com/office/officeart/2008/layout/VerticalCurvedList"/>
    <dgm:cxn modelId="{618FF63F-53B8-4A4F-9B1B-9BC61076BFC5}" type="presOf" srcId="{75A8888F-3750-4432-BD04-DA110F723CD8}" destId="{2AA67FDF-0CD0-42AA-9CD8-C6FC7740D63F}" srcOrd="0" destOrd="0" presId="urn:microsoft.com/office/officeart/2008/layout/VerticalCurvedList"/>
    <dgm:cxn modelId="{F41D9568-2914-4C92-B6F1-697F23B9251D}" type="presOf" srcId="{EBADA70D-2CF3-43F6-99F8-C25B1405657D}" destId="{C0328019-A711-417C-A4F7-8901D734B656}" srcOrd="0" destOrd="0" presId="urn:microsoft.com/office/officeart/2008/layout/VerticalCurvedList"/>
    <dgm:cxn modelId="{BA45B669-24BC-4B98-92AA-9D54067869E7}" srcId="{3F844B72-C1BD-4B3A-8111-6E1A8E820D26}" destId="{D6D4FE4A-9F97-479C-B7FB-3E9E2C66C027}" srcOrd="2" destOrd="0" parTransId="{C369B0D9-572C-4BA5-832C-DEB41A3608BB}" sibTransId="{938B1ECF-CF4E-4E24-9F69-29893BCB4FB0}"/>
    <dgm:cxn modelId="{C8E00A53-ED7F-4A74-BF98-74B5FC747619}" type="presOf" srcId="{F78708D7-57E1-4F45-B932-1A01D7E17604}" destId="{52BCA3A9-5465-42EE-B8AE-2DC36CBD9BF0}" srcOrd="0" destOrd="0" presId="urn:microsoft.com/office/officeart/2008/layout/VerticalCurvedList"/>
    <dgm:cxn modelId="{D8C0D182-D8A6-4C06-8F40-85656586D9A1}" type="presOf" srcId="{FB63864E-F53E-447D-BD75-EDD960FE4039}" destId="{72174093-745F-4C60-9357-4BF53BB7DB8A}" srcOrd="0" destOrd="0" presId="urn:microsoft.com/office/officeart/2008/layout/VerticalCurvedList"/>
    <dgm:cxn modelId="{2DEDB79C-CBD5-489B-87A9-F49D621EF422}" type="presOf" srcId="{D6D4FE4A-9F97-479C-B7FB-3E9E2C66C027}" destId="{A7B34250-F36E-4A59-8547-5D1BB912A569}" srcOrd="0" destOrd="0" presId="urn:microsoft.com/office/officeart/2008/layout/VerticalCurvedList"/>
    <dgm:cxn modelId="{047C1BA9-5062-4259-A982-0307F480774F}" srcId="{3F844B72-C1BD-4B3A-8111-6E1A8E820D26}" destId="{FB63864E-F53E-447D-BD75-EDD960FE4039}" srcOrd="5" destOrd="0" parTransId="{5082B982-6EC7-4787-9333-22E98C0CE548}" sibTransId="{847392C5-2894-46AF-91E5-658D2776E948}"/>
    <dgm:cxn modelId="{5B14E2B7-E4B1-408D-9B4B-57BE3FF84DAD}" type="presOf" srcId="{79D04049-174A-498B-B8CD-D340C75B435E}" destId="{31CD0749-9840-4C2E-A518-A8A177D0BF83}" srcOrd="0" destOrd="0" presId="urn:microsoft.com/office/officeart/2008/layout/VerticalCurvedList"/>
    <dgm:cxn modelId="{E4542BC2-FF55-4951-96CA-958EB2933540}" srcId="{3F844B72-C1BD-4B3A-8111-6E1A8E820D26}" destId="{EBADA70D-2CF3-43F6-99F8-C25B1405657D}" srcOrd="0" destOrd="0" parTransId="{BD53AA60-565B-43E3-8641-F42FB785A2FF}" sibTransId="{EC9F0B89-7157-44F4-A0AC-33AD4AFAE8D0}"/>
    <dgm:cxn modelId="{CF5043C4-AC64-4CA7-8B8C-D2579B87E038}" srcId="{3F844B72-C1BD-4B3A-8111-6E1A8E820D26}" destId="{F78708D7-57E1-4F45-B932-1A01D7E17604}" srcOrd="3" destOrd="0" parTransId="{D1F964E2-D4D0-44B5-B228-B6B88ABE7506}" sibTransId="{992426EB-910E-4903-898E-4737CDEB394B}"/>
    <dgm:cxn modelId="{1D0144A0-39B1-41DE-9352-78A8499C9D2C}" type="presParOf" srcId="{470B26AD-BDA3-48E0-9853-92B31F792C4B}" destId="{65C30473-74A8-4770-BBFE-90797AC357B8}" srcOrd="0" destOrd="0" presId="urn:microsoft.com/office/officeart/2008/layout/VerticalCurvedList"/>
    <dgm:cxn modelId="{F7BBE60C-6896-4E0A-82C4-12B1B7A4A3F4}" type="presParOf" srcId="{65C30473-74A8-4770-BBFE-90797AC357B8}" destId="{49E99F9C-7284-45FB-98AC-387BCB7469A8}" srcOrd="0" destOrd="0" presId="urn:microsoft.com/office/officeart/2008/layout/VerticalCurvedList"/>
    <dgm:cxn modelId="{640F3C31-D841-400C-9765-74BB678DC5CB}" type="presParOf" srcId="{49E99F9C-7284-45FB-98AC-387BCB7469A8}" destId="{2CFB3EDD-322E-42BE-924B-90DF3517FF63}" srcOrd="0" destOrd="0" presId="urn:microsoft.com/office/officeart/2008/layout/VerticalCurvedList"/>
    <dgm:cxn modelId="{D180A6AF-5B20-439A-9A8D-4797D5E15DA2}" type="presParOf" srcId="{49E99F9C-7284-45FB-98AC-387BCB7469A8}" destId="{ABFA18F0-2B9D-4C82-AEEC-CFB0AD9DCDB3}" srcOrd="1" destOrd="0" presId="urn:microsoft.com/office/officeart/2008/layout/VerticalCurvedList"/>
    <dgm:cxn modelId="{C80FB37C-AF58-425E-BC4F-2DD64B9C5BCC}" type="presParOf" srcId="{49E99F9C-7284-45FB-98AC-387BCB7469A8}" destId="{33595094-FE33-473E-8F7B-3DB9A5D4E394}" srcOrd="2" destOrd="0" presId="urn:microsoft.com/office/officeart/2008/layout/VerticalCurvedList"/>
    <dgm:cxn modelId="{8B1F1547-C0DF-4E4D-A16A-2FB06C816DC3}" type="presParOf" srcId="{49E99F9C-7284-45FB-98AC-387BCB7469A8}" destId="{50FFA3EB-A1E5-4D9D-8A47-A41B9DE37A26}" srcOrd="3" destOrd="0" presId="urn:microsoft.com/office/officeart/2008/layout/VerticalCurvedList"/>
    <dgm:cxn modelId="{ECAD7F99-7D2E-4CCF-9CFF-1256EFB978A1}" type="presParOf" srcId="{65C30473-74A8-4770-BBFE-90797AC357B8}" destId="{C0328019-A711-417C-A4F7-8901D734B656}" srcOrd="1" destOrd="0" presId="urn:microsoft.com/office/officeart/2008/layout/VerticalCurvedList"/>
    <dgm:cxn modelId="{97860DB3-6332-4FEF-A613-F095083C97E7}" type="presParOf" srcId="{65C30473-74A8-4770-BBFE-90797AC357B8}" destId="{67B0C910-CD03-4BF3-B170-EDE0975B8B59}" srcOrd="2" destOrd="0" presId="urn:microsoft.com/office/officeart/2008/layout/VerticalCurvedList"/>
    <dgm:cxn modelId="{39D71F88-3E72-4FE0-91CF-9FD4D0F53803}" type="presParOf" srcId="{67B0C910-CD03-4BF3-B170-EDE0975B8B59}" destId="{D9007465-8C0B-463D-BAD7-86C439777ECF}" srcOrd="0" destOrd="0" presId="urn:microsoft.com/office/officeart/2008/layout/VerticalCurvedList"/>
    <dgm:cxn modelId="{AEC4B4F4-FE03-417F-AF63-0CD465D1477F}" type="presParOf" srcId="{65C30473-74A8-4770-BBFE-90797AC357B8}" destId="{2AA67FDF-0CD0-42AA-9CD8-C6FC7740D63F}" srcOrd="3" destOrd="0" presId="urn:microsoft.com/office/officeart/2008/layout/VerticalCurvedList"/>
    <dgm:cxn modelId="{4550A935-770F-48C2-9A26-8B0B8CD1B68F}" type="presParOf" srcId="{65C30473-74A8-4770-BBFE-90797AC357B8}" destId="{657D3C62-C7DD-4B4F-B9CA-B5C20F339098}" srcOrd="4" destOrd="0" presId="urn:microsoft.com/office/officeart/2008/layout/VerticalCurvedList"/>
    <dgm:cxn modelId="{7FCAC77A-FA91-4345-A62C-CCE411CF90DC}" type="presParOf" srcId="{657D3C62-C7DD-4B4F-B9CA-B5C20F339098}" destId="{1C2D38C8-A65A-4BB4-B586-A30041ECEC83}" srcOrd="0" destOrd="0" presId="urn:microsoft.com/office/officeart/2008/layout/VerticalCurvedList"/>
    <dgm:cxn modelId="{D5A2A090-E641-4AED-BE8F-FBC483207F3C}" type="presParOf" srcId="{65C30473-74A8-4770-BBFE-90797AC357B8}" destId="{A7B34250-F36E-4A59-8547-5D1BB912A569}" srcOrd="5" destOrd="0" presId="urn:microsoft.com/office/officeart/2008/layout/VerticalCurvedList"/>
    <dgm:cxn modelId="{4ED3239E-ABC2-49D8-8FC2-30BEB6FA7327}" type="presParOf" srcId="{65C30473-74A8-4770-BBFE-90797AC357B8}" destId="{783C7B99-6005-4A0E-A7AC-CD53AB48449C}" srcOrd="6" destOrd="0" presId="urn:microsoft.com/office/officeart/2008/layout/VerticalCurvedList"/>
    <dgm:cxn modelId="{F1718372-4114-4B84-B9B5-628E6862E53C}" type="presParOf" srcId="{783C7B99-6005-4A0E-A7AC-CD53AB48449C}" destId="{FA87F67A-18D6-4B97-9F32-EC0549BDE808}" srcOrd="0" destOrd="0" presId="urn:microsoft.com/office/officeart/2008/layout/VerticalCurvedList"/>
    <dgm:cxn modelId="{6EFFF974-9CD3-4B5D-BBFF-D19F8094D8DF}" type="presParOf" srcId="{65C30473-74A8-4770-BBFE-90797AC357B8}" destId="{52BCA3A9-5465-42EE-B8AE-2DC36CBD9BF0}" srcOrd="7" destOrd="0" presId="urn:microsoft.com/office/officeart/2008/layout/VerticalCurvedList"/>
    <dgm:cxn modelId="{F6596FCF-4221-410E-92EA-BC38B74FDBEB}" type="presParOf" srcId="{65C30473-74A8-4770-BBFE-90797AC357B8}" destId="{5B841054-B2ED-40BF-AD8D-1F143BAEF545}" srcOrd="8" destOrd="0" presId="urn:microsoft.com/office/officeart/2008/layout/VerticalCurvedList"/>
    <dgm:cxn modelId="{315EDE0A-7A14-4A7B-9F87-2435EDCD340A}" type="presParOf" srcId="{5B841054-B2ED-40BF-AD8D-1F143BAEF545}" destId="{6B629F65-7FD1-4E98-B520-256BF3A0AF00}" srcOrd="0" destOrd="0" presId="urn:microsoft.com/office/officeart/2008/layout/VerticalCurvedList"/>
    <dgm:cxn modelId="{C732D2F9-97F0-4224-B5F5-66394A86920B}" type="presParOf" srcId="{65C30473-74A8-4770-BBFE-90797AC357B8}" destId="{31CD0749-9840-4C2E-A518-A8A177D0BF83}" srcOrd="9" destOrd="0" presId="urn:microsoft.com/office/officeart/2008/layout/VerticalCurvedList"/>
    <dgm:cxn modelId="{4AD66706-E6B5-4E5F-87F6-02DB7632A539}" type="presParOf" srcId="{65C30473-74A8-4770-BBFE-90797AC357B8}" destId="{BAE6C863-E241-4DE8-8214-D197C1C6FD29}" srcOrd="10" destOrd="0" presId="urn:microsoft.com/office/officeart/2008/layout/VerticalCurvedList"/>
    <dgm:cxn modelId="{40801DC5-AAA3-4D32-A297-A9730E3AD173}" type="presParOf" srcId="{BAE6C863-E241-4DE8-8214-D197C1C6FD29}" destId="{B6E32F30-383B-427F-8505-E0CA3C8C6FAD}" srcOrd="0" destOrd="0" presId="urn:microsoft.com/office/officeart/2008/layout/VerticalCurvedList"/>
    <dgm:cxn modelId="{BD17536B-CFFD-4442-9325-952A81F06520}" type="presParOf" srcId="{65C30473-74A8-4770-BBFE-90797AC357B8}" destId="{72174093-745F-4C60-9357-4BF53BB7DB8A}" srcOrd="11" destOrd="0" presId="urn:microsoft.com/office/officeart/2008/layout/VerticalCurvedList"/>
    <dgm:cxn modelId="{27F91810-53B5-410C-B3AC-D1A47F6A8228}" type="presParOf" srcId="{65C30473-74A8-4770-BBFE-90797AC357B8}" destId="{3954141E-B0D3-4170-BF6F-AED9FCC768B7}" srcOrd="12" destOrd="0" presId="urn:microsoft.com/office/officeart/2008/layout/VerticalCurvedList"/>
    <dgm:cxn modelId="{D348947F-E52F-4D85-9D61-E6BB87445820}" type="presParOf" srcId="{3954141E-B0D3-4170-BF6F-AED9FCC768B7}" destId="{035C6233-2143-42AC-8E19-18A8CB759C7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844B72-C1BD-4B3A-8111-6E1A8E820D26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BADA70D-2CF3-43F6-99F8-C25B1405657D}">
      <dgm:prSet phldrT="[Text]" custT="1"/>
      <dgm:spPr/>
      <dgm:t>
        <a:bodyPr/>
        <a:lstStyle/>
        <a:p>
          <a:r>
            <a:rPr lang="en-US" sz="26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Sources of Income</a:t>
          </a:r>
          <a:endParaRPr lang="en-US" sz="2600" dirty="0">
            <a:latin typeface="Gadugi" panose="020B0502040204020203" pitchFamily="34" charset="0"/>
            <a:ea typeface="Gadugi" panose="020B0502040204020203" pitchFamily="34" charset="0"/>
          </a:endParaRPr>
        </a:p>
      </dgm:t>
    </dgm:pt>
    <dgm:pt modelId="{BD53AA60-565B-43E3-8641-F42FB785A2FF}" type="parTrans" cxnId="{E4542BC2-FF55-4951-96CA-958EB2933540}">
      <dgm:prSet/>
      <dgm:spPr/>
      <dgm:t>
        <a:bodyPr/>
        <a:lstStyle/>
        <a:p>
          <a:endParaRPr lang="en-US"/>
        </a:p>
      </dgm:t>
    </dgm:pt>
    <dgm:pt modelId="{EC9F0B89-7157-44F4-A0AC-33AD4AFAE8D0}" type="sibTrans" cxnId="{E4542BC2-FF55-4951-96CA-958EB2933540}">
      <dgm:prSet/>
      <dgm:spPr/>
      <dgm:t>
        <a:bodyPr/>
        <a:lstStyle/>
        <a:p>
          <a:endParaRPr lang="en-US"/>
        </a:p>
      </dgm:t>
    </dgm:pt>
    <dgm:pt modelId="{75A8888F-3750-4432-BD04-DA110F723CD8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Understanding Pay Statements</a:t>
          </a:r>
        </a:p>
      </dgm:t>
    </dgm:pt>
    <dgm:pt modelId="{EC4557C1-CA4E-4580-B086-E369D2EBE3AE}" type="parTrans" cxnId="{6C9B212C-5A1D-4F50-A6F3-88A05F7E8598}">
      <dgm:prSet/>
      <dgm:spPr/>
      <dgm:t>
        <a:bodyPr/>
        <a:lstStyle/>
        <a:p>
          <a:endParaRPr lang="en-US"/>
        </a:p>
      </dgm:t>
    </dgm:pt>
    <dgm:pt modelId="{1E3B3B07-6FF5-40CF-B5DB-59772FF41F16}" type="sibTrans" cxnId="{6C9B212C-5A1D-4F50-A6F3-88A05F7E8598}">
      <dgm:prSet/>
      <dgm:spPr/>
      <dgm:t>
        <a:bodyPr/>
        <a:lstStyle/>
        <a:p>
          <a:endParaRPr lang="en-US"/>
        </a:p>
      </dgm:t>
    </dgm:pt>
    <dgm:pt modelId="{D6D4FE4A-9F97-479C-B7FB-3E9E2C66C027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Choosing Employee Benefits</a:t>
          </a:r>
        </a:p>
      </dgm:t>
    </dgm:pt>
    <dgm:pt modelId="{C369B0D9-572C-4BA5-832C-DEB41A3608BB}" type="parTrans" cxnId="{BA45B669-24BC-4B98-92AA-9D54067869E7}">
      <dgm:prSet/>
      <dgm:spPr/>
      <dgm:t>
        <a:bodyPr/>
        <a:lstStyle/>
        <a:p>
          <a:endParaRPr lang="en-US"/>
        </a:p>
      </dgm:t>
    </dgm:pt>
    <dgm:pt modelId="{938B1ECF-CF4E-4E24-9F69-29893BCB4FB0}" type="sibTrans" cxnId="{BA45B669-24BC-4B98-92AA-9D54067869E7}">
      <dgm:prSet/>
      <dgm:spPr/>
      <dgm:t>
        <a:bodyPr/>
        <a:lstStyle/>
        <a:p>
          <a:endParaRPr lang="en-US"/>
        </a:p>
      </dgm:t>
    </dgm:pt>
    <dgm:pt modelId="{F78708D7-57E1-4F45-B932-1A01D7E17604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The Power of Pre-tax</a:t>
          </a:r>
        </a:p>
      </dgm:t>
    </dgm:pt>
    <dgm:pt modelId="{D1F964E2-D4D0-44B5-B228-B6B88ABE7506}" type="parTrans" cxnId="{CF5043C4-AC64-4CA7-8B8C-D2579B87E038}">
      <dgm:prSet/>
      <dgm:spPr/>
      <dgm:t>
        <a:bodyPr/>
        <a:lstStyle/>
        <a:p>
          <a:endParaRPr lang="en-US"/>
        </a:p>
      </dgm:t>
    </dgm:pt>
    <dgm:pt modelId="{992426EB-910E-4903-898E-4737CDEB394B}" type="sibTrans" cxnId="{CF5043C4-AC64-4CA7-8B8C-D2579B87E038}">
      <dgm:prSet/>
      <dgm:spPr/>
      <dgm:t>
        <a:bodyPr/>
        <a:lstStyle/>
        <a:p>
          <a:endParaRPr lang="en-US"/>
        </a:p>
      </dgm:t>
    </dgm:pt>
    <dgm:pt modelId="{FB63864E-F53E-447D-BD75-EDD960FE4039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Completing the Form W-4</a:t>
          </a:r>
        </a:p>
      </dgm:t>
    </dgm:pt>
    <dgm:pt modelId="{5082B982-6EC7-4787-9333-22E98C0CE548}" type="parTrans" cxnId="{047C1BA9-5062-4259-A982-0307F480774F}">
      <dgm:prSet/>
      <dgm:spPr/>
      <dgm:t>
        <a:bodyPr/>
        <a:lstStyle/>
        <a:p>
          <a:endParaRPr lang="en-US"/>
        </a:p>
      </dgm:t>
    </dgm:pt>
    <dgm:pt modelId="{847392C5-2894-46AF-91E5-658D2776E948}" type="sibTrans" cxnId="{047C1BA9-5062-4259-A982-0307F480774F}">
      <dgm:prSet/>
      <dgm:spPr/>
      <dgm:t>
        <a:bodyPr/>
        <a:lstStyle/>
        <a:p>
          <a:endParaRPr lang="en-US"/>
        </a:p>
      </dgm:t>
    </dgm:pt>
    <dgm:pt modelId="{79D04049-174A-498B-B8CD-D340C75B435E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Before You Jump Ship</a:t>
          </a:r>
        </a:p>
      </dgm:t>
    </dgm:pt>
    <dgm:pt modelId="{8244E802-3EFF-4D00-894F-F80F609A1BED}" type="parTrans" cxnId="{6844F62B-C89B-4118-9DF8-CB95DC2175BC}">
      <dgm:prSet/>
      <dgm:spPr/>
      <dgm:t>
        <a:bodyPr/>
        <a:lstStyle/>
        <a:p>
          <a:endParaRPr lang="en-US"/>
        </a:p>
      </dgm:t>
    </dgm:pt>
    <dgm:pt modelId="{594B774E-4D10-42EA-8105-9381CEB2A7E8}" type="sibTrans" cxnId="{6844F62B-C89B-4118-9DF8-CB95DC2175BC}">
      <dgm:prSet/>
      <dgm:spPr/>
      <dgm:t>
        <a:bodyPr/>
        <a:lstStyle/>
        <a:p>
          <a:endParaRPr lang="en-US"/>
        </a:p>
      </dgm:t>
    </dgm:pt>
    <dgm:pt modelId="{470B26AD-BDA3-48E0-9853-92B31F792C4B}" type="pres">
      <dgm:prSet presAssocID="{3F844B72-C1BD-4B3A-8111-6E1A8E820D26}" presName="Name0" presStyleCnt="0">
        <dgm:presLayoutVars>
          <dgm:chMax val="7"/>
          <dgm:chPref val="7"/>
          <dgm:dir/>
        </dgm:presLayoutVars>
      </dgm:prSet>
      <dgm:spPr/>
    </dgm:pt>
    <dgm:pt modelId="{65C30473-74A8-4770-BBFE-90797AC357B8}" type="pres">
      <dgm:prSet presAssocID="{3F844B72-C1BD-4B3A-8111-6E1A8E820D26}" presName="Name1" presStyleCnt="0"/>
      <dgm:spPr/>
    </dgm:pt>
    <dgm:pt modelId="{49E99F9C-7284-45FB-98AC-387BCB7469A8}" type="pres">
      <dgm:prSet presAssocID="{3F844B72-C1BD-4B3A-8111-6E1A8E820D26}" presName="cycle" presStyleCnt="0"/>
      <dgm:spPr/>
    </dgm:pt>
    <dgm:pt modelId="{2CFB3EDD-322E-42BE-924B-90DF3517FF63}" type="pres">
      <dgm:prSet presAssocID="{3F844B72-C1BD-4B3A-8111-6E1A8E820D26}" presName="srcNode" presStyleLbl="node1" presStyleIdx="0" presStyleCnt="6"/>
      <dgm:spPr/>
    </dgm:pt>
    <dgm:pt modelId="{ABFA18F0-2B9D-4C82-AEEC-CFB0AD9DCDB3}" type="pres">
      <dgm:prSet presAssocID="{3F844B72-C1BD-4B3A-8111-6E1A8E820D26}" presName="conn" presStyleLbl="parChTrans1D2" presStyleIdx="0" presStyleCnt="1"/>
      <dgm:spPr/>
    </dgm:pt>
    <dgm:pt modelId="{33595094-FE33-473E-8F7B-3DB9A5D4E394}" type="pres">
      <dgm:prSet presAssocID="{3F844B72-C1BD-4B3A-8111-6E1A8E820D26}" presName="extraNode" presStyleLbl="node1" presStyleIdx="0" presStyleCnt="6"/>
      <dgm:spPr/>
    </dgm:pt>
    <dgm:pt modelId="{50FFA3EB-A1E5-4D9D-8A47-A41B9DE37A26}" type="pres">
      <dgm:prSet presAssocID="{3F844B72-C1BD-4B3A-8111-6E1A8E820D26}" presName="dstNode" presStyleLbl="node1" presStyleIdx="0" presStyleCnt="6"/>
      <dgm:spPr/>
    </dgm:pt>
    <dgm:pt modelId="{C0328019-A711-417C-A4F7-8901D734B656}" type="pres">
      <dgm:prSet presAssocID="{EBADA70D-2CF3-43F6-99F8-C25B1405657D}" presName="text_1" presStyleLbl="node1" presStyleIdx="0" presStyleCnt="6">
        <dgm:presLayoutVars>
          <dgm:bulletEnabled val="1"/>
        </dgm:presLayoutVars>
      </dgm:prSet>
      <dgm:spPr/>
    </dgm:pt>
    <dgm:pt modelId="{67B0C910-CD03-4BF3-B170-EDE0975B8B59}" type="pres">
      <dgm:prSet presAssocID="{EBADA70D-2CF3-43F6-99F8-C25B1405657D}" presName="accent_1" presStyleCnt="0"/>
      <dgm:spPr/>
    </dgm:pt>
    <dgm:pt modelId="{D9007465-8C0B-463D-BAD7-86C439777ECF}" type="pres">
      <dgm:prSet presAssocID="{EBADA70D-2CF3-43F6-99F8-C25B1405657D}" presName="accentRepeatNode" presStyleLbl="solidFgAcc1" presStyleIdx="0" presStyleCnt="6"/>
      <dgm:spPr/>
    </dgm:pt>
    <dgm:pt modelId="{2AA67FDF-0CD0-42AA-9CD8-C6FC7740D63F}" type="pres">
      <dgm:prSet presAssocID="{75A8888F-3750-4432-BD04-DA110F723CD8}" presName="text_2" presStyleLbl="node1" presStyleIdx="1" presStyleCnt="6">
        <dgm:presLayoutVars>
          <dgm:bulletEnabled val="1"/>
        </dgm:presLayoutVars>
      </dgm:prSet>
      <dgm:spPr/>
    </dgm:pt>
    <dgm:pt modelId="{657D3C62-C7DD-4B4F-B9CA-B5C20F339098}" type="pres">
      <dgm:prSet presAssocID="{75A8888F-3750-4432-BD04-DA110F723CD8}" presName="accent_2" presStyleCnt="0"/>
      <dgm:spPr/>
    </dgm:pt>
    <dgm:pt modelId="{1C2D38C8-A65A-4BB4-B586-A30041ECEC83}" type="pres">
      <dgm:prSet presAssocID="{75A8888F-3750-4432-BD04-DA110F723CD8}" presName="accentRepeatNode" presStyleLbl="solidFgAcc1" presStyleIdx="1" presStyleCnt="6"/>
      <dgm:spPr/>
    </dgm:pt>
    <dgm:pt modelId="{A7B34250-F36E-4A59-8547-5D1BB912A569}" type="pres">
      <dgm:prSet presAssocID="{D6D4FE4A-9F97-479C-B7FB-3E9E2C66C027}" presName="text_3" presStyleLbl="node1" presStyleIdx="2" presStyleCnt="6">
        <dgm:presLayoutVars>
          <dgm:bulletEnabled val="1"/>
        </dgm:presLayoutVars>
      </dgm:prSet>
      <dgm:spPr/>
    </dgm:pt>
    <dgm:pt modelId="{783C7B99-6005-4A0E-A7AC-CD53AB48449C}" type="pres">
      <dgm:prSet presAssocID="{D6D4FE4A-9F97-479C-B7FB-3E9E2C66C027}" presName="accent_3" presStyleCnt="0"/>
      <dgm:spPr/>
    </dgm:pt>
    <dgm:pt modelId="{FA87F67A-18D6-4B97-9F32-EC0549BDE808}" type="pres">
      <dgm:prSet presAssocID="{D6D4FE4A-9F97-479C-B7FB-3E9E2C66C027}" presName="accentRepeatNode" presStyleLbl="solidFgAcc1" presStyleIdx="2" presStyleCnt="6"/>
      <dgm:spPr/>
    </dgm:pt>
    <dgm:pt modelId="{52BCA3A9-5465-42EE-B8AE-2DC36CBD9BF0}" type="pres">
      <dgm:prSet presAssocID="{F78708D7-57E1-4F45-B932-1A01D7E17604}" presName="text_4" presStyleLbl="node1" presStyleIdx="3" presStyleCnt="6">
        <dgm:presLayoutVars>
          <dgm:bulletEnabled val="1"/>
        </dgm:presLayoutVars>
      </dgm:prSet>
      <dgm:spPr/>
    </dgm:pt>
    <dgm:pt modelId="{5B841054-B2ED-40BF-AD8D-1F143BAEF545}" type="pres">
      <dgm:prSet presAssocID="{F78708D7-57E1-4F45-B932-1A01D7E17604}" presName="accent_4" presStyleCnt="0"/>
      <dgm:spPr/>
    </dgm:pt>
    <dgm:pt modelId="{6B629F65-7FD1-4E98-B520-256BF3A0AF00}" type="pres">
      <dgm:prSet presAssocID="{F78708D7-57E1-4F45-B932-1A01D7E17604}" presName="accentRepeatNode" presStyleLbl="solidFgAcc1" presStyleIdx="3" presStyleCnt="6"/>
      <dgm:spPr/>
    </dgm:pt>
    <dgm:pt modelId="{31CD0749-9840-4C2E-A518-A8A177D0BF83}" type="pres">
      <dgm:prSet presAssocID="{79D04049-174A-498B-B8CD-D340C75B435E}" presName="text_5" presStyleLbl="node1" presStyleIdx="4" presStyleCnt="6">
        <dgm:presLayoutVars>
          <dgm:bulletEnabled val="1"/>
        </dgm:presLayoutVars>
      </dgm:prSet>
      <dgm:spPr/>
    </dgm:pt>
    <dgm:pt modelId="{BAE6C863-E241-4DE8-8214-D197C1C6FD29}" type="pres">
      <dgm:prSet presAssocID="{79D04049-174A-498B-B8CD-D340C75B435E}" presName="accent_5" presStyleCnt="0"/>
      <dgm:spPr/>
    </dgm:pt>
    <dgm:pt modelId="{B6E32F30-383B-427F-8505-E0CA3C8C6FAD}" type="pres">
      <dgm:prSet presAssocID="{79D04049-174A-498B-B8CD-D340C75B435E}" presName="accentRepeatNode" presStyleLbl="solidFgAcc1" presStyleIdx="4" presStyleCnt="6"/>
      <dgm:spPr/>
    </dgm:pt>
    <dgm:pt modelId="{72174093-745F-4C60-9357-4BF53BB7DB8A}" type="pres">
      <dgm:prSet presAssocID="{FB63864E-F53E-447D-BD75-EDD960FE4039}" presName="text_6" presStyleLbl="node1" presStyleIdx="5" presStyleCnt="6">
        <dgm:presLayoutVars>
          <dgm:bulletEnabled val="1"/>
        </dgm:presLayoutVars>
      </dgm:prSet>
      <dgm:spPr/>
    </dgm:pt>
    <dgm:pt modelId="{3954141E-B0D3-4170-BF6F-AED9FCC768B7}" type="pres">
      <dgm:prSet presAssocID="{FB63864E-F53E-447D-BD75-EDD960FE4039}" presName="accent_6" presStyleCnt="0"/>
      <dgm:spPr/>
    </dgm:pt>
    <dgm:pt modelId="{035C6233-2143-42AC-8E19-18A8CB759C76}" type="pres">
      <dgm:prSet presAssocID="{FB63864E-F53E-447D-BD75-EDD960FE4039}" presName="accentRepeatNode" presStyleLbl="solidFgAcc1" presStyleIdx="5" presStyleCnt="6"/>
      <dgm:spPr/>
    </dgm:pt>
  </dgm:ptLst>
  <dgm:cxnLst>
    <dgm:cxn modelId="{CF17DA01-087C-49B4-A5FD-24A285F36B07}" type="presOf" srcId="{EC9F0B89-7157-44F4-A0AC-33AD4AFAE8D0}" destId="{ABFA18F0-2B9D-4C82-AEEC-CFB0AD9DCDB3}" srcOrd="0" destOrd="0" presId="urn:microsoft.com/office/officeart/2008/layout/VerticalCurvedList"/>
    <dgm:cxn modelId="{6844F62B-C89B-4118-9DF8-CB95DC2175BC}" srcId="{3F844B72-C1BD-4B3A-8111-6E1A8E820D26}" destId="{79D04049-174A-498B-B8CD-D340C75B435E}" srcOrd="4" destOrd="0" parTransId="{8244E802-3EFF-4D00-894F-F80F609A1BED}" sibTransId="{594B774E-4D10-42EA-8105-9381CEB2A7E8}"/>
    <dgm:cxn modelId="{6C9B212C-5A1D-4F50-A6F3-88A05F7E8598}" srcId="{3F844B72-C1BD-4B3A-8111-6E1A8E820D26}" destId="{75A8888F-3750-4432-BD04-DA110F723CD8}" srcOrd="1" destOrd="0" parTransId="{EC4557C1-CA4E-4580-B086-E369D2EBE3AE}" sibTransId="{1E3B3B07-6FF5-40CF-B5DB-59772FF41F16}"/>
    <dgm:cxn modelId="{B8E4D63A-7DF8-4742-8CC8-E8BC60E2C618}" type="presOf" srcId="{3F844B72-C1BD-4B3A-8111-6E1A8E820D26}" destId="{470B26AD-BDA3-48E0-9853-92B31F792C4B}" srcOrd="0" destOrd="0" presId="urn:microsoft.com/office/officeart/2008/layout/VerticalCurvedList"/>
    <dgm:cxn modelId="{618FF63F-53B8-4A4F-9B1B-9BC61076BFC5}" type="presOf" srcId="{75A8888F-3750-4432-BD04-DA110F723CD8}" destId="{2AA67FDF-0CD0-42AA-9CD8-C6FC7740D63F}" srcOrd="0" destOrd="0" presId="urn:microsoft.com/office/officeart/2008/layout/VerticalCurvedList"/>
    <dgm:cxn modelId="{F41D9568-2914-4C92-B6F1-697F23B9251D}" type="presOf" srcId="{EBADA70D-2CF3-43F6-99F8-C25B1405657D}" destId="{C0328019-A711-417C-A4F7-8901D734B656}" srcOrd="0" destOrd="0" presId="urn:microsoft.com/office/officeart/2008/layout/VerticalCurvedList"/>
    <dgm:cxn modelId="{BA45B669-24BC-4B98-92AA-9D54067869E7}" srcId="{3F844B72-C1BD-4B3A-8111-6E1A8E820D26}" destId="{D6D4FE4A-9F97-479C-B7FB-3E9E2C66C027}" srcOrd="2" destOrd="0" parTransId="{C369B0D9-572C-4BA5-832C-DEB41A3608BB}" sibTransId="{938B1ECF-CF4E-4E24-9F69-29893BCB4FB0}"/>
    <dgm:cxn modelId="{C8E00A53-ED7F-4A74-BF98-74B5FC747619}" type="presOf" srcId="{F78708D7-57E1-4F45-B932-1A01D7E17604}" destId="{52BCA3A9-5465-42EE-B8AE-2DC36CBD9BF0}" srcOrd="0" destOrd="0" presId="urn:microsoft.com/office/officeart/2008/layout/VerticalCurvedList"/>
    <dgm:cxn modelId="{D8C0D182-D8A6-4C06-8F40-85656586D9A1}" type="presOf" srcId="{FB63864E-F53E-447D-BD75-EDD960FE4039}" destId="{72174093-745F-4C60-9357-4BF53BB7DB8A}" srcOrd="0" destOrd="0" presId="urn:microsoft.com/office/officeart/2008/layout/VerticalCurvedList"/>
    <dgm:cxn modelId="{2DEDB79C-CBD5-489B-87A9-F49D621EF422}" type="presOf" srcId="{D6D4FE4A-9F97-479C-B7FB-3E9E2C66C027}" destId="{A7B34250-F36E-4A59-8547-5D1BB912A569}" srcOrd="0" destOrd="0" presId="urn:microsoft.com/office/officeart/2008/layout/VerticalCurvedList"/>
    <dgm:cxn modelId="{047C1BA9-5062-4259-A982-0307F480774F}" srcId="{3F844B72-C1BD-4B3A-8111-6E1A8E820D26}" destId="{FB63864E-F53E-447D-BD75-EDD960FE4039}" srcOrd="5" destOrd="0" parTransId="{5082B982-6EC7-4787-9333-22E98C0CE548}" sibTransId="{847392C5-2894-46AF-91E5-658D2776E948}"/>
    <dgm:cxn modelId="{5B14E2B7-E4B1-408D-9B4B-57BE3FF84DAD}" type="presOf" srcId="{79D04049-174A-498B-B8CD-D340C75B435E}" destId="{31CD0749-9840-4C2E-A518-A8A177D0BF83}" srcOrd="0" destOrd="0" presId="urn:microsoft.com/office/officeart/2008/layout/VerticalCurvedList"/>
    <dgm:cxn modelId="{E4542BC2-FF55-4951-96CA-958EB2933540}" srcId="{3F844B72-C1BD-4B3A-8111-6E1A8E820D26}" destId="{EBADA70D-2CF3-43F6-99F8-C25B1405657D}" srcOrd="0" destOrd="0" parTransId="{BD53AA60-565B-43E3-8641-F42FB785A2FF}" sibTransId="{EC9F0B89-7157-44F4-A0AC-33AD4AFAE8D0}"/>
    <dgm:cxn modelId="{CF5043C4-AC64-4CA7-8B8C-D2579B87E038}" srcId="{3F844B72-C1BD-4B3A-8111-6E1A8E820D26}" destId="{F78708D7-57E1-4F45-B932-1A01D7E17604}" srcOrd="3" destOrd="0" parTransId="{D1F964E2-D4D0-44B5-B228-B6B88ABE7506}" sibTransId="{992426EB-910E-4903-898E-4737CDEB394B}"/>
    <dgm:cxn modelId="{1D0144A0-39B1-41DE-9352-78A8499C9D2C}" type="presParOf" srcId="{470B26AD-BDA3-48E0-9853-92B31F792C4B}" destId="{65C30473-74A8-4770-BBFE-90797AC357B8}" srcOrd="0" destOrd="0" presId="urn:microsoft.com/office/officeart/2008/layout/VerticalCurvedList"/>
    <dgm:cxn modelId="{F7BBE60C-6896-4E0A-82C4-12B1B7A4A3F4}" type="presParOf" srcId="{65C30473-74A8-4770-BBFE-90797AC357B8}" destId="{49E99F9C-7284-45FB-98AC-387BCB7469A8}" srcOrd="0" destOrd="0" presId="urn:microsoft.com/office/officeart/2008/layout/VerticalCurvedList"/>
    <dgm:cxn modelId="{640F3C31-D841-400C-9765-74BB678DC5CB}" type="presParOf" srcId="{49E99F9C-7284-45FB-98AC-387BCB7469A8}" destId="{2CFB3EDD-322E-42BE-924B-90DF3517FF63}" srcOrd="0" destOrd="0" presId="urn:microsoft.com/office/officeart/2008/layout/VerticalCurvedList"/>
    <dgm:cxn modelId="{D180A6AF-5B20-439A-9A8D-4797D5E15DA2}" type="presParOf" srcId="{49E99F9C-7284-45FB-98AC-387BCB7469A8}" destId="{ABFA18F0-2B9D-4C82-AEEC-CFB0AD9DCDB3}" srcOrd="1" destOrd="0" presId="urn:microsoft.com/office/officeart/2008/layout/VerticalCurvedList"/>
    <dgm:cxn modelId="{C80FB37C-AF58-425E-BC4F-2DD64B9C5BCC}" type="presParOf" srcId="{49E99F9C-7284-45FB-98AC-387BCB7469A8}" destId="{33595094-FE33-473E-8F7B-3DB9A5D4E394}" srcOrd="2" destOrd="0" presId="urn:microsoft.com/office/officeart/2008/layout/VerticalCurvedList"/>
    <dgm:cxn modelId="{8B1F1547-C0DF-4E4D-A16A-2FB06C816DC3}" type="presParOf" srcId="{49E99F9C-7284-45FB-98AC-387BCB7469A8}" destId="{50FFA3EB-A1E5-4D9D-8A47-A41B9DE37A26}" srcOrd="3" destOrd="0" presId="urn:microsoft.com/office/officeart/2008/layout/VerticalCurvedList"/>
    <dgm:cxn modelId="{ECAD7F99-7D2E-4CCF-9CFF-1256EFB978A1}" type="presParOf" srcId="{65C30473-74A8-4770-BBFE-90797AC357B8}" destId="{C0328019-A711-417C-A4F7-8901D734B656}" srcOrd="1" destOrd="0" presId="urn:microsoft.com/office/officeart/2008/layout/VerticalCurvedList"/>
    <dgm:cxn modelId="{97860DB3-6332-4FEF-A613-F095083C97E7}" type="presParOf" srcId="{65C30473-74A8-4770-BBFE-90797AC357B8}" destId="{67B0C910-CD03-4BF3-B170-EDE0975B8B59}" srcOrd="2" destOrd="0" presId="urn:microsoft.com/office/officeart/2008/layout/VerticalCurvedList"/>
    <dgm:cxn modelId="{39D71F88-3E72-4FE0-91CF-9FD4D0F53803}" type="presParOf" srcId="{67B0C910-CD03-4BF3-B170-EDE0975B8B59}" destId="{D9007465-8C0B-463D-BAD7-86C439777ECF}" srcOrd="0" destOrd="0" presId="urn:microsoft.com/office/officeart/2008/layout/VerticalCurvedList"/>
    <dgm:cxn modelId="{AEC4B4F4-FE03-417F-AF63-0CD465D1477F}" type="presParOf" srcId="{65C30473-74A8-4770-BBFE-90797AC357B8}" destId="{2AA67FDF-0CD0-42AA-9CD8-C6FC7740D63F}" srcOrd="3" destOrd="0" presId="urn:microsoft.com/office/officeart/2008/layout/VerticalCurvedList"/>
    <dgm:cxn modelId="{4550A935-770F-48C2-9A26-8B0B8CD1B68F}" type="presParOf" srcId="{65C30473-74A8-4770-BBFE-90797AC357B8}" destId="{657D3C62-C7DD-4B4F-B9CA-B5C20F339098}" srcOrd="4" destOrd="0" presId="urn:microsoft.com/office/officeart/2008/layout/VerticalCurvedList"/>
    <dgm:cxn modelId="{7FCAC77A-FA91-4345-A62C-CCE411CF90DC}" type="presParOf" srcId="{657D3C62-C7DD-4B4F-B9CA-B5C20F339098}" destId="{1C2D38C8-A65A-4BB4-B586-A30041ECEC83}" srcOrd="0" destOrd="0" presId="urn:microsoft.com/office/officeart/2008/layout/VerticalCurvedList"/>
    <dgm:cxn modelId="{D5A2A090-E641-4AED-BE8F-FBC483207F3C}" type="presParOf" srcId="{65C30473-74A8-4770-BBFE-90797AC357B8}" destId="{A7B34250-F36E-4A59-8547-5D1BB912A569}" srcOrd="5" destOrd="0" presId="urn:microsoft.com/office/officeart/2008/layout/VerticalCurvedList"/>
    <dgm:cxn modelId="{4ED3239E-ABC2-49D8-8FC2-30BEB6FA7327}" type="presParOf" srcId="{65C30473-74A8-4770-BBFE-90797AC357B8}" destId="{783C7B99-6005-4A0E-A7AC-CD53AB48449C}" srcOrd="6" destOrd="0" presId="urn:microsoft.com/office/officeart/2008/layout/VerticalCurvedList"/>
    <dgm:cxn modelId="{F1718372-4114-4B84-B9B5-628E6862E53C}" type="presParOf" srcId="{783C7B99-6005-4A0E-A7AC-CD53AB48449C}" destId="{FA87F67A-18D6-4B97-9F32-EC0549BDE808}" srcOrd="0" destOrd="0" presId="urn:microsoft.com/office/officeart/2008/layout/VerticalCurvedList"/>
    <dgm:cxn modelId="{6EFFF974-9CD3-4B5D-BBFF-D19F8094D8DF}" type="presParOf" srcId="{65C30473-74A8-4770-BBFE-90797AC357B8}" destId="{52BCA3A9-5465-42EE-B8AE-2DC36CBD9BF0}" srcOrd="7" destOrd="0" presId="urn:microsoft.com/office/officeart/2008/layout/VerticalCurvedList"/>
    <dgm:cxn modelId="{F6596FCF-4221-410E-92EA-BC38B74FDBEB}" type="presParOf" srcId="{65C30473-74A8-4770-BBFE-90797AC357B8}" destId="{5B841054-B2ED-40BF-AD8D-1F143BAEF545}" srcOrd="8" destOrd="0" presId="urn:microsoft.com/office/officeart/2008/layout/VerticalCurvedList"/>
    <dgm:cxn modelId="{315EDE0A-7A14-4A7B-9F87-2435EDCD340A}" type="presParOf" srcId="{5B841054-B2ED-40BF-AD8D-1F143BAEF545}" destId="{6B629F65-7FD1-4E98-B520-256BF3A0AF00}" srcOrd="0" destOrd="0" presId="urn:microsoft.com/office/officeart/2008/layout/VerticalCurvedList"/>
    <dgm:cxn modelId="{C732D2F9-97F0-4224-B5F5-66394A86920B}" type="presParOf" srcId="{65C30473-74A8-4770-BBFE-90797AC357B8}" destId="{31CD0749-9840-4C2E-A518-A8A177D0BF83}" srcOrd="9" destOrd="0" presId="urn:microsoft.com/office/officeart/2008/layout/VerticalCurvedList"/>
    <dgm:cxn modelId="{4AD66706-E6B5-4E5F-87F6-02DB7632A539}" type="presParOf" srcId="{65C30473-74A8-4770-BBFE-90797AC357B8}" destId="{BAE6C863-E241-4DE8-8214-D197C1C6FD29}" srcOrd="10" destOrd="0" presId="urn:microsoft.com/office/officeart/2008/layout/VerticalCurvedList"/>
    <dgm:cxn modelId="{40801DC5-AAA3-4D32-A297-A9730E3AD173}" type="presParOf" srcId="{BAE6C863-E241-4DE8-8214-D197C1C6FD29}" destId="{B6E32F30-383B-427F-8505-E0CA3C8C6FAD}" srcOrd="0" destOrd="0" presId="urn:microsoft.com/office/officeart/2008/layout/VerticalCurvedList"/>
    <dgm:cxn modelId="{BD17536B-CFFD-4442-9325-952A81F06520}" type="presParOf" srcId="{65C30473-74A8-4770-BBFE-90797AC357B8}" destId="{72174093-745F-4C60-9357-4BF53BB7DB8A}" srcOrd="11" destOrd="0" presId="urn:microsoft.com/office/officeart/2008/layout/VerticalCurvedList"/>
    <dgm:cxn modelId="{27F91810-53B5-410C-B3AC-D1A47F6A8228}" type="presParOf" srcId="{65C30473-74A8-4770-BBFE-90797AC357B8}" destId="{3954141E-B0D3-4170-BF6F-AED9FCC768B7}" srcOrd="12" destOrd="0" presId="urn:microsoft.com/office/officeart/2008/layout/VerticalCurvedList"/>
    <dgm:cxn modelId="{D348947F-E52F-4D85-9D61-E6BB87445820}" type="presParOf" srcId="{3954141E-B0D3-4170-BF6F-AED9FCC768B7}" destId="{035C6233-2143-42AC-8E19-18A8CB759C7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844B72-C1BD-4B3A-8111-6E1A8E820D26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BADA70D-2CF3-43F6-99F8-C25B1405657D}">
      <dgm:prSet phldrT="[Text]" custT="1"/>
      <dgm:spPr/>
      <dgm:t>
        <a:bodyPr/>
        <a:lstStyle/>
        <a:p>
          <a:r>
            <a:rPr lang="en-US" sz="26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Sources of Income</a:t>
          </a:r>
          <a:endParaRPr lang="en-US" sz="2600" dirty="0">
            <a:latin typeface="Gadugi" panose="020B0502040204020203" pitchFamily="34" charset="0"/>
            <a:ea typeface="Gadugi" panose="020B0502040204020203" pitchFamily="34" charset="0"/>
          </a:endParaRPr>
        </a:p>
      </dgm:t>
    </dgm:pt>
    <dgm:pt modelId="{BD53AA60-565B-43E3-8641-F42FB785A2FF}" type="parTrans" cxnId="{E4542BC2-FF55-4951-96CA-958EB2933540}">
      <dgm:prSet/>
      <dgm:spPr/>
      <dgm:t>
        <a:bodyPr/>
        <a:lstStyle/>
        <a:p>
          <a:endParaRPr lang="en-US"/>
        </a:p>
      </dgm:t>
    </dgm:pt>
    <dgm:pt modelId="{EC9F0B89-7157-44F4-A0AC-33AD4AFAE8D0}" type="sibTrans" cxnId="{E4542BC2-FF55-4951-96CA-958EB2933540}">
      <dgm:prSet/>
      <dgm:spPr/>
      <dgm:t>
        <a:bodyPr/>
        <a:lstStyle/>
        <a:p>
          <a:endParaRPr lang="en-US"/>
        </a:p>
      </dgm:t>
    </dgm:pt>
    <dgm:pt modelId="{75A8888F-3750-4432-BD04-DA110F723CD8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Understanding Pay Statements</a:t>
          </a:r>
        </a:p>
      </dgm:t>
    </dgm:pt>
    <dgm:pt modelId="{EC4557C1-CA4E-4580-B086-E369D2EBE3AE}" type="parTrans" cxnId="{6C9B212C-5A1D-4F50-A6F3-88A05F7E8598}">
      <dgm:prSet/>
      <dgm:spPr/>
      <dgm:t>
        <a:bodyPr/>
        <a:lstStyle/>
        <a:p>
          <a:endParaRPr lang="en-US"/>
        </a:p>
      </dgm:t>
    </dgm:pt>
    <dgm:pt modelId="{1E3B3B07-6FF5-40CF-B5DB-59772FF41F16}" type="sibTrans" cxnId="{6C9B212C-5A1D-4F50-A6F3-88A05F7E8598}">
      <dgm:prSet/>
      <dgm:spPr/>
      <dgm:t>
        <a:bodyPr/>
        <a:lstStyle/>
        <a:p>
          <a:endParaRPr lang="en-US"/>
        </a:p>
      </dgm:t>
    </dgm:pt>
    <dgm:pt modelId="{D6D4FE4A-9F97-479C-B7FB-3E9E2C66C027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Choosing Employee Benefits</a:t>
          </a:r>
        </a:p>
      </dgm:t>
    </dgm:pt>
    <dgm:pt modelId="{C369B0D9-572C-4BA5-832C-DEB41A3608BB}" type="parTrans" cxnId="{BA45B669-24BC-4B98-92AA-9D54067869E7}">
      <dgm:prSet/>
      <dgm:spPr/>
      <dgm:t>
        <a:bodyPr/>
        <a:lstStyle/>
        <a:p>
          <a:endParaRPr lang="en-US"/>
        </a:p>
      </dgm:t>
    </dgm:pt>
    <dgm:pt modelId="{938B1ECF-CF4E-4E24-9F69-29893BCB4FB0}" type="sibTrans" cxnId="{BA45B669-24BC-4B98-92AA-9D54067869E7}">
      <dgm:prSet/>
      <dgm:spPr/>
      <dgm:t>
        <a:bodyPr/>
        <a:lstStyle/>
        <a:p>
          <a:endParaRPr lang="en-US"/>
        </a:p>
      </dgm:t>
    </dgm:pt>
    <dgm:pt modelId="{F78708D7-57E1-4F45-B932-1A01D7E17604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The Power of Pre-tax</a:t>
          </a:r>
        </a:p>
      </dgm:t>
    </dgm:pt>
    <dgm:pt modelId="{D1F964E2-D4D0-44B5-B228-B6B88ABE7506}" type="parTrans" cxnId="{CF5043C4-AC64-4CA7-8B8C-D2579B87E038}">
      <dgm:prSet/>
      <dgm:spPr/>
      <dgm:t>
        <a:bodyPr/>
        <a:lstStyle/>
        <a:p>
          <a:endParaRPr lang="en-US"/>
        </a:p>
      </dgm:t>
    </dgm:pt>
    <dgm:pt modelId="{992426EB-910E-4903-898E-4737CDEB394B}" type="sibTrans" cxnId="{CF5043C4-AC64-4CA7-8B8C-D2579B87E038}">
      <dgm:prSet/>
      <dgm:spPr/>
      <dgm:t>
        <a:bodyPr/>
        <a:lstStyle/>
        <a:p>
          <a:endParaRPr lang="en-US"/>
        </a:p>
      </dgm:t>
    </dgm:pt>
    <dgm:pt modelId="{FB63864E-F53E-447D-BD75-EDD960FE4039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Completing the Form W-4</a:t>
          </a:r>
        </a:p>
      </dgm:t>
    </dgm:pt>
    <dgm:pt modelId="{5082B982-6EC7-4787-9333-22E98C0CE548}" type="parTrans" cxnId="{047C1BA9-5062-4259-A982-0307F480774F}">
      <dgm:prSet/>
      <dgm:spPr/>
      <dgm:t>
        <a:bodyPr/>
        <a:lstStyle/>
        <a:p>
          <a:endParaRPr lang="en-US"/>
        </a:p>
      </dgm:t>
    </dgm:pt>
    <dgm:pt modelId="{847392C5-2894-46AF-91E5-658D2776E948}" type="sibTrans" cxnId="{047C1BA9-5062-4259-A982-0307F480774F}">
      <dgm:prSet/>
      <dgm:spPr/>
      <dgm:t>
        <a:bodyPr/>
        <a:lstStyle/>
        <a:p>
          <a:endParaRPr lang="en-US"/>
        </a:p>
      </dgm:t>
    </dgm:pt>
    <dgm:pt modelId="{79D04049-174A-498B-B8CD-D340C75B435E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Before You Jump Ship</a:t>
          </a:r>
        </a:p>
      </dgm:t>
    </dgm:pt>
    <dgm:pt modelId="{8244E802-3EFF-4D00-894F-F80F609A1BED}" type="parTrans" cxnId="{6844F62B-C89B-4118-9DF8-CB95DC2175BC}">
      <dgm:prSet/>
      <dgm:spPr/>
      <dgm:t>
        <a:bodyPr/>
        <a:lstStyle/>
        <a:p>
          <a:endParaRPr lang="en-US"/>
        </a:p>
      </dgm:t>
    </dgm:pt>
    <dgm:pt modelId="{594B774E-4D10-42EA-8105-9381CEB2A7E8}" type="sibTrans" cxnId="{6844F62B-C89B-4118-9DF8-CB95DC2175BC}">
      <dgm:prSet/>
      <dgm:spPr/>
      <dgm:t>
        <a:bodyPr/>
        <a:lstStyle/>
        <a:p>
          <a:endParaRPr lang="en-US"/>
        </a:p>
      </dgm:t>
    </dgm:pt>
    <dgm:pt modelId="{470B26AD-BDA3-48E0-9853-92B31F792C4B}" type="pres">
      <dgm:prSet presAssocID="{3F844B72-C1BD-4B3A-8111-6E1A8E820D26}" presName="Name0" presStyleCnt="0">
        <dgm:presLayoutVars>
          <dgm:chMax val="7"/>
          <dgm:chPref val="7"/>
          <dgm:dir/>
        </dgm:presLayoutVars>
      </dgm:prSet>
      <dgm:spPr/>
    </dgm:pt>
    <dgm:pt modelId="{65C30473-74A8-4770-BBFE-90797AC357B8}" type="pres">
      <dgm:prSet presAssocID="{3F844B72-C1BD-4B3A-8111-6E1A8E820D26}" presName="Name1" presStyleCnt="0"/>
      <dgm:spPr/>
    </dgm:pt>
    <dgm:pt modelId="{49E99F9C-7284-45FB-98AC-387BCB7469A8}" type="pres">
      <dgm:prSet presAssocID="{3F844B72-C1BD-4B3A-8111-6E1A8E820D26}" presName="cycle" presStyleCnt="0"/>
      <dgm:spPr/>
    </dgm:pt>
    <dgm:pt modelId="{2CFB3EDD-322E-42BE-924B-90DF3517FF63}" type="pres">
      <dgm:prSet presAssocID="{3F844B72-C1BD-4B3A-8111-6E1A8E820D26}" presName="srcNode" presStyleLbl="node1" presStyleIdx="0" presStyleCnt="6"/>
      <dgm:spPr/>
    </dgm:pt>
    <dgm:pt modelId="{ABFA18F0-2B9D-4C82-AEEC-CFB0AD9DCDB3}" type="pres">
      <dgm:prSet presAssocID="{3F844B72-C1BD-4B3A-8111-6E1A8E820D26}" presName="conn" presStyleLbl="parChTrans1D2" presStyleIdx="0" presStyleCnt="1"/>
      <dgm:spPr/>
    </dgm:pt>
    <dgm:pt modelId="{33595094-FE33-473E-8F7B-3DB9A5D4E394}" type="pres">
      <dgm:prSet presAssocID="{3F844B72-C1BD-4B3A-8111-6E1A8E820D26}" presName="extraNode" presStyleLbl="node1" presStyleIdx="0" presStyleCnt="6"/>
      <dgm:spPr/>
    </dgm:pt>
    <dgm:pt modelId="{50FFA3EB-A1E5-4D9D-8A47-A41B9DE37A26}" type="pres">
      <dgm:prSet presAssocID="{3F844B72-C1BD-4B3A-8111-6E1A8E820D26}" presName="dstNode" presStyleLbl="node1" presStyleIdx="0" presStyleCnt="6"/>
      <dgm:spPr/>
    </dgm:pt>
    <dgm:pt modelId="{C0328019-A711-417C-A4F7-8901D734B656}" type="pres">
      <dgm:prSet presAssocID="{EBADA70D-2CF3-43F6-99F8-C25B1405657D}" presName="text_1" presStyleLbl="node1" presStyleIdx="0" presStyleCnt="6">
        <dgm:presLayoutVars>
          <dgm:bulletEnabled val="1"/>
        </dgm:presLayoutVars>
      </dgm:prSet>
      <dgm:spPr/>
    </dgm:pt>
    <dgm:pt modelId="{67B0C910-CD03-4BF3-B170-EDE0975B8B59}" type="pres">
      <dgm:prSet presAssocID="{EBADA70D-2CF3-43F6-99F8-C25B1405657D}" presName="accent_1" presStyleCnt="0"/>
      <dgm:spPr/>
    </dgm:pt>
    <dgm:pt modelId="{D9007465-8C0B-463D-BAD7-86C439777ECF}" type="pres">
      <dgm:prSet presAssocID="{EBADA70D-2CF3-43F6-99F8-C25B1405657D}" presName="accentRepeatNode" presStyleLbl="solidFgAcc1" presStyleIdx="0" presStyleCnt="6"/>
      <dgm:spPr/>
    </dgm:pt>
    <dgm:pt modelId="{2AA67FDF-0CD0-42AA-9CD8-C6FC7740D63F}" type="pres">
      <dgm:prSet presAssocID="{75A8888F-3750-4432-BD04-DA110F723CD8}" presName="text_2" presStyleLbl="node1" presStyleIdx="1" presStyleCnt="6">
        <dgm:presLayoutVars>
          <dgm:bulletEnabled val="1"/>
        </dgm:presLayoutVars>
      </dgm:prSet>
      <dgm:spPr/>
    </dgm:pt>
    <dgm:pt modelId="{657D3C62-C7DD-4B4F-B9CA-B5C20F339098}" type="pres">
      <dgm:prSet presAssocID="{75A8888F-3750-4432-BD04-DA110F723CD8}" presName="accent_2" presStyleCnt="0"/>
      <dgm:spPr/>
    </dgm:pt>
    <dgm:pt modelId="{1C2D38C8-A65A-4BB4-B586-A30041ECEC83}" type="pres">
      <dgm:prSet presAssocID="{75A8888F-3750-4432-BD04-DA110F723CD8}" presName="accentRepeatNode" presStyleLbl="solidFgAcc1" presStyleIdx="1" presStyleCnt="6"/>
      <dgm:spPr/>
    </dgm:pt>
    <dgm:pt modelId="{A7B34250-F36E-4A59-8547-5D1BB912A569}" type="pres">
      <dgm:prSet presAssocID="{D6D4FE4A-9F97-479C-B7FB-3E9E2C66C027}" presName="text_3" presStyleLbl="node1" presStyleIdx="2" presStyleCnt="6">
        <dgm:presLayoutVars>
          <dgm:bulletEnabled val="1"/>
        </dgm:presLayoutVars>
      </dgm:prSet>
      <dgm:spPr/>
    </dgm:pt>
    <dgm:pt modelId="{783C7B99-6005-4A0E-A7AC-CD53AB48449C}" type="pres">
      <dgm:prSet presAssocID="{D6D4FE4A-9F97-479C-B7FB-3E9E2C66C027}" presName="accent_3" presStyleCnt="0"/>
      <dgm:spPr/>
    </dgm:pt>
    <dgm:pt modelId="{FA87F67A-18D6-4B97-9F32-EC0549BDE808}" type="pres">
      <dgm:prSet presAssocID="{D6D4FE4A-9F97-479C-B7FB-3E9E2C66C027}" presName="accentRepeatNode" presStyleLbl="solidFgAcc1" presStyleIdx="2" presStyleCnt="6"/>
      <dgm:spPr/>
    </dgm:pt>
    <dgm:pt modelId="{52BCA3A9-5465-42EE-B8AE-2DC36CBD9BF0}" type="pres">
      <dgm:prSet presAssocID="{F78708D7-57E1-4F45-B932-1A01D7E17604}" presName="text_4" presStyleLbl="node1" presStyleIdx="3" presStyleCnt="6">
        <dgm:presLayoutVars>
          <dgm:bulletEnabled val="1"/>
        </dgm:presLayoutVars>
      </dgm:prSet>
      <dgm:spPr/>
    </dgm:pt>
    <dgm:pt modelId="{5B841054-B2ED-40BF-AD8D-1F143BAEF545}" type="pres">
      <dgm:prSet presAssocID="{F78708D7-57E1-4F45-B932-1A01D7E17604}" presName="accent_4" presStyleCnt="0"/>
      <dgm:spPr/>
    </dgm:pt>
    <dgm:pt modelId="{6B629F65-7FD1-4E98-B520-256BF3A0AF00}" type="pres">
      <dgm:prSet presAssocID="{F78708D7-57E1-4F45-B932-1A01D7E17604}" presName="accentRepeatNode" presStyleLbl="solidFgAcc1" presStyleIdx="3" presStyleCnt="6"/>
      <dgm:spPr/>
    </dgm:pt>
    <dgm:pt modelId="{31CD0749-9840-4C2E-A518-A8A177D0BF83}" type="pres">
      <dgm:prSet presAssocID="{79D04049-174A-498B-B8CD-D340C75B435E}" presName="text_5" presStyleLbl="node1" presStyleIdx="4" presStyleCnt="6">
        <dgm:presLayoutVars>
          <dgm:bulletEnabled val="1"/>
        </dgm:presLayoutVars>
      </dgm:prSet>
      <dgm:spPr/>
    </dgm:pt>
    <dgm:pt modelId="{BAE6C863-E241-4DE8-8214-D197C1C6FD29}" type="pres">
      <dgm:prSet presAssocID="{79D04049-174A-498B-B8CD-D340C75B435E}" presName="accent_5" presStyleCnt="0"/>
      <dgm:spPr/>
    </dgm:pt>
    <dgm:pt modelId="{B6E32F30-383B-427F-8505-E0CA3C8C6FAD}" type="pres">
      <dgm:prSet presAssocID="{79D04049-174A-498B-B8CD-D340C75B435E}" presName="accentRepeatNode" presStyleLbl="solidFgAcc1" presStyleIdx="4" presStyleCnt="6"/>
      <dgm:spPr/>
    </dgm:pt>
    <dgm:pt modelId="{72174093-745F-4C60-9357-4BF53BB7DB8A}" type="pres">
      <dgm:prSet presAssocID="{FB63864E-F53E-447D-BD75-EDD960FE4039}" presName="text_6" presStyleLbl="node1" presStyleIdx="5" presStyleCnt="6">
        <dgm:presLayoutVars>
          <dgm:bulletEnabled val="1"/>
        </dgm:presLayoutVars>
      </dgm:prSet>
      <dgm:spPr/>
    </dgm:pt>
    <dgm:pt modelId="{3954141E-B0D3-4170-BF6F-AED9FCC768B7}" type="pres">
      <dgm:prSet presAssocID="{FB63864E-F53E-447D-BD75-EDD960FE4039}" presName="accent_6" presStyleCnt="0"/>
      <dgm:spPr/>
    </dgm:pt>
    <dgm:pt modelId="{035C6233-2143-42AC-8E19-18A8CB759C76}" type="pres">
      <dgm:prSet presAssocID="{FB63864E-F53E-447D-BD75-EDD960FE4039}" presName="accentRepeatNode" presStyleLbl="solidFgAcc1" presStyleIdx="5" presStyleCnt="6"/>
      <dgm:spPr/>
    </dgm:pt>
  </dgm:ptLst>
  <dgm:cxnLst>
    <dgm:cxn modelId="{CF17DA01-087C-49B4-A5FD-24A285F36B07}" type="presOf" srcId="{EC9F0B89-7157-44F4-A0AC-33AD4AFAE8D0}" destId="{ABFA18F0-2B9D-4C82-AEEC-CFB0AD9DCDB3}" srcOrd="0" destOrd="0" presId="urn:microsoft.com/office/officeart/2008/layout/VerticalCurvedList"/>
    <dgm:cxn modelId="{6844F62B-C89B-4118-9DF8-CB95DC2175BC}" srcId="{3F844B72-C1BD-4B3A-8111-6E1A8E820D26}" destId="{79D04049-174A-498B-B8CD-D340C75B435E}" srcOrd="4" destOrd="0" parTransId="{8244E802-3EFF-4D00-894F-F80F609A1BED}" sibTransId="{594B774E-4D10-42EA-8105-9381CEB2A7E8}"/>
    <dgm:cxn modelId="{6C9B212C-5A1D-4F50-A6F3-88A05F7E8598}" srcId="{3F844B72-C1BD-4B3A-8111-6E1A8E820D26}" destId="{75A8888F-3750-4432-BD04-DA110F723CD8}" srcOrd="1" destOrd="0" parTransId="{EC4557C1-CA4E-4580-B086-E369D2EBE3AE}" sibTransId="{1E3B3B07-6FF5-40CF-B5DB-59772FF41F16}"/>
    <dgm:cxn modelId="{B8E4D63A-7DF8-4742-8CC8-E8BC60E2C618}" type="presOf" srcId="{3F844B72-C1BD-4B3A-8111-6E1A8E820D26}" destId="{470B26AD-BDA3-48E0-9853-92B31F792C4B}" srcOrd="0" destOrd="0" presId="urn:microsoft.com/office/officeart/2008/layout/VerticalCurvedList"/>
    <dgm:cxn modelId="{618FF63F-53B8-4A4F-9B1B-9BC61076BFC5}" type="presOf" srcId="{75A8888F-3750-4432-BD04-DA110F723CD8}" destId="{2AA67FDF-0CD0-42AA-9CD8-C6FC7740D63F}" srcOrd="0" destOrd="0" presId="urn:microsoft.com/office/officeart/2008/layout/VerticalCurvedList"/>
    <dgm:cxn modelId="{F41D9568-2914-4C92-B6F1-697F23B9251D}" type="presOf" srcId="{EBADA70D-2CF3-43F6-99F8-C25B1405657D}" destId="{C0328019-A711-417C-A4F7-8901D734B656}" srcOrd="0" destOrd="0" presId="urn:microsoft.com/office/officeart/2008/layout/VerticalCurvedList"/>
    <dgm:cxn modelId="{BA45B669-24BC-4B98-92AA-9D54067869E7}" srcId="{3F844B72-C1BD-4B3A-8111-6E1A8E820D26}" destId="{D6D4FE4A-9F97-479C-B7FB-3E9E2C66C027}" srcOrd="2" destOrd="0" parTransId="{C369B0D9-572C-4BA5-832C-DEB41A3608BB}" sibTransId="{938B1ECF-CF4E-4E24-9F69-29893BCB4FB0}"/>
    <dgm:cxn modelId="{C8E00A53-ED7F-4A74-BF98-74B5FC747619}" type="presOf" srcId="{F78708D7-57E1-4F45-B932-1A01D7E17604}" destId="{52BCA3A9-5465-42EE-B8AE-2DC36CBD9BF0}" srcOrd="0" destOrd="0" presId="urn:microsoft.com/office/officeart/2008/layout/VerticalCurvedList"/>
    <dgm:cxn modelId="{D8C0D182-D8A6-4C06-8F40-85656586D9A1}" type="presOf" srcId="{FB63864E-F53E-447D-BD75-EDD960FE4039}" destId="{72174093-745F-4C60-9357-4BF53BB7DB8A}" srcOrd="0" destOrd="0" presId="urn:microsoft.com/office/officeart/2008/layout/VerticalCurvedList"/>
    <dgm:cxn modelId="{2DEDB79C-CBD5-489B-87A9-F49D621EF422}" type="presOf" srcId="{D6D4FE4A-9F97-479C-B7FB-3E9E2C66C027}" destId="{A7B34250-F36E-4A59-8547-5D1BB912A569}" srcOrd="0" destOrd="0" presId="urn:microsoft.com/office/officeart/2008/layout/VerticalCurvedList"/>
    <dgm:cxn modelId="{047C1BA9-5062-4259-A982-0307F480774F}" srcId="{3F844B72-C1BD-4B3A-8111-6E1A8E820D26}" destId="{FB63864E-F53E-447D-BD75-EDD960FE4039}" srcOrd="5" destOrd="0" parTransId="{5082B982-6EC7-4787-9333-22E98C0CE548}" sibTransId="{847392C5-2894-46AF-91E5-658D2776E948}"/>
    <dgm:cxn modelId="{5B14E2B7-E4B1-408D-9B4B-57BE3FF84DAD}" type="presOf" srcId="{79D04049-174A-498B-B8CD-D340C75B435E}" destId="{31CD0749-9840-4C2E-A518-A8A177D0BF83}" srcOrd="0" destOrd="0" presId="urn:microsoft.com/office/officeart/2008/layout/VerticalCurvedList"/>
    <dgm:cxn modelId="{E4542BC2-FF55-4951-96CA-958EB2933540}" srcId="{3F844B72-C1BD-4B3A-8111-6E1A8E820D26}" destId="{EBADA70D-2CF3-43F6-99F8-C25B1405657D}" srcOrd="0" destOrd="0" parTransId="{BD53AA60-565B-43E3-8641-F42FB785A2FF}" sibTransId="{EC9F0B89-7157-44F4-A0AC-33AD4AFAE8D0}"/>
    <dgm:cxn modelId="{CF5043C4-AC64-4CA7-8B8C-D2579B87E038}" srcId="{3F844B72-C1BD-4B3A-8111-6E1A8E820D26}" destId="{F78708D7-57E1-4F45-B932-1A01D7E17604}" srcOrd="3" destOrd="0" parTransId="{D1F964E2-D4D0-44B5-B228-B6B88ABE7506}" sibTransId="{992426EB-910E-4903-898E-4737CDEB394B}"/>
    <dgm:cxn modelId="{1D0144A0-39B1-41DE-9352-78A8499C9D2C}" type="presParOf" srcId="{470B26AD-BDA3-48E0-9853-92B31F792C4B}" destId="{65C30473-74A8-4770-BBFE-90797AC357B8}" srcOrd="0" destOrd="0" presId="urn:microsoft.com/office/officeart/2008/layout/VerticalCurvedList"/>
    <dgm:cxn modelId="{F7BBE60C-6896-4E0A-82C4-12B1B7A4A3F4}" type="presParOf" srcId="{65C30473-74A8-4770-BBFE-90797AC357B8}" destId="{49E99F9C-7284-45FB-98AC-387BCB7469A8}" srcOrd="0" destOrd="0" presId="urn:microsoft.com/office/officeart/2008/layout/VerticalCurvedList"/>
    <dgm:cxn modelId="{640F3C31-D841-400C-9765-74BB678DC5CB}" type="presParOf" srcId="{49E99F9C-7284-45FB-98AC-387BCB7469A8}" destId="{2CFB3EDD-322E-42BE-924B-90DF3517FF63}" srcOrd="0" destOrd="0" presId="urn:microsoft.com/office/officeart/2008/layout/VerticalCurvedList"/>
    <dgm:cxn modelId="{D180A6AF-5B20-439A-9A8D-4797D5E15DA2}" type="presParOf" srcId="{49E99F9C-7284-45FB-98AC-387BCB7469A8}" destId="{ABFA18F0-2B9D-4C82-AEEC-CFB0AD9DCDB3}" srcOrd="1" destOrd="0" presId="urn:microsoft.com/office/officeart/2008/layout/VerticalCurvedList"/>
    <dgm:cxn modelId="{C80FB37C-AF58-425E-BC4F-2DD64B9C5BCC}" type="presParOf" srcId="{49E99F9C-7284-45FB-98AC-387BCB7469A8}" destId="{33595094-FE33-473E-8F7B-3DB9A5D4E394}" srcOrd="2" destOrd="0" presId="urn:microsoft.com/office/officeart/2008/layout/VerticalCurvedList"/>
    <dgm:cxn modelId="{8B1F1547-C0DF-4E4D-A16A-2FB06C816DC3}" type="presParOf" srcId="{49E99F9C-7284-45FB-98AC-387BCB7469A8}" destId="{50FFA3EB-A1E5-4D9D-8A47-A41B9DE37A26}" srcOrd="3" destOrd="0" presId="urn:microsoft.com/office/officeart/2008/layout/VerticalCurvedList"/>
    <dgm:cxn modelId="{ECAD7F99-7D2E-4CCF-9CFF-1256EFB978A1}" type="presParOf" srcId="{65C30473-74A8-4770-BBFE-90797AC357B8}" destId="{C0328019-A711-417C-A4F7-8901D734B656}" srcOrd="1" destOrd="0" presId="urn:microsoft.com/office/officeart/2008/layout/VerticalCurvedList"/>
    <dgm:cxn modelId="{97860DB3-6332-4FEF-A613-F095083C97E7}" type="presParOf" srcId="{65C30473-74A8-4770-BBFE-90797AC357B8}" destId="{67B0C910-CD03-4BF3-B170-EDE0975B8B59}" srcOrd="2" destOrd="0" presId="urn:microsoft.com/office/officeart/2008/layout/VerticalCurvedList"/>
    <dgm:cxn modelId="{39D71F88-3E72-4FE0-91CF-9FD4D0F53803}" type="presParOf" srcId="{67B0C910-CD03-4BF3-B170-EDE0975B8B59}" destId="{D9007465-8C0B-463D-BAD7-86C439777ECF}" srcOrd="0" destOrd="0" presId="urn:microsoft.com/office/officeart/2008/layout/VerticalCurvedList"/>
    <dgm:cxn modelId="{AEC4B4F4-FE03-417F-AF63-0CD465D1477F}" type="presParOf" srcId="{65C30473-74A8-4770-BBFE-90797AC357B8}" destId="{2AA67FDF-0CD0-42AA-9CD8-C6FC7740D63F}" srcOrd="3" destOrd="0" presId="urn:microsoft.com/office/officeart/2008/layout/VerticalCurvedList"/>
    <dgm:cxn modelId="{4550A935-770F-48C2-9A26-8B0B8CD1B68F}" type="presParOf" srcId="{65C30473-74A8-4770-BBFE-90797AC357B8}" destId="{657D3C62-C7DD-4B4F-B9CA-B5C20F339098}" srcOrd="4" destOrd="0" presId="urn:microsoft.com/office/officeart/2008/layout/VerticalCurvedList"/>
    <dgm:cxn modelId="{7FCAC77A-FA91-4345-A62C-CCE411CF90DC}" type="presParOf" srcId="{657D3C62-C7DD-4B4F-B9CA-B5C20F339098}" destId="{1C2D38C8-A65A-4BB4-B586-A30041ECEC83}" srcOrd="0" destOrd="0" presId="urn:microsoft.com/office/officeart/2008/layout/VerticalCurvedList"/>
    <dgm:cxn modelId="{D5A2A090-E641-4AED-BE8F-FBC483207F3C}" type="presParOf" srcId="{65C30473-74A8-4770-BBFE-90797AC357B8}" destId="{A7B34250-F36E-4A59-8547-5D1BB912A569}" srcOrd="5" destOrd="0" presId="urn:microsoft.com/office/officeart/2008/layout/VerticalCurvedList"/>
    <dgm:cxn modelId="{4ED3239E-ABC2-49D8-8FC2-30BEB6FA7327}" type="presParOf" srcId="{65C30473-74A8-4770-BBFE-90797AC357B8}" destId="{783C7B99-6005-4A0E-A7AC-CD53AB48449C}" srcOrd="6" destOrd="0" presId="urn:microsoft.com/office/officeart/2008/layout/VerticalCurvedList"/>
    <dgm:cxn modelId="{F1718372-4114-4B84-B9B5-628E6862E53C}" type="presParOf" srcId="{783C7B99-6005-4A0E-A7AC-CD53AB48449C}" destId="{FA87F67A-18D6-4B97-9F32-EC0549BDE808}" srcOrd="0" destOrd="0" presId="urn:microsoft.com/office/officeart/2008/layout/VerticalCurvedList"/>
    <dgm:cxn modelId="{6EFFF974-9CD3-4B5D-BBFF-D19F8094D8DF}" type="presParOf" srcId="{65C30473-74A8-4770-BBFE-90797AC357B8}" destId="{52BCA3A9-5465-42EE-B8AE-2DC36CBD9BF0}" srcOrd="7" destOrd="0" presId="urn:microsoft.com/office/officeart/2008/layout/VerticalCurvedList"/>
    <dgm:cxn modelId="{F6596FCF-4221-410E-92EA-BC38B74FDBEB}" type="presParOf" srcId="{65C30473-74A8-4770-BBFE-90797AC357B8}" destId="{5B841054-B2ED-40BF-AD8D-1F143BAEF545}" srcOrd="8" destOrd="0" presId="urn:microsoft.com/office/officeart/2008/layout/VerticalCurvedList"/>
    <dgm:cxn modelId="{315EDE0A-7A14-4A7B-9F87-2435EDCD340A}" type="presParOf" srcId="{5B841054-B2ED-40BF-AD8D-1F143BAEF545}" destId="{6B629F65-7FD1-4E98-B520-256BF3A0AF00}" srcOrd="0" destOrd="0" presId="urn:microsoft.com/office/officeart/2008/layout/VerticalCurvedList"/>
    <dgm:cxn modelId="{C732D2F9-97F0-4224-B5F5-66394A86920B}" type="presParOf" srcId="{65C30473-74A8-4770-BBFE-90797AC357B8}" destId="{31CD0749-9840-4C2E-A518-A8A177D0BF83}" srcOrd="9" destOrd="0" presId="urn:microsoft.com/office/officeart/2008/layout/VerticalCurvedList"/>
    <dgm:cxn modelId="{4AD66706-E6B5-4E5F-87F6-02DB7632A539}" type="presParOf" srcId="{65C30473-74A8-4770-BBFE-90797AC357B8}" destId="{BAE6C863-E241-4DE8-8214-D197C1C6FD29}" srcOrd="10" destOrd="0" presId="urn:microsoft.com/office/officeart/2008/layout/VerticalCurvedList"/>
    <dgm:cxn modelId="{40801DC5-AAA3-4D32-A297-A9730E3AD173}" type="presParOf" srcId="{BAE6C863-E241-4DE8-8214-D197C1C6FD29}" destId="{B6E32F30-383B-427F-8505-E0CA3C8C6FAD}" srcOrd="0" destOrd="0" presId="urn:microsoft.com/office/officeart/2008/layout/VerticalCurvedList"/>
    <dgm:cxn modelId="{BD17536B-CFFD-4442-9325-952A81F06520}" type="presParOf" srcId="{65C30473-74A8-4770-BBFE-90797AC357B8}" destId="{72174093-745F-4C60-9357-4BF53BB7DB8A}" srcOrd="11" destOrd="0" presId="urn:microsoft.com/office/officeart/2008/layout/VerticalCurvedList"/>
    <dgm:cxn modelId="{27F91810-53B5-410C-B3AC-D1A47F6A8228}" type="presParOf" srcId="{65C30473-74A8-4770-BBFE-90797AC357B8}" destId="{3954141E-B0D3-4170-BF6F-AED9FCC768B7}" srcOrd="12" destOrd="0" presId="urn:microsoft.com/office/officeart/2008/layout/VerticalCurvedList"/>
    <dgm:cxn modelId="{D348947F-E52F-4D85-9D61-E6BB87445820}" type="presParOf" srcId="{3954141E-B0D3-4170-BF6F-AED9FCC768B7}" destId="{035C6233-2143-42AC-8E19-18A8CB759C7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A18F0-2B9D-4C82-AEEC-CFB0AD9DCDB3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328019-A711-417C-A4F7-8901D734B656}">
      <dsp:nvSpPr>
        <dsp:cNvPr id="0" name=""/>
        <dsp:cNvSpPr/>
      </dsp:nvSpPr>
      <dsp:spPr>
        <a:xfrm>
          <a:off x="328048" y="214010"/>
          <a:ext cx="5712764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Sources of Income</a:t>
          </a:r>
          <a:endParaRPr lang="en-US" sz="2600" kern="1200" dirty="0">
            <a:latin typeface="Gadugi" panose="020B0502040204020203" pitchFamily="34" charset="0"/>
            <a:ea typeface="Gadugi" panose="020B0502040204020203" pitchFamily="34" charset="0"/>
          </a:endParaRPr>
        </a:p>
      </dsp:txBody>
      <dsp:txXfrm>
        <a:off x="328048" y="214010"/>
        <a:ext cx="5712764" cy="427857"/>
      </dsp:txXfrm>
    </dsp:sp>
    <dsp:sp modelId="{D9007465-8C0B-463D-BAD7-86C439777ECF}">
      <dsp:nvSpPr>
        <dsp:cNvPr id="0" name=""/>
        <dsp:cNvSpPr/>
      </dsp:nvSpPr>
      <dsp:spPr>
        <a:xfrm>
          <a:off x="60637" y="16052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A67FDF-0CD0-42AA-9CD8-C6FC7740D63F}">
      <dsp:nvSpPr>
        <dsp:cNvPr id="0" name=""/>
        <dsp:cNvSpPr/>
      </dsp:nvSpPr>
      <dsp:spPr>
        <a:xfrm>
          <a:off x="679991" y="855715"/>
          <a:ext cx="5360822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Understanding Pay Statements</a:t>
          </a:r>
        </a:p>
      </dsp:txBody>
      <dsp:txXfrm>
        <a:off x="679991" y="855715"/>
        <a:ext cx="5360822" cy="427857"/>
      </dsp:txXfrm>
    </dsp:sp>
    <dsp:sp modelId="{1C2D38C8-A65A-4BB4-B586-A30041ECEC83}">
      <dsp:nvSpPr>
        <dsp:cNvPr id="0" name=""/>
        <dsp:cNvSpPr/>
      </dsp:nvSpPr>
      <dsp:spPr>
        <a:xfrm>
          <a:off x="412579" y="802233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B34250-F36E-4A59-8547-5D1BB912A569}">
      <dsp:nvSpPr>
        <dsp:cNvPr id="0" name=""/>
        <dsp:cNvSpPr/>
      </dsp:nvSpPr>
      <dsp:spPr>
        <a:xfrm>
          <a:off x="840925" y="1497421"/>
          <a:ext cx="5199888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Choosing Employee Benefits</a:t>
          </a:r>
        </a:p>
      </dsp:txBody>
      <dsp:txXfrm>
        <a:off x="840925" y="1497421"/>
        <a:ext cx="5199888" cy="427857"/>
      </dsp:txXfrm>
    </dsp:sp>
    <dsp:sp modelId="{FA87F67A-18D6-4B97-9F32-EC0549BDE808}">
      <dsp:nvSpPr>
        <dsp:cNvPr id="0" name=""/>
        <dsp:cNvSpPr/>
      </dsp:nvSpPr>
      <dsp:spPr>
        <a:xfrm>
          <a:off x="573514" y="144393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BCA3A9-5465-42EE-B8AE-2DC36CBD9BF0}">
      <dsp:nvSpPr>
        <dsp:cNvPr id="0" name=""/>
        <dsp:cNvSpPr/>
      </dsp:nvSpPr>
      <dsp:spPr>
        <a:xfrm>
          <a:off x="840925" y="2138720"/>
          <a:ext cx="5199888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The Power of Pre-tax</a:t>
          </a:r>
        </a:p>
      </dsp:txBody>
      <dsp:txXfrm>
        <a:off x="840925" y="2138720"/>
        <a:ext cx="5199888" cy="427857"/>
      </dsp:txXfrm>
    </dsp:sp>
    <dsp:sp modelId="{6B629F65-7FD1-4E98-B520-256BF3A0AF00}">
      <dsp:nvSpPr>
        <dsp:cNvPr id="0" name=""/>
        <dsp:cNvSpPr/>
      </dsp:nvSpPr>
      <dsp:spPr>
        <a:xfrm>
          <a:off x="573514" y="208523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CD0749-9840-4C2E-A518-A8A177D0BF83}">
      <dsp:nvSpPr>
        <dsp:cNvPr id="0" name=""/>
        <dsp:cNvSpPr/>
      </dsp:nvSpPr>
      <dsp:spPr>
        <a:xfrm>
          <a:off x="679991" y="2780426"/>
          <a:ext cx="5360822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Before You Jump Ship</a:t>
          </a:r>
        </a:p>
      </dsp:txBody>
      <dsp:txXfrm>
        <a:off x="679991" y="2780426"/>
        <a:ext cx="5360822" cy="427857"/>
      </dsp:txXfrm>
    </dsp:sp>
    <dsp:sp modelId="{B6E32F30-383B-427F-8505-E0CA3C8C6FAD}">
      <dsp:nvSpPr>
        <dsp:cNvPr id="0" name=""/>
        <dsp:cNvSpPr/>
      </dsp:nvSpPr>
      <dsp:spPr>
        <a:xfrm>
          <a:off x="412579" y="2726944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2174093-745F-4C60-9357-4BF53BB7DB8A}">
      <dsp:nvSpPr>
        <dsp:cNvPr id="0" name=""/>
        <dsp:cNvSpPr/>
      </dsp:nvSpPr>
      <dsp:spPr>
        <a:xfrm>
          <a:off x="328048" y="3422131"/>
          <a:ext cx="5712764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Completing the Form W-4</a:t>
          </a:r>
        </a:p>
      </dsp:txBody>
      <dsp:txXfrm>
        <a:off x="328048" y="3422131"/>
        <a:ext cx="5712764" cy="427857"/>
      </dsp:txXfrm>
    </dsp:sp>
    <dsp:sp modelId="{035C6233-2143-42AC-8E19-18A8CB759C76}">
      <dsp:nvSpPr>
        <dsp:cNvPr id="0" name=""/>
        <dsp:cNvSpPr/>
      </dsp:nvSpPr>
      <dsp:spPr>
        <a:xfrm>
          <a:off x="60637" y="336864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A18F0-2B9D-4C82-AEEC-CFB0AD9DCDB3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328019-A711-417C-A4F7-8901D734B656}">
      <dsp:nvSpPr>
        <dsp:cNvPr id="0" name=""/>
        <dsp:cNvSpPr/>
      </dsp:nvSpPr>
      <dsp:spPr>
        <a:xfrm>
          <a:off x="328048" y="214010"/>
          <a:ext cx="5712764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Sources of Income</a:t>
          </a:r>
          <a:endParaRPr lang="en-US" sz="2600" kern="1200" dirty="0">
            <a:latin typeface="Gadugi" panose="020B0502040204020203" pitchFamily="34" charset="0"/>
            <a:ea typeface="Gadugi" panose="020B0502040204020203" pitchFamily="34" charset="0"/>
          </a:endParaRPr>
        </a:p>
      </dsp:txBody>
      <dsp:txXfrm>
        <a:off x="328048" y="214010"/>
        <a:ext cx="5712764" cy="427857"/>
      </dsp:txXfrm>
    </dsp:sp>
    <dsp:sp modelId="{D9007465-8C0B-463D-BAD7-86C439777ECF}">
      <dsp:nvSpPr>
        <dsp:cNvPr id="0" name=""/>
        <dsp:cNvSpPr/>
      </dsp:nvSpPr>
      <dsp:spPr>
        <a:xfrm>
          <a:off x="60637" y="16052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A67FDF-0CD0-42AA-9CD8-C6FC7740D63F}">
      <dsp:nvSpPr>
        <dsp:cNvPr id="0" name=""/>
        <dsp:cNvSpPr/>
      </dsp:nvSpPr>
      <dsp:spPr>
        <a:xfrm>
          <a:off x="679991" y="855715"/>
          <a:ext cx="5360822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Understanding Pay Statements</a:t>
          </a:r>
        </a:p>
      </dsp:txBody>
      <dsp:txXfrm>
        <a:off x="679991" y="855715"/>
        <a:ext cx="5360822" cy="427857"/>
      </dsp:txXfrm>
    </dsp:sp>
    <dsp:sp modelId="{1C2D38C8-A65A-4BB4-B586-A30041ECEC83}">
      <dsp:nvSpPr>
        <dsp:cNvPr id="0" name=""/>
        <dsp:cNvSpPr/>
      </dsp:nvSpPr>
      <dsp:spPr>
        <a:xfrm>
          <a:off x="412579" y="802233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B34250-F36E-4A59-8547-5D1BB912A569}">
      <dsp:nvSpPr>
        <dsp:cNvPr id="0" name=""/>
        <dsp:cNvSpPr/>
      </dsp:nvSpPr>
      <dsp:spPr>
        <a:xfrm>
          <a:off x="840925" y="1497421"/>
          <a:ext cx="5199888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Choosing Employee Benefits</a:t>
          </a:r>
        </a:p>
      </dsp:txBody>
      <dsp:txXfrm>
        <a:off x="840925" y="1497421"/>
        <a:ext cx="5199888" cy="427857"/>
      </dsp:txXfrm>
    </dsp:sp>
    <dsp:sp modelId="{FA87F67A-18D6-4B97-9F32-EC0549BDE808}">
      <dsp:nvSpPr>
        <dsp:cNvPr id="0" name=""/>
        <dsp:cNvSpPr/>
      </dsp:nvSpPr>
      <dsp:spPr>
        <a:xfrm>
          <a:off x="573514" y="144393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BCA3A9-5465-42EE-B8AE-2DC36CBD9BF0}">
      <dsp:nvSpPr>
        <dsp:cNvPr id="0" name=""/>
        <dsp:cNvSpPr/>
      </dsp:nvSpPr>
      <dsp:spPr>
        <a:xfrm>
          <a:off x="840925" y="2138720"/>
          <a:ext cx="5199888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The Power of Pre-tax</a:t>
          </a:r>
        </a:p>
      </dsp:txBody>
      <dsp:txXfrm>
        <a:off x="840925" y="2138720"/>
        <a:ext cx="5199888" cy="427857"/>
      </dsp:txXfrm>
    </dsp:sp>
    <dsp:sp modelId="{6B629F65-7FD1-4E98-B520-256BF3A0AF00}">
      <dsp:nvSpPr>
        <dsp:cNvPr id="0" name=""/>
        <dsp:cNvSpPr/>
      </dsp:nvSpPr>
      <dsp:spPr>
        <a:xfrm>
          <a:off x="573514" y="208523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CD0749-9840-4C2E-A518-A8A177D0BF83}">
      <dsp:nvSpPr>
        <dsp:cNvPr id="0" name=""/>
        <dsp:cNvSpPr/>
      </dsp:nvSpPr>
      <dsp:spPr>
        <a:xfrm>
          <a:off x="679991" y="2780426"/>
          <a:ext cx="5360822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Before You Jump Ship</a:t>
          </a:r>
        </a:p>
      </dsp:txBody>
      <dsp:txXfrm>
        <a:off x="679991" y="2780426"/>
        <a:ext cx="5360822" cy="427857"/>
      </dsp:txXfrm>
    </dsp:sp>
    <dsp:sp modelId="{B6E32F30-383B-427F-8505-E0CA3C8C6FAD}">
      <dsp:nvSpPr>
        <dsp:cNvPr id="0" name=""/>
        <dsp:cNvSpPr/>
      </dsp:nvSpPr>
      <dsp:spPr>
        <a:xfrm>
          <a:off x="412579" y="2726944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2174093-745F-4C60-9357-4BF53BB7DB8A}">
      <dsp:nvSpPr>
        <dsp:cNvPr id="0" name=""/>
        <dsp:cNvSpPr/>
      </dsp:nvSpPr>
      <dsp:spPr>
        <a:xfrm>
          <a:off x="328048" y="3422131"/>
          <a:ext cx="5712764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Completing the Form W-4</a:t>
          </a:r>
        </a:p>
      </dsp:txBody>
      <dsp:txXfrm>
        <a:off x="328048" y="3422131"/>
        <a:ext cx="5712764" cy="427857"/>
      </dsp:txXfrm>
    </dsp:sp>
    <dsp:sp modelId="{035C6233-2143-42AC-8E19-18A8CB759C76}">
      <dsp:nvSpPr>
        <dsp:cNvPr id="0" name=""/>
        <dsp:cNvSpPr/>
      </dsp:nvSpPr>
      <dsp:spPr>
        <a:xfrm>
          <a:off x="60637" y="336864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A18F0-2B9D-4C82-AEEC-CFB0AD9DCDB3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328019-A711-417C-A4F7-8901D734B656}">
      <dsp:nvSpPr>
        <dsp:cNvPr id="0" name=""/>
        <dsp:cNvSpPr/>
      </dsp:nvSpPr>
      <dsp:spPr>
        <a:xfrm>
          <a:off x="328048" y="214010"/>
          <a:ext cx="5712764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Sources of Income</a:t>
          </a:r>
          <a:endParaRPr lang="en-US" sz="2600" kern="1200" dirty="0">
            <a:latin typeface="Gadugi" panose="020B0502040204020203" pitchFamily="34" charset="0"/>
            <a:ea typeface="Gadugi" panose="020B0502040204020203" pitchFamily="34" charset="0"/>
          </a:endParaRPr>
        </a:p>
      </dsp:txBody>
      <dsp:txXfrm>
        <a:off x="328048" y="214010"/>
        <a:ext cx="5712764" cy="427857"/>
      </dsp:txXfrm>
    </dsp:sp>
    <dsp:sp modelId="{D9007465-8C0B-463D-BAD7-86C439777ECF}">
      <dsp:nvSpPr>
        <dsp:cNvPr id="0" name=""/>
        <dsp:cNvSpPr/>
      </dsp:nvSpPr>
      <dsp:spPr>
        <a:xfrm>
          <a:off x="60637" y="16052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A67FDF-0CD0-42AA-9CD8-C6FC7740D63F}">
      <dsp:nvSpPr>
        <dsp:cNvPr id="0" name=""/>
        <dsp:cNvSpPr/>
      </dsp:nvSpPr>
      <dsp:spPr>
        <a:xfrm>
          <a:off x="679991" y="855715"/>
          <a:ext cx="5360822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Understanding Pay Statements</a:t>
          </a:r>
        </a:p>
      </dsp:txBody>
      <dsp:txXfrm>
        <a:off x="679991" y="855715"/>
        <a:ext cx="5360822" cy="427857"/>
      </dsp:txXfrm>
    </dsp:sp>
    <dsp:sp modelId="{1C2D38C8-A65A-4BB4-B586-A30041ECEC83}">
      <dsp:nvSpPr>
        <dsp:cNvPr id="0" name=""/>
        <dsp:cNvSpPr/>
      </dsp:nvSpPr>
      <dsp:spPr>
        <a:xfrm>
          <a:off x="412579" y="802233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B34250-F36E-4A59-8547-5D1BB912A569}">
      <dsp:nvSpPr>
        <dsp:cNvPr id="0" name=""/>
        <dsp:cNvSpPr/>
      </dsp:nvSpPr>
      <dsp:spPr>
        <a:xfrm>
          <a:off x="840925" y="1497421"/>
          <a:ext cx="5199888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Choosing Employee Benefits</a:t>
          </a:r>
        </a:p>
      </dsp:txBody>
      <dsp:txXfrm>
        <a:off x="840925" y="1497421"/>
        <a:ext cx="5199888" cy="427857"/>
      </dsp:txXfrm>
    </dsp:sp>
    <dsp:sp modelId="{FA87F67A-18D6-4B97-9F32-EC0549BDE808}">
      <dsp:nvSpPr>
        <dsp:cNvPr id="0" name=""/>
        <dsp:cNvSpPr/>
      </dsp:nvSpPr>
      <dsp:spPr>
        <a:xfrm>
          <a:off x="573514" y="144393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BCA3A9-5465-42EE-B8AE-2DC36CBD9BF0}">
      <dsp:nvSpPr>
        <dsp:cNvPr id="0" name=""/>
        <dsp:cNvSpPr/>
      </dsp:nvSpPr>
      <dsp:spPr>
        <a:xfrm>
          <a:off x="840925" y="2138720"/>
          <a:ext cx="5199888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The Power of Pre-tax</a:t>
          </a:r>
        </a:p>
      </dsp:txBody>
      <dsp:txXfrm>
        <a:off x="840925" y="2138720"/>
        <a:ext cx="5199888" cy="427857"/>
      </dsp:txXfrm>
    </dsp:sp>
    <dsp:sp modelId="{6B629F65-7FD1-4E98-B520-256BF3A0AF00}">
      <dsp:nvSpPr>
        <dsp:cNvPr id="0" name=""/>
        <dsp:cNvSpPr/>
      </dsp:nvSpPr>
      <dsp:spPr>
        <a:xfrm>
          <a:off x="573514" y="208523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CD0749-9840-4C2E-A518-A8A177D0BF83}">
      <dsp:nvSpPr>
        <dsp:cNvPr id="0" name=""/>
        <dsp:cNvSpPr/>
      </dsp:nvSpPr>
      <dsp:spPr>
        <a:xfrm>
          <a:off x="679991" y="2780426"/>
          <a:ext cx="5360822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Before You Jump Ship</a:t>
          </a:r>
        </a:p>
      </dsp:txBody>
      <dsp:txXfrm>
        <a:off x="679991" y="2780426"/>
        <a:ext cx="5360822" cy="427857"/>
      </dsp:txXfrm>
    </dsp:sp>
    <dsp:sp modelId="{B6E32F30-383B-427F-8505-E0CA3C8C6FAD}">
      <dsp:nvSpPr>
        <dsp:cNvPr id="0" name=""/>
        <dsp:cNvSpPr/>
      </dsp:nvSpPr>
      <dsp:spPr>
        <a:xfrm>
          <a:off x="412579" y="2726944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2174093-745F-4C60-9357-4BF53BB7DB8A}">
      <dsp:nvSpPr>
        <dsp:cNvPr id="0" name=""/>
        <dsp:cNvSpPr/>
      </dsp:nvSpPr>
      <dsp:spPr>
        <a:xfrm>
          <a:off x="328048" y="3422131"/>
          <a:ext cx="5712764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Completing the Form W-4</a:t>
          </a:r>
        </a:p>
      </dsp:txBody>
      <dsp:txXfrm>
        <a:off x="328048" y="3422131"/>
        <a:ext cx="5712764" cy="427857"/>
      </dsp:txXfrm>
    </dsp:sp>
    <dsp:sp modelId="{035C6233-2143-42AC-8E19-18A8CB759C76}">
      <dsp:nvSpPr>
        <dsp:cNvPr id="0" name=""/>
        <dsp:cNvSpPr/>
      </dsp:nvSpPr>
      <dsp:spPr>
        <a:xfrm>
          <a:off x="60637" y="336864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3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r">
              <a:defRPr sz="1300"/>
            </a:lvl1pPr>
          </a:lstStyle>
          <a:p>
            <a:fld id="{314B95DC-6F98-490A-ABD8-174091D6D8F6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3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r">
              <a:defRPr sz="1300"/>
            </a:lvl1pPr>
          </a:lstStyle>
          <a:p>
            <a:fld id="{AE839DF7-E361-4FDC-9E28-315F6FF2F6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06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r">
              <a:defRPr sz="1300"/>
            </a:lvl1pPr>
          </a:lstStyle>
          <a:p>
            <a:fld id="{F4F27919-B2FD-4AC1-B915-E07292CBF559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6" tIns="48318" rIns="96636" bIns="483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2"/>
            <a:ext cx="5852160" cy="4320540"/>
          </a:xfrm>
          <a:prstGeom prst="rect">
            <a:avLst/>
          </a:prstGeom>
        </p:spPr>
        <p:txBody>
          <a:bodyPr vert="horz" lIns="96636" tIns="48318" rIns="96636" bIns="483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r">
              <a:defRPr sz="1300"/>
            </a:lvl1pPr>
          </a:lstStyle>
          <a:p>
            <a:fld id="{11689924-04B1-45C6-99C1-3F4725B7D6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45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17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1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Surcharge is 250k for MFJ (125 if filing separately), 200K for single, HOH, and Qual Widow(</a:t>
            </a:r>
            <a:r>
              <a:rPr lang="en-US" dirty="0" err="1"/>
              <a:t>er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58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89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27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690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833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383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22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48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afternoon everyone!</a:t>
            </a:r>
          </a:p>
          <a:p>
            <a:endParaRPr lang="en-US" dirty="0"/>
          </a:p>
          <a:p>
            <a:r>
              <a:rPr lang="en-US" dirty="0"/>
              <a:t>Thank you</a:t>
            </a:r>
            <a:r>
              <a:rPr lang="en-US" baseline="0" dirty="0"/>
              <a:t> for joining us as we discuss Creating a Financial Resource Center on-site, at you development or agency.</a:t>
            </a:r>
          </a:p>
          <a:p>
            <a:endParaRPr lang="en-US" baseline="0" dirty="0"/>
          </a:p>
          <a:p>
            <a:r>
              <a:rPr lang="en-US" baseline="0" dirty="0"/>
              <a:t>We hope this presentation will help you bring vetted, unbiased financial education resources to your residents or clients that they can use right now.</a:t>
            </a:r>
          </a:p>
          <a:p>
            <a:endParaRPr lang="en-US" baseline="0" dirty="0"/>
          </a:p>
          <a:p>
            <a:r>
              <a:rPr lang="en-US" baseline="0" dirty="0"/>
              <a:t>So let’s get started.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640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194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309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917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303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891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1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6FCB99-CA5F-4BA4-891F-590571A4D374}" type="slidenum">
              <a:rPr lang="en-US"/>
              <a:pPr/>
              <a:t>46</a:t>
            </a:fld>
            <a:endParaRPr lang="en-US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31975" y="481013"/>
            <a:ext cx="3735388" cy="2800350"/>
          </a:xfrm>
          <a:ln/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700" b="1" dirty="0"/>
          </a:p>
          <a:p>
            <a:endParaRPr lang="en-US" sz="1700" b="1" dirty="0"/>
          </a:p>
        </p:txBody>
      </p:sp>
    </p:spTree>
    <p:extLst>
      <p:ext uri="{BB962C8B-B14F-4D97-AF65-F5344CB8AC3E}">
        <p14:creationId xmlns:p14="http://schemas.microsoft.com/office/powerpoint/2010/main" val="19528320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699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6E249-04A4-4C32-8828-171CAF85334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850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23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afternoon everyone!</a:t>
            </a:r>
          </a:p>
          <a:p>
            <a:endParaRPr lang="en-US" dirty="0"/>
          </a:p>
          <a:p>
            <a:r>
              <a:rPr lang="en-US" dirty="0"/>
              <a:t>Thank you</a:t>
            </a:r>
            <a:r>
              <a:rPr lang="en-US" baseline="0" dirty="0"/>
              <a:t> for joining us as we discuss Creating a Financial Resource Center on-site, at you development or agency.</a:t>
            </a:r>
          </a:p>
          <a:p>
            <a:endParaRPr lang="en-US" baseline="0" dirty="0"/>
          </a:p>
          <a:p>
            <a:r>
              <a:rPr lang="en-US" baseline="0" dirty="0"/>
              <a:t>We hope this presentation will help you bring vetted, unbiased financial education resources to your residents or clients that they can use right now.</a:t>
            </a:r>
          </a:p>
          <a:p>
            <a:endParaRPr lang="en-US" baseline="0" dirty="0"/>
          </a:p>
          <a:p>
            <a:r>
              <a:rPr lang="en-US" baseline="0" dirty="0"/>
              <a:t>So let’s get started.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954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749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852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28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6E249-04A4-4C32-8828-171CAF8533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8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6E249-04A4-4C32-8828-171CAF8533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86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04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09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14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2">
                      <a:lumMod val="50000"/>
                    </a:scheme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2">
                      <a:lumMod val="50000"/>
                    </a:scheme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93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-17462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482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71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69CCBE-8B26-4C9D-A48C-96D93D4238C8}"/>
              </a:ext>
            </a:extLst>
          </p:cNvPr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3" name="Picture 2" descr="print_logo.eps">
              <a:extLst>
                <a:ext uri="{FF2B5EF4-FFF2-40B4-BE49-F238E27FC236}">
                  <a16:creationId xmlns:a16="http://schemas.microsoft.com/office/drawing/2014/main" id="{27840C1F-BD0F-4D7C-98DC-CE688C3A0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D50699B-F75B-47F6-A7B6-FB28B096011F}"/>
                </a:ext>
              </a:extLst>
            </p:cNvPr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384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55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18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77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Renewed BYFH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14300" y="685800"/>
            <a:ext cx="8915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0" y="12700"/>
            <a:ext cx="9144000" cy="762000"/>
          </a:xfrm>
          <a:prstGeom prst="rect">
            <a:avLst/>
          </a:prstGeom>
          <a:solidFill>
            <a:schemeClr val="tx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91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31E8-2B9F-4BFB-8350-B88446784C27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0FE4-0BA7-45C5-96EA-5EF6C6E17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89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-RFR 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  <p:sp>
        <p:nvSpPr>
          <p:cNvPr id="9" name="Footer Placeholder 6"/>
          <p:cNvSpPr txBox="1">
            <a:spLocks/>
          </p:cNvSpPr>
          <p:nvPr userDrawn="1"/>
        </p:nvSpPr>
        <p:spPr>
          <a:xfrm>
            <a:off x="0" y="6235699"/>
            <a:ext cx="6502400" cy="5943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/>
              <a:t>Readine</a:t>
            </a:r>
            <a:r>
              <a:rPr lang="en-US" sz="1400" i="1" dirty="0"/>
              <a:t>$$ </a:t>
            </a:r>
            <a:r>
              <a:rPr lang="en-US" sz="1800" dirty="0"/>
              <a:t>for Reentry</a:t>
            </a:r>
          </a:p>
        </p:txBody>
      </p:sp>
    </p:spTree>
    <p:extLst>
      <p:ext uri="{BB962C8B-B14F-4D97-AF65-F5344CB8AC3E}">
        <p14:creationId xmlns:p14="http://schemas.microsoft.com/office/powerpoint/2010/main" val="4097766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1341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94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.org-20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9301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74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4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19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3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0530DB-7B61-4825-B74D-DEDB650C5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FE3675-FC94-45CC-B8BB-834F89A2CDD0}"/>
              </a:ext>
            </a:extLst>
          </p:cNvPr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56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64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30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11" name="Picture 10" descr="print_logo.eps"/>
            <p:cNvPicPr>
              <a:picLocks noChangeAspect="1"/>
            </p:cNvPicPr>
            <p:nvPr/>
          </p:nvPicPr>
          <p:blipFill>
            <a:blip r:embed="rId3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76800" y="1382076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BD6EC0B-45FD-4548-AAFA-74FDDC302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950" y="1568451"/>
            <a:ext cx="5111750" cy="4375150"/>
          </a:xfrm>
        </p:spPr>
        <p:txBody>
          <a:bodyPr/>
          <a:lstStyle>
            <a:lvl1pPr>
              <a:defRPr sz="3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525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2BD79-DB4E-487F-815A-B39D08AB4CF6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9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9" r:id="rId10"/>
    <p:sldLayoutId id="2147483880" r:id="rId11"/>
    <p:sldLayoutId id="2147483881" r:id="rId12"/>
    <p:sldLayoutId id="2147483873" r:id="rId13"/>
    <p:sldLayoutId id="2147483874" r:id="rId14"/>
    <p:sldLayoutId id="2147483875" r:id="rId15"/>
    <p:sldLayoutId id="2147483882" r:id="rId16"/>
    <p:sldLayoutId id="2147483884" r:id="rId17"/>
    <p:sldLayoutId id="2147483885" r:id="rId18"/>
    <p:sldLayoutId id="2147483886" r:id="rId19"/>
    <p:sldLayoutId id="2147483887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hyperlink" Target="https://picpedia.org/handwriting/i/interest.html" TargetMode="External"/><Relationship Id="rId3" Type="http://schemas.openxmlformats.org/officeDocument/2006/relationships/image" Target="../media/image11.jpg"/><Relationship Id="rId7" Type="http://schemas.openxmlformats.org/officeDocument/2006/relationships/image" Target="../media/image13.jpeg"/><Relationship Id="rId12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www.jphotostyle.com/finance/stock-dividend.html" TargetMode="External"/><Relationship Id="rId11" Type="http://schemas.openxmlformats.org/officeDocument/2006/relationships/hyperlink" Target="https://en.wikipedia.org/wiki/Industrial_engineering" TargetMode="External"/><Relationship Id="rId5" Type="http://schemas.openxmlformats.org/officeDocument/2006/relationships/image" Target="../media/image12.jpg"/><Relationship Id="rId15" Type="http://schemas.openxmlformats.org/officeDocument/2006/relationships/hyperlink" Target="http://satisfyingretirement.blogspot.com/" TargetMode="External"/><Relationship Id="rId10" Type="http://schemas.openxmlformats.org/officeDocument/2006/relationships/image" Target="../media/image15.jpg"/><Relationship Id="rId4" Type="http://schemas.openxmlformats.org/officeDocument/2006/relationships/hyperlink" Target="https://www.flickr.com/photos/alancleaver/2581218229" TargetMode="External"/><Relationship Id="rId9" Type="http://schemas.openxmlformats.org/officeDocument/2006/relationships/hyperlink" Target="https://raymondtec.com/2019/02/employees-are-working-from-home-do-you-know-where-your-remote-work-policy-is/" TargetMode="External"/><Relationship Id="rId1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Automatic_meter_reading" TargetMode="External"/><Relationship Id="rId3" Type="http://schemas.openxmlformats.org/officeDocument/2006/relationships/image" Target="../media/image18.jp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en.wikipedia.org/wiki/File:Week_of_groceries.jpeg" TargetMode="External"/><Relationship Id="rId5" Type="http://schemas.openxmlformats.org/officeDocument/2006/relationships/image" Target="../media/image19.jpeg"/><Relationship Id="rId10" Type="http://schemas.openxmlformats.org/officeDocument/2006/relationships/image" Target="../media/image22.jpeg"/><Relationship Id="rId4" Type="http://schemas.openxmlformats.org/officeDocument/2006/relationships/hyperlink" Target="https://www.westonweb.ca/rental-apartments-what-to-do/" TargetMode="External"/><Relationship Id="rId9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hyperlink" Target="https://simple.wikipedia.org/wiki/Education" TargetMode="External"/><Relationship Id="rId3" Type="http://schemas.microsoft.com/office/2007/relationships/hdphoto" Target="../media/hdphoto3.wdp"/><Relationship Id="rId7" Type="http://schemas.openxmlformats.org/officeDocument/2006/relationships/hyperlink" Target="https://www.flickr.com/photos/alancleaver/2581218229" TargetMode="External"/><Relationship Id="rId12" Type="http://schemas.openxmlformats.org/officeDocument/2006/relationships/image" Target="../media/image25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jpg"/><Relationship Id="rId11" Type="http://schemas.openxmlformats.org/officeDocument/2006/relationships/hyperlink" Target="https://www.mynextmove.org/profile/summary/35-3031.00" TargetMode="External"/><Relationship Id="rId5" Type="http://schemas.openxmlformats.org/officeDocument/2006/relationships/hyperlink" Target="https://raymondtec.com/2019/02/employees-are-working-from-home-do-you-know-where-your-remote-work-policy-is/" TargetMode="External"/><Relationship Id="rId15" Type="http://schemas.openxmlformats.org/officeDocument/2006/relationships/hyperlink" Target="https://edpolicyinca.org/publications/student-centered-culture-improvement-case-garden-grove-unified-school-district" TargetMode="External"/><Relationship Id="rId10" Type="http://schemas.openxmlformats.org/officeDocument/2006/relationships/image" Target="../media/image24.jpg"/><Relationship Id="rId4" Type="http://schemas.openxmlformats.org/officeDocument/2006/relationships/image" Target="../media/image14.jpg"/><Relationship Id="rId9" Type="http://schemas.openxmlformats.org/officeDocument/2006/relationships/hyperlink" Target="https://en.wikipedia.org/wiki/Industrial_engineering" TargetMode="External"/><Relationship Id="rId1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audio" Target="../media/audio1.wav"/><Relationship Id="rId7" Type="http://schemas.openxmlformats.org/officeDocument/2006/relationships/hyperlink" Target="http://www.svginger.com/2014/04/startup-do-dont/" TargetMode="Externa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gif"/><Relationship Id="rId11" Type="http://schemas.openxmlformats.org/officeDocument/2006/relationships/hyperlink" Target="https://www.azurecurve.co.uk/2019/10/mdgp-october-2019-release-feature-of-the-day-reprint-pay-statements/" TargetMode="External"/><Relationship Id="rId5" Type="http://schemas.openxmlformats.org/officeDocument/2006/relationships/hyperlink" Target="http://www.pngall.com/thinking-man-png" TargetMode="External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hyperlink" Target="https://en.wikipedia.org/wiki/Leave_and_Earnings_Statemen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hrbartender.com/2015/employee/never-mess-with-an-employees-paycheck-friday-distraction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reepngimg.com/png/13361-happy-person-png-fil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reepngimg.com/png/13361-happy-person-png-file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13361-happy-person-png-file" TargetMode="External"/><Relationship Id="rId3" Type="http://schemas.openxmlformats.org/officeDocument/2006/relationships/image" Target="../media/image35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hyperlink" Target="http://themeatandpotatoesoflife.com/sound-off-are-military-discounts-fair/" TargetMode="External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://www.pngall.com/thinking-man-png" TargetMode="Externa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luediamondgallery.com/handwriting/f/future.html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4.wdp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luediamondgallery.com/handwriting/t/take-action.html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www.thebluediamondgallery.com/handwriting/k/knowledge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132943" y="2701925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8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981341" y="990595"/>
            <a:ext cx="4957973" cy="39152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15"/>
          <p:cNvSpPr/>
          <p:nvPr/>
        </p:nvSpPr>
        <p:spPr>
          <a:xfrm>
            <a:off x="2128607" y="444510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723473" y="4132122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3404043" y="2013448"/>
            <a:ext cx="4112567" cy="1869521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are some sources of income?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DBF0F48-401A-4429-9551-2E390EB3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 Share</a:t>
            </a:r>
          </a:p>
        </p:txBody>
      </p:sp>
    </p:spTree>
    <p:extLst>
      <p:ext uri="{BB962C8B-B14F-4D97-AF65-F5344CB8AC3E}">
        <p14:creationId xmlns:p14="http://schemas.microsoft.com/office/powerpoint/2010/main" val="155884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219199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working, computer, office&#10;&#10;Description automatically generated">
            <a:extLst>
              <a:ext uri="{FF2B5EF4-FFF2-40B4-BE49-F238E27FC236}">
                <a16:creationId xmlns:a16="http://schemas.microsoft.com/office/drawing/2014/main" id="{8F47AB7E-6FE4-4507-A08B-EAC49E0064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7405"/>
          <a:stretch/>
        </p:blipFill>
        <p:spPr>
          <a:xfrm>
            <a:off x="5436511" y="2398847"/>
            <a:ext cx="3341767" cy="1838251"/>
          </a:xfrm>
          <a:prstGeom prst="rect">
            <a:avLst/>
          </a:prstGeom>
        </p:spPr>
      </p:pic>
      <p:pic>
        <p:nvPicPr>
          <p:cNvPr id="29" name="Picture 28" descr="A picture containing text, calculator&#10;&#10;Description automatically generated">
            <a:extLst>
              <a:ext uri="{FF2B5EF4-FFF2-40B4-BE49-F238E27FC236}">
                <a16:creationId xmlns:a16="http://schemas.microsoft.com/office/drawing/2014/main" id="{C609A1D3-4A95-424B-9BA7-A269AD4421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468345" y="2967185"/>
            <a:ext cx="2393324" cy="159554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499BCD4-72D3-4E5E-B549-0F904BCD5EC0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89815" y="3057750"/>
            <a:ext cx="2246890" cy="155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B8AA623-9021-4999-97FA-73E5219CE18A}"/>
              </a:ext>
            </a:extLst>
          </p:cNvPr>
          <p:cNvSpPr txBox="1">
            <a:spLocks/>
          </p:cNvSpPr>
          <p:nvPr/>
        </p:nvSpPr>
        <p:spPr>
          <a:xfrm>
            <a:off x="304799" y="1973524"/>
            <a:ext cx="4796122" cy="352864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1F497D"/>
                </a:solidFill>
              </a:rPr>
              <a:t>Sources of Income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</a:rPr>
              <a:t>Earned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</a:rPr>
              <a:t>Unearned</a:t>
            </a:r>
          </a:p>
          <a:p>
            <a:pPr algn="ctr"/>
            <a:endParaRPr lang="en-US" sz="4000" dirty="0">
              <a:solidFill>
                <a:srgbClr val="1F497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118DF4-DAE3-4D16-9173-5FB5549D80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9893" r="4623"/>
          <a:stretch/>
        </p:blipFill>
        <p:spPr>
          <a:xfrm>
            <a:off x="5182196" y="4395259"/>
            <a:ext cx="3612363" cy="22185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EFA02B-A1EB-4857-B70A-0162C59FA1C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477" r="14342" b="4992"/>
          <a:stretch/>
        </p:blipFill>
        <p:spPr>
          <a:xfrm>
            <a:off x="2093753" y="4445631"/>
            <a:ext cx="2913157" cy="2168169"/>
          </a:xfrm>
          <a:prstGeom prst="rect">
            <a:avLst/>
          </a:prstGeom>
        </p:spPr>
      </p:pic>
      <p:pic>
        <p:nvPicPr>
          <p:cNvPr id="23" name="Picture 22" descr="Text, whiteboard&#10;&#10;Description automatically generated">
            <a:extLst>
              <a:ext uri="{FF2B5EF4-FFF2-40B4-BE49-F238E27FC236}">
                <a16:creationId xmlns:a16="http://schemas.microsoft.com/office/drawing/2014/main" id="{0B6F7D5C-9CE4-444B-A65D-A0456E2EA3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441742" y="1284524"/>
            <a:ext cx="2352817" cy="1568545"/>
          </a:xfrm>
          <a:prstGeom prst="rect">
            <a:avLst/>
          </a:prstGeom>
        </p:spPr>
      </p:pic>
      <p:pic>
        <p:nvPicPr>
          <p:cNvPr id="26" name="Picture 2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430ACBD-9180-4953-BD8F-A8CA6AFEE81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l="9808" r="7761"/>
          <a:stretch/>
        </p:blipFill>
        <p:spPr>
          <a:xfrm>
            <a:off x="6482361" y="4586159"/>
            <a:ext cx="2348610" cy="189049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38863CB-7792-4E2F-A757-3D91DF62C8F0}"/>
              </a:ext>
            </a:extLst>
          </p:cNvPr>
          <p:cNvSpPr txBox="1">
            <a:spLocks/>
          </p:cNvSpPr>
          <p:nvPr/>
        </p:nvSpPr>
        <p:spPr>
          <a:xfrm>
            <a:off x="4612955" y="1169705"/>
            <a:ext cx="3455900" cy="309060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67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486383" y="1219199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Text, letter&#10;&#10;Description automatically generated">
            <a:extLst>
              <a:ext uri="{FF2B5EF4-FFF2-40B4-BE49-F238E27FC236}">
                <a16:creationId xmlns:a16="http://schemas.microsoft.com/office/drawing/2014/main" id="{398AA877-7897-4268-8B60-CD6AAC1195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059" r="7836" b="22642"/>
          <a:stretch/>
        </p:blipFill>
        <p:spPr>
          <a:xfrm>
            <a:off x="5884531" y="3779863"/>
            <a:ext cx="2697464" cy="17223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B8AA623-9021-4999-97FA-73E5219CE18A}"/>
              </a:ext>
            </a:extLst>
          </p:cNvPr>
          <p:cNvSpPr txBox="1">
            <a:spLocks/>
          </p:cNvSpPr>
          <p:nvPr/>
        </p:nvSpPr>
        <p:spPr>
          <a:xfrm>
            <a:off x="304799" y="1973524"/>
            <a:ext cx="4053192" cy="352864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1F497D"/>
                </a:solidFill>
              </a:rPr>
              <a:t>Short-term Resources</a:t>
            </a:r>
          </a:p>
          <a:p>
            <a:pPr algn="ctr"/>
            <a:endParaRPr lang="en-US" sz="4000" dirty="0">
              <a:solidFill>
                <a:srgbClr val="1F497D"/>
              </a:solidFill>
            </a:endParaRPr>
          </a:p>
        </p:txBody>
      </p:sp>
      <p:pic>
        <p:nvPicPr>
          <p:cNvPr id="34" name="Picture 33" descr="A picture containing food, fruit, several, variety&#10;&#10;Description automatically generated">
            <a:extLst>
              <a:ext uri="{FF2B5EF4-FFF2-40B4-BE49-F238E27FC236}">
                <a16:creationId xmlns:a16="http://schemas.microsoft.com/office/drawing/2014/main" id="{F3BD0AC7-FD38-433D-8E2F-5FF2C4757F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2654" r="16503"/>
          <a:stretch/>
        </p:blipFill>
        <p:spPr>
          <a:xfrm>
            <a:off x="5884531" y="1488147"/>
            <a:ext cx="2697464" cy="214185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11BBBF2-5361-44AD-93AA-5DA76714BC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045844" y="2096741"/>
            <a:ext cx="1625141" cy="2166854"/>
          </a:xfrm>
          <a:prstGeom prst="rect">
            <a:avLst/>
          </a:prstGeom>
        </p:spPr>
      </p:pic>
      <p:pic>
        <p:nvPicPr>
          <p:cNvPr id="15" name="Picture 24" descr="https://encrypted-tbn0.gstatic.com/images?q=tbn:ANd9GcSitK-gd4olM3cZcCH_zUHVH7Si3Q1xaM1DoEtR5mznJXdex24a">
            <a:extLst>
              <a:ext uri="{FF2B5EF4-FFF2-40B4-BE49-F238E27FC236}">
                <a16:creationId xmlns:a16="http://schemas.microsoft.com/office/drawing/2014/main" id="{9DDC3F9E-8310-4C50-B1A3-0C2BCEF01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91574" y="4633718"/>
            <a:ext cx="3550439" cy="160995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3B235344-BC81-4C17-B44F-9FAFF54EE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/>
          <a:srcRect b="25265"/>
          <a:stretch/>
        </p:blipFill>
        <p:spPr bwMode="auto">
          <a:xfrm>
            <a:off x="4357991" y="1657513"/>
            <a:ext cx="3866971" cy="4315096"/>
          </a:xfrm>
          <a:prstGeom prst="rect">
            <a:avLst/>
          </a:prstGeom>
          <a:noFill/>
          <a:ln w="9525">
            <a:solidFill>
              <a:schemeClr val="tx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53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An illustration of Uncle Sam pointing his finger">
            <a:extLst>
              <a:ext uri="{FF2B5EF4-FFF2-40B4-BE49-F238E27FC236}">
                <a16:creationId xmlns:a16="http://schemas.microsoft.com/office/drawing/2014/main" id="{9F669CF1-2D41-4A17-AA9A-97F8E8ECC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7" b="95052" l="27344" r="75098">
                        <a14:foregroundMark x1="54199" y1="66927" x2="54199" y2="66927"/>
                        <a14:foregroundMark x1="50293" y1="63151" x2="50879" y2="80339"/>
                        <a14:foregroundMark x1="51758" y1="84505" x2="47070" y2="91016"/>
                        <a14:foregroundMark x1="47070" y1="91016" x2="38379" y2="89193"/>
                        <a14:foregroundMark x1="75195" y1="63151" x2="74136" y2="67740"/>
                        <a14:foregroundMark x1="48145" y1="7031" x2="36328" y2="10807"/>
                        <a14:foregroundMark x1="45410" y1="19661" x2="45410" y2="19661"/>
                        <a14:foregroundMark x1="50293" y1="4557" x2="36426" y2="4427"/>
                        <a14:foregroundMark x1="36426" y1="4427" x2="35059" y2="7943"/>
                        <a14:foregroundMark x1="71289" y1="65625" x2="70020" y2="73698"/>
                        <a14:foregroundMark x1="74316" y1="56510" x2="72754" y2="66016"/>
                        <a14:foregroundMark x1="72754" y1="66016" x2="72168" y2="66536"/>
                        <a14:foregroundMark x1="72754" y1="65625" x2="68555" y2="72656"/>
                        <a14:foregroundMark x1="67380" y1="73663" x2="63086" y2="77344"/>
                        <a14:foregroundMark x1="68555" y1="72656" x2="67523" y2="73541"/>
                        <a14:foregroundMark x1="63086" y1="77344" x2="56641" y2="79557"/>
                        <a14:foregroundMark x1="56641" y1="79557" x2="50977" y2="84766"/>
                        <a14:foregroundMark x1="50977" y1="84766" x2="48730" y2="89193"/>
                        <a14:foregroundMark x1="65137" y1="73177" x2="63184" y2="82682"/>
                        <a14:foregroundMark x1="63184" y1="82682" x2="59948" y2="85046"/>
                        <a14:foregroundMark x1="50275" y1="89261" x2="47266" y2="89974"/>
                        <a14:foregroundMark x1="74023" y1="61979" x2="74383" y2="67815"/>
                        <a14:foregroundMark x1="51362" y1="91071" x2="48438" y2="91667"/>
                        <a14:foregroundMark x1="57227" y1="76563" x2="54199" y2="84896"/>
                        <a14:foregroundMark x1="54199" y1="84896" x2="52441" y2="86198"/>
                        <a14:foregroundMark x1="54492" y1="83724" x2="50586" y2="85807"/>
                        <a14:foregroundMark x1="43848" y1="90755" x2="37207" y2="92839"/>
                        <a14:foregroundMark x1="46582" y1="87500" x2="43555" y2="95052"/>
                        <a14:backgroundMark x1="73438" y1="70703" x2="73438" y2="70703"/>
                        <a14:backgroundMark x1="72461" y1="70313" x2="73438" y2="77865"/>
                        <a14:backgroundMark x1="72754" y1="69401" x2="75781" y2="70313"/>
                        <a14:backgroundMark x1="68848" y1="74870" x2="65527" y2="81120"/>
                        <a14:backgroundMark x1="71582" y1="76563" x2="64551" y2="88281"/>
                        <a14:backgroundMark x1="65820" y1="87891" x2="52051" y2="90365"/>
                        <a14:backgroundMark x1="52051" y1="90365" x2="51172" y2="90755"/>
                        <a14:backgroundMark x1="60645" y1="86198" x2="56934" y2="87891"/>
                      </a14:backgroundRemoval>
                    </a14:imgEffect>
                  </a14:imgLayer>
                </a14:imgProps>
              </a:ext>
            </a:extLst>
          </a:blip>
          <a:srcRect l="21700" r="19928" b="9039"/>
          <a:stretch/>
        </p:blipFill>
        <p:spPr bwMode="auto">
          <a:xfrm>
            <a:off x="2432044" y="2013180"/>
            <a:ext cx="4279912" cy="484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012C2E-EE9E-4910-93C3-8BAC95DAB6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7902"/>
          <a:stretch/>
        </p:blipFill>
        <p:spPr>
          <a:xfrm>
            <a:off x="6298248" y="4237394"/>
            <a:ext cx="2637573" cy="2229899"/>
          </a:xfrm>
          <a:prstGeom prst="rect">
            <a:avLst/>
          </a:prstGeom>
        </p:spPr>
      </p:pic>
      <p:pic>
        <p:nvPicPr>
          <p:cNvPr id="5" name="Picture 4" descr="A picture containing text, working, computer, office&#10;&#10;Description automatically generated">
            <a:extLst>
              <a:ext uri="{FF2B5EF4-FFF2-40B4-BE49-F238E27FC236}">
                <a16:creationId xmlns:a16="http://schemas.microsoft.com/office/drawing/2014/main" id="{2442B533-8E37-41B0-8C7B-8EA82BEC81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27274" y="4636515"/>
            <a:ext cx="3033744" cy="2020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F8873B-7622-4C56-8947-E89E8A64C4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477" r="15847"/>
          <a:stretch/>
        </p:blipFill>
        <p:spPr>
          <a:xfrm>
            <a:off x="3346119" y="4237395"/>
            <a:ext cx="2796264" cy="2229899"/>
          </a:xfrm>
          <a:prstGeom prst="rect">
            <a:avLst/>
          </a:prstGeom>
        </p:spPr>
      </p:pic>
      <p:pic>
        <p:nvPicPr>
          <p:cNvPr id="8" name="Picture 7" descr="A person sitting at a table&#10;&#10;Description automatically generated">
            <a:extLst>
              <a:ext uri="{FF2B5EF4-FFF2-40B4-BE49-F238E27FC236}">
                <a16:creationId xmlns:a16="http://schemas.microsoft.com/office/drawing/2014/main" id="{08529F67-2184-41A8-9E91-BCD754B5BF8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7856" r="7856"/>
          <a:stretch/>
        </p:blipFill>
        <p:spPr>
          <a:xfrm>
            <a:off x="133404" y="2457862"/>
            <a:ext cx="3027613" cy="2020474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A3C0987-0DD6-4D08-92A3-78AC94104E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30181" y="208111"/>
            <a:ext cx="3027613" cy="2018408"/>
          </a:xfrm>
          <a:prstGeom prst="rect">
            <a:avLst/>
          </a:prstGeom>
        </p:spPr>
      </p:pic>
      <p:pic>
        <p:nvPicPr>
          <p:cNvPr id="14" name="Picture 13" descr="A picture containing text, person, indoor, computer&#10;&#10;Description automatically generated">
            <a:extLst>
              <a:ext uri="{FF2B5EF4-FFF2-40B4-BE49-F238E27FC236}">
                <a16:creationId xmlns:a16="http://schemas.microsoft.com/office/drawing/2014/main" id="{EE5F8709-9B61-47D1-B832-53F3ECF767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3368855" y="399792"/>
            <a:ext cx="5566966" cy="3712738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E1F8A6F8-FB86-4AA9-A489-6AB36FEDCC46}"/>
              </a:ext>
            </a:extLst>
          </p:cNvPr>
          <p:cNvSpPr txBox="1">
            <a:spLocks/>
          </p:cNvSpPr>
          <p:nvPr/>
        </p:nvSpPr>
        <p:spPr>
          <a:xfrm>
            <a:off x="736583" y="628036"/>
            <a:ext cx="7083669" cy="13851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1F497D"/>
                </a:solidFill>
              </a:rPr>
              <a:t>Who is FICA?</a:t>
            </a:r>
          </a:p>
        </p:txBody>
      </p:sp>
    </p:spTree>
    <p:extLst>
      <p:ext uri="{BB962C8B-B14F-4D97-AF65-F5344CB8AC3E}">
        <p14:creationId xmlns:p14="http://schemas.microsoft.com/office/powerpoint/2010/main" val="228037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078A18-4E93-4561-9671-96406CD4C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08275" y="3983159"/>
            <a:ext cx="3285533" cy="2874842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951CE25-3253-4956-90A9-B9A16FB1B654}"/>
              </a:ext>
            </a:extLst>
          </p:cNvPr>
          <p:cNvSpPr/>
          <p:nvPr/>
        </p:nvSpPr>
        <p:spPr>
          <a:xfrm>
            <a:off x="1454481" y="1465627"/>
            <a:ext cx="4348322" cy="291222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D0672C0-000A-403B-BB18-50B62D56F37C}"/>
              </a:ext>
            </a:extLst>
          </p:cNvPr>
          <p:cNvSpPr/>
          <p:nvPr/>
        </p:nvSpPr>
        <p:spPr>
          <a:xfrm>
            <a:off x="6476999" y="3826667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46F4061-471C-4BD8-B6EC-E169D2CB5B07}"/>
              </a:ext>
            </a:extLst>
          </p:cNvPr>
          <p:cNvSpPr/>
          <p:nvPr/>
        </p:nvSpPr>
        <p:spPr>
          <a:xfrm>
            <a:off x="5805584" y="3513684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BFF987C-E0D9-45C7-859E-26437CEEE0E8}"/>
              </a:ext>
            </a:extLst>
          </p:cNvPr>
          <p:cNvSpPr txBox="1">
            <a:spLocks/>
          </p:cNvSpPr>
          <p:nvPr/>
        </p:nvSpPr>
        <p:spPr>
          <a:xfrm>
            <a:off x="1507217" y="2007326"/>
            <a:ext cx="4348322" cy="1567900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Did you know?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B747A5-404F-4F57-BD15-8EBF8E0137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b="32905"/>
          <a:stretch/>
        </p:blipFill>
        <p:spPr>
          <a:xfrm>
            <a:off x="814023" y="3557116"/>
            <a:ext cx="2921377" cy="25986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C06DD0-7EF4-4D18-AC8F-CA6680FEF8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253772" y="974799"/>
            <a:ext cx="2717904" cy="25986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0698B9-4780-4F71-826B-700A7649F1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971676" y="763038"/>
            <a:ext cx="3804824" cy="17779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0278CF-3104-49BC-BC36-F40BD40F70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1853" y="2540939"/>
            <a:ext cx="2973077" cy="24885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E2C236-600E-46C6-90B7-6E8A427366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1" y="680873"/>
            <a:ext cx="7415576" cy="620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3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F8E68-29B3-48B5-BED3-79C009453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99448" l="5383" r="97930">
                        <a14:foregroundMark x1="21118" y1="23066" x2="33954" y2="51657"/>
                        <a14:foregroundMark x1="46170" y1="20442" x2="44720" y2="33702"/>
                        <a14:foregroundMark x1="44720" y1="33702" x2="47826" y2="42541"/>
                        <a14:foregroundMark x1="47826" y1="42541" x2="50518" y2="44199"/>
                        <a14:foregroundMark x1="74327" y1="30801" x2="69358" y2="55939"/>
                        <a14:foregroundMark x1="54037" y1="49171" x2="82195" y2="58978"/>
                        <a14:foregroundMark x1="81366" y1="46823" x2="91304" y2="75276"/>
                        <a14:foregroundMark x1="91304" y1="75276" x2="91304" y2="77624"/>
                        <a14:foregroundMark x1="83437" y1="49171" x2="94203" y2="54282"/>
                        <a14:foregroundMark x1="94203" y1="54282" x2="91925" y2="82320"/>
                        <a14:foregroundMark x1="91925" y1="82320" x2="86128" y2="88812"/>
                        <a14:foregroundMark x1="97930" y1="54144" x2="97930" y2="54144"/>
                        <a14:foregroundMark x1="63354" y1="56630" x2="63354" y2="56630"/>
                        <a14:foregroundMark x1="68116" y1="63536" x2="68116" y2="63536"/>
                        <a14:foregroundMark x1="47206" y1="95856" x2="48861" y2="98757"/>
                        <a14:foregroundMark x1="46916" y1="95348" x2="47206" y2="95856"/>
                        <a14:foregroundMark x1="38302" y1="80249" x2="41862" y2="86490"/>
                        <a14:foregroundMark x1="44100" y1="95822" x2="45342" y2="99448"/>
                        <a14:foregroundMark x1="40373" y1="84945" x2="40955" y2="86643"/>
                        <a14:foregroundMark x1="55280" y1="96685" x2="55280" y2="96685"/>
                        <a14:foregroundMark x1="11801" y1="43370" x2="5383" y2="52072"/>
                        <a14:foregroundMark x1="5383" y1="52072" x2="5383" y2="72099"/>
                        <a14:foregroundMark x1="14079" y1="94613" x2="12836" y2="95856"/>
                        <a14:backgroundMark x1="40373" y1="90055" x2="40373" y2="90055"/>
                        <a14:backgroundMark x1="41201" y1="88260" x2="41201" y2="88260"/>
                        <a14:backgroundMark x1="40373" y1="86740" x2="43892" y2="95856"/>
                        <a14:backgroundMark x1="43892" y1="95856" x2="43892" y2="9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5" y="1300000"/>
            <a:ext cx="3707892" cy="55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26D254-47EE-4CA7-940E-6089A0B17F98}"/>
              </a:ext>
            </a:extLst>
          </p:cNvPr>
          <p:cNvSpPr txBox="1">
            <a:spLocks/>
          </p:cNvSpPr>
          <p:nvPr/>
        </p:nvSpPr>
        <p:spPr>
          <a:xfrm>
            <a:off x="4572000" y="1679562"/>
            <a:ext cx="3707892" cy="2660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Anna’s Pay Statement</a:t>
            </a:r>
          </a:p>
        </p:txBody>
      </p:sp>
    </p:spTree>
    <p:extLst>
      <p:ext uri="{BB962C8B-B14F-4D97-AF65-F5344CB8AC3E}">
        <p14:creationId xmlns:p14="http://schemas.microsoft.com/office/powerpoint/2010/main" val="276761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F293D1E-7C3B-40AF-8126-FF9B8FD0F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680873"/>
            <a:ext cx="7415576" cy="620711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2C1AEB2-FA3B-4B1A-901C-58D0B111F893}"/>
              </a:ext>
            </a:extLst>
          </p:cNvPr>
          <p:cNvSpPr txBox="1">
            <a:spLocks/>
          </p:cNvSpPr>
          <p:nvPr/>
        </p:nvSpPr>
        <p:spPr>
          <a:xfrm>
            <a:off x="845940" y="6224029"/>
            <a:ext cx="3062384" cy="312335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Health Savings Accounts (HSA)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47D1DF-717F-451E-A4B7-CB86FDCAE495}"/>
              </a:ext>
            </a:extLst>
          </p:cNvPr>
          <p:cNvSpPr txBox="1">
            <a:spLocks/>
          </p:cNvSpPr>
          <p:nvPr/>
        </p:nvSpPr>
        <p:spPr>
          <a:xfrm>
            <a:off x="845939" y="5898750"/>
            <a:ext cx="3772877" cy="325279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Flexible Spending Arrangements (FSA)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AD99A4-4273-480B-A0AB-BE3E0B5BF7F5}"/>
              </a:ext>
            </a:extLst>
          </p:cNvPr>
          <p:cNvSpPr txBox="1">
            <a:spLocks/>
          </p:cNvSpPr>
          <p:nvPr/>
        </p:nvSpPr>
        <p:spPr>
          <a:xfrm>
            <a:off x="2222741" y="3608711"/>
            <a:ext cx="2049219" cy="331929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Hours worked/rate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8DE97F-1787-4C82-AE3C-1FF72DB9F761}"/>
              </a:ext>
            </a:extLst>
          </p:cNvPr>
          <p:cNvSpPr txBox="1">
            <a:spLocks/>
          </p:cNvSpPr>
          <p:nvPr/>
        </p:nvSpPr>
        <p:spPr>
          <a:xfrm>
            <a:off x="5866520" y="3569776"/>
            <a:ext cx="2468997" cy="484631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Social Security/Medicare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1355446-A593-4E83-ADCA-5DF2ECCD13B6}"/>
              </a:ext>
            </a:extLst>
          </p:cNvPr>
          <p:cNvSpPr txBox="1">
            <a:spLocks/>
          </p:cNvSpPr>
          <p:nvPr/>
        </p:nvSpPr>
        <p:spPr>
          <a:xfrm>
            <a:off x="5866520" y="4069690"/>
            <a:ext cx="2468997" cy="677668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Federal/State/Local Withholding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EA88A75-0C10-4573-B8EE-04B6F11A9513}"/>
              </a:ext>
            </a:extLst>
          </p:cNvPr>
          <p:cNvSpPr txBox="1">
            <a:spLocks/>
          </p:cNvSpPr>
          <p:nvPr/>
        </p:nvSpPr>
        <p:spPr>
          <a:xfrm>
            <a:off x="852240" y="2120931"/>
            <a:ext cx="1234440" cy="269447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Pay period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BF2458C-A2E6-4A86-8DAC-EFCDCCEF5DA2}"/>
              </a:ext>
            </a:extLst>
          </p:cNvPr>
          <p:cNvSpPr txBox="1">
            <a:spLocks/>
          </p:cNvSpPr>
          <p:nvPr/>
        </p:nvSpPr>
        <p:spPr>
          <a:xfrm>
            <a:off x="1601336" y="4485486"/>
            <a:ext cx="2049219" cy="345379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Other compensation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B66F459-E4B0-4F76-8285-2A854CEEC5F9}"/>
              </a:ext>
            </a:extLst>
          </p:cNvPr>
          <p:cNvSpPr txBox="1">
            <a:spLocks/>
          </p:cNvSpPr>
          <p:nvPr/>
        </p:nvSpPr>
        <p:spPr>
          <a:xfrm>
            <a:off x="827527" y="2731695"/>
            <a:ext cx="1272801" cy="28249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500" dirty="0">
                <a:solidFill>
                  <a:schemeClr val="bg1"/>
                </a:solidFill>
              </a:rPr>
              <a:t>Year-to-date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FCA4A5A-FE8E-41B9-9C08-E93AD808A471}"/>
              </a:ext>
            </a:extLst>
          </p:cNvPr>
          <p:cNvSpPr txBox="1">
            <a:spLocks/>
          </p:cNvSpPr>
          <p:nvPr/>
        </p:nvSpPr>
        <p:spPr>
          <a:xfrm>
            <a:off x="2147135" y="2120931"/>
            <a:ext cx="1185360" cy="269447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Gross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626791E-C7D6-4E96-A23B-C0D958630736}"/>
              </a:ext>
            </a:extLst>
          </p:cNvPr>
          <p:cNvSpPr txBox="1">
            <a:spLocks/>
          </p:cNvSpPr>
          <p:nvPr/>
        </p:nvSpPr>
        <p:spPr>
          <a:xfrm>
            <a:off x="4671047" y="1011567"/>
            <a:ext cx="3656348" cy="292645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Identification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9E37457-6761-4815-A0B2-148055EE2780}"/>
              </a:ext>
            </a:extLst>
          </p:cNvPr>
          <p:cNvSpPr txBox="1">
            <a:spLocks/>
          </p:cNvSpPr>
          <p:nvPr/>
        </p:nvSpPr>
        <p:spPr>
          <a:xfrm>
            <a:off x="3450357" y="2120931"/>
            <a:ext cx="1176235" cy="269447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Taxable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C2968D6-36E8-4C4F-947F-B34C331FB888}"/>
              </a:ext>
            </a:extLst>
          </p:cNvPr>
          <p:cNvSpPr txBox="1">
            <a:spLocks/>
          </p:cNvSpPr>
          <p:nvPr/>
        </p:nvSpPr>
        <p:spPr>
          <a:xfrm>
            <a:off x="4683537" y="2120931"/>
            <a:ext cx="1097280" cy="269447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Taxes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DCC0A9E-FDBC-4A56-B1D2-907B7A45A621}"/>
              </a:ext>
            </a:extLst>
          </p:cNvPr>
          <p:cNvSpPr txBox="1">
            <a:spLocks/>
          </p:cNvSpPr>
          <p:nvPr/>
        </p:nvSpPr>
        <p:spPr>
          <a:xfrm>
            <a:off x="5859792" y="2093635"/>
            <a:ext cx="1000629" cy="301752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500" dirty="0">
                <a:solidFill>
                  <a:schemeClr val="bg1"/>
                </a:solidFill>
              </a:rPr>
              <a:t>Other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E2B0EAF-126A-4D26-956B-30C82C5C025F}"/>
              </a:ext>
            </a:extLst>
          </p:cNvPr>
          <p:cNvSpPr txBox="1">
            <a:spLocks/>
          </p:cNvSpPr>
          <p:nvPr/>
        </p:nvSpPr>
        <p:spPr>
          <a:xfrm>
            <a:off x="5866520" y="3286665"/>
            <a:ext cx="2468997" cy="29107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Health Insurance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6545C27-93D0-4A38-A0F6-92332B4462DE}"/>
              </a:ext>
            </a:extLst>
          </p:cNvPr>
          <p:cNvSpPr txBox="1">
            <a:spLocks/>
          </p:cNvSpPr>
          <p:nvPr/>
        </p:nvSpPr>
        <p:spPr>
          <a:xfrm>
            <a:off x="5866520" y="5048005"/>
            <a:ext cx="2468997" cy="499528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Life/Disability Insurance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ECE78F5-438E-426D-9D19-726E80064EDE}"/>
              </a:ext>
            </a:extLst>
          </p:cNvPr>
          <p:cNvSpPr txBox="1">
            <a:spLocks/>
          </p:cNvSpPr>
          <p:nvPr/>
        </p:nvSpPr>
        <p:spPr>
          <a:xfrm>
            <a:off x="6921933" y="2093635"/>
            <a:ext cx="1427232" cy="301752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500" dirty="0">
                <a:solidFill>
                  <a:schemeClr val="bg1"/>
                </a:solidFill>
              </a:rPr>
              <a:t>Net Pay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33277EC-9E68-48A3-B2BB-872D39DABE20}"/>
              </a:ext>
            </a:extLst>
          </p:cNvPr>
          <p:cNvSpPr txBox="1">
            <a:spLocks/>
          </p:cNvSpPr>
          <p:nvPr/>
        </p:nvSpPr>
        <p:spPr>
          <a:xfrm>
            <a:off x="5868291" y="5913273"/>
            <a:ext cx="2468997" cy="29107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Garnishments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60A6E62-D702-420C-BABA-55C09AAC9E46}"/>
              </a:ext>
            </a:extLst>
          </p:cNvPr>
          <p:cNvSpPr txBox="1">
            <a:spLocks/>
          </p:cNvSpPr>
          <p:nvPr/>
        </p:nvSpPr>
        <p:spPr>
          <a:xfrm>
            <a:off x="845939" y="6536858"/>
            <a:ext cx="2468997" cy="29107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Retirement Savings Plans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FAD4A251-B0B9-4041-B8CF-D7D72AE474DD}"/>
              </a:ext>
            </a:extLst>
          </p:cNvPr>
          <p:cNvSpPr txBox="1">
            <a:spLocks/>
          </p:cNvSpPr>
          <p:nvPr/>
        </p:nvSpPr>
        <p:spPr>
          <a:xfrm>
            <a:off x="5866520" y="4768223"/>
            <a:ext cx="2468997" cy="29107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Uniforms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D20B3CA-CB81-4675-80CA-9A5CD521028B}"/>
              </a:ext>
            </a:extLst>
          </p:cNvPr>
          <p:cNvSpPr txBox="1">
            <a:spLocks/>
          </p:cNvSpPr>
          <p:nvPr/>
        </p:nvSpPr>
        <p:spPr>
          <a:xfrm>
            <a:off x="845940" y="5607202"/>
            <a:ext cx="1962977" cy="28249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Filing Status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D01D2A01-F660-420F-95DC-E35166B88E9A}"/>
              </a:ext>
            </a:extLst>
          </p:cNvPr>
          <p:cNvSpPr/>
          <p:nvPr/>
        </p:nvSpPr>
        <p:spPr>
          <a:xfrm>
            <a:off x="3415939" y="2344095"/>
            <a:ext cx="3520440" cy="36576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57BD61F-AACB-48FC-B75C-8E3FBF5082B6}"/>
              </a:ext>
            </a:extLst>
          </p:cNvPr>
          <p:cNvSpPr/>
          <p:nvPr/>
        </p:nvSpPr>
        <p:spPr>
          <a:xfrm>
            <a:off x="2162326" y="2177641"/>
            <a:ext cx="1253613" cy="69866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B351C5C-AF78-4745-A1D5-7AFC4FC15945}"/>
              </a:ext>
            </a:extLst>
          </p:cNvPr>
          <p:cNvSpPr/>
          <p:nvPr/>
        </p:nvSpPr>
        <p:spPr>
          <a:xfrm>
            <a:off x="6957514" y="2177641"/>
            <a:ext cx="1253613" cy="69866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5A0EAC4A-08B7-4AF4-937F-D6F7C42D66C5}"/>
              </a:ext>
            </a:extLst>
          </p:cNvPr>
          <p:cNvSpPr txBox="1">
            <a:spLocks/>
          </p:cNvSpPr>
          <p:nvPr/>
        </p:nvSpPr>
        <p:spPr>
          <a:xfrm>
            <a:off x="5868291" y="6209040"/>
            <a:ext cx="2468997" cy="29107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Purchases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5637C111-1677-4A4A-933C-C7A5C1B004E1}"/>
              </a:ext>
            </a:extLst>
          </p:cNvPr>
          <p:cNvSpPr txBox="1">
            <a:spLocks/>
          </p:cNvSpPr>
          <p:nvPr/>
        </p:nvSpPr>
        <p:spPr>
          <a:xfrm>
            <a:off x="5868291" y="6498169"/>
            <a:ext cx="2468997" cy="29107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Other Savings</a:t>
            </a:r>
          </a:p>
        </p:txBody>
      </p:sp>
      <p:sp>
        <p:nvSpPr>
          <p:cNvPr id="32" name="Title 2">
            <a:extLst>
              <a:ext uri="{FF2B5EF4-FFF2-40B4-BE49-F238E27FC236}">
                <a16:creationId xmlns:a16="http://schemas.microsoft.com/office/drawing/2014/main" id="{F5D6075C-4FCD-41BE-A736-C8101A161BE7}"/>
              </a:ext>
            </a:extLst>
          </p:cNvPr>
          <p:cNvSpPr txBox="1">
            <a:spLocks/>
          </p:cNvSpPr>
          <p:nvPr/>
        </p:nvSpPr>
        <p:spPr>
          <a:xfrm>
            <a:off x="3511" y="-11373"/>
            <a:ext cx="9144000" cy="665160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dirty="0"/>
              <a:t>Reading a Pay Statement</a:t>
            </a:r>
          </a:p>
        </p:txBody>
      </p:sp>
    </p:spTree>
    <p:extLst>
      <p:ext uri="{BB962C8B-B14F-4D97-AF65-F5344CB8AC3E}">
        <p14:creationId xmlns:p14="http://schemas.microsoft.com/office/powerpoint/2010/main" val="321706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0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000"/>
                            </p:stCondLst>
                            <p:childTnLst>
                              <p:par>
                                <p:cTn id="2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0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0" grpId="2" animBg="1"/>
      <p:bldP spid="21" grpId="0" animBg="1"/>
      <p:bldP spid="21" grpId="1" animBg="1"/>
      <p:bldP spid="22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/>
          <p:cNvSpPr txBox="1">
            <a:spLocks/>
          </p:cNvSpPr>
          <p:nvPr/>
        </p:nvSpPr>
        <p:spPr>
          <a:xfrm>
            <a:off x="0" y="2244731"/>
            <a:ext cx="4112567" cy="2326595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400" dirty="0">
              <a:solidFill>
                <a:srgbClr val="073E87">
                  <a:lumMod val="75000"/>
                </a:srgb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FICA is the       Federal Insurance Contribution Act</a:t>
            </a:r>
          </a:p>
          <a:p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(1935)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49402B7-ECB7-49D5-B787-55C67A8AFAF6}"/>
              </a:ext>
            </a:extLst>
          </p:cNvPr>
          <p:cNvSpPr txBox="1">
            <a:spLocks/>
          </p:cNvSpPr>
          <p:nvPr/>
        </p:nvSpPr>
        <p:spPr>
          <a:xfrm>
            <a:off x="4257066" y="1000502"/>
            <a:ext cx="4736805" cy="2326595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63550" indent="-463550" algn="l"/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OASDI </a:t>
            </a: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(old age, survivor, and disability insurance), a.k.a. Social Security</a:t>
            </a:r>
          </a:p>
          <a:p>
            <a:pPr marL="395288" indent="-28575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Employee and employer</a:t>
            </a:r>
          </a:p>
          <a:p>
            <a:pPr marL="395288" indent="-28575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6.2% </a:t>
            </a:r>
          </a:p>
          <a:p>
            <a:pPr marL="395288" indent="-28575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$147,000 </a:t>
            </a:r>
            <a:r>
              <a:rPr lang="en-US" sz="24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(2022)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2CA09C-8723-45DE-B854-77BA8DBF6528}"/>
              </a:ext>
            </a:extLst>
          </p:cNvPr>
          <p:cNvSpPr txBox="1">
            <a:spLocks/>
          </p:cNvSpPr>
          <p:nvPr/>
        </p:nvSpPr>
        <p:spPr>
          <a:xfrm>
            <a:off x="4257066" y="3408029"/>
            <a:ext cx="5146239" cy="2692520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63550" indent="-463550" algn="l"/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Medicare – </a:t>
            </a:r>
            <a:r>
              <a:rPr lang="en-US" sz="26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healthcare for   ages 65 and older </a:t>
            </a:r>
          </a:p>
          <a:p>
            <a:pPr marL="395288" indent="-285750" algn="l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Employee and employer</a:t>
            </a:r>
          </a:p>
          <a:p>
            <a:pPr marL="395288" indent="-285750" algn="l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1.45% on all earned wages</a:t>
            </a:r>
          </a:p>
          <a:p>
            <a:pPr marL="395288" indent="-285750" algn="l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0.9% HI </a:t>
            </a:r>
            <a:r>
              <a:rPr lang="en-US" sz="2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(high income) </a:t>
            </a:r>
            <a:r>
              <a:rPr lang="en-US" sz="26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surcharge</a:t>
            </a:r>
            <a:r>
              <a:rPr lang="en-US" sz="24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endParaRPr lang="en-US" sz="2600" dirty="0">
              <a:solidFill>
                <a:srgbClr val="073E87">
                  <a:lumMod val="75000"/>
                </a:srgb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0687359-B64E-4706-A43F-E9158A5BE60C}"/>
              </a:ext>
            </a:extLst>
          </p:cNvPr>
          <p:cNvSpPr txBox="1">
            <a:spLocks/>
          </p:cNvSpPr>
          <p:nvPr/>
        </p:nvSpPr>
        <p:spPr>
          <a:xfrm>
            <a:off x="0" y="5884114"/>
            <a:ext cx="9144000" cy="1208463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68375" indent="-968375" algn="l"/>
            <a:r>
              <a:rPr lang="en-US" sz="2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Note:  If you are self-employed you get to pay both employer and employee portions!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5CEF077-C013-40F5-B4C1-98051171CCD8}"/>
              </a:ext>
            </a:extLst>
          </p:cNvPr>
          <p:cNvSpPr txBox="1">
            <a:spLocks/>
          </p:cNvSpPr>
          <p:nvPr/>
        </p:nvSpPr>
        <p:spPr>
          <a:xfrm>
            <a:off x="3511" y="-11373"/>
            <a:ext cx="9144000" cy="665160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dirty="0"/>
              <a:t>What is FICA?</a:t>
            </a:r>
          </a:p>
        </p:txBody>
      </p:sp>
    </p:spTree>
    <p:extLst>
      <p:ext uri="{BB962C8B-B14F-4D97-AF65-F5344CB8AC3E}">
        <p14:creationId xmlns:p14="http://schemas.microsoft.com/office/powerpoint/2010/main" val="16429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981341" y="990595"/>
            <a:ext cx="4957973" cy="39152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itle 3"/>
          <p:cNvSpPr txBox="1">
            <a:spLocks/>
          </p:cNvSpPr>
          <p:nvPr/>
        </p:nvSpPr>
        <p:spPr>
          <a:xfrm>
            <a:off x="3404043" y="1784911"/>
            <a:ext cx="4112567" cy="2326595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400" dirty="0">
              <a:solidFill>
                <a:srgbClr val="073E87">
                  <a:lumMod val="75000"/>
                </a:srgb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How often do you review your pay statement?</a:t>
            </a:r>
          </a:p>
        </p:txBody>
      </p:sp>
      <p:sp>
        <p:nvSpPr>
          <p:cNvPr id="16" name="Cloud 15"/>
          <p:cNvSpPr/>
          <p:nvPr/>
        </p:nvSpPr>
        <p:spPr>
          <a:xfrm>
            <a:off x="2128607" y="444510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723473" y="4132122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BBE4BE-E6F7-4561-853E-04C107FDC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</a:t>
            </a:r>
          </a:p>
        </p:txBody>
      </p:sp>
    </p:spTree>
    <p:extLst>
      <p:ext uri="{BB962C8B-B14F-4D97-AF65-F5344CB8AC3E}">
        <p14:creationId xmlns:p14="http://schemas.microsoft.com/office/powerpoint/2010/main" val="247768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  <p:bldP spid="16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1DB52F3-6374-4C9B-A3FB-EFFEA8B7FE0C}"/>
              </a:ext>
            </a:extLst>
          </p:cNvPr>
          <p:cNvSpPr txBox="1">
            <a:spLocks/>
          </p:cNvSpPr>
          <p:nvPr/>
        </p:nvSpPr>
        <p:spPr>
          <a:xfrm>
            <a:off x="1044331" y="2606737"/>
            <a:ext cx="7083669" cy="13851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1F497D"/>
                </a:solidFill>
              </a:rPr>
              <a:t>Why is this important?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406E6C3-E923-4524-8E79-E27FCF605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16000" y="1595821"/>
            <a:ext cx="71120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1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04800" y="977900"/>
            <a:ext cx="8382000" cy="51054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endParaRPr lang="en-US" sz="4800" dirty="0">
              <a:solidFill>
                <a:srgbClr val="073E87">
                  <a:lumMod val="75000"/>
                </a:srgbClr>
              </a:solidFill>
            </a:endParaRPr>
          </a:p>
          <a:p>
            <a:pPr algn="ctr"/>
            <a:r>
              <a:rPr lang="en-US" sz="4800" dirty="0">
                <a:solidFill>
                  <a:srgbClr val="073E87">
                    <a:lumMod val="75000"/>
                  </a:srgbClr>
                </a:solidFill>
              </a:rPr>
              <a:t>Building Your Financial House</a:t>
            </a:r>
          </a:p>
          <a:p>
            <a:pPr algn="ctr"/>
            <a:r>
              <a:rPr lang="en-US" sz="4800" dirty="0">
                <a:solidFill>
                  <a:srgbClr val="073E87">
                    <a:lumMod val="75000"/>
                  </a:srgbClr>
                </a:solidFill>
              </a:rPr>
              <a:t>WELCOME</a:t>
            </a:r>
          </a:p>
          <a:p>
            <a:pPr algn="ctr"/>
            <a:endParaRPr lang="en-US" sz="2400" dirty="0">
              <a:solidFill>
                <a:srgbClr val="073E87">
                  <a:lumMod val="75000"/>
                </a:srgbClr>
              </a:solidFill>
            </a:endParaRPr>
          </a:p>
          <a:p>
            <a:pPr algn="ctr"/>
            <a:endParaRPr lang="en-US" sz="2400" dirty="0">
              <a:solidFill>
                <a:srgbClr val="073E87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6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981341" y="990595"/>
            <a:ext cx="4957973" cy="39152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15"/>
          <p:cNvSpPr/>
          <p:nvPr/>
        </p:nvSpPr>
        <p:spPr>
          <a:xfrm>
            <a:off x="2128607" y="444510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723473" y="4132122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3299008" y="1565073"/>
            <a:ext cx="4322637" cy="2431657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Other than a paycheck, what are some benefits to working for a company/organization?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DBF0F48-401A-4429-9551-2E390EB3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Chat Box</a:t>
            </a:r>
          </a:p>
        </p:txBody>
      </p:sp>
    </p:spTree>
    <p:extLst>
      <p:ext uri="{BB962C8B-B14F-4D97-AF65-F5344CB8AC3E}">
        <p14:creationId xmlns:p14="http://schemas.microsoft.com/office/powerpoint/2010/main" val="210015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Than a Paycheck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667B710-1B98-4184-B0F4-A4673FFA2F21}"/>
              </a:ext>
            </a:extLst>
          </p:cNvPr>
          <p:cNvSpPr txBox="1">
            <a:spLocks/>
          </p:cNvSpPr>
          <p:nvPr/>
        </p:nvSpPr>
        <p:spPr>
          <a:xfrm>
            <a:off x="900553" y="1420005"/>
            <a:ext cx="7342894" cy="2410453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/>
              <a:t>We want YOU </a:t>
            </a:r>
          </a:p>
          <a:p>
            <a:pPr algn="ctr"/>
            <a:r>
              <a:rPr lang="en-US" sz="4000" dirty="0"/>
              <a:t>to WANT </a:t>
            </a:r>
          </a:p>
          <a:p>
            <a:pPr algn="ctr"/>
            <a:r>
              <a:rPr lang="en-US" sz="4000" dirty="0"/>
              <a:t>to WORK HERE!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A3344D-B212-481D-B5F8-3A0317790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3839875"/>
            <a:ext cx="9144000" cy="272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3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 Benefits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667B710-1B98-4184-B0F4-A4673FFA2F21}"/>
              </a:ext>
            </a:extLst>
          </p:cNvPr>
          <p:cNvSpPr txBox="1">
            <a:spLocks/>
          </p:cNvSpPr>
          <p:nvPr/>
        </p:nvSpPr>
        <p:spPr>
          <a:xfrm>
            <a:off x="624166" y="1608193"/>
            <a:ext cx="2581834" cy="189120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/>
              <a:t>What should we look for?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B63C81-042C-4717-8031-1F8A8462CA33}"/>
              </a:ext>
            </a:extLst>
          </p:cNvPr>
          <p:cNvSpPr txBox="1">
            <a:spLocks/>
          </p:cNvSpPr>
          <p:nvPr/>
        </p:nvSpPr>
        <p:spPr>
          <a:xfrm>
            <a:off x="3374259" y="1194399"/>
            <a:ext cx="5522091" cy="53946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EC25663-1789-4DA6-BAAB-D22BC1881371}"/>
              </a:ext>
            </a:extLst>
          </p:cNvPr>
          <p:cNvSpPr txBox="1">
            <a:spLocks/>
          </p:cNvSpPr>
          <p:nvPr/>
        </p:nvSpPr>
        <p:spPr>
          <a:xfrm>
            <a:off x="4534434" y="1113885"/>
            <a:ext cx="4333341" cy="287981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497D"/>
                </a:solidFill>
              </a:rPr>
              <a:t>Stay healthy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497D"/>
                </a:solidFill>
              </a:rPr>
              <a:t>Learn more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497D"/>
                </a:solidFill>
              </a:rPr>
              <a:t>Advancement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497D"/>
                </a:solidFill>
              </a:rPr>
              <a:t>Secure future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BC7FA8-950D-4C4E-9A45-DB088F4D5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3839875"/>
            <a:ext cx="9144000" cy="272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7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 Benefits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667B710-1B98-4184-B0F4-A4673FFA2F21}"/>
              </a:ext>
            </a:extLst>
          </p:cNvPr>
          <p:cNvSpPr txBox="1">
            <a:spLocks/>
          </p:cNvSpPr>
          <p:nvPr/>
        </p:nvSpPr>
        <p:spPr>
          <a:xfrm>
            <a:off x="624166" y="1608193"/>
            <a:ext cx="2581834" cy="189120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/>
              <a:t>Also: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B63C81-042C-4717-8031-1F8A8462CA33}"/>
              </a:ext>
            </a:extLst>
          </p:cNvPr>
          <p:cNvSpPr txBox="1">
            <a:spLocks/>
          </p:cNvSpPr>
          <p:nvPr/>
        </p:nvSpPr>
        <p:spPr>
          <a:xfrm>
            <a:off x="3374259" y="1194399"/>
            <a:ext cx="5522091" cy="53946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EC25663-1789-4DA6-BAAB-D22BC1881371}"/>
              </a:ext>
            </a:extLst>
          </p:cNvPr>
          <p:cNvSpPr txBox="1">
            <a:spLocks/>
          </p:cNvSpPr>
          <p:nvPr/>
        </p:nvSpPr>
        <p:spPr>
          <a:xfrm>
            <a:off x="4534434" y="1113885"/>
            <a:ext cx="4333341" cy="287981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497D"/>
                </a:solidFill>
              </a:rPr>
              <a:t>Free stuff!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497D"/>
                </a:solidFill>
              </a:rPr>
              <a:t>Discounts!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497D"/>
                </a:solidFill>
              </a:rPr>
              <a:t>Lower taxes!</a:t>
            </a:r>
          </a:p>
        </p:txBody>
      </p:sp>
      <p:pic>
        <p:nvPicPr>
          <p:cNvPr id="11" name="Picture 2" descr="white ceramic mug and saucer with coffee beans on brown textile">
            <a:extLst>
              <a:ext uri="{FF2B5EF4-FFF2-40B4-BE49-F238E27FC236}">
                <a16:creationId xmlns:a16="http://schemas.microsoft.com/office/drawing/2014/main" id="{C4140CC7-B494-40DC-AFB5-0DE828EF9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89" y="4444773"/>
            <a:ext cx="3029476" cy="19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1CC8A3-B96C-4666-B7D1-380922279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603391" y="4450375"/>
            <a:ext cx="3937218" cy="1981733"/>
          </a:xfrm>
          <a:prstGeom prst="rect">
            <a:avLst/>
          </a:prstGeom>
        </p:spPr>
      </p:pic>
      <p:pic>
        <p:nvPicPr>
          <p:cNvPr id="8" name="Picture 3" descr="M:\iStock Photos-Financial Education\BYFH Module IV - CT Images\iStock Financial Records.jpg">
            <a:extLst>
              <a:ext uri="{FF2B5EF4-FFF2-40B4-BE49-F238E27FC236}">
                <a16:creationId xmlns:a16="http://schemas.microsoft.com/office/drawing/2014/main" id="{B794574B-9FD5-4F7A-A69C-739319BAD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75101" y="4450375"/>
            <a:ext cx="2978387" cy="1974049"/>
          </a:xfrm>
          <a:prstGeom prst="rect">
            <a:avLst/>
          </a:prstGeom>
          <a:noFill/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BC7FA8-950D-4C4E-9A45-DB088F4D53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0" y="3839875"/>
            <a:ext cx="9144000" cy="272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0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Arrow: Right 46">
            <a:extLst>
              <a:ext uri="{FF2B5EF4-FFF2-40B4-BE49-F238E27FC236}">
                <a16:creationId xmlns:a16="http://schemas.microsoft.com/office/drawing/2014/main" id="{D7A484CA-36FC-4B49-8668-C52C9CAF8ED4}"/>
              </a:ext>
            </a:extLst>
          </p:cNvPr>
          <p:cNvSpPr/>
          <p:nvPr/>
        </p:nvSpPr>
        <p:spPr>
          <a:xfrm>
            <a:off x="1565652" y="5059863"/>
            <a:ext cx="2110998" cy="826642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Other</a:t>
            </a: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50072D5C-BFAE-4C4E-8AE3-9E14B0D421F9}"/>
              </a:ext>
            </a:extLst>
          </p:cNvPr>
          <p:cNvSpPr/>
          <p:nvPr/>
        </p:nvSpPr>
        <p:spPr>
          <a:xfrm>
            <a:off x="1565652" y="4252270"/>
            <a:ext cx="2110998" cy="826643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Paid Time Off</a:t>
            </a: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A82CC681-7541-4B47-A977-13142E3324D2}"/>
              </a:ext>
            </a:extLst>
          </p:cNvPr>
          <p:cNvSpPr/>
          <p:nvPr/>
        </p:nvSpPr>
        <p:spPr>
          <a:xfrm>
            <a:off x="1565653" y="3397031"/>
            <a:ext cx="2110998" cy="832379"/>
          </a:xfrm>
          <a:prstGeom prst="rightArrow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Retirement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737677"/>
            <a:ext cx="2110999" cy="828396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Gadugi" panose="020B0502040204020203" pitchFamily="34" charset="0"/>
                <a:ea typeface="Gadugi" panose="020B0502040204020203" pitchFamily="34" charset="0"/>
              </a:rPr>
              <a:t>Health</a:t>
            </a:r>
            <a:endParaRPr lang="en-US" sz="2000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DF449D0A-FA10-4176-B151-C79A10392ECD}"/>
              </a:ext>
            </a:extLst>
          </p:cNvPr>
          <p:cNvSpPr/>
          <p:nvPr/>
        </p:nvSpPr>
        <p:spPr>
          <a:xfrm>
            <a:off x="1565651" y="2543711"/>
            <a:ext cx="2110999" cy="83154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Insurance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14F14A-4DB6-414B-8E63-97495310AA9F}"/>
              </a:ext>
            </a:extLst>
          </p:cNvPr>
          <p:cNvSpPr/>
          <p:nvPr/>
        </p:nvSpPr>
        <p:spPr>
          <a:xfrm>
            <a:off x="4227225" y="1695097"/>
            <a:ext cx="4916775" cy="4235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AAB75A2-7387-449D-BDDE-B19AB2A182D5}"/>
              </a:ext>
            </a:extLst>
          </p:cNvPr>
          <p:cNvSpPr txBox="1">
            <a:spLocks/>
          </p:cNvSpPr>
          <p:nvPr/>
        </p:nvSpPr>
        <p:spPr>
          <a:xfrm>
            <a:off x="4227225" y="1695096"/>
            <a:ext cx="4916775" cy="41914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341313" indent="-341313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Medical plans 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(HMO/PPO)</a:t>
            </a:r>
          </a:p>
          <a:p>
            <a:pPr marL="341313" indent="-341313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Prescription drugs</a:t>
            </a:r>
          </a:p>
          <a:p>
            <a:pPr marL="341313" indent="-341313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Dental/Vision</a:t>
            </a:r>
          </a:p>
          <a:p>
            <a:pPr marL="341313" indent="-341313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Hearing</a:t>
            </a:r>
          </a:p>
          <a:p>
            <a:pPr marL="341313" indent="-341313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Long-term care</a:t>
            </a:r>
          </a:p>
          <a:p>
            <a:pPr marL="341313" indent="-341313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Health Savings (HSA’s)</a:t>
            </a:r>
          </a:p>
          <a:p>
            <a:pPr marL="341313" indent="-341313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Flexible Spending (FSA’s)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3E1F151-0F30-43F9-9D44-D00BC5FD1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Benefits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695096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717E259-2253-4549-AC4E-04EA2E7895E6}"/>
              </a:ext>
            </a:extLst>
          </p:cNvPr>
          <p:cNvSpPr/>
          <p:nvPr/>
        </p:nvSpPr>
        <p:spPr>
          <a:xfrm>
            <a:off x="2955" y="2610705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6CFA46FA-C460-4E85-9EA8-3F928E3FF4F1}"/>
              </a:ext>
            </a:extLst>
          </p:cNvPr>
          <p:cNvSpPr/>
          <p:nvPr/>
        </p:nvSpPr>
        <p:spPr>
          <a:xfrm>
            <a:off x="2955" y="3539580"/>
            <a:ext cx="1562697" cy="538844"/>
          </a:xfrm>
          <a:custGeom>
            <a:avLst/>
            <a:gdLst>
              <a:gd name="connsiteX0" fmla="*/ 0 w 1562697"/>
              <a:gd name="connsiteY0" fmla="*/ 0 h 778516"/>
              <a:gd name="connsiteX1" fmla="*/ 1562697 w 1562697"/>
              <a:gd name="connsiteY1" fmla="*/ 89167 h 778516"/>
              <a:gd name="connsiteX2" fmla="*/ 1562697 w 1562697"/>
              <a:gd name="connsiteY2" fmla="*/ 689814 h 778516"/>
              <a:gd name="connsiteX3" fmla="*/ 0 w 1562697"/>
              <a:gd name="connsiteY3" fmla="*/ 778516 h 778516"/>
              <a:gd name="connsiteX4" fmla="*/ 0 w 1562697"/>
              <a:gd name="connsiteY4" fmla="*/ 0 h 778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778516">
                <a:moveTo>
                  <a:pt x="0" y="0"/>
                </a:moveTo>
                <a:lnTo>
                  <a:pt x="1562697" y="89167"/>
                </a:lnTo>
                <a:lnTo>
                  <a:pt x="1562697" y="689814"/>
                </a:lnTo>
                <a:lnTo>
                  <a:pt x="0" y="778516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FC02979-501E-443A-B6B6-E52411DE008C}"/>
              </a:ext>
            </a:extLst>
          </p:cNvPr>
          <p:cNvSpPr/>
          <p:nvPr/>
        </p:nvSpPr>
        <p:spPr>
          <a:xfrm>
            <a:off x="-12810" y="4459787"/>
            <a:ext cx="1578462" cy="556997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804743">
                <a:moveTo>
                  <a:pt x="1578462" y="0"/>
                </a:moveTo>
                <a:lnTo>
                  <a:pt x="1578462" y="600647"/>
                </a:lnTo>
                <a:lnTo>
                  <a:pt x="0" y="804743"/>
                </a:lnTo>
                <a:lnTo>
                  <a:pt x="0" y="138805"/>
                </a:lnTo>
                <a:lnTo>
                  <a:pt x="1578462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EC91026-E5B5-42C6-A4DD-5F859D58086D}"/>
              </a:ext>
            </a:extLst>
          </p:cNvPr>
          <p:cNvSpPr/>
          <p:nvPr/>
        </p:nvSpPr>
        <p:spPr>
          <a:xfrm>
            <a:off x="-12810" y="5262531"/>
            <a:ext cx="1578462" cy="667677"/>
          </a:xfrm>
          <a:custGeom>
            <a:avLst/>
            <a:gdLst>
              <a:gd name="connsiteX0" fmla="*/ 1578462 w 1578462"/>
              <a:gd name="connsiteY0" fmla="*/ 0 h 964652"/>
              <a:gd name="connsiteX1" fmla="*/ 1578462 w 1578462"/>
              <a:gd name="connsiteY1" fmla="*/ 600647 h 964652"/>
              <a:gd name="connsiteX2" fmla="*/ 0 w 1578462"/>
              <a:gd name="connsiteY2" fmla="*/ 964652 h 964652"/>
              <a:gd name="connsiteX3" fmla="*/ 0 w 1578462"/>
              <a:gd name="connsiteY3" fmla="*/ 315269 h 964652"/>
              <a:gd name="connsiteX4" fmla="*/ 1578462 w 1578462"/>
              <a:gd name="connsiteY4" fmla="*/ 0 h 96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964652">
                <a:moveTo>
                  <a:pt x="1578462" y="0"/>
                </a:moveTo>
                <a:lnTo>
                  <a:pt x="1578462" y="600647"/>
                </a:lnTo>
                <a:lnTo>
                  <a:pt x="0" y="964652"/>
                </a:lnTo>
                <a:lnTo>
                  <a:pt x="0" y="315269"/>
                </a:lnTo>
                <a:lnTo>
                  <a:pt x="1578462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06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6" grpId="0" animBg="1"/>
      <p:bldP spid="46" grpId="1" animBg="1"/>
      <p:bldP spid="45" grpId="0" animBg="1"/>
      <p:bldP spid="45" grpId="1" animBg="1"/>
      <p:bldP spid="43" grpId="0" animBg="1"/>
      <p:bldP spid="44" grpId="0" animBg="1"/>
      <p:bldP spid="44" grpId="1" animBg="1"/>
      <p:bldP spid="24" grpId="0" animBg="1"/>
      <p:bldP spid="36" grpId="0" animBg="1"/>
      <p:bldP spid="35" grpId="0" animBg="1"/>
      <p:bldP spid="35" grpId="1" animBg="1"/>
      <p:bldP spid="34" grpId="0" animBg="1"/>
      <p:bldP spid="34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737677"/>
            <a:ext cx="2110999" cy="828396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Health</a:t>
            </a: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DF449D0A-FA10-4176-B151-C79A10392ECD}"/>
              </a:ext>
            </a:extLst>
          </p:cNvPr>
          <p:cNvSpPr/>
          <p:nvPr/>
        </p:nvSpPr>
        <p:spPr>
          <a:xfrm>
            <a:off x="1565651" y="2543711"/>
            <a:ext cx="2110999" cy="83154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Insurance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14F14A-4DB6-414B-8E63-97495310AA9F}"/>
              </a:ext>
            </a:extLst>
          </p:cNvPr>
          <p:cNvSpPr/>
          <p:nvPr/>
        </p:nvSpPr>
        <p:spPr>
          <a:xfrm>
            <a:off x="4227225" y="1695097"/>
            <a:ext cx="4916775" cy="4235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AAB75A2-7387-449D-BDDE-B19AB2A182D5}"/>
              </a:ext>
            </a:extLst>
          </p:cNvPr>
          <p:cNvSpPr txBox="1">
            <a:spLocks/>
          </p:cNvSpPr>
          <p:nvPr/>
        </p:nvSpPr>
        <p:spPr>
          <a:xfrm>
            <a:off x="4227225" y="1695096"/>
            <a:ext cx="4916775" cy="41914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Life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Dependent life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Short-term disability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Long-term disability 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Critical illness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Property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  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3E1F151-0F30-43F9-9D44-D00BC5FD1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Benefits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695096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717E259-2253-4549-AC4E-04EA2E7895E6}"/>
              </a:ext>
            </a:extLst>
          </p:cNvPr>
          <p:cNvSpPr/>
          <p:nvPr/>
        </p:nvSpPr>
        <p:spPr>
          <a:xfrm>
            <a:off x="2955" y="2610705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4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75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75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1" animBg="1"/>
      <p:bldP spid="44" grpId="0" animBg="1"/>
      <p:bldP spid="21" grpId="0" build="allAtOnce"/>
      <p:bldP spid="36" grpId="1" animBg="1"/>
      <p:bldP spid="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737677"/>
            <a:ext cx="2110999" cy="828396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Health</a:t>
            </a: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DF449D0A-FA10-4176-B151-C79A10392ECD}"/>
              </a:ext>
            </a:extLst>
          </p:cNvPr>
          <p:cNvSpPr/>
          <p:nvPr/>
        </p:nvSpPr>
        <p:spPr>
          <a:xfrm>
            <a:off x="1565651" y="2543711"/>
            <a:ext cx="2110999" cy="83154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Insurance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14F14A-4DB6-414B-8E63-97495310AA9F}"/>
              </a:ext>
            </a:extLst>
          </p:cNvPr>
          <p:cNvSpPr/>
          <p:nvPr/>
        </p:nvSpPr>
        <p:spPr>
          <a:xfrm>
            <a:off x="4227225" y="1695097"/>
            <a:ext cx="4916775" cy="4235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AAB75A2-7387-449D-BDDE-B19AB2A182D5}"/>
              </a:ext>
            </a:extLst>
          </p:cNvPr>
          <p:cNvSpPr txBox="1">
            <a:spLocks/>
          </p:cNvSpPr>
          <p:nvPr/>
        </p:nvSpPr>
        <p:spPr>
          <a:xfrm>
            <a:off x="4227225" y="1695096"/>
            <a:ext cx="4916775" cy="41914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  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3E1F151-0F30-43F9-9D44-D00BC5FD1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Benefits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695096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717E259-2253-4549-AC4E-04EA2E7895E6}"/>
              </a:ext>
            </a:extLst>
          </p:cNvPr>
          <p:cNvSpPr/>
          <p:nvPr/>
        </p:nvSpPr>
        <p:spPr>
          <a:xfrm>
            <a:off x="2955" y="2610705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B176A44-06E5-48B0-8083-5658D36ECFF5}"/>
              </a:ext>
            </a:extLst>
          </p:cNvPr>
          <p:cNvSpPr/>
          <p:nvPr/>
        </p:nvSpPr>
        <p:spPr>
          <a:xfrm>
            <a:off x="1565653" y="3397031"/>
            <a:ext cx="2110998" cy="832379"/>
          </a:xfrm>
          <a:prstGeom prst="rightArrow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Retirement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15F9CA0-2684-4961-8474-7C20006DDA05}"/>
              </a:ext>
            </a:extLst>
          </p:cNvPr>
          <p:cNvSpPr/>
          <p:nvPr/>
        </p:nvSpPr>
        <p:spPr>
          <a:xfrm>
            <a:off x="2955" y="3539580"/>
            <a:ext cx="1562697" cy="538844"/>
          </a:xfrm>
          <a:custGeom>
            <a:avLst/>
            <a:gdLst>
              <a:gd name="connsiteX0" fmla="*/ 0 w 1562697"/>
              <a:gd name="connsiteY0" fmla="*/ 0 h 778516"/>
              <a:gd name="connsiteX1" fmla="*/ 1562697 w 1562697"/>
              <a:gd name="connsiteY1" fmla="*/ 89167 h 778516"/>
              <a:gd name="connsiteX2" fmla="*/ 1562697 w 1562697"/>
              <a:gd name="connsiteY2" fmla="*/ 689814 h 778516"/>
              <a:gd name="connsiteX3" fmla="*/ 0 w 1562697"/>
              <a:gd name="connsiteY3" fmla="*/ 778516 h 778516"/>
              <a:gd name="connsiteX4" fmla="*/ 0 w 1562697"/>
              <a:gd name="connsiteY4" fmla="*/ 0 h 778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778516">
                <a:moveTo>
                  <a:pt x="0" y="0"/>
                </a:moveTo>
                <a:lnTo>
                  <a:pt x="1562697" y="89167"/>
                </a:lnTo>
                <a:lnTo>
                  <a:pt x="1562697" y="689814"/>
                </a:lnTo>
                <a:lnTo>
                  <a:pt x="0" y="778516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2B592C-0552-44A8-A741-C40CA179FDA3}"/>
              </a:ext>
            </a:extLst>
          </p:cNvPr>
          <p:cNvSpPr txBox="1">
            <a:spLocks/>
          </p:cNvSpPr>
          <p:nvPr/>
        </p:nvSpPr>
        <p:spPr>
          <a:xfrm>
            <a:off x="4224644" y="1692512"/>
            <a:ext cx="5616779" cy="41914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341313" indent="-341313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Pension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(a.k.a. defined benefit)</a:t>
            </a:r>
          </a:p>
          <a:p>
            <a:pPr marL="341313" indent="-341313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Savings Plans: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(defined contribution)</a:t>
            </a:r>
          </a:p>
          <a:p>
            <a:pPr marL="341313" indent="-341313">
              <a:spcBef>
                <a:spcPts val="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   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401(k)/403(b)/457</a:t>
            </a:r>
          </a:p>
          <a:p>
            <a:pPr marL="341313" indent="-341313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Profit Sharing</a:t>
            </a:r>
          </a:p>
          <a:p>
            <a:pPr marL="341313" indent="-341313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Employee Stock Ownership</a:t>
            </a:r>
          </a:p>
          <a:p>
            <a:pPr marL="341313" indent="-341313">
              <a:spcBef>
                <a:spcPts val="3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   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(ESOP’s)</a:t>
            </a:r>
          </a:p>
          <a:p>
            <a:pPr marL="341313" indent="-341313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Retiree Health</a:t>
            </a:r>
          </a:p>
          <a:p>
            <a:pPr marL="341313" indent="-341313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Memberships</a:t>
            </a:r>
          </a:p>
        </p:txBody>
      </p:sp>
    </p:spTree>
    <p:extLst>
      <p:ext uri="{BB962C8B-B14F-4D97-AF65-F5344CB8AC3E}">
        <p14:creationId xmlns:p14="http://schemas.microsoft.com/office/powerpoint/2010/main" val="354343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7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7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75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75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75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36" grpId="0" animBg="1"/>
      <p:bldP spid="35" grpId="0" animBg="1"/>
      <p:bldP spid="9" grpId="0" animBg="1"/>
      <p:bldP spid="10" grpId="0" animBg="1"/>
      <p:bldP spid="11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737677"/>
            <a:ext cx="2110999" cy="828396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Health</a:t>
            </a: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DF449D0A-FA10-4176-B151-C79A10392ECD}"/>
              </a:ext>
            </a:extLst>
          </p:cNvPr>
          <p:cNvSpPr/>
          <p:nvPr/>
        </p:nvSpPr>
        <p:spPr>
          <a:xfrm>
            <a:off x="1565651" y="2543711"/>
            <a:ext cx="2110999" cy="83154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Insurance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14F14A-4DB6-414B-8E63-97495310AA9F}"/>
              </a:ext>
            </a:extLst>
          </p:cNvPr>
          <p:cNvSpPr/>
          <p:nvPr/>
        </p:nvSpPr>
        <p:spPr>
          <a:xfrm>
            <a:off x="4227225" y="1695097"/>
            <a:ext cx="4916775" cy="4235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AAB75A2-7387-449D-BDDE-B19AB2A182D5}"/>
              </a:ext>
            </a:extLst>
          </p:cNvPr>
          <p:cNvSpPr txBox="1">
            <a:spLocks/>
          </p:cNvSpPr>
          <p:nvPr/>
        </p:nvSpPr>
        <p:spPr>
          <a:xfrm>
            <a:off x="4227225" y="1695096"/>
            <a:ext cx="4916775" cy="41914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  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3E1F151-0F30-43F9-9D44-D00BC5FD1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Benefits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695096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717E259-2253-4549-AC4E-04EA2E7895E6}"/>
              </a:ext>
            </a:extLst>
          </p:cNvPr>
          <p:cNvSpPr/>
          <p:nvPr/>
        </p:nvSpPr>
        <p:spPr>
          <a:xfrm>
            <a:off x="2955" y="2610705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B176A44-06E5-48B0-8083-5658D36ECFF5}"/>
              </a:ext>
            </a:extLst>
          </p:cNvPr>
          <p:cNvSpPr/>
          <p:nvPr/>
        </p:nvSpPr>
        <p:spPr>
          <a:xfrm>
            <a:off x="1565653" y="3397031"/>
            <a:ext cx="2110998" cy="832379"/>
          </a:xfrm>
          <a:prstGeom prst="rightArrow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Retirement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15F9CA0-2684-4961-8474-7C20006DDA05}"/>
              </a:ext>
            </a:extLst>
          </p:cNvPr>
          <p:cNvSpPr/>
          <p:nvPr/>
        </p:nvSpPr>
        <p:spPr>
          <a:xfrm>
            <a:off x="2955" y="3539580"/>
            <a:ext cx="1562697" cy="538844"/>
          </a:xfrm>
          <a:custGeom>
            <a:avLst/>
            <a:gdLst>
              <a:gd name="connsiteX0" fmla="*/ 0 w 1562697"/>
              <a:gd name="connsiteY0" fmla="*/ 0 h 778516"/>
              <a:gd name="connsiteX1" fmla="*/ 1562697 w 1562697"/>
              <a:gd name="connsiteY1" fmla="*/ 89167 h 778516"/>
              <a:gd name="connsiteX2" fmla="*/ 1562697 w 1562697"/>
              <a:gd name="connsiteY2" fmla="*/ 689814 h 778516"/>
              <a:gd name="connsiteX3" fmla="*/ 0 w 1562697"/>
              <a:gd name="connsiteY3" fmla="*/ 778516 h 778516"/>
              <a:gd name="connsiteX4" fmla="*/ 0 w 1562697"/>
              <a:gd name="connsiteY4" fmla="*/ 0 h 778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778516">
                <a:moveTo>
                  <a:pt x="0" y="0"/>
                </a:moveTo>
                <a:lnTo>
                  <a:pt x="1562697" y="89167"/>
                </a:lnTo>
                <a:lnTo>
                  <a:pt x="1562697" y="689814"/>
                </a:lnTo>
                <a:lnTo>
                  <a:pt x="0" y="778516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2B592C-0552-44A8-A741-C40CA179FDA3}"/>
              </a:ext>
            </a:extLst>
          </p:cNvPr>
          <p:cNvSpPr txBox="1">
            <a:spLocks/>
          </p:cNvSpPr>
          <p:nvPr/>
        </p:nvSpPr>
        <p:spPr>
          <a:xfrm>
            <a:off x="4224644" y="1692512"/>
            <a:ext cx="5616779" cy="41914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Annual/Vacation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Personal Days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Holidays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Sick Time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Family Medical Leave Act 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(FMLA)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Bereavement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Comp Time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8AB6BFBD-04B4-43B5-B92A-75C05BD82E49}"/>
              </a:ext>
            </a:extLst>
          </p:cNvPr>
          <p:cNvSpPr/>
          <p:nvPr/>
        </p:nvSpPr>
        <p:spPr>
          <a:xfrm>
            <a:off x="1565652" y="4252270"/>
            <a:ext cx="2110998" cy="826643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Paid Time Off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AE115FD-AB8C-4372-8AA4-D91BB56BC7EB}"/>
              </a:ext>
            </a:extLst>
          </p:cNvPr>
          <p:cNvSpPr/>
          <p:nvPr/>
        </p:nvSpPr>
        <p:spPr>
          <a:xfrm>
            <a:off x="-12810" y="4459787"/>
            <a:ext cx="1578462" cy="556997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804743">
                <a:moveTo>
                  <a:pt x="1578462" y="0"/>
                </a:moveTo>
                <a:lnTo>
                  <a:pt x="1578462" y="600647"/>
                </a:lnTo>
                <a:lnTo>
                  <a:pt x="0" y="804743"/>
                </a:lnTo>
                <a:lnTo>
                  <a:pt x="0" y="138805"/>
                </a:lnTo>
                <a:lnTo>
                  <a:pt x="1578462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3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7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7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7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75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75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75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75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36" grpId="0" animBg="1"/>
      <p:bldP spid="35" grpId="0" animBg="1"/>
      <p:bldP spid="9" grpId="0" animBg="1"/>
      <p:bldP spid="10" grpId="0" animBg="1"/>
      <p:bldP spid="11" grpId="0" build="allAtOnce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737677"/>
            <a:ext cx="2110999" cy="828396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Health</a:t>
            </a: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DF449D0A-FA10-4176-B151-C79A10392ECD}"/>
              </a:ext>
            </a:extLst>
          </p:cNvPr>
          <p:cNvSpPr/>
          <p:nvPr/>
        </p:nvSpPr>
        <p:spPr>
          <a:xfrm>
            <a:off x="1565651" y="2543711"/>
            <a:ext cx="2110999" cy="83154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Insurance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14F14A-4DB6-414B-8E63-97495310AA9F}"/>
              </a:ext>
            </a:extLst>
          </p:cNvPr>
          <p:cNvSpPr/>
          <p:nvPr/>
        </p:nvSpPr>
        <p:spPr>
          <a:xfrm>
            <a:off x="4227225" y="1695097"/>
            <a:ext cx="4916775" cy="4235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AAB75A2-7387-449D-BDDE-B19AB2A182D5}"/>
              </a:ext>
            </a:extLst>
          </p:cNvPr>
          <p:cNvSpPr txBox="1">
            <a:spLocks/>
          </p:cNvSpPr>
          <p:nvPr/>
        </p:nvSpPr>
        <p:spPr>
          <a:xfrm>
            <a:off x="4227225" y="1695096"/>
            <a:ext cx="4916775" cy="41914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  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3E1F151-0F30-43F9-9D44-D00BC5FD1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Benefits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695096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717E259-2253-4549-AC4E-04EA2E7895E6}"/>
              </a:ext>
            </a:extLst>
          </p:cNvPr>
          <p:cNvSpPr/>
          <p:nvPr/>
        </p:nvSpPr>
        <p:spPr>
          <a:xfrm>
            <a:off x="2955" y="2610705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B176A44-06E5-48B0-8083-5658D36ECFF5}"/>
              </a:ext>
            </a:extLst>
          </p:cNvPr>
          <p:cNvSpPr/>
          <p:nvPr/>
        </p:nvSpPr>
        <p:spPr>
          <a:xfrm>
            <a:off x="1565653" y="3397031"/>
            <a:ext cx="2110998" cy="832379"/>
          </a:xfrm>
          <a:prstGeom prst="rightArrow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Retirement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15F9CA0-2684-4961-8474-7C20006DDA05}"/>
              </a:ext>
            </a:extLst>
          </p:cNvPr>
          <p:cNvSpPr/>
          <p:nvPr/>
        </p:nvSpPr>
        <p:spPr>
          <a:xfrm>
            <a:off x="2955" y="3539580"/>
            <a:ext cx="1562697" cy="538844"/>
          </a:xfrm>
          <a:custGeom>
            <a:avLst/>
            <a:gdLst>
              <a:gd name="connsiteX0" fmla="*/ 0 w 1562697"/>
              <a:gd name="connsiteY0" fmla="*/ 0 h 778516"/>
              <a:gd name="connsiteX1" fmla="*/ 1562697 w 1562697"/>
              <a:gd name="connsiteY1" fmla="*/ 89167 h 778516"/>
              <a:gd name="connsiteX2" fmla="*/ 1562697 w 1562697"/>
              <a:gd name="connsiteY2" fmla="*/ 689814 h 778516"/>
              <a:gd name="connsiteX3" fmla="*/ 0 w 1562697"/>
              <a:gd name="connsiteY3" fmla="*/ 778516 h 778516"/>
              <a:gd name="connsiteX4" fmla="*/ 0 w 1562697"/>
              <a:gd name="connsiteY4" fmla="*/ 0 h 778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778516">
                <a:moveTo>
                  <a:pt x="0" y="0"/>
                </a:moveTo>
                <a:lnTo>
                  <a:pt x="1562697" y="89167"/>
                </a:lnTo>
                <a:lnTo>
                  <a:pt x="1562697" y="689814"/>
                </a:lnTo>
                <a:lnTo>
                  <a:pt x="0" y="778516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2B592C-0552-44A8-A741-C40CA179FDA3}"/>
              </a:ext>
            </a:extLst>
          </p:cNvPr>
          <p:cNvSpPr txBox="1">
            <a:spLocks/>
          </p:cNvSpPr>
          <p:nvPr/>
        </p:nvSpPr>
        <p:spPr>
          <a:xfrm>
            <a:off x="4224644" y="1692512"/>
            <a:ext cx="5616779" cy="41914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Employee Assistance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Dependent Care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Adoption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Tuition Reimbursement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529/ABLE Savings Plans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Fitness Center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Free Coffee(!!)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8AB6BFBD-04B4-43B5-B92A-75C05BD82E49}"/>
              </a:ext>
            </a:extLst>
          </p:cNvPr>
          <p:cNvSpPr/>
          <p:nvPr/>
        </p:nvSpPr>
        <p:spPr>
          <a:xfrm>
            <a:off x="1565652" y="4252270"/>
            <a:ext cx="2110998" cy="826643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Paid Time Off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AE115FD-AB8C-4372-8AA4-D91BB56BC7EB}"/>
              </a:ext>
            </a:extLst>
          </p:cNvPr>
          <p:cNvSpPr/>
          <p:nvPr/>
        </p:nvSpPr>
        <p:spPr>
          <a:xfrm>
            <a:off x="-12810" y="4459787"/>
            <a:ext cx="1578462" cy="556997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804743">
                <a:moveTo>
                  <a:pt x="1578462" y="0"/>
                </a:moveTo>
                <a:lnTo>
                  <a:pt x="1578462" y="600647"/>
                </a:lnTo>
                <a:lnTo>
                  <a:pt x="0" y="804743"/>
                </a:lnTo>
                <a:lnTo>
                  <a:pt x="0" y="138805"/>
                </a:lnTo>
                <a:lnTo>
                  <a:pt x="1578462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08DB158-F5D7-4FE0-8142-27026BB40380}"/>
              </a:ext>
            </a:extLst>
          </p:cNvPr>
          <p:cNvSpPr/>
          <p:nvPr/>
        </p:nvSpPr>
        <p:spPr>
          <a:xfrm>
            <a:off x="1565652" y="5059863"/>
            <a:ext cx="2110998" cy="826642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Other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4778477-57F2-421C-A6FF-30FEF351666F}"/>
              </a:ext>
            </a:extLst>
          </p:cNvPr>
          <p:cNvSpPr/>
          <p:nvPr/>
        </p:nvSpPr>
        <p:spPr>
          <a:xfrm>
            <a:off x="-12810" y="5262531"/>
            <a:ext cx="1578462" cy="667677"/>
          </a:xfrm>
          <a:custGeom>
            <a:avLst/>
            <a:gdLst>
              <a:gd name="connsiteX0" fmla="*/ 1578462 w 1578462"/>
              <a:gd name="connsiteY0" fmla="*/ 0 h 964652"/>
              <a:gd name="connsiteX1" fmla="*/ 1578462 w 1578462"/>
              <a:gd name="connsiteY1" fmla="*/ 600647 h 964652"/>
              <a:gd name="connsiteX2" fmla="*/ 0 w 1578462"/>
              <a:gd name="connsiteY2" fmla="*/ 964652 h 964652"/>
              <a:gd name="connsiteX3" fmla="*/ 0 w 1578462"/>
              <a:gd name="connsiteY3" fmla="*/ 315269 h 964652"/>
              <a:gd name="connsiteX4" fmla="*/ 1578462 w 1578462"/>
              <a:gd name="connsiteY4" fmla="*/ 0 h 96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964652">
                <a:moveTo>
                  <a:pt x="1578462" y="0"/>
                </a:moveTo>
                <a:lnTo>
                  <a:pt x="1578462" y="600647"/>
                </a:lnTo>
                <a:lnTo>
                  <a:pt x="0" y="964652"/>
                </a:lnTo>
                <a:lnTo>
                  <a:pt x="0" y="315269"/>
                </a:lnTo>
                <a:lnTo>
                  <a:pt x="1578462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58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36" grpId="0" animBg="1"/>
      <p:bldP spid="35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the Right Benefits</a:t>
            </a:r>
          </a:p>
        </p:txBody>
      </p:sp>
      <p:pic>
        <p:nvPicPr>
          <p:cNvPr id="7" name="Picture 8" descr="shallow focus photo of balance stones">
            <a:extLst>
              <a:ext uri="{FF2B5EF4-FFF2-40B4-BE49-F238E27FC236}">
                <a16:creationId xmlns:a16="http://schemas.microsoft.com/office/drawing/2014/main" id="{65801423-A373-404E-A68A-60B32483D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4" r="3776" b="24352"/>
          <a:stretch/>
        </p:blipFill>
        <p:spPr bwMode="auto">
          <a:xfrm>
            <a:off x="3776831" y="1914655"/>
            <a:ext cx="4945761" cy="376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growth2">
            <a:extLst>
              <a:ext uri="{FF2B5EF4-FFF2-40B4-BE49-F238E27FC236}">
                <a16:creationId xmlns:a16="http://schemas.microsoft.com/office/drawing/2014/main" id="{1DB70A89-AE4D-4784-A9CA-C9D342590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12130"/>
          <a:stretch>
            <a:fillRect/>
          </a:stretch>
        </p:blipFill>
        <p:spPr bwMode="auto">
          <a:xfrm>
            <a:off x="3746464" y="1766843"/>
            <a:ext cx="4957078" cy="2127830"/>
          </a:xfrm>
          <a:prstGeom prst="rect">
            <a:avLst/>
          </a:prstGeom>
          <a:noFill/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3C2FA5-0312-40F2-8F4F-89E3D7094CC7}"/>
              </a:ext>
            </a:extLst>
          </p:cNvPr>
          <p:cNvSpPr txBox="1">
            <a:spLocks/>
          </p:cNvSpPr>
          <p:nvPr/>
        </p:nvSpPr>
        <p:spPr>
          <a:xfrm>
            <a:off x="488950" y="1766843"/>
            <a:ext cx="2907792" cy="685890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Age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6D82C00-E712-4B26-AFD1-7B3E26802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831" y="2240468"/>
            <a:ext cx="4957078" cy="330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E18D628-6360-4DA6-AA4A-6CBD6577AB2B}"/>
              </a:ext>
            </a:extLst>
          </p:cNvPr>
          <p:cNvSpPr txBox="1">
            <a:spLocks/>
          </p:cNvSpPr>
          <p:nvPr/>
        </p:nvSpPr>
        <p:spPr>
          <a:xfrm>
            <a:off x="488950" y="2844838"/>
            <a:ext cx="2907792" cy="685890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Family Status</a:t>
            </a:r>
          </a:p>
        </p:txBody>
      </p:sp>
      <p:pic>
        <p:nvPicPr>
          <p:cNvPr id="14" name="Picture 4" descr="poached egg with vegetables and tomatoes on blue plate">
            <a:extLst>
              <a:ext uri="{FF2B5EF4-FFF2-40B4-BE49-F238E27FC236}">
                <a16:creationId xmlns:a16="http://schemas.microsoft.com/office/drawing/2014/main" id="{703AD688-18DD-447A-90EA-02A8CE45C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9"/>
          <a:stretch/>
        </p:blipFill>
        <p:spPr bwMode="auto">
          <a:xfrm>
            <a:off x="3746464" y="2415309"/>
            <a:ext cx="3187794" cy="308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man fixing his shoes">
            <a:extLst>
              <a:ext uri="{FF2B5EF4-FFF2-40B4-BE49-F238E27FC236}">
                <a16:creationId xmlns:a16="http://schemas.microsoft.com/office/drawing/2014/main" id="{B116F6EC-5370-4F7E-9A99-D976D4F45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264" y="2415308"/>
            <a:ext cx="2469328" cy="308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1A4F3CC-6642-4F5E-800D-65C03CED13D4}"/>
              </a:ext>
            </a:extLst>
          </p:cNvPr>
          <p:cNvSpPr txBox="1">
            <a:spLocks/>
          </p:cNvSpPr>
          <p:nvPr/>
        </p:nvSpPr>
        <p:spPr>
          <a:xfrm>
            <a:off x="488950" y="3922833"/>
            <a:ext cx="2907792" cy="685890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Health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A40155A-F119-42F3-B192-A9D7F8E8A73C}"/>
              </a:ext>
            </a:extLst>
          </p:cNvPr>
          <p:cNvSpPr txBox="1">
            <a:spLocks/>
          </p:cNvSpPr>
          <p:nvPr/>
        </p:nvSpPr>
        <p:spPr>
          <a:xfrm>
            <a:off x="488950" y="5000829"/>
            <a:ext cx="2907792" cy="685890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Cost/Benefit</a:t>
            </a:r>
          </a:p>
        </p:txBody>
      </p:sp>
    </p:spTree>
    <p:extLst>
      <p:ext uri="{BB962C8B-B14F-4D97-AF65-F5344CB8AC3E}">
        <p14:creationId xmlns:p14="http://schemas.microsoft.com/office/powerpoint/2010/main" val="53023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2" presetClass="entr" presetSubtype="8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0" y="12700"/>
            <a:ext cx="9121588" cy="762000"/>
          </a:xfrm>
          <a:prstGeom prst="rect">
            <a:avLst/>
          </a:prstGeom>
          <a:solidFill>
            <a:srgbClr val="DCE6F2">
              <a:alpha val="50196"/>
            </a:srgb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Housekeeping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157F57B-ADD7-4BD2-B22E-64045A4B6B19}"/>
              </a:ext>
            </a:extLst>
          </p:cNvPr>
          <p:cNvSpPr txBox="1"/>
          <p:nvPr/>
        </p:nvSpPr>
        <p:spPr>
          <a:xfrm>
            <a:off x="714375" y="1583473"/>
            <a:ext cx="77152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Please mute your phone or computer to eliminate background noise.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To maximize bandwidth:</a:t>
            </a:r>
          </a:p>
          <a:p>
            <a:pPr marL="914400" lvl="1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(Turn camera off)</a:t>
            </a:r>
          </a:p>
          <a:p>
            <a:pPr marL="914400" lvl="1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Close unused apps or webpages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Please raise hand or use chat feature for questions.</a:t>
            </a:r>
          </a:p>
        </p:txBody>
      </p:sp>
    </p:spTree>
    <p:extLst>
      <p:ext uri="{BB962C8B-B14F-4D97-AF65-F5344CB8AC3E}">
        <p14:creationId xmlns:p14="http://schemas.microsoft.com/office/powerpoint/2010/main" val="429298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078A18-4E93-4561-9671-96406CD4C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08275" y="3983159"/>
            <a:ext cx="3285533" cy="2874842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951CE25-3253-4956-90A9-B9A16FB1B654}"/>
              </a:ext>
            </a:extLst>
          </p:cNvPr>
          <p:cNvSpPr/>
          <p:nvPr/>
        </p:nvSpPr>
        <p:spPr>
          <a:xfrm>
            <a:off x="1454481" y="1465627"/>
            <a:ext cx="4348322" cy="291222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D0672C0-000A-403B-BB18-50B62D56F37C}"/>
              </a:ext>
            </a:extLst>
          </p:cNvPr>
          <p:cNvSpPr/>
          <p:nvPr/>
        </p:nvSpPr>
        <p:spPr>
          <a:xfrm>
            <a:off x="6476999" y="3826667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46F4061-471C-4BD8-B6EC-E169D2CB5B07}"/>
              </a:ext>
            </a:extLst>
          </p:cNvPr>
          <p:cNvSpPr/>
          <p:nvPr/>
        </p:nvSpPr>
        <p:spPr>
          <a:xfrm>
            <a:off x="5805584" y="3513684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BFF987C-E0D9-45C7-859E-26437CEEE0E8}"/>
              </a:ext>
            </a:extLst>
          </p:cNvPr>
          <p:cNvSpPr txBox="1">
            <a:spLocks/>
          </p:cNvSpPr>
          <p:nvPr/>
        </p:nvSpPr>
        <p:spPr>
          <a:xfrm>
            <a:off x="1507217" y="2007326"/>
            <a:ext cx="4348322" cy="1567900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does pre-tax really mean, and how  can I benefit?</a:t>
            </a:r>
          </a:p>
        </p:txBody>
      </p:sp>
    </p:spTree>
    <p:extLst>
      <p:ext uri="{BB962C8B-B14F-4D97-AF65-F5344CB8AC3E}">
        <p14:creationId xmlns:p14="http://schemas.microsoft.com/office/powerpoint/2010/main" val="139184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F8E68-29B3-48B5-BED3-79C009453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99448" l="5383" r="97930">
                        <a14:foregroundMark x1="21118" y1="23066" x2="33954" y2="51657"/>
                        <a14:foregroundMark x1="46170" y1="20442" x2="44720" y2="33702"/>
                        <a14:foregroundMark x1="44720" y1="33702" x2="47826" y2="42541"/>
                        <a14:foregroundMark x1="47826" y1="42541" x2="50518" y2="44199"/>
                        <a14:foregroundMark x1="74327" y1="30801" x2="69358" y2="55939"/>
                        <a14:foregroundMark x1="54037" y1="49171" x2="82195" y2="58978"/>
                        <a14:foregroundMark x1="81366" y1="46823" x2="91304" y2="75276"/>
                        <a14:foregroundMark x1="91304" y1="75276" x2="91304" y2="77624"/>
                        <a14:foregroundMark x1="83437" y1="49171" x2="94203" y2="54282"/>
                        <a14:foregroundMark x1="94203" y1="54282" x2="91925" y2="82320"/>
                        <a14:foregroundMark x1="91925" y1="82320" x2="86128" y2="88812"/>
                        <a14:foregroundMark x1="97930" y1="54144" x2="97930" y2="54144"/>
                        <a14:foregroundMark x1="63354" y1="56630" x2="63354" y2="56630"/>
                        <a14:foregroundMark x1="68116" y1="63536" x2="68116" y2="63536"/>
                        <a14:foregroundMark x1="47206" y1="95856" x2="48861" y2="98757"/>
                        <a14:foregroundMark x1="46916" y1="95348" x2="47206" y2="95856"/>
                        <a14:foregroundMark x1="38302" y1="80249" x2="41862" y2="86490"/>
                        <a14:foregroundMark x1="44100" y1="95822" x2="45342" y2="99448"/>
                        <a14:foregroundMark x1="40373" y1="84945" x2="40955" y2="86643"/>
                        <a14:foregroundMark x1="55280" y1="96685" x2="55280" y2="96685"/>
                        <a14:foregroundMark x1="11801" y1="43370" x2="5383" y2="52072"/>
                        <a14:foregroundMark x1="5383" y1="52072" x2="5383" y2="72099"/>
                        <a14:foregroundMark x1="14079" y1="94613" x2="12836" y2="95856"/>
                        <a14:backgroundMark x1="40373" y1="90055" x2="40373" y2="90055"/>
                        <a14:backgroundMark x1="41201" y1="88260" x2="41201" y2="88260"/>
                        <a14:backgroundMark x1="40373" y1="86740" x2="43892" y2="95856"/>
                        <a14:backgroundMark x1="43892" y1="95856" x2="43892" y2="9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5" y="1300000"/>
            <a:ext cx="3707892" cy="55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26D254-47EE-4CA7-940E-6089A0B17F98}"/>
              </a:ext>
            </a:extLst>
          </p:cNvPr>
          <p:cNvSpPr txBox="1">
            <a:spLocks/>
          </p:cNvSpPr>
          <p:nvPr/>
        </p:nvSpPr>
        <p:spPr>
          <a:xfrm>
            <a:off x="4572000" y="1679561"/>
            <a:ext cx="3707892" cy="4980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Let’s look at how Anna benefits from pre-tax.</a:t>
            </a:r>
          </a:p>
          <a:p>
            <a:endParaRPr lang="en-US" sz="2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7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Power of Pre-Tax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3F3A37-C5E2-42F3-A645-50A664A9213D}"/>
              </a:ext>
            </a:extLst>
          </p:cNvPr>
          <p:cNvSpPr txBox="1">
            <a:spLocks/>
          </p:cNvSpPr>
          <p:nvPr/>
        </p:nvSpPr>
        <p:spPr>
          <a:xfrm>
            <a:off x="3930698" y="1449419"/>
            <a:ext cx="4908502" cy="4845098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Paying for, or contributing to, certain employee benefits that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reduce the income on which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your federal, state, local, and FICA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taxes are calculated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Different benefits have different tax treatment.</a:t>
            </a: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E0E4485C-2EFD-4D67-8B0B-B2E850667C0B}"/>
              </a:ext>
            </a:extLst>
          </p:cNvPr>
          <p:cNvSpPr txBox="1">
            <a:spLocks/>
          </p:cNvSpPr>
          <p:nvPr/>
        </p:nvSpPr>
        <p:spPr>
          <a:xfrm>
            <a:off x="661732" y="2553795"/>
            <a:ext cx="2581834" cy="189120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/>
              <a:t>Pre-tax is:</a:t>
            </a:r>
          </a:p>
        </p:txBody>
      </p:sp>
    </p:spTree>
    <p:extLst>
      <p:ext uri="{BB962C8B-B14F-4D97-AF65-F5344CB8AC3E}">
        <p14:creationId xmlns:p14="http://schemas.microsoft.com/office/powerpoint/2010/main" val="289771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CC67E0CA-2BDC-4E3A-961B-6B5003107E95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E955C592-DCD7-4724-91B2-A3C135C6E874}"/>
              </a:ext>
            </a:extLst>
          </p:cNvPr>
          <p:cNvSpPr txBox="1">
            <a:spLocks/>
          </p:cNvSpPr>
          <p:nvPr/>
        </p:nvSpPr>
        <p:spPr>
          <a:xfrm>
            <a:off x="4511840" y="1431164"/>
            <a:ext cx="4045306" cy="3144974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sz="3900" dirty="0">
                <a:solidFill>
                  <a:schemeClr val="tx2">
                    <a:lumMod val="75000"/>
                  </a:schemeClr>
                </a:solidFill>
              </a:rPr>
              <a:t>Semi Tax-Fee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1. Paying one or more:  </a:t>
            </a:r>
          </a:p>
          <a:p>
            <a:pPr marL="508000" indent="-217488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State/local</a:t>
            </a:r>
          </a:p>
          <a:p>
            <a:pPr marL="508000" indent="-217488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Social Security</a:t>
            </a:r>
          </a:p>
          <a:p>
            <a:pPr marL="508000" indent="-217488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Medicare tax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2. Maximum thresholds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D8504-ACB9-4E5B-ACF1-B47651558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Treatment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A21F2F01-B4B0-46A0-B35D-B8B2D87F1D55}"/>
              </a:ext>
            </a:extLst>
          </p:cNvPr>
          <p:cNvSpPr txBox="1">
            <a:spLocks/>
          </p:cNvSpPr>
          <p:nvPr/>
        </p:nvSpPr>
        <p:spPr>
          <a:xfrm>
            <a:off x="1157386" y="1431164"/>
            <a:ext cx="2564217" cy="4881608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Tax-Free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Paying no:</a:t>
            </a:r>
          </a:p>
          <a:p>
            <a:pPr marL="685800" indent="-22860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Federal </a:t>
            </a:r>
          </a:p>
          <a:p>
            <a:pPr marL="685800" indent="-22860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State</a:t>
            </a:r>
          </a:p>
          <a:p>
            <a:pPr marL="685800" indent="-22860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Local</a:t>
            </a:r>
          </a:p>
          <a:p>
            <a:pPr marL="685800" indent="-22860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FICA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53859304-FACB-41C1-8323-D88F6F862AF6}"/>
              </a:ext>
            </a:extLst>
          </p:cNvPr>
          <p:cNvSpPr txBox="1">
            <a:spLocks/>
          </p:cNvSpPr>
          <p:nvPr/>
        </p:nvSpPr>
        <p:spPr>
          <a:xfrm>
            <a:off x="4503761" y="4696362"/>
            <a:ext cx="4148919" cy="1666466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Tax-Deferred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Paying taxes at a later date.</a:t>
            </a:r>
          </a:p>
        </p:txBody>
      </p:sp>
    </p:spTree>
    <p:extLst>
      <p:ext uri="{BB962C8B-B14F-4D97-AF65-F5344CB8AC3E}">
        <p14:creationId xmlns:p14="http://schemas.microsoft.com/office/powerpoint/2010/main" val="158769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1" grpId="0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CC67E0CA-2BDC-4E3A-961B-6B5003107E95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D8504-ACB9-4E5B-ACF1-B47651558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Treatment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A21F2F01-B4B0-46A0-B35D-B8B2D87F1D55}"/>
              </a:ext>
            </a:extLst>
          </p:cNvPr>
          <p:cNvSpPr txBox="1">
            <a:spLocks/>
          </p:cNvSpPr>
          <p:nvPr/>
        </p:nvSpPr>
        <p:spPr>
          <a:xfrm>
            <a:off x="1157386" y="1431164"/>
            <a:ext cx="2564217" cy="4881608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Tax-Free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Paying no:</a:t>
            </a:r>
          </a:p>
          <a:p>
            <a:pPr marL="685800" indent="-22860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Federal </a:t>
            </a:r>
          </a:p>
          <a:p>
            <a:pPr marL="685800" indent="-22860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State</a:t>
            </a:r>
          </a:p>
          <a:p>
            <a:pPr marL="685800" indent="-22860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Local</a:t>
            </a:r>
          </a:p>
          <a:p>
            <a:pPr marL="685800" indent="-22860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FICA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399846-7AAB-463B-9020-539CDE835A99}"/>
              </a:ext>
            </a:extLst>
          </p:cNvPr>
          <p:cNvSpPr txBox="1">
            <a:spLocks/>
          </p:cNvSpPr>
          <p:nvPr/>
        </p:nvSpPr>
        <p:spPr>
          <a:xfrm>
            <a:off x="4381750" y="1431163"/>
            <a:ext cx="4457449" cy="4881608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Premiums paid:</a:t>
            </a:r>
          </a:p>
          <a:p>
            <a:pPr marL="457200" indent="-284163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Health insurance plan</a:t>
            </a:r>
          </a:p>
          <a:p>
            <a:pPr marL="347663" indent="-173038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Long-term care</a:t>
            </a:r>
          </a:p>
          <a:p>
            <a:pPr marL="174625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</a:pP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Contributions:</a:t>
            </a:r>
          </a:p>
          <a:p>
            <a:pPr marL="457200" indent="-282575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Health Savings Account (HSA)</a:t>
            </a:r>
          </a:p>
          <a:p>
            <a:pPr marL="457200" indent="-282575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Flexible Spending Arrangement (FSA) for healthcare expenses</a:t>
            </a:r>
          </a:p>
          <a:p>
            <a:pPr marL="457200" indent="-282575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5" descr="M:\iStock Photos-Financial Education\BYFH Module III - SS Images\iStock Yay.jpg">
            <a:extLst>
              <a:ext uri="{FF2B5EF4-FFF2-40B4-BE49-F238E27FC236}">
                <a16:creationId xmlns:a16="http://schemas.microsoft.com/office/drawing/2014/main" id="{3DCCD199-E4C0-4453-BFB5-A9BBE2549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0" b="96750" l="5000" r="90000">
                        <a14:foregroundMark x1="23000" y1="28750" x2="58000" y2="48500"/>
                        <a14:foregroundMark x1="17667" y1="6250" x2="20667" y2="14750"/>
                        <a14:foregroundMark x1="5333" y1="11500" x2="13333" y2="17500"/>
                        <a14:foregroundMark x1="89333" y1="42250" x2="82667" y2="51250"/>
                        <a14:foregroundMark x1="82667" y1="51250" x2="82333" y2="53500"/>
                        <a14:foregroundMark x1="64000" y1="83000" x2="67333" y2="96750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2148" y="3725836"/>
            <a:ext cx="2167346" cy="28897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836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56EBB9B-BF1C-47C7-A34E-D3B9048F4955}"/>
              </a:ext>
            </a:extLst>
          </p:cNvPr>
          <p:cNvSpPr txBox="1">
            <a:spLocks/>
          </p:cNvSpPr>
          <p:nvPr/>
        </p:nvSpPr>
        <p:spPr>
          <a:xfrm>
            <a:off x="740229" y="3721996"/>
            <a:ext cx="8403771" cy="3136004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3800" dirty="0">
                <a:solidFill>
                  <a:schemeClr val="tx2">
                    <a:lumMod val="75000"/>
                  </a:schemeClr>
                </a:solidFill>
              </a:rPr>
              <a:t>Flexible Spending Arrangements (FSA’s)</a:t>
            </a:r>
          </a:p>
          <a:p>
            <a:pPr marL="231775" indent="-2317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Contribute to employer-controlled plan to pay for out-of-pocket medical expenses </a:t>
            </a:r>
          </a:p>
          <a:p>
            <a:pPr marL="231775" indent="-2317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Maximum contribution</a:t>
            </a:r>
          </a:p>
          <a:p>
            <a:pPr marL="231775" indent="-2317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$2,850*</a:t>
            </a:r>
          </a:p>
          <a:p>
            <a:pPr marL="231775" indent="-2317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Use it or lose it**</a:t>
            </a:r>
          </a:p>
          <a:p>
            <a:pPr>
              <a:spcBef>
                <a:spcPts val="600"/>
              </a:spcBef>
            </a:pPr>
            <a:r>
              <a:rPr lang="en-US" sz="2100" i="1" dirty="0">
                <a:solidFill>
                  <a:schemeClr val="tx2">
                    <a:lumMod val="75000"/>
                  </a:schemeClr>
                </a:solidFill>
              </a:rPr>
              <a:t>*Limits for 2022.  HSA’s have a $1,000 catch-up provision for ages 55 and older.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100" i="1" dirty="0">
                <a:solidFill>
                  <a:schemeClr val="tx2">
                    <a:lumMod val="75000"/>
                  </a:schemeClr>
                </a:solidFill>
              </a:rPr>
              <a:t>**Special roll-over provisions were in place for 2020 and 2021.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C67E0CA-2BDC-4E3A-961B-6B5003107E95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D8504-ACB9-4E5B-ACF1-B47651558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HSA’s vs. FSA’s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49F5D2F-35FB-4E85-AAC7-4E57E55C4F32}"/>
              </a:ext>
            </a:extLst>
          </p:cNvPr>
          <p:cNvSpPr txBox="1">
            <a:spLocks/>
          </p:cNvSpPr>
          <p:nvPr/>
        </p:nvSpPr>
        <p:spPr>
          <a:xfrm>
            <a:off x="740229" y="1174668"/>
            <a:ext cx="8011885" cy="2624637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Health Savings Accounts (HSA’s)</a:t>
            </a:r>
          </a:p>
          <a:p>
            <a:pPr marL="231775" indent="-2317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Employee-owned savings account to pay for out-of-pocket medical expenses </a:t>
            </a:r>
          </a:p>
          <a:p>
            <a:pPr marL="231775" indent="-2317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Employer must offer high-deductible health plan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(HDHP)</a:t>
            </a:r>
          </a:p>
          <a:p>
            <a:pPr marL="231775" indent="-2317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Maximum contribution-$3,650 individual/$7,300 family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9653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F8E68-29B3-48B5-BED3-79C0094535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99448" l="5383" r="97930">
                        <a14:foregroundMark x1="21118" y1="23066" x2="33954" y2="51657"/>
                        <a14:foregroundMark x1="46170" y1="20442" x2="44720" y2="33702"/>
                        <a14:foregroundMark x1="44720" y1="33702" x2="47826" y2="42541"/>
                        <a14:foregroundMark x1="47826" y1="42541" x2="50518" y2="44199"/>
                        <a14:foregroundMark x1="74327" y1="30801" x2="69358" y2="55939"/>
                        <a14:foregroundMark x1="54037" y1="49171" x2="82195" y2="58978"/>
                        <a14:foregroundMark x1="81366" y1="46823" x2="91304" y2="75276"/>
                        <a14:foregroundMark x1="91304" y1="75276" x2="91304" y2="77624"/>
                        <a14:foregroundMark x1="83437" y1="49171" x2="94203" y2="54282"/>
                        <a14:foregroundMark x1="94203" y1="54282" x2="91925" y2="82320"/>
                        <a14:foregroundMark x1="91925" y1="82320" x2="86128" y2="88812"/>
                        <a14:foregroundMark x1="97930" y1="54144" x2="97930" y2="54144"/>
                        <a14:foregroundMark x1="63354" y1="56630" x2="63354" y2="56630"/>
                        <a14:foregroundMark x1="68116" y1="63536" x2="68116" y2="63536"/>
                        <a14:foregroundMark x1="47206" y1="95856" x2="48861" y2="98757"/>
                        <a14:foregroundMark x1="46916" y1="95348" x2="47206" y2="95856"/>
                        <a14:foregroundMark x1="38302" y1="80249" x2="41862" y2="86490"/>
                        <a14:foregroundMark x1="44100" y1="95822" x2="45342" y2="99448"/>
                        <a14:foregroundMark x1="40373" y1="84945" x2="40955" y2="86643"/>
                        <a14:foregroundMark x1="55280" y1="96685" x2="55280" y2="96685"/>
                        <a14:foregroundMark x1="11801" y1="43370" x2="5383" y2="52072"/>
                        <a14:foregroundMark x1="5383" y1="52072" x2="5383" y2="72099"/>
                        <a14:foregroundMark x1="14079" y1="94613" x2="12836" y2="95856"/>
                        <a14:backgroundMark x1="40373" y1="90055" x2="40373" y2="90055"/>
                        <a14:backgroundMark x1="41201" y1="88260" x2="41201" y2="88260"/>
                        <a14:backgroundMark x1="40373" y1="86740" x2="43892" y2="95856"/>
                        <a14:backgroundMark x1="43892" y1="95856" x2="43892" y2="9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5" b="45331"/>
          <a:stretch/>
        </p:blipFill>
        <p:spPr>
          <a:xfrm>
            <a:off x="2849042" y="56922"/>
            <a:ext cx="3707892" cy="21984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26D254-47EE-4CA7-940E-6089A0B17F98}"/>
              </a:ext>
            </a:extLst>
          </p:cNvPr>
          <p:cNvSpPr txBox="1">
            <a:spLocks/>
          </p:cNvSpPr>
          <p:nvPr/>
        </p:nvSpPr>
        <p:spPr>
          <a:xfrm>
            <a:off x="1001280" y="2342304"/>
            <a:ext cx="7714703" cy="4458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Health insurance premiums		$1,644	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Out-of-pocket medical expenses		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</a:rPr>
              <a:t>$   600</a:t>
            </a:r>
          </a:p>
          <a:p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		Total Tax-free Benefits:	$2,264</a:t>
            </a:r>
          </a:p>
          <a:p>
            <a:endParaRPr lang="en-US" sz="2600" dirty="0">
              <a:solidFill>
                <a:srgbClr val="C00000"/>
              </a:solidFill>
            </a:endParaRPr>
          </a:p>
          <a:p>
            <a:r>
              <a:rPr lang="en-US" sz="2600" dirty="0">
                <a:solidFill>
                  <a:srgbClr val="C00000"/>
                </a:solidFill>
              </a:rPr>
              <a:t>Federal (0%)					$      0</a:t>
            </a:r>
          </a:p>
          <a:p>
            <a:r>
              <a:rPr lang="en-US" sz="2600" dirty="0">
                <a:solidFill>
                  <a:srgbClr val="C00000"/>
                </a:solidFill>
              </a:rPr>
              <a:t>FICA and Medicare (7.65%)		$  173</a:t>
            </a:r>
          </a:p>
          <a:p>
            <a:r>
              <a:rPr lang="en-US" sz="2600" dirty="0">
                <a:solidFill>
                  <a:srgbClr val="C00000"/>
                </a:solidFill>
              </a:rPr>
              <a:t>State (3.07%)				$    69		</a:t>
            </a:r>
          </a:p>
          <a:p>
            <a:r>
              <a:rPr lang="en-US" sz="2600" dirty="0">
                <a:solidFill>
                  <a:srgbClr val="C00000"/>
                </a:solidFill>
              </a:rPr>
              <a:t>Local(1.45%)					</a:t>
            </a:r>
            <a:r>
              <a:rPr lang="en-US" sz="2600" u="sng" dirty="0">
                <a:solidFill>
                  <a:srgbClr val="C00000"/>
                </a:solidFill>
              </a:rPr>
              <a:t>$    33</a:t>
            </a:r>
          </a:p>
          <a:p>
            <a:r>
              <a:rPr lang="en-US" sz="2600" dirty="0">
                <a:solidFill>
                  <a:srgbClr val="C00000"/>
                </a:solidFill>
              </a:rPr>
              <a:t>			     </a:t>
            </a:r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Taxes Saved:	$  275</a:t>
            </a:r>
          </a:p>
        </p:txBody>
      </p:sp>
    </p:spTree>
    <p:extLst>
      <p:ext uri="{BB962C8B-B14F-4D97-AF65-F5344CB8AC3E}">
        <p14:creationId xmlns:p14="http://schemas.microsoft.com/office/powerpoint/2010/main" val="204026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CC67E0CA-2BDC-4E3A-961B-6B5003107E95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D8504-ACB9-4E5B-ACF1-B47651558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Treatment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399846-7AAB-463B-9020-539CDE835A99}"/>
              </a:ext>
            </a:extLst>
          </p:cNvPr>
          <p:cNvSpPr txBox="1">
            <a:spLocks/>
          </p:cNvSpPr>
          <p:nvPr/>
        </p:nvSpPr>
        <p:spPr>
          <a:xfrm>
            <a:off x="4777535" y="1362923"/>
            <a:ext cx="4457449" cy="5206346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Contributions: </a:t>
            </a:r>
          </a:p>
          <a:p>
            <a:pPr marL="173037">
              <a:spcBef>
                <a:spcPts val="30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Flexible Spending Arrangement (FSA) for dependent care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($5,000)*</a:t>
            </a:r>
          </a:p>
          <a:p>
            <a:pPr marL="173037">
              <a:spcBef>
                <a:spcPts val="300"/>
              </a:spcBef>
              <a:spcAft>
                <a:spcPts val="600"/>
              </a:spcAft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Benefits:</a:t>
            </a:r>
          </a:p>
          <a:p>
            <a:pPr marL="457200" indent="-282575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Adoption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($14,890)*</a:t>
            </a:r>
          </a:p>
          <a:p>
            <a:pPr marL="457200" indent="-282575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Education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($5,250)*</a:t>
            </a:r>
          </a:p>
          <a:p>
            <a:pPr marL="457200" indent="-282575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174625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200" i="1" dirty="0">
                <a:solidFill>
                  <a:schemeClr val="tx2">
                    <a:lumMod val="75000"/>
                  </a:schemeClr>
                </a:solidFill>
              </a:rPr>
              <a:t>*Individual Limits for 2022.</a:t>
            </a:r>
          </a:p>
          <a:p>
            <a:pPr marL="457200" indent="-282575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55E190F-0C5D-438D-88CF-B1636D3927FA}"/>
              </a:ext>
            </a:extLst>
          </p:cNvPr>
          <p:cNvSpPr txBox="1">
            <a:spLocks/>
          </p:cNvSpPr>
          <p:nvPr/>
        </p:nvSpPr>
        <p:spPr>
          <a:xfrm>
            <a:off x="601986" y="1431163"/>
            <a:ext cx="3970013" cy="3144974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sz="3900" dirty="0">
                <a:solidFill>
                  <a:schemeClr val="tx2">
                    <a:lumMod val="75000"/>
                  </a:schemeClr>
                </a:solidFill>
              </a:rPr>
              <a:t>Semi Tax-Fee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1. Paying one or more:  </a:t>
            </a:r>
          </a:p>
          <a:p>
            <a:pPr marL="508000" indent="-217488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State/local</a:t>
            </a:r>
          </a:p>
          <a:p>
            <a:pPr marL="508000" indent="-217488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Social Security</a:t>
            </a:r>
          </a:p>
          <a:p>
            <a:pPr marL="508000" indent="-217488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Medicare 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2. Maximum thresholds</a:t>
            </a:r>
          </a:p>
        </p:txBody>
      </p:sp>
      <p:pic>
        <p:nvPicPr>
          <p:cNvPr id="1026" name="Picture 2" descr="red and white freight truck">
            <a:extLst>
              <a:ext uri="{FF2B5EF4-FFF2-40B4-BE49-F238E27FC236}">
                <a16:creationId xmlns:a16="http://schemas.microsoft.com/office/drawing/2014/main" id="{355D5462-04A2-4F1D-BBCA-E6CA4AB01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20" y="4126183"/>
            <a:ext cx="5156791" cy="34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23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0DFDC04-1A13-4A3C-8504-BE58DEC2F22F}"/>
              </a:ext>
            </a:extLst>
          </p:cNvPr>
          <p:cNvSpPr txBox="1">
            <a:spLocks/>
          </p:cNvSpPr>
          <p:nvPr/>
        </p:nvSpPr>
        <p:spPr>
          <a:xfrm>
            <a:off x="827315" y="1120042"/>
            <a:ext cx="8011885" cy="5627599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FSA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(dependent care) 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- Quick Calculation 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Maximum contribution:	 	$5,000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Tax rates:   	12% Federal*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		  </a:t>
            </a:r>
            <a:r>
              <a:rPr lang="en-US" sz="2800" u="sng" dirty="0">
                <a:solidFill>
                  <a:schemeClr val="tx2">
                    <a:lumMod val="75000"/>
                  </a:schemeClr>
                </a:solidFill>
              </a:rPr>
              <a:t>7% FICA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		19% Total 		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					</a:t>
            </a:r>
            <a:endParaRPr lang="en-US" sz="2800" dirty="0">
              <a:solidFill>
                <a:schemeClr val="tx2">
                  <a:lumMod val="75000"/>
                </a:schemeClr>
              </a:solidFill>
              <a:highlight>
                <a:srgbClr val="FFFF00"/>
              </a:highlight>
            </a:endParaRPr>
          </a:p>
          <a:p>
            <a:pPr>
              <a:spcBef>
                <a:spcPts val="300"/>
              </a:spcBef>
              <a:spcAft>
                <a:spcPts val="600"/>
              </a:spcAft>
            </a:pP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ts val="300"/>
              </a:spcBef>
              <a:spcAft>
                <a:spcPts val="600"/>
              </a:spcAft>
            </a:pP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ts val="300"/>
              </a:spcBef>
              <a:spcAft>
                <a:spcPts val="600"/>
              </a:spcAft>
            </a:pP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200" i="1" dirty="0">
                <a:solidFill>
                  <a:schemeClr val="tx2">
                    <a:lumMod val="75000"/>
                  </a:schemeClr>
                </a:solidFill>
              </a:rPr>
              <a:t>*Federal marginal rate for illustration only.  Your marginal rate may be different.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C67E0CA-2BDC-4E3A-961B-6B5003107E95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53305A-AD03-48F4-B5F3-6F8681328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</p:spPr>
        <p:txBody>
          <a:bodyPr/>
          <a:lstStyle/>
          <a:p>
            <a:r>
              <a:rPr lang="en-US" dirty="0"/>
              <a:t>Semi Tax-Free Example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7F019BE-1278-481D-8BC4-13D8330D365F}"/>
              </a:ext>
            </a:extLst>
          </p:cNvPr>
          <p:cNvCxnSpPr>
            <a:cxnSpLocks/>
          </p:cNvCxnSpPr>
          <p:nvPr/>
        </p:nvCxnSpPr>
        <p:spPr>
          <a:xfrm flipV="1">
            <a:off x="4426857" y="2281757"/>
            <a:ext cx="2438400" cy="12742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8CD2DA5-0013-4835-9043-346B468D0E14}"/>
              </a:ext>
            </a:extLst>
          </p:cNvPr>
          <p:cNvCxnSpPr>
            <a:cxnSpLocks/>
          </p:cNvCxnSpPr>
          <p:nvPr/>
        </p:nvCxnSpPr>
        <p:spPr>
          <a:xfrm>
            <a:off x="6963097" y="2223701"/>
            <a:ext cx="0" cy="10175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BC1816B6-185F-43E5-9782-894400B6AE85}"/>
              </a:ext>
            </a:extLst>
          </p:cNvPr>
          <p:cNvSpPr txBox="1">
            <a:spLocks/>
          </p:cNvSpPr>
          <p:nvPr/>
        </p:nvSpPr>
        <p:spPr>
          <a:xfrm>
            <a:off x="4937417" y="3299265"/>
            <a:ext cx="3951643" cy="665160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$950 SAVINGS!!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79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CC67E0CA-2BDC-4E3A-961B-6B5003107E95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D8504-ACB9-4E5B-ACF1-B47651558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Treatment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399846-7AAB-463B-9020-539CDE835A99}"/>
              </a:ext>
            </a:extLst>
          </p:cNvPr>
          <p:cNvSpPr txBox="1">
            <a:spLocks/>
          </p:cNvSpPr>
          <p:nvPr/>
        </p:nvSpPr>
        <p:spPr>
          <a:xfrm>
            <a:off x="4902077" y="1434755"/>
            <a:ext cx="3937123" cy="5134514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Contributions:</a:t>
            </a:r>
          </a:p>
          <a:p>
            <a:pPr marL="293688" indent="-293688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Pension</a:t>
            </a:r>
          </a:p>
          <a:p>
            <a:pPr marL="293688" indent="-293688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Saving Plans:</a:t>
            </a:r>
          </a:p>
          <a:p>
            <a:pPr marL="569913" lvl="1" indent="-28575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379538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401(k)/403(b)</a:t>
            </a:r>
          </a:p>
          <a:p>
            <a:pPr marL="569913" lvl="1" indent="-28575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379538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Deferred comp (457)</a:t>
            </a:r>
          </a:p>
          <a:p>
            <a:pPr marL="341313" indent="-225425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$20,500/27,000*</a:t>
            </a:r>
          </a:p>
          <a:p>
            <a:pPr marL="115888">
              <a:spcBef>
                <a:spcPts val="300"/>
              </a:spcBef>
              <a:spcAft>
                <a:spcPts val="600"/>
              </a:spcAft>
            </a:pP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ts val="300"/>
              </a:spcBef>
              <a:spcAft>
                <a:spcPts val="600"/>
              </a:spcAft>
            </a:pP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*Limits for 2022/catch-up provision for 50 and older. </a:t>
            </a:r>
          </a:p>
          <a:p>
            <a:pPr marL="457200" indent="-282575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1F8E0FC-C784-461E-B093-0CBE891419EA}"/>
              </a:ext>
            </a:extLst>
          </p:cNvPr>
          <p:cNvSpPr txBox="1">
            <a:spLocks/>
          </p:cNvSpPr>
          <p:nvPr/>
        </p:nvSpPr>
        <p:spPr>
          <a:xfrm>
            <a:off x="444625" y="1434755"/>
            <a:ext cx="3797300" cy="2509924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Tax-Deferred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Taxes are paid in the future.</a:t>
            </a:r>
          </a:p>
        </p:txBody>
      </p:sp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8B0E5EFB-DA06-450E-9883-3E6560987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800" y="4112672"/>
            <a:ext cx="3684896" cy="245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4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D61807-4A1C-44AC-9B30-DFC2496CB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to Today’s Session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274712-FF35-46F1-A353-1E997EB1B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86" y="912475"/>
            <a:ext cx="4216332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7ABFA7-6D16-42F6-81EC-9EC029BA5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380" y="1129106"/>
            <a:ext cx="4145517" cy="5486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F2689C-0C58-41E6-8632-1D22FDF04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012" y="1701540"/>
            <a:ext cx="4097988" cy="5486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50440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F8E68-29B3-48B5-BED3-79C0094535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99448" l="5383" r="97930">
                        <a14:foregroundMark x1="21118" y1="23066" x2="33954" y2="51657"/>
                        <a14:foregroundMark x1="46170" y1="20442" x2="44720" y2="33702"/>
                        <a14:foregroundMark x1="44720" y1="33702" x2="47826" y2="42541"/>
                        <a14:foregroundMark x1="47826" y1="42541" x2="50518" y2="44199"/>
                        <a14:foregroundMark x1="74327" y1="30801" x2="69358" y2="55939"/>
                        <a14:foregroundMark x1="54037" y1="49171" x2="82195" y2="58978"/>
                        <a14:foregroundMark x1="81366" y1="46823" x2="91304" y2="75276"/>
                        <a14:foregroundMark x1="91304" y1="75276" x2="91304" y2="77624"/>
                        <a14:foregroundMark x1="83437" y1="49171" x2="94203" y2="54282"/>
                        <a14:foregroundMark x1="94203" y1="54282" x2="91925" y2="82320"/>
                        <a14:foregroundMark x1="91925" y1="82320" x2="86128" y2="88812"/>
                        <a14:foregroundMark x1="97930" y1="54144" x2="97930" y2="54144"/>
                        <a14:foregroundMark x1="63354" y1="56630" x2="63354" y2="56630"/>
                        <a14:foregroundMark x1="68116" y1="63536" x2="68116" y2="63536"/>
                        <a14:foregroundMark x1="47206" y1="95856" x2="48861" y2="98757"/>
                        <a14:foregroundMark x1="46916" y1="95348" x2="47206" y2="95856"/>
                        <a14:foregroundMark x1="38302" y1="80249" x2="41862" y2="86490"/>
                        <a14:foregroundMark x1="44100" y1="95822" x2="45342" y2="99448"/>
                        <a14:foregroundMark x1="40373" y1="84945" x2="40955" y2="86643"/>
                        <a14:foregroundMark x1="55280" y1="96685" x2="55280" y2="96685"/>
                        <a14:foregroundMark x1="11801" y1="43370" x2="5383" y2="52072"/>
                        <a14:foregroundMark x1="5383" y1="52072" x2="5383" y2="72099"/>
                        <a14:foregroundMark x1="14079" y1="94613" x2="12836" y2="95856"/>
                        <a14:backgroundMark x1="40373" y1="90055" x2="40373" y2="90055"/>
                        <a14:backgroundMark x1="41201" y1="88260" x2="41201" y2="88260"/>
                        <a14:backgroundMark x1="40373" y1="86740" x2="43892" y2="95856"/>
                        <a14:backgroundMark x1="43892" y1="95856" x2="43892" y2="9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5" b="45331"/>
          <a:stretch/>
        </p:blipFill>
        <p:spPr>
          <a:xfrm>
            <a:off x="2849042" y="56922"/>
            <a:ext cx="3707892" cy="21984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26D254-47EE-4CA7-940E-6089A0B17F98}"/>
              </a:ext>
            </a:extLst>
          </p:cNvPr>
          <p:cNvSpPr txBox="1">
            <a:spLocks/>
          </p:cNvSpPr>
          <p:nvPr/>
        </p:nvSpPr>
        <p:spPr>
          <a:xfrm>
            <a:off x="1001280" y="2342304"/>
            <a:ext cx="7714703" cy="4458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Total Tax-free Benefits:			$2,264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401(k) 2% deferral				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</a:rPr>
              <a:t>$   666</a:t>
            </a:r>
          </a:p>
          <a:p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Tax-free and deferred Benefits:		$2,864</a:t>
            </a:r>
          </a:p>
          <a:p>
            <a:endParaRPr lang="en-US" sz="2600" dirty="0">
              <a:solidFill>
                <a:srgbClr val="C00000"/>
              </a:solidFill>
            </a:endParaRPr>
          </a:p>
          <a:p>
            <a:r>
              <a:rPr lang="en-US" sz="2600" dirty="0">
                <a:solidFill>
                  <a:srgbClr val="C00000"/>
                </a:solidFill>
              </a:rPr>
              <a:t>Federal (0%)					</a:t>
            </a:r>
            <a:r>
              <a:rPr lang="en-US" sz="2600" u="sng" dirty="0">
                <a:solidFill>
                  <a:srgbClr val="C00000"/>
                </a:solidFill>
              </a:rPr>
              <a:t>$       0</a:t>
            </a:r>
            <a:r>
              <a:rPr lang="en-US" sz="2600" dirty="0">
                <a:solidFill>
                  <a:srgbClr val="C00000"/>
                </a:solidFill>
              </a:rPr>
              <a:t>	</a:t>
            </a:r>
          </a:p>
          <a:p>
            <a:r>
              <a:rPr lang="en-US" sz="2600" dirty="0">
                <a:solidFill>
                  <a:srgbClr val="C00000"/>
                </a:solidFill>
              </a:rPr>
              <a:t>	</a:t>
            </a:r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Taxes Saved:				$       0</a:t>
            </a:r>
          </a:p>
          <a:p>
            <a:endParaRPr lang="en-US" sz="2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401(k) Company match			</a:t>
            </a:r>
            <a:r>
              <a:rPr lang="en-US" sz="2600" u="sng" dirty="0">
                <a:solidFill>
                  <a:schemeClr val="tx2">
                    <a:lumMod val="75000"/>
                  </a:schemeClr>
                </a:solidFill>
              </a:rPr>
              <a:t>$   666</a:t>
            </a:r>
          </a:p>
          <a:p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	Total Retirement Savings		$1,332</a:t>
            </a:r>
          </a:p>
        </p:txBody>
      </p:sp>
    </p:spTree>
    <p:extLst>
      <p:ext uri="{BB962C8B-B14F-4D97-AF65-F5344CB8AC3E}">
        <p14:creationId xmlns:p14="http://schemas.microsoft.com/office/powerpoint/2010/main" val="146856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B1ECE21-736C-4152-90C4-90ACAEFAC310}"/>
              </a:ext>
            </a:extLst>
          </p:cNvPr>
          <p:cNvSpPr txBox="1">
            <a:spLocks/>
          </p:cNvSpPr>
          <p:nvPr/>
        </p:nvSpPr>
        <p:spPr>
          <a:xfrm>
            <a:off x="0" y="1079132"/>
            <a:ext cx="9144000" cy="5778867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sz="5200" dirty="0">
                <a:solidFill>
                  <a:schemeClr val="tx2">
                    <a:lumMod val="75000"/>
                  </a:schemeClr>
                </a:solidFill>
              </a:rPr>
              <a:t>Lower federal taxable wages </a:t>
            </a: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sz="5200" i="1" dirty="0">
                <a:solidFill>
                  <a:schemeClr val="tx2">
                    <a:lumMod val="75000"/>
                  </a:schemeClr>
                </a:solidFill>
              </a:rPr>
              <a:t>may increase 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</a:rPr>
              <a:t>:*</a:t>
            </a:r>
            <a:endParaRPr lang="en-US" sz="5200" i="1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284163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284163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Earned Income Tax Credit</a:t>
            </a:r>
          </a:p>
          <a:p>
            <a:pPr marL="571500" indent="-284163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Additional Child Tax Credit</a:t>
            </a:r>
          </a:p>
          <a:p>
            <a:pPr marL="571500" indent="-284163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Retirement “Saver’s Credit”</a:t>
            </a: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endParaRPr lang="en-US" sz="36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ts val="300"/>
              </a:spcBef>
              <a:spcAft>
                <a:spcPts val="600"/>
              </a:spcAft>
            </a:pPr>
            <a:endParaRPr lang="en-US" sz="2400" i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ts val="300"/>
              </a:spcBef>
              <a:spcAft>
                <a:spcPts val="600"/>
              </a:spcAft>
            </a:pPr>
            <a:endParaRPr lang="en-US" sz="2400" i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200" i="1" dirty="0">
                <a:solidFill>
                  <a:schemeClr val="tx2">
                    <a:lumMod val="75000"/>
                  </a:schemeClr>
                </a:solidFill>
              </a:rPr>
              <a:t>*This is not meant as tax advice or guarantee.  Your individual situation may be different.</a:t>
            </a: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C67E0CA-2BDC-4E3A-961B-6B5003107E95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53305A-AD03-48F4-B5F3-6F8681328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</p:spPr>
        <p:txBody>
          <a:bodyPr/>
          <a:lstStyle/>
          <a:p>
            <a:r>
              <a:rPr lang="en-US" dirty="0"/>
              <a:t>Additional Tax Benefits</a:t>
            </a:r>
          </a:p>
        </p:txBody>
      </p:sp>
      <p:pic>
        <p:nvPicPr>
          <p:cNvPr id="5" name="Picture 4" descr="M:\iStock Photos-Financial Education\BYFH Module IV - CT Images\iStock Financial Records.jpg">
            <a:extLst>
              <a:ext uri="{FF2B5EF4-FFF2-40B4-BE49-F238E27FC236}">
                <a16:creationId xmlns:a16="http://schemas.microsoft.com/office/drawing/2014/main" id="{8EB0E788-3BCE-4150-AF27-04386F7D4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3101" y="2623180"/>
            <a:ext cx="3751671" cy="2486574"/>
          </a:xfrm>
          <a:prstGeom prst="rect">
            <a:avLst/>
          </a:prstGeom>
          <a:noFill/>
          <a:effectLst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EE4AAF1-6624-4332-B4C6-D082CCAD4C64}"/>
              </a:ext>
            </a:extLst>
          </p:cNvPr>
          <p:cNvSpPr txBox="1">
            <a:spLocks/>
          </p:cNvSpPr>
          <p:nvPr/>
        </p:nvSpPr>
        <p:spPr>
          <a:xfrm>
            <a:off x="5198459" y="2613682"/>
            <a:ext cx="3746313" cy="2504227"/>
          </a:xfrm>
          <a:prstGeom prst="rect">
            <a:avLst/>
          </a:prstGeom>
          <a:solidFill>
            <a:srgbClr val="044410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spcBef>
                <a:spcPts val="300"/>
              </a:spcBef>
              <a:spcAft>
                <a:spcPts val="1800"/>
              </a:spcAft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TAX</a:t>
            </a:r>
          </a:p>
          <a:p>
            <a:pPr algn="ctr">
              <a:spcBef>
                <a:spcPts val="300"/>
              </a:spcBef>
              <a:spcAft>
                <a:spcPts val="1800"/>
              </a:spcAft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CREDITS!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688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F8E68-29B3-48B5-BED3-79C0094535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99448" l="5383" r="97930">
                        <a14:foregroundMark x1="21118" y1="23066" x2="33954" y2="51657"/>
                        <a14:foregroundMark x1="46170" y1="20442" x2="44720" y2="33702"/>
                        <a14:foregroundMark x1="44720" y1="33702" x2="47826" y2="42541"/>
                        <a14:foregroundMark x1="47826" y1="42541" x2="50518" y2="44199"/>
                        <a14:foregroundMark x1="74327" y1="30801" x2="69358" y2="55939"/>
                        <a14:foregroundMark x1="54037" y1="49171" x2="82195" y2="58978"/>
                        <a14:foregroundMark x1="81366" y1="46823" x2="91304" y2="75276"/>
                        <a14:foregroundMark x1="91304" y1="75276" x2="91304" y2="77624"/>
                        <a14:foregroundMark x1="83437" y1="49171" x2="94203" y2="54282"/>
                        <a14:foregroundMark x1="94203" y1="54282" x2="91925" y2="82320"/>
                        <a14:foregroundMark x1="91925" y1="82320" x2="86128" y2="88812"/>
                        <a14:foregroundMark x1="97930" y1="54144" x2="97930" y2="54144"/>
                        <a14:foregroundMark x1="63354" y1="56630" x2="63354" y2="56630"/>
                        <a14:foregroundMark x1="68116" y1="63536" x2="68116" y2="63536"/>
                        <a14:foregroundMark x1="47206" y1="95856" x2="48861" y2="98757"/>
                        <a14:foregroundMark x1="46916" y1="95348" x2="47206" y2="95856"/>
                        <a14:foregroundMark x1="38302" y1="80249" x2="41862" y2="86490"/>
                        <a14:foregroundMark x1="44100" y1="95822" x2="45342" y2="99448"/>
                        <a14:foregroundMark x1="40373" y1="84945" x2="40955" y2="86643"/>
                        <a14:foregroundMark x1="55280" y1="96685" x2="55280" y2="96685"/>
                        <a14:foregroundMark x1="11801" y1="43370" x2="5383" y2="52072"/>
                        <a14:foregroundMark x1="5383" y1="52072" x2="5383" y2="72099"/>
                        <a14:foregroundMark x1="14079" y1="94613" x2="12836" y2="95856"/>
                        <a14:backgroundMark x1="40373" y1="90055" x2="40373" y2="90055"/>
                        <a14:backgroundMark x1="41201" y1="88260" x2="41201" y2="88260"/>
                        <a14:backgroundMark x1="40373" y1="86740" x2="43892" y2="95856"/>
                        <a14:backgroundMark x1="43892" y1="95856" x2="43892" y2="9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5" b="45331"/>
          <a:stretch/>
        </p:blipFill>
        <p:spPr>
          <a:xfrm>
            <a:off x="2849042" y="56922"/>
            <a:ext cx="3707892" cy="21984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26D254-47EE-4CA7-940E-6089A0B17F98}"/>
              </a:ext>
            </a:extLst>
          </p:cNvPr>
          <p:cNvSpPr txBox="1">
            <a:spLocks/>
          </p:cNvSpPr>
          <p:nvPr/>
        </p:nvSpPr>
        <p:spPr>
          <a:xfrm>
            <a:off x="1001280" y="2342304"/>
            <a:ext cx="7714703" cy="4458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Anna’s Gross Income			 $33,280</a:t>
            </a:r>
          </a:p>
          <a:p>
            <a:r>
              <a:rPr lang="en-US" sz="2400" dirty="0">
                <a:solidFill>
                  <a:srgbClr val="C00000"/>
                </a:solidFill>
              </a:rPr>
              <a:t>Health insurance premiums		($  1,664)	</a:t>
            </a:r>
          </a:p>
          <a:p>
            <a:r>
              <a:rPr lang="en-US" sz="2400" dirty="0">
                <a:solidFill>
                  <a:srgbClr val="C00000"/>
                </a:solidFill>
              </a:rPr>
              <a:t>Out-of-pocket medical expenses		($     600)</a:t>
            </a:r>
          </a:p>
          <a:p>
            <a:r>
              <a:rPr lang="en-US" sz="2400" dirty="0">
                <a:solidFill>
                  <a:srgbClr val="C00000"/>
                </a:solidFill>
              </a:rPr>
              <a:t>401(k) 2% deferral				(</a:t>
            </a:r>
            <a:r>
              <a:rPr lang="en-US" sz="2400" u="sng" dirty="0">
                <a:solidFill>
                  <a:srgbClr val="C00000"/>
                </a:solidFill>
              </a:rPr>
              <a:t>$     666)</a:t>
            </a:r>
          </a:p>
          <a:p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	Federal Taxable Wages		 $30,350</a:t>
            </a:r>
          </a:p>
          <a:p>
            <a:endParaRPr lang="en-US" sz="2600" dirty="0">
              <a:solidFill>
                <a:srgbClr val="C00000"/>
              </a:solidFill>
            </a:endParaRPr>
          </a:p>
          <a:p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Increase in Earned Income Tax Credit	 $     611</a:t>
            </a:r>
            <a:r>
              <a:rPr lang="en-US" sz="2600" dirty="0">
                <a:solidFill>
                  <a:schemeClr val="tx2">
                    <a:lumMod val="50000"/>
                  </a:schemeClr>
                </a:solidFill>
              </a:rPr>
              <a:t>	</a:t>
            </a:r>
          </a:p>
          <a:p>
            <a:r>
              <a:rPr lang="en-US" sz="2600" dirty="0">
                <a:solidFill>
                  <a:srgbClr val="C00000"/>
                </a:solidFill>
              </a:rPr>
              <a:t>	</a:t>
            </a:r>
            <a:endParaRPr lang="en-US" sz="2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5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F8E68-29B3-48B5-BED3-79C0094535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5" b="99448" l="5383" r="97930">
                        <a14:foregroundMark x1="21118" y1="23066" x2="33954" y2="51657"/>
                        <a14:foregroundMark x1="46170" y1="20442" x2="44720" y2="33702"/>
                        <a14:foregroundMark x1="44720" y1="33702" x2="47826" y2="42541"/>
                        <a14:foregroundMark x1="47826" y1="42541" x2="50518" y2="44199"/>
                        <a14:foregroundMark x1="74327" y1="30801" x2="69358" y2="55939"/>
                        <a14:foregroundMark x1="54037" y1="49171" x2="82195" y2="58978"/>
                        <a14:foregroundMark x1="81366" y1="46823" x2="91304" y2="75276"/>
                        <a14:foregroundMark x1="91304" y1="75276" x2="91304" y2="77624"/>
                        <a14:foregroundMark x1="83437" y1="49171" x2="94203" y2="54282"/>
                        <a14:foregroundMark x1="94203" y1="54282" x2="91925" y2="82320"/>
                        <a14:foregroundMark x1="91925" y1="82320" x2="86128" y2="88812"/>
                        <a14:foregroundMark x1="97930" y1="54144" x2="97930" y2="54144"/>
                        <a14:foregroundMark x1="63354" y1="56630" x2="63354" y2="56630"/>
                        <a14:foregroundMark x1="68116" y1="63536" x2="68116" y2="63536"/>
                        <a14:foregroundMark x1="47206" y1="95856" x2="48861" y2="98757"/>
                        <a14:foregroundMark x1="46916" y1="95348" x2="47206" y2="95856"/>
                        <a14:foregroundMark x1="38302" y1="80249" x2="41862" y2="86490"/>
                        <a14:foregroundMark x1="44100" y1="95822" x2="45342" y2="99448"/>
                        <a14:foregroundMark x1="40373" y1="84945" x2="40955" y2="86643"/>
                        <a14:foregroundMark x1="55280" y1="96685" x2="55280" y2="96685"/>
                        <a14:foregroundMark x1="11801" y1="43370" x2="5383" y2="52072"/>
                        <a14:foregroundMark x1="5383" y1="52072" x2="5383" y2="72099"/>
                        <a14:foregroundMark x1="14079" y1="94613" x2="12836" y2="95856"/>
                        <a14:backgroundMark x1="40373" y1="90055" x2="40373" y2="90055"/>
                        <a14:backgroundMark x1="41201" y1="88260" x2="41201" y2="88260"/>
                        <a14:backgroundMark x1="40373" y1="86740" x2="43892" y2="95856"/>
                        <a14:backgroundMark x1="43892" y1="95856" x2="43892" y2="9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5" b="45331"/>
          <a:stretch/>
        </p:blipFill>
        <p:spPr>
          <a:xfrm>
            <a:off x="2849042" y="56922"/>
            <a:ext cx="3707892" cy="21984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26D254-47EE-4CA7-940E-6089A0B17F98}"/>
              </a:ext>
            </a:extLst>
          </p:cNvPr>
          <p:cNvSpPr txBox="1">
            <a:spLocks/>
          </p:cNvSpPr>
          <p:nvPr/>
        </p:nvSpPr>
        <p:spPr>
          <a:xfrm>
            <a:off x="1011892" y="2351845"/>
            <a:ext cx="7714703" cy="4085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			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      Feels Like  Real Benefit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Taxes Saved		 $275		$   275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Increase in EITC	</a:t>
            </a:r>
            <a:r>
              <a:rPr lang="en-US" sz="2800" dirty="0">
                <a:solidFill>
                  <a:srgbClr val="C00000"/>
                </a:solidFill>
              </a:rPr>
              <a:t>	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$611		$   611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401(k) Contribution	</a:t>
            </a:r>
            <a:r>
              <a:rPr lang="en-US" sz="2800" dirty="0">
                <a:solidFill>
                  <a:srgbClr val="C00000"/>
                </a:solidFill>
              </a:rPr>
              <a:t>($666)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	$   666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401(k) Match		 </a:t>
            </a:r>
            <a:r>
              <a:rPr lang="en-US" sz="2800" u="sng" dirty="0">
                <a:solidFill>
                  <a:schemeClr val="tx2">
                    <a:lumMod val="75000"/>
                  </a:schemeClr>
                </a:solidFill>
              </a:rPr>
              <a:t>$    0	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en-US" sz="2800" u="sng" dirty="0">
                <a:solidFill>
                  <a:schemeClr val="tx2">
                    <a:lumMod val="75000"/>
                  </a:schemeClr>
                </a:solidFill>
              </a:rPr>
              <a:t>$   666</a:t>
            </a:r>
          </a:p>
          <a:p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Net Result	       $220	$2,217</a:t>
            </a:r>
            <a:r>
              <a:rPr lang="en-US" sz="2600" dirty="0">
                <a:solidFill>
                  <a:srgbClr val="C00000"/>
                </a:solidFill>
              </a:rPr>
              <a:t>	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				More in  	 Ahead of 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			        her pocket        the game</a:t>
            </a:r>
          </a:p>
        </p:txBody>
      </p:sp>
    </p:spTree>
    <p:extLst>
      <p:ext uri="{BB962C8B-B14F-4D97-AF65-F5344CB8AC3E}">
        <p14:creationId xmlns:p14="http://schemas.microsoft.com/office/powerpoint/2010/main" val="302428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F8E68-29B3-48B5-BED3-79C009453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99448" l="5383" r="97930">
                        <a14:foregroundMark x1="21118" y1="23066" x2="33954" y2="51657"/>
                        <a14:foregroundMark x1="46170" y1="20442" x2="44720" y2="33702"/>
                        <a14:foregroundMark x1="44720" y1="33702" x2="47826" y2="42541"/>
                        <a14:foregroundMark x1="47826" y1="42541" x2="50518" y2="44199"/>
                        <a14:foregroundMark x1="74327" y1="30801" x2="69358" y2="55939"/>
                        <a14:foregroundMark x1="54037" y1="49171" x2="82195" y2="58978"/>
                        <a14:foregroundMark x1="81366" y1="46823" x2="91304" y2="75276"/>
                        <a14:foregroundMark x1="91304" y1="75276" x2="91304" y2="77624"/>
                        <a14:foregroundMark x1="83437" y1="49171" x2="94203" y2="54282"/>
                        <a14:foregroundMark x1="94203" y1="54282" x2="91925" y2="82320"/>
                        <a14:foregroundMark x1="91925" y1="82320" x2="86128" y2="88812"/>
                        <a14:foregroundMark x1="97930" y1="54144" x2="97930" y2="54144"/>
                        <a14:foregroundMark x1="63354" y1="56630" x2="63354" y2="56630"/>
                        <a14:foregroundMark x1="68116" y1="63536" x2="68116" y2="63536"/>
                        <a14:foregroundMark x1="47206" y1="95856" x2="48861" y2="98757"/>
                        <a14:foregroundMark x1="46916" y1="95348" x2="47206" y2="95856"/>
                        <a14:foregroundMark x1="38302" y1="80249" x2="41862" y2="86490"/>
                        <a14:foregroundMark x1="44100" y1="95822" x2="45342" y2="99448"/>
                        <a14:foregroundMark x1="40373" y1="84945" x2="40955" y2="86643"/>
                        <a14:foregroundMark x1="55280" y1="96685" x2="55280" y2="96685"/>
                        <a14:foregroundMark x1="11801" y1="43370" x2="5383" y2="52072"/>
                        <a14:foregroundMark x1="5383" y1="52072" x2="5383" y2="72099"/>
                        <a14:foregroundMark x1="14079" y1="94613" x2="12836" y2="95856"/>
                        <a14:backgroundMark x1="40373" y1="90055" x2="40373" y2="90055"/>
                        <a14:backgroundMark x1="41201" y1="88260" x2="41201" y2="88260"/>
                        <a14:backgroundMark x1="40373" y1="86740" x2="43892" y2="95856"/>
                        <a14:backgroundMark x1="43892" y1="95856" x2="43892" y2="9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5" y="1300000"/>
            <a:ext cx="3707892" cy="55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26D254-47EE-4CA7-940E-6089A0B17F98}"/>
              </a:ext>
            </a:extLst>
          </p:cNvPr>
          <p:cNvSpPr txBox="1">
            <a:spLocks/>
          </p:cNvSpPr>
          <p:nvPr/>
        </p:nvSpPr>
        <p:spPr>
          <a:xfrm>
            <a:off x="4572000" y="1679561"/>
            <a:ext cx="3707892" cy="4980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Anna’s Choice</a:t>
            </a:r>
          </a:p>
          <a:p>
            <a:endParaRPr lang="en-US" sz="2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41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A6FE988-14E0-426B-B1F5-5320FFDAB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229625"/>
              </p:ext>
            </p:extLst>
          </p:nvPr>
        </p:nvGraphicFramePr>
        <p:xfrm>
          <a:off x="902832" y="430007"/>
          <a:ext cx="7330166" cy="596136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977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0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22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0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ABC Inc.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Comparison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DEF Company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851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Annual Pay</a:t>
                      </a:r>
                    </a:p>
                    <a:p>
                      <a:pPr algn="ctr"/>
                      <a:r>
                        <a:rPr lang="en-US" sz="2000" dirty="0"/>
                        <a:t>Transportation</a:t>
                      </a:r>
                      <a:r>
                        <a:rPr lang="en-US" sz="2000" baseline="0" dirty="0"/>
                        <a:t> Allowance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059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Gross Compensation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623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State/Local  Income Taxes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FICA Taxes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Health Insurance (5%)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FSA Contribution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401(k)</a:t>
                      </a:r>
                      <a:r>
                        <a:rPr lang="en-US" sz="2000" baseline="0" dirty="0"/>
                        <a:t> Contribution (2%)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059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/>
                        <a:t>Net Take Home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5985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Transportation Cost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Professional</a:t>
                      </a:r>
                      <a:r>
                        <a:rPr lang="en-US" sz="2000" baseline="0" dirty="0"/>
                        <a:t> Dress</a:t>
                      </a:r>
                      <a:endParaRPr lang="en-US" sz="20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401(k)</a:t>
                      </a:r>
                      <a:r>
                        <a:rPr lang="en-US" sz="2000" baseline="0" dirty="0"/>
                        <a:t> Match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/>
                        <a:t>Tuition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/>
                        <a:t>Out-of-pocket medical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0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Net</a:t>
                      </a:r>
                      <a:r>
                        <a:rPr lang="en-US" sz="2000" b="1" baseline="0" dirty="0"/>
                        <a:t> Economic Comparison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D359EF0C-1C91-421C-8C8D-B019349FA077}"/>
              </a:ext>
            </a:extLst>
          </p:cNvPr>
          <p:cNvSpPr/>
          <p:nvPr/>
        </p:nvSpPr>
        <p:spPr>
          <a:xfrm>
            <a:off x="1070922" y="1045410"/>
            <a:ext cx="1755228" cy="6781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$42,900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          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A07334-9523-4AAD-AF60-23091BFA7B56}"/>
              </a:ext>
            </a:extLst>
          </p:cNvPr>
          <p:cNvSpPr/>
          <p:nvPr/>
        </p:nvSpPr>
        <p:spPr>
          <a:xfrm>
            <a:off x="6043447" y="1026001"/>
            <a:ext cx="1981199" cy="6939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$41,600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  1,200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B5473C-E797-4334-A969-E385F6AFC53F}"/>
              </a:ext>
            </a:extLst>
          </p:cNvPr>
          <p:cNvSpPr/>
          <p:nvPr/>
        </p:nvSpPr>
        <p:spPr>
          <a:xfrm>
            <a:off x="1070922" y="1789384"/>
            <a:ext cx="1755228" cy="391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$42,900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172121-33D5-444A-9BE6-81B882189FE4}"/>
              </a:ext>
            </a:extLst>
          </p:cNvPr>
          <p:cNvSpPr/>
          <p:nvPr/>
        </p:nvSpPr>
        <p:spPr>
          <a:xfrm>
            <a:off x="6156433" y="1805001"/>
            <a:ext cx="1755228" cy="391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$42,800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75EBCA-10E2-4603-BAE6-7E90770643F4}"/>
              </a:ext>
            </a:extLst>
          </p:cNvPr>
          <p:cNvSpPr/>
          <p:nvPr/>
        </p:nvSpPr>
        <p:spPr>
          <a:xfrm>
            <a:off x="1062012" y="2308594"/>
            <a:ext cx="1755228" cy="14977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($  1,931)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($  3,118)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($  2,145)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          0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($     858)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8ABC35-CB17-459D-92BD-B6FD550188E6}"/>
              </a:ext>
            </a:extLst>
          </p:cNvPr>
          <p:cNvSpPr/>
          <p:nvPr/>
        </p:nvSpPr>
        <p:spPr>
          <a:xfrm>
            <a:off x="6017546" y="2302164"/>
            <a:ext cx="1981199" cy="14977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($  1,872)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($  2,977)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($  2,080)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($     600)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($     832)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220351-73B4-44AA-9A66-F6108C02B389}"/>
              </a:ext>
            </a:extLst>
          </p:cNvPr>
          <p:cNvSpPr/>
          <p:nvPr/>
        </p:nvSpPr>
        <p:spPr>
          <a:xfrm>
            <a:off x="1073571" y="3859777"/>
            <a:ext cx="1755228" cy="5252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$34,849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C13843-8B93-4CD7-B52F-5E6EFFB63DF8}"/>
              </a:ext>
            </a:extLst>
          </p:cNvPr>
          <p:cNvSpPr/>
          <p:nvPr/>
        </p:nvSpPr>
        <p:spPr>
          <a:xfrm>
            <a:off x="6130532" y="3875158"/>
            <a:ext cx="1755228" cy="5252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$34,439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4CAC65-BF3F-4203-BA39-F237AEA78002}"/>
              </a:ext>
            </a:extLst>
          </p:cNvPr>
          <p:cNvSpPr/>
          <p:nvPr/>
        </p:nvSpPr>
        <p:spPr>
          <a:xfrm>
            <a:off x="6052084" y="4382670"/>
            <a:ext cx="1981199" cy="15463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($ 1,560)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($    900)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          0 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   3,000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          0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D61CFD-2964-42DA-9FBF-458D0A0F3A7C}"/>
              </a:ext>
            </a:extLst>
          </p:cNvPr>
          <p:cNvSpPr/>
          <p:nvPr/>
        </p:nvSpPr>
        <p:spPr>
          <a:xfrm>
            <a:off x="1059013" y="4385044"/>
            <a:ext cx="1755228" cy="15440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($ 3,900)</a:t>
            </a:r>
          </a:p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          0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      858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          0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($     600)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1F82B2-BD73-411A-BD3D-44F7D08220AF}"/>
              </a:ext>
            </a:extLst>
          </p:cNvPr>
          <p:cNvSpPr/>
          <p:nvPr/>
        </p:nvSpPr>
        <p:spPr>
          <a:xfrm>
            <a:off x="6152557" y="5866109"/>
            <a:ext cx="1755228" cy="5252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$34,979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EC7E9D-CD41-4EC2-97D0-43CFA2457736}"/>
              </a:ext>
            </a:extLst>
          </p:cNvPr>
          <p:cNvSpPr/>
          <p:nvPr/>
        </p:nvSpPr>
        <p:spPr>
          <a:xfrm>
            <a:off x="1073571" y="5872494"/>
            <a:ext cx="1755228" cy="5252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$31,207</a:t>
            </a:r>
          </a:p>
        </p:txBody>
      </p:sp>
    </p:spTree>
    <p:extLst>
      <p:ext uri="{BB962C8B-B14F-4D97-AF65-F5344CB8AC3E}">
        <p14:creationId xmlns:p14="http://schemas.microsoft.com/office/powerpoint/2010/main" val="242611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E4DC87-8F1A-4F0A-86B4-B47007E842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02"/>
          <a:stretch/>
        </p:blipFill>
        <p:spPr>
          <a:xfrm>
            <a:off x="4588207" y="1115447"/>
            <a:ext cx="4543354" cy="100061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FC94EC-47F5-4025-A74C-553F848DD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207" y="2326965"/>
            <a:ext cx="4543354" cy="1219728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BF5FA8-FEB6-4A17-BCB5-D0BA2D919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207" y="3643812"/>
            <a:ext cx="4543353" cy="811313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693825-BCDA-41D3-8604-E509EDC031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8207" y="4474307"/>
            <a:ext cx="4543353" cy="110513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999968-81C6-48D1-AB41-88A5A738D1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8207" y="5613719"/>
            <a:ext cx="4543354" cy="98812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3181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br>
              <a:rPr lang="en-US" sz="5400" dirty="0"/>
            </a:br>
            <a:endParaRPr lang="en-US" sz="5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F8CD2-18E3-4A99-BE66-03FCD87A4E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39" y="677129"/>
            <a:ext cx="4543355" cy="5870283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F45B89A-F1C7-4AB4-9B66-8DDC0596BB88}"/>
              </a:ext>
            </a:extLst>
          </p:cNvPr>
          <p:cNvSpPr txBox="1">
            <a:spLocks/>
          </p:cNvSpPr>
          <p:nvPr/>
        </p:nvSpPr>
        <p:spPr>
          <a:xfrm>
            <a:off x="0" y="2275"/>
            <a:ext cx="9144000" cy="665160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dirty="0"/>
              <a:t>Completing the IRS Form W-4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93F471-82F0-472A-B426-0F1AECD2A9F3}"/>
              </a:ext>
            </a:extLst>
          </p:cNvPr>
          <p:cNvSpPr/>
          <p:nvPr/>
        </p:nvSpPr>
        <p:spPr>
          <a:xfrm>
            <a:off x="28643" y="1223570"/>
            <a:ext cx="500751" cy="87686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43A42A-802C-4630-9A80-22B0F7C83977}"/>
              </a:ext>
            </a:extLst>
          </p:cNvPr>
          <p:cNvSpPr/>
          <p:nvPr/>
        </p:nvSpPr>
        <p:spPr>
          <a:xfrm>
            <a:off x="12439" y="2394648"/>
            <a:ext cx="516955" cy="101900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B0EDC7-A4C9-4FA9-BD50-18282169B8D0}"/>
              </a:ext>
            </a:extLst>
          </p:cNvPr>
          <p:cNvSpPr/>
          <p:nvPr/>
        </p:nvSpPr>
        <p:spPr>
          <a:xfrm>
            <a:off x="-1598" y="3760818"/>
            <a:ext cx="500751" cy="70149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7A8238-61E2-44D4-A1C4-411DF884E219}"/>
              </a:ext>
            </a:extLst>
          </p:cNvPr>
          <p:cNvSpPr/>
          <p:nvPr/>
        </p:nvSpPr>
        <p:spPr>
          <a:xfrm>
            <a:off x="9977" y="4472352"/>
            <a:ext cx="500751" cy="10755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4AB0CB-EBD7-47DB-B218-58BAF4EC424E}"/>
              </a:ext>
            </a:extLst>
          </p:cNvPr>
          <p:cNvSpPr/>
          <p:nvPr/>
        </p:nvSpPr>
        <p:spPr>
          <a:xfrm>
            <a:off x="24014" y="5538139"/>
            <a:ext cx="500751" cy="85108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6B9F1B-9065-411A-84D2-354FD234AAAB}"/>
              </a:ext>
            </a:extLst>
          </p:cNvPr>
          <p:cNvSpPr/>
          <p:nvPr/>
        </p:nvSpPr>
        <p:spPr>
          <a:xfrm>
            <a:off x="4555794" y="1812206"/>
            <a:ext cx="578734" cy="4398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B7B56B-5FCE-4390-BF9F-A186A5891CBB}"/>
              </a:ext>
            </a:extLst>
          </p:cNvPr>
          <p:cNvSpPr/>
          <p:nvPr/>
        </p:nvSpPr>
        <p:spPr>
          <a:xfrm>
            <a:off x="4555793" y="2575644"/>
            <a:ext cx="1324145" cy="16755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E617076-C597-47B5-A30E-CE36A540A303}"/>
              </a:ext>
            </a:extLst>
          </p:cNvPr>
          <p:cNvSpPr/>
          <p:nvPr/>
        </p:nvSpPr>
        <p:spPr>
          <a:xfrm>
            <a:off x="8854633" y="3086026"/>
            <a:ext cx="289367" cy="24394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A8AC948-693A-4A92-B7FA-453CF9601533}"/>
              </a:ext>
            </a:extLst>
          </p:cNvPr>
          <p:cNvSpPr/>
          <p:nvPr/>
        </p:nvSpPr>
        <p:spPr>
          <a:xfrm>
            <a:off x="8849791" y="4263917"/>
            <a:ext cx="316495" cy="28747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0823A6-7E9D-488E-8087-78839BA7E52C}"/>
              </a:ext>
            </a:extLst>
          </p:cNvPr>
          <p:cNvSpPr/>
          <p:nvPr/>
        </p:nvSpPr>
        <p:spPr>
          <a:xfrm>
            <a:off x="8750804" y="5368738"/>
            <a:ext cx="380757" cy="179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C4A492E-A215-4637-A74D-55CC6BBB1BD0}"/>
              </a:ext>
            </a:extLst>
          </p:cNvPr>
          <p:cNvCxnSpPr/>
          <p:nvPr/>
        </p:nvCxnSpPr>
        <p:spPr>
          <a:xfrm>
            <a:off x="5521124" y="2870691"/>
            <a:ext cx="89125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5AD2569-EA37-4C47-9017-B64A32AB8B69}"/>
              </a:ext>
            </a:extLst>
          </p:cNvPr>
          <p:cNvCxnSpPr/>
          <p:nvPr/>
        </p:nvCxnSpPr>
        <p:spPr>
          <a:xfrm>
            <a:off x="5094790" y="3011516"/>
            <a:ext cx="89125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6CF8A36D-4D0A-4D2C-AB65-33505AF2AF82}"/>
              </a:ext>
            </a:extLst>
          </p:cNvPr>
          <p:cNvSpPr/>
          <p:nvPr/>
        </p:nvSpPr>
        <p:spPr>
          <a:xfrm>
            <a:off x="8879711" y="5389070"/>
            <a:ext cx="289367" cy="24394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1586676-70AE-45E7-9DE0-A0E90459F432}"/>
              </a:ext>
            </a:extLst>
          </p:cNvPr>
          <p:cNvCxnSpPr/>
          <p:nvPr/>
        </p:nvCxnSpPr>
        <p:spPr>
          <a:xfrm flipH="1">
            <a:off x="8241175" y="3955677"/>
            <a:ext cx="890385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C0CBDD6-3AE6-4721-987D-F75AFA76C536}"/>
              </a:ext>
            </a:extLst>
          </p:cNvPr>
          <p:cNvCxnSpPr/>
          <p:nvPr/>
        </p:nvCxnSpPr>
        <p:spPr>
          <a:xfrm flipH="1">
            <a:off x="8243106" y="4154374"/>
            <a:ext cx="890385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DEA4CA6-E857-4FE0-9DEE-E24509D55B25}"/>
              </a:ext>
            </a:extLst>
          </p:cNvPr>
          <p:cNvCxnSpPr/>
          <p:nvPr/>
        </p:nvCxnSpPr>
        <p:spPr>
          <a:xfrm flipH="1">
            <a:off x="8449332" y="4676788"/>
            <a:ext cx="890385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08C8C8E-E170-4F2A-B856-18F4E5A78B10}"/>
              </a:ext>
            </a:extLst>
          </p:cNvPr>
          <p:cNvCxnSpPr/>
          <p:nvPr/>
        </p:nvCxnSpPr>
        <p:spPr>
          <a:xfrm flipH="1">
            <a:off x="8451263" y="5087354"/>
            <a:ext cx="890385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400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6" grpId="0" animBg="1"/>
      <p:bldP spid="26" grpId="1" animBg="1"/>
      <p:bldP spid="2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:\iStock Photos-Financial Education\iStock ManOnMountainTop Victory.jpg">
            <a:extLst>
              <a:ext uri="{FF2B5EF4-FFF2-40B4-BE49-F238E27FC236}">
                <a16:creationId xmlns:a16="http://schemas.microsoft.com/office/drawing/2014/main" id="{D005B409-AF26-45FE-A4F5-399FC3B9F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33431"/>
          <a:stretch/>
        </p:blipFill>
        <p:spPr bwMode="auto">
          <a:xfrm>
            <a:off x="1763913" y="542922"/>
            <a:ext cx="5616174" cy="57721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1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8D5A00-2A0B-4619-A596-13E69FA82FFA}"/>
              </a:ext>
            </a:extLst>
          </p:cNvPr>
          <p:cNvSpPr/>
          <p:nvPr/>
        </p:nvSpPr>
        <p:spPr>
          <a:xfrm>
            <a:off x="304800" y="1491922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706282987"/>
              </p:ext>
            </p:extLst>
          </p:nvPr>
        </p:nvGraphicFramePr>
        <p:xfrm>
          <a:off x="3276600" y="130696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D81A65C5-28D1-4249-A88F-4EDADEF5B85A}"/>
              </a:ext>
            </a:extLst>
          </p:cNvPr>
          <p:cNvSpPr txBox="1">
            <a:spLocks/>
          </p:cNvSpPr>
          <p:nvPr/>
        </p:nvSpPr>
        <p:spPr>
          <a:xfrm>
            <a:off x="304800" y="1453012"/>
            <a:ext cx="2971800" cy="37719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Session Recap</a:t>
            </a:r>
          </a:p>
        </p:txBody>
      </p:sp>
    </p:spTree>
    <p:extLst>
      <p:ext uri="{BB962C8B-B14F-4D97-AF65-F5344CB8AC3E}">
        <p14:creationId xmlns:p14="http://schemas.microsoft.com/office/powerpoint/2010/main" val="13749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483B5F-9569-48E2-8C45-8DF5BC0E8737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AD9891-CF92-41E1-9B06-4AD984B8355C}"/>
              </a:ext>
            </a:extLst>
          </p:cNvPr>
          <p:cNvSpPr txBox="1">
            <a:spLocks/>
          </p:cNvSpPr>
          <p:nvPr/>
        </p:nvSpPr>
        <p:spPr>
          <a:xfrm>
            <a:off x="2518913" y="1024774"/>
            <a:ext cx="6320287" cy="505312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Review your pay statement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Calculate gross and net monthly income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Ask questions, compare options, and select the employee benefits that are right for you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Review your W-4  withholding allowances and adjust if necessary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Evaluate net economic benefit before accepting a new job offer</a:t>
            </a:r>
          </a:p>
        </p:txBody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98B0889A-3567-4179-8E2F-76C8D48DC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4270"/>
          <a:stretch/>
        </p:blipFill>
        <p:spPr>
          <a:xfrm>
            <a:off x="304800" y="2218204"/>
            <a:ext cx="2024332" cy="242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3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8D5A00-2A0B-4619-A596-13E69FA82FFA}"/>
              </a:ext>
            </a:extLst>
          </p:cNvPr>
          <p:cNvSpPr/>
          <p:nvPr/>
        </p:nvSpPr>
        <p:spPr>
          <a:xfrm>
            <a:off x="304800" y="1705927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576802012"/>
              </p:ext>
            </p:extLst>
          </p:nvPr>
        </p:nvGraphicFramePr>
        <p:xfrm>
          <a:off x="2057400" y="7086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D81A65C5-28D1-4249-A88F-4EDADEF5B85A}"/>
              </a:ext>
            </a:extLst>
          </p:cNvPr>
          <p:cNvSpPr txBox="1">
            <a:spLocks/>
          </p:cNvSpPr>
          <p:nvPr/>
        </p:nvSpPr>
        <p:spPr>
          <a:xfrm>
            <a:off x="304800" y="1705927"/>
            <a:ext cx="2971800" cy="37719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Today’s Topics</a:t>
            </a:r>
          </a:p>
        </p:txBody>
      </p:sp>
    </p:spTree>
    <p:extLst>
      <p:ext uri="{BB962C8B-B14F-4D97-AF65-F5344CB8AC3E}">
        <p14:creationId xmlns:p14="http://schemas.microsoft.com/office/powerpoint/2010/main" val="47083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07084 3.7037E-7 C 0.10243 3.7037E-7 0.14167 -0.22917 0.14167 -0.41482 L 0.14167 -0.8296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4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Graphic spid="8" grpId="0">
        <p:bldAsOne/>
      </p:bldGraphic>
      <p:bldGraphic spid="8" grpId="1">
        <p:bldAsOne/>
      </p:bldGraphic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8EBAF5-BBD3-4032-9750-5FD16B814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Today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267A49-58E1-4C19-8054-5D58BB2E8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0" y="995680"/>
            <a:ext cx="3837863" cy="5486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49240E-5AAA-4B55-B7B5-41939BD8C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744" y="995680"/>
            <a:ext cx="380111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743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473026-844E-447C-8182-793FB6CFF962}"/>
              </a:ext>
            </a:extLst>
          </p:cNvPr>
          <p:cNvSpPr txBox="1">
            <a:spLocks/>
          </p:cNvSpPr>
          <p:nvPr/>
        </p:nvSpPr>
        <p:spPr>
          <a:xfrm>
            <a:off x="1783080" y="1490036"/>
            <a:ext cx="5577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Email the Post-Session Questionnaire and the Session Evaluation to:</a:t>
            </a:r>
          </a:p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77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049C3D-D8A5-4687-A68F-90A1A1D54253}"/>
              </a:ext>
            </a:extLst>
          </p:cNvPr>
          <p:cNvSpPr/>
          <p:nvPr/>
        </p:nvSpPr>
        <p:spPr>
          <a:xfrm>
            <a:off x="304800" y="1510821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D268B6C-A03F-444B-A60B-9AC835C44A6B}"/>
              </a:ext>
            </a:extLst>
          </p:cNvPr>
          <p:cNvSpPr txBox="1">
            <a:spLocks/>
          </p:cNvSpPr>
          <p:nvPr/>
        </p:nvSpPr>
        <p:spPr>
          <a:xfrm>
            <a:off x="304800" y="1510821"/>
            <a:ext cx="2971800" cy="37719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Now, it’s your turn!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5400" dirty="0">
              <a:solidFill>
                <a:srgbClr val="1F497D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C80E95B-3226-4162-9F9D-1175D7D30C98}"/>
              </a:ext>
            </a:extLst>
          </p:cNvPr>
          <p:cNvSpPr txBox="1">
            <a:spLocks/>
          </p:cNvSpPr>
          <p:nvPr/>
        </p:nvSpPr>
        <p:spPr>
          <a:xfrm>
            <a:off x="-369061" y="5723911"/>
            <a:ext cx="4382814" cy="70546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457200" lvl="0">
              <a:spcBef>
                <a:spcPts val="300"/>
              </a:spcBef>
              <a:tabLst>
                <a:tab pos="1143000" algn="l"/>
              </a:tabLst>
              <a:defRPr/>
            </a:pPr>
            <a:r>
              <a:rPr lang="en-US" sz="2000">
                <a:solidFill>
                  <a:schemeClr val="tx2">
                    <a:lumMod val="75000"/>
                  </a:schemeClr>
                </a:solidFill>
              </a:rPr>
              <a:t>Note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:  For best results, view in Adobe Reader DC or Nuance.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40F31D-531F-4CA9-B412-D6C899BEB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088" y="685800"/>
            <a:ext cx="4007379" cy="5486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24444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2F269A-01C1-4849-9458-1557E3C0E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739" y="1014303"/>
            <a:ext cx="3808777" cy="5486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2A18C4-3932-4485-9F7F-1C5150171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20" y="995680"/>
            <a:ext cx="3916973" cy="5486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F651D4-8E3A-4B67-9DF4-C1A31AFDCFB6}"/>
              </a:ext>
            </a:extLst>
          </p:cNvPr>
          <p:cNvSpPr/>
          <p:nvPr/>
        </p:nvSpPr>
        <p:spPr>
          <a:xfrm>
            <a:off x="731520" y="3007360"/>
            <a:ext cx="3393440" cy="10261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EDEC61-0C55-4595-BE23-A4C979907740}"/>
              </a:ext>
            </a:extLst>
          </p:cNvPr>
          <p:cNvSpPr/>
          <p:nvPr/>
        </p:nvSpPr>
        <p:spPr>
          <a:xfrm>
            <a:off x="739238" y="4033519"/>
            <a:ext cx="1638202" cy="152061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3C1536D-8B23-4CAE-839D-DAF64D558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B6ECEB-2081-434E-9244-3395A10CE43D}"/>
              </a:ext>
            </a:extLst>
          </p:cNvPr>
          <p:cNvSpPr/>
          <p:nvPr/>
        </p:nvSpPr>
        <p:spPr>
          <a:xfrm>
            <a:off x="731520" y="1874840"/>
            <a:ext cx="3393440" cy="11325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8CB6CD-24D8-4F97-9F6C-9C1E7CB8C77B}"/>
              </a:ext>
            </a:extLst>
          </p:cNvPr>
          <p:cNvSpPr/>
          <p:nvPr/>
        </p:nvSpPr>
        <p:spPr>
          <a:xfrm>
            <a:off x="4707492" y="995680"/>
            <a:ext cx="3895985" cy="5486400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365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0.42829 -0.0020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2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307DA-A610-41A0-9886-A2BE33E92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08" y="804334"/>
            <a:ext cx="3788438" cy="5486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21F6E8-03DD-4196-B213-9B2E06774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855" y="804334"/>
            <a:ext cx="3814312" cy="5486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97294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DC30BC-FF60-45B9-B6E3-3B88EE4DB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82" y="753532"/>
            <a:ext cx="3910001" cy="5486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BC34B8-22A3-4AF4-9CD5-DBB4D3882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019" y="753532"/>
            <a:ext cx="3793926" cy="5486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91209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A52229-5F7A-4B79-B6DA-4F45288A8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47" y="685800"/>
            <a:ext cx="4046946" cy="5842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D5237C-BDE1-4651-A489-6935514D0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109" y="863600"/>
            <a:ext cx="4231723" cy="5486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97727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E8E65E-59E1-4E0D-B339-88EE0134B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Optional!!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B98E3A-BE05-426C-8E0C-394B747BE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40" y="999067"/>
            <a:ext cx="3942532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C78AF8-009B-43DB-BC61-784F16C93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841" y="999067"/>
            <a:ext cx="3865319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684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E8E65E-59E1-4E0D-B339-88EE0134B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Optional!!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A3B5ED-0942-46C3-84CB-B6B0797BE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19" y="1032933"/>
            <a:ext cx="3827014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69746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C41B04-72B7-4958-B960-0D428DC7B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16" y="949186"/>
            <a:ext cx="3916973" cy="5486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EDEC61-0C55-4595-BE23-A4C979907740}"/>
              </a:ext>
            </a:extLst>
          </p:cNvPr>
          <p:cNvSpPr/>
          <p:nvPr/>
        </p:nvSpPr>
        <p:spPr>
          <a:xfrm>
            <a:off x="2374998" y="4033520"/>
            <a:ext cx="1739802" cy="13919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473026-844E-447C-8182-793FB6CFF962}"/>
              </a:ext>
            </a:extLst>
          </p:cNvPr>
          <p:cNvSpPr txBox="1">
            <a:spLocks/>
          </p:cNvSpPr>
          <p:nvPr/>
        </p:nvSpPr>
        <p:spPr>
          <a:xfrm>
            <a:off x="4978400" y="1601796"/>
            <a:ext cx="4053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PRIOR TO NEXT SESSION,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email completed homework to:</a:t>
            </a:r>
          </a:p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5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8D5A00-2A0B-4619-A596-13E69FA82FFA}"/>
              </a:ext>
            </a:extLst>
          </p:cNvPr>
          <p:cNvSpPr/>
          <p:nvPr/>
        </p:nvSpPr>
        <p:spPr>
          <a:xfrm>
            <a:off x="304800" y="1705927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744701562"/>
              </p:ext>
            </p:extLst>
          </p:nvPr>
        </p:nvGraphicFramePr>
        <p:xfrm>
          <a:off x="3276600" y="155987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D81A65C5-28D1-4249-A88F-4EDADEF5B85A}"/>
              </a:ext>
            </a:extLst>
          </p:cNvPr>
          <p:cNvSpPr txBox="1">
            <a:spLocks/>
          </p:cNvSpPr>
          <p:nvPr/>
        </p:nvSpPr>
        <p:spPr>
          <a:xfrm>
            <a:off x="304800" y="1705927"/>
            <a:ext cx="2971800" cy="37719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Today’s Topics</a:t>
            </a:r>
          </a:p>
        </p:txBody>
      </p:sp>
    </p:spTree>
    <p:extLst>
      <p:ext uri="{BB962C8B-B14F-4D97-AF65-F5344CB8AC3E}">
        <p14:creationId xmlns:p14="http://schemas.microsoft.com/office/powerpoint/2010/main" val="307155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0D5BC53-8654-4AA2-B274-464886507931}"/>
              </a:ext>
            </a:extLst>
          </p:cNvPr>
          <p:cNvSpPr txBox="1">
            <a:spLocks/>
          </p:cNvSpPr>
          <p:nvPr/>
        </p:nvSpPr>
        <p:spPr>
          <a:xfrm>
            <a:off x="857250" y="1866900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Next Time:</a:t>
            </a:r>
          </a:p>
          <a:p>
            <a:pPr algn="ctr"/>
            <a:r>
              <a:rPr lang="en-US" sz="5400" dirty="0">
                <a:solidFill>
                  <a:srgbClr val="1F497D"/>
                </a:solidFill>
              </a:rPr>
              <a:t>Spend Sensibly</a:t>
            </a:r>
          </a:p>
        </p:txBody>
      </p:sp>
    </p:spTree>
    <p:extLst>
      <p:ext uri="{BB962C8B-B14F-4D97-AF65-F5344CB8AC3E}">
        <p14:creationId xmlns:p14="http://schemas.microsoft.com/office/powerpoint/2010/main" val="377256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D61807-4A1C-44AC-9B30-DFC2496CB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Spend Sensibly Pre-Session Questionnaire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CBB798-AF14-4801-8F25-453863CAA059}"/>
              </a:ext>
            </a:extLst>
          </p:cNvPr>
          <p:cNvSpPr txBox="1">
            <a:spLocks/>
          </p:cNvSpPr>
          <p:nvPr/>
        </p:nvSpPr>
        <p:spPr>
          <a:xfrm>
            <a:off x="4728635" y="1744036"/>
            <a:ext cx="4053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Email Spend Sensibly Pre-Session Questionnaire to:</a:t>
            </a:r>
          </a:p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364528-19EB-4A97-8F5B-FE5B9898C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53" y="968538"/>
            <a:ext cx="3905280" cy="5486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1736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0D5BC53-8654-4AA2-B274-464886507931}"/>
              </a:ext>
            </a:extLst>
          </p:cNvPr>
          <p:cNvSpPr txBox="1">
            <a:spLocks/>
          </p:cNvSpPr>
          <p:nvPr/>
        </p:nvSpPr>
        <p:spPr>
          <a:xfrm>
            <a:off x="857250" y="1866900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8373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082143" y="2682352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BB5A91F4-13A4-467A-9F30-1136E755552D}"/>
              </a:ext>
            </a:extLst>
          </p:cNvPr>
          <p:cNvSpPr txBox="1">
            <a:spLocks/>
          </p:cNvSpPr>
          <p:nvPr/>
        </p:nvSpPr>
        <p:spPr>
          <a:xfrm>
            <a:off x="723900" y="3195376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07841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M:\Building Your Financial House\BYFH Curriculum\BYFH(org.) 2017 Rebrand\Binder Art-Logos-Templates\BYFH Muted House-No Divisions.jpg">
            <a:extLst>
              <a:ext uri="{FF2B5EF4-FFF2-40B4-BE49-F238E27FC236}">
                <a16:creationId xmlns:a16="http://schemas.microsoft.com/office/drawing/2014/main" id="{D38B2E2C-6A75-40C3-A8F4-BDB0E21F1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335" y="533400"/>
            <a:ext cx="6259330" cy="557208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4ABBEC4-E762-4C69-86EC-B366A64C6D5F}"/>
              </a:ext>
            </a:extLst>
          </p:cNvPr>
          <p:cNvGrpSpPr/>
          <p:nvPr/>
        </p:nvGrpSpPr>
        <p:grpSpPr>
          <a:xfrm>
            <a:off x="706471" y="4925582"/>
            <a:ext cx="2481129" cy="481246"/>
            <a:chOff x="1076011" y="5092855"/>
            <a:chExt cx="2481129" cy="48124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417856-DDBF-4DEC-B2CD-5635AA92B3A2}"/>
                </a:ext>
              </a:extLst>
            </p:cNvPr>
            <p:cNvSpPr/>
            <p:nvPr/>
          </p:nvSpPr>
          <p:spPr>
            <a:xfrm>
              <a:off x="1513802" y="5154853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Invest</a:t>
              </a:r>
              <a:r>
                <a:rPr lang="en-US" sz="1400" dirty="0">
                  <a:solidFill>
                    <a:srgbClr val="2F325D"/>
                  </a:solidFill>
                  <a:effectLst>
                    <a:outerShdw blurRad="38100" dist="38100" dir="2700000" algn="tl">
                      <a:schemeClr val="tx1">
                        <a:lumMod val="85000"/>
                        <a:alpha val="43000"/>
                      </a:schemeClr>
                    </a:outerShdw>
                  </a:effectLst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in</a:t>
              </a:r>
              <a:r>
                <a:rPr lang="en-US" sz="1400" dirty="0">
                  <a:solidFill>
                    <a:srgbClr val="2F325D"/>
                  </a:solidFill>
                  <a:effectLst>
                    <a:outerShdw blurRad="38100" dist="38100" dir="2700000" algn="tl">
                      <a:schemeClr val="tx1">
                        <a:lumMod val="85000"/>
                        <a:alpha val="43000"/>
                      </a:schemeClr>
                    </a:outerShdw>
                  </a:effectLst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Yourself</a:t>
              </a:r>
              <a:r>
                <a:rPr lang="en-US" sz="14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5E7C688-D59A-4994-8297-529831E7EEF2}"/>
                </a:ext>
              </a:extLst>
            </p:cNvPr>
            <p:cNvSpPr/>
            <p:nvPr/>
          </p:nvSpPr>
          <p:spPr>
            <a:xfrm>
              <a:off x="1076011" y="5092855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D06BF79-9EEE-4534-8299-7FF6248F8593}"/>
              </a:ext>
            </a:extLst>
          </p:cNvPr>
          <p:cNvGrpSpPr/>
          <p:nvPr/>
        </p:nvGrpSpPr>
        <p:grpSpPr>
          <a:xfrm>
            <a:off x="3860223" y="4468534"/>
            <a:ext cx="2481129" cy="481246"/>
            <a:chOff x="3860223" y="4468534"/>
            <a:chExt cx="2481129" cy="48124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4A896D-A7DF-4159-A128-2F5CF93DF450}"/>
                </a:ext>
              </a:extLst>
            </p:cNvPr>
            <p:cNvSpPr/>
            <p:nvPr/>
          </p:nvSpPr>
          <p:spPr>
            <a:xfrm>
              <a:off x="4298014" y="4530532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Maximize Earnings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9C5240-8503-44FE-B7AB-1092AA1A4F61}"/>
                </a:ext>
              </a:extLst>
            </p:cNvPr>
            <p:cNvSpPr/>
            <p:nvPr/>
          </p:nvSpPr>
          <p:spPr>
            <a:xfrm>
              <a:off x="3860223" y="4468534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ED208F-5A3D-479A-8D7A-09579AA28E8F}"/>
              </a:ext>
            </a:extLst>
          </p:cNvPr>
          <p:cNvGrpSpPr/>
          <p:nvPr/>
        </p:nvGrpSpPr>
        <p:grpSpPr>
          <a:xfrm>
            <a:off x="1100906" y="3322681"/>
            <a:ext cx="2481129" cy="481246"/>
            <a:chOff x="1076011" y="2784400"/>
            <a:chExt cx="2481129" cy="48124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C25FE63-B637-4870-8A43-16635DD5A355}"/>
                </a:ext>
              </a:extLst>
            </p:cNvPr>
            <p:cNvSpPr/>
            <p:nvPr/>
          </p:nvSpPr>
          <p:spPr>
            <a:xfrm>
              <a:off x="1513802" y="2846398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Spend Sensibly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56D82F-609D-42F9-A0B3-7D78E5360EA1}"/>
                </a:ext>
              </a:extLst>
            </p:cNvPr>
            <p:cNvSpPr/>
            <p:nvPr/>
          </p:nvSpPr>
          <p:spPr>
            <a:xfrm>
              <a:off x="1076011" y="278440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66EB80F-E631-4E13-85AB-2C2577BCC7D9}"/>
              </a:ext>
            </a:extLst>
          </p:cNvPr>
          <p:cNvGrpSpPr/>
          <p:nvPr/>
        </p:nvGrpSpPr>
        <p:grpSpPr>
          <a:xfrm>
            <a:off x="5082458" y="2721613"/>
            <a:ext cx="2481129" cy="481246"/>
            <a:chOff x="3800931" y="3433581"/>
            <a:chExt cx="2481129" cy="48124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186B62A-3FD5-4E64-87F1-40E681A67E00}"/>
                </a:ext>
              </a:extLst>
            </p:cNvPr>
            <p:cNvSpPr/>
            <p:nvPr/>
          </p:nvSpPr>
          <p:spPr>
            <a:xfrm>
              <a:off x="4238722" y="3495579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Check Taxes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BF962C-F43C-416B-BA3D-40B8C61C8FBB}"/>
                </a:ext>
              </a:extLst>
            </p:cNvPr>
            <p:cNvSpPr/>
            <p:nvPr/>
          </p:nvSpPr>
          <p:spPr>
            <a:xfrm>
              <a:off x="3800931" y="3433581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BB8D2DB-863F-4C06-80CF-3D4058840718}"/>
              </a:ext>
            </a:extLst>
          </p:cNvPr>
          <p:cNvGrpSpPr/>
          <p:nvPr/>
        </p:nvGrpSpPr>
        <p:grpSpPr>
          <a:xfrm>
            <a:off x="550220" y="1697799"/>
            <a:ext cx="2481129" cy="481246"/>
            <a:chOff x="1302617" y="1327820"/>
            <a:chExt cx="2481129" cy="48124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17E82E9-5299-417A-8CE1-26780BFD900A}"/>
                </a:ext>
              </a:extLst>
            </p:cNvPr>
            <p:cNvSpPr/>
            <p:nvPr/>
          </p:nvSpPr>
          <p:spPr>
            <a:xfrm>
              <a:off x="1740408" y="1389818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Make Money Work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3D1EBB3-A485-40D1-BB71-D2C2229727A0}"/>
                </a:ext>
              </a:extLst>
            </p:cNvPr>
            <p:cNvSpPr/>
            <p:nvPr/>
          </p:nvSpPr>
          <p:spPr>
            <a:xfrm>
              <a:off x="1302617" y="132782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97F3737-7964-4AFB-A851-968E91E99097}"/>
              </a:ext>
            </a:extLst>
          </p:cNvPr>
          <p:cNvGrpSpPr/>
          <p:nvPr/>
        </p:nvGrpSpPr>
        <p:grpSpPr>
          <a:xfrm>
            <a:off x="4085334" y="974692"/>
            <a:ext cx="2626481" cy="481246"/>
            <a:chOff x="1302617" y="1327820"/>
            <a:chExt cx="2626481" cy="48124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8DCA0D2-07DB-424D-824C-8C2155EC5DFB}"/>
                </a:ext>
              </a:extLst>
            </p:cNvPr>
            <p:cNvSpPr/>
            <p:nvPr/>
          </p:nvSpPr>
          <p:spPr>
            <a:xfrm>
              <a:off x="1740407" y="1389818"/>
              <a:ext cx="2188691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Protect Your Potential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9A4F37E-984A-4AA0-82F3-5668A7DB6069}"/>
                </a:ext>
              </a:extLst>
            </p:cNvPr>
            <p:cNvSpPr/>
            <p:nvPr/>
          </p:nvSpPr>
          <p:spPr>
            <a:xfrm>
              <a:off x="1302617" y="132782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6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30B98B-ED5D-4BDA-A938-0B71BF97F415}"/>
              </a:ext>
            </a:extLst>
          </p:cNvPr>
          <p:cNvGrpSpPr/>
          <p:nvPr/>
        </p:nvGrpSpPr>
        <p:grpSpPr>
          <a:xfrm>
            <a:off x="6463110" y="3760503"/>
            <a:ext cx="2481129" cy="481246"/>
            <a:chOff x="1302617" y="1327820"/>
            <a:chExt cx="2481129" cy="48124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6C545C2-5531-40D1-9365-4662E0E4D095}"/>
                </a:ext>
              </a:extLst>
            </p:cNvPr>
            <p:cNvSpPr/>
            <p:nvPr/>
          </p:nvSpPr>
          <p:spPr>
            <a:xfrm>
              <a:off x="1740408" y="1389818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Borrow to Grow</a:t>
              </a:r>
              <a:endParaRPr lang="en-US" sz="1400" dirty="0">
                <a:solidFill>
                  <a:schemeClr val="accent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5D7B77D-1B2B-4FEA-BFB9-011CD2134D81}"/>
                </a:ext>
              </a:extLst>
            </p:cNvPr>
            <p:cNvSpPr/>
            <p:nvPr/>
          </p:nvSpPr>
          <p:spPr>
            <a:xfrm>
              <a:off x="1302617" y="132782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706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M:\Building Your Financial House\BYFH Curriculum\BYFH(org.) 2017 Rebrand\Binder Art-Logos-Templates\BYFH Muted House-No Divisions.jpg">
            <a:extLst>
              <a:ext uri="{FF2B5EF4-FFF2-40B4-BE49-F238E27FC236}">
                <a16:creationId xmlns:a16="http://schemas.microsoft.com/office/drawing/2014/main" id="{D38B2E2C-6A75-40C3-A8F4-BDB0E21F1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335" y="533400"/>
            <a:ext cx="6259330" cy="557208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858FE38-B86B-44F3-BFCD-425269CA852B}"/>
              </a:ext>
            </a:extLst>
          </p:cNvPr>
          <p:cNvSpPr/>
          <p:nvPr/>
        </p:nvSpPr>
        <p:spPr>
          <a:xfrm>
            <a:off x="1825360" y="1225685"/>
            <a:ext cx="5493279" cy="2932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The walls represent earnings, built up from the foundation, and maximized by utilizing all available resources, directing payroll deductions, and choosing the right employee benefits.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1A9A64-49BE-4568-B13D-38044047A084}"/>
              </a:ext>
            </a:extLst>
          </p:cNvPr>
          <p:cNvSpPr/>
          <p:nvPr/>
        </p:nvSpPr>
        <p:spPr>
          <a:xfrm>
            <a:off x="4298014" y="4530532"/>
            <a:ext cx="2043338" cy="37112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Maximize Earnings</a:t>
            </a:r>
            <a:endParaRPr lang="en-US" sz="1400" dirty="0">
              <a:solidFill>
                <a:srgbClr val="2F325D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A126EE-9E21-4D44-AEC9-400AE2293282}"/>
              </a:ext>
            </a:extLst>
          </p:cNvPr>
          <p:cNvSpPr/>
          <p:nvPr/>
        </p:nvSpPr>
        <p:spPr>
          <a:xfrm>
            <a:off x="3860223" y="4468534"/>
            <a:ext cx="437791" cy="481246"/>
          </a:xfrm>
          <a:prstGeom prst="rect">
            <a:avLst/>
          </a:prstGeom>
          <a:solidFill>
            <a:srgbClr val="2F325D"/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7924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483B5F-9569-48E2-8C45-8DF5BC0E8737}"/>
              </a:ext>
            </a:extLst>
          </p:cNvPr>
          <p:cNvSpPr/>
          <p:nvPr/>
        </p:nvSpPr>
        <p:spPr>
          <a:xfrm>
            <a:off x="304800" y="505838"/>
            <a:ext cx="8534400" cy="6219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AD9891-CF92-41E1-9B06-4AD984B8355C}"/>
              </a:ext>
            </a:extLst>
          </p:cNvPr>
          <p:cNvSpPr txBox="1">
            <a:spLocks/>
          </p:cNvSpPr>
          <p:nvPr/>
        </p:nvSpPr>
        <p:spPr>
          <a:xfrm>
            <a:off x="700850" y="746625"/>
            <a:ext cx="7730247" cy="428044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Identify your cash and non-cash sources of income</a:t>
            </a:r>
          </a:p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Recognize the difference between gross and net pay</a:t>
            </a:r>
          </a:p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Become familiar with employer provided benefits</a:t>
            </a:r>
          </a:p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Recognize the actual dollar value of pre-tax benefits</a:t>
            </a:r>
          </a:p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Identify factors which affect the net economic benefit of a job</a:t>
            </a:r>
          </a:p>
        </p:txBody>
      </p:sp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0821704A-A84E-49AA-8215-879188E7B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31482" y="5104889"/>
            <a:ext cx="2668985" cy="162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9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rgbClr val="C00000"/>
        </a:solidFill>
      </a:spPr>
      <a:bodyPr vert="horz" lIns="91440" tIns="45720" rIns="91440" bIns="45720" rtlCol="0" anchor="ctr" anchorCtr="1">
        <a:normAutofit lnSpcReduction="10000"/>
      </a:bodyPr>
      <a:lstStyle>
        <a:defPPr algn="l">
          <a:lnSpc>
            <a:spcPct val="90000"/>
          </a:lnSpc>
          <a:spcBef>
            <a:spcPct val="20000"/>
          </a:spcBef>
          <a:spcAft>
            <a:spcPts val="1200"/>
          </a:spcAft>
          <a:defRPr sz="1500" dirty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3890</TotalTime>
  <Words>1770</Words>
  <Application>Microsoft Office PowerPoint</Application>
  <PresentationFormat>On-screen Show (4:3)</PresentationFormat>
  <Paragraphs>446</Paragraphs>
  <Slides>63</Slides>
  <Notes>32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Arial</vt:lpstr>
      <vt:lpstr>Calibri</vt:lpstr>
      <vt:lpstr>Courier New</vt:lpstr>
      <vt:lpstr>Gadugi</vt:lpstr>
      <vt:lpstr>2_Office Theme</vt:lpstr>
      <vt:lpstr>PowerPoint Presentation</vt:lpstr>
      <vt:lpstr>PowerPoint Presentation</vt:lpstr>
      <vt:lpstr>PowerPoint Presentation</vt:lpstr>
      <vt:lpstr>Prior to Today’s Session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Chat Share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Poll</vt:lpstr>
      <vt:lpstr>PowerPoint Presentation</vt:lpstr>
      <vt:lpstr>In the Chat Box</vt:lpstr>
      <vt:lpstr>More Than a Paycheck</vt:lpstr>
      <vt:lpstr>Employee Benefits</vt:lpstr>
      <vt:lpstr>Employee Benefits</vt:lpstr>
      <vt:lpstr>Types of Benefits</vt:lpstr>
      <vt:lpstr>Types of Benefits</vt:lpstr>
      <vt:lpstr>Types of Benefits</vt:lpstr>
      <vt:lpstr>Types of Benefits</vt:lpstr>
      <vt:lpstr>Types of Benefits</vt:lpstr>
      <vt:lpstr>Choosing the Right Benefits</vt:lpstr>
      <vt:lpstr>PowerPoint Presentation</vt:lpstr>
      <vt:lpstr>PowerPoint Presentation</vt:lpstr>
      <vt:lpstr>The Power of Pre-Tax</vt:lpstr>
      <vt:lpstr>Tax Treatment</vt:lpstr>
      <vt:lpstr>Tax Treatment</vt:lpstr>
      <vt:lpstr>HSA’s vs. FSA’s</vt:lpstr>
      <vt:lpstr>PowerPoint Presentation</vt:lpstr>
      <vt:lpstr>Tax Treatment</vt:lpstr>
      <vt:lpstr>Semi Tax-Free Example</vt:lpstr>
      <vt:lpstr>Tax Treatment</vt:lpstr>
      <vt:lpstr>PowerPoint Presentation</vt:lpstr>
      <vt:lpstr>Additional Tax Benefits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Complete Today</vt:lpstr>
      <vt:lpstr>PowerPoint Presentation</vt:lpstr>
      <vt:lpstr>PowerPoint Presentation</vt:lpstr>
      <vt:lpstr>Homework</vt:lpstr>
      <vt:lpstr>PowerPoint Presentation</vt:lpstr>
      <vt:lpstr>PowerPoint Presentation</vt:lpstr>
      <vt:lpstr>PowerPoint Presentation</vt:lpstr>
      <vt:lpstr>Optional!!</vt:lpstr>
      <vt:lpstr>Optional!!</vt:lpstr>
      <vt:lpstr>PowerPoint Presentation</vt:lpstr>
      <vt:lpstr>PowerPoint Presentation</vt:lpstr>
      <vt:lpstr>Spend Sensibly Pre-Session Questionnaire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Zugay, Holly</dc:creator>
  <cp:lastModifiedBy>Zugay, Holly</cp:lastModifiedBy>
  <cp:revision>197</cp:revision>
  <dcterms:created xsi:type="dcterms:W3CDTF">2021-03-12T16:17:16Z</dcterms:created>
  <dcterms:modified xsi:type="dcterms:W3CDTF">2022-02-18T20:47:01Z</dcterms:modified>
</cp:coreProperties>
</file>