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88"/>
  </p:notesMasterIdLst>
  <p:handoutMasterIdLst>
    <p:handoutMasterId r:id="rId89"/>
  </p:handoutMasterIdLst>
  <p:sldIdLst>
    <p:sldId id="1081" r:id="rId3"/>
    <p:sldId id="1298" r:id="rId4"/>
    <p:sldId id="1391" r:id="rId5"/>
    <p:sldId id="1313" r:id="rId6"/>
    <p:sldId id="1231" r:id="rId7"/>
    <p:sldId id="1300" r:id="rId8"/>
    <p:sldId id="1244" r:id="rId9"/>
    <p:sldId id="1240" r:id="rId10"/>
    <p:sldId id="852" r:id="rId11"/>
    <p:sldId id="1224" r:id="rId12"/>
    <p:sldId id="1261" r:id="rId13"/>
    <p:sldId id="1262" r:id="rId14"/>
    <p:sldId id="1264" r:id="rId15"/>
    <p:sldId id="1265" r:id="rId16"/>
    <p:sldId id="1266" r:id="rId17"/>
    <p:sldId id="1267" r:id="rId18"/>
    <p:sldId id="1173" r:id="rId19"/>
    <p:sldId id="1241" r:id="rId20"/>
    <p:sldId id="1270" r:id="rId21"/>
    <p:sldId id="1271" r:id="rId22"/>
    <p:sldId id="1273" r:id="rId23"/>
    <p:sldId id="1274" r:id="rId24"/>
    <p:sldId id="1243" r:id="rId25"/>
    <p:sldId id="1272" r:id="rId26"/>
    <p:sldId id="1174" r:id="rId27"/>
    <p:sldId id="1175" r:id="rId28"/>
    <p:sldId id="1251" r:id="rId29"/>
    <p:sldId id="1330" r:id="rId30"/>
    <p:sldId id="1372" r:id="rId31"/>
    <p:sldId id="1248" r:id="rId32"/>
    <p:sldId id="1373" r:id="rId33"/>
    <p:sldId id="1279" r:id="rId34"/>
    <p:sldId id="1276" r:id="rId35"/>
    <p:sldId id="1374" r:id="rId36"/>
    <p:sldId id="1379" r:id="rId37"/>
    <p:sldId id="1275" r:id="rId38"/>
    <p:sldId id="1277" r:id="rId39"/>
    <p:sldId id="1375" r:id="rId40"/>
    <p:sldId id="1380" r:id="rId41"/>
    <p:sldId id="1280" r:id="rId42"/>
    <p:sldId id="1282" r:id="rId43"/>
    <p:sldId id="1281" r:id="rId44"/>
    <p:sldId id="1376" r:id="rId45"/>
    <p:sldId id="1284" r:id="rId46"/>
    <p:sldId id="1377" r:id="rId47"/>
    <p:sldId id="1378" r:id="rId48"/>
    <p:sldId id="1189" r:id="rId49"/>
    <p:sldId id="1286" r:id="rId50"/>
    <p:sldId id="1382" r:id="rId51"/>
    <p:sldId id="1383" r:id="rId52"/>
    <p:sldId id="1384" r:id="rId53"/>
    <p:sldId id="1283" r:id="rId54"/>
    <p:sldId id="1287" r:id="rId55"/>
    <p:sldId id="1385" r:id="rId56"/>
    <p:sldId id="1288" r:id="rId57"/>
    <p:sldId id="1386" r:id="rId58"/>
    <p:sldId id="1289" r:id="rId59"/>
    <p:sldId id="1290" r:id="rId60"/>
    <p:sldId id="1387" r:id="rId61"/>
    <p:sldId id="1291" r:id="rId62"/>
    <p:sldId id="1388" r:id="rId63"/>
    <p:sldId id="1199" r:id="rId64"/>
    <p:sldId id="1390" r:id="rId65"/>
    <p:sldId id="1292" r:id="rId66"/>
    <p:sldId id="1200" r:id="rId67"/>
    <p:sldId id="1246" r:id="rId68"/>
    <p:sldId id="1389" r:id="rId69"/>
    <p:sldId id="1293" r:id="rId70"/>
    <p:sldId id="1294" r:id="rId71"/>
    <p:sldId id="1295" r:id="rId72"/>
    <p:sldId id="1296" r:id="rId73"/>
    <p:sldId id="1259" r:id="rId74"/>
    <p:sldId id="1302" r:id="rId75"/>
    <p:sldId id="1333" r:id="rId76"/>
    <p:sldId id="1314" r:id="rId77"/>
    <p:sldId id="1392" r:id="rId78"/>
    <p:sldId id="1334" r:id="rId79"/>
    <p:sldId id="1332" r:id="rId80"/>
    <p:sldId id="1335" r:id="rId81"/>
    <p:sldId id="1336" r:id="rId82"/>
    <p:sldId id="1371" r:id="rId83"/>
    <p:sldId id="1393" r:id="rId84"/>
    <p:sldId id="1394" r:id="rId85"/>
    <p:sldId id="1235" r:id="rId86"/>
    <p:sldId id="1104" r:id="rId8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00"/>
    <a:srgbClr val="006600"/>
    <a:srgbClr val="CD7371"/>
    <a:srgbClr val="FFFFAF"/>
    <a:srgbClr val="BE4946"/>
    <a:srgbClr val="C35855"/>
    <a:srgbClr val="FFFFCC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9" autoAdjust="0"/>
    <p:restoredTop sz="96139" autoAdjust="0"/>
  </p:normalViewPr>
  <p:slideViewPr>
    <p:cSldViewPr snapToGrid="0" snapToObjects="1">
      <p:cViewPr varScale="1">
        <p:scale>
          <a:sx n="96" d="100"/>
          <a:sy n="96" d="100"/>
        </p:scale>
        <p:origin x="120" y="78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/>
      <dgm:spPr/>
      <dgm:t>
        <a:bodyPr/>
        <a:lstStyle/>
        <a:p>
          <a:r>
            <a:rPr lang="en-US" dirty="0"/>
            <a:t>Tax Preparers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DDA9E2A3-5DB6-4BFA-B843-612D8D5CEA5E}" type="pres">
      <dgm:prSet presAssocID="{FB63864E-F53E-447D-BD75-EDD960FE4039}" presName="text_5" presStyleLbl="node1" presStyleIdx="4" presStyleCnt="5">
        <dgm:presLayoutVars>
          <dgm:bulletEnabled val="1"/>
        </dgm:presLayoutVars>
      </dgm:prSet>
      <dgm:spPr/>
    </dgm:pt>
    <dgm:pt modelId="{7EEF59FD-79C9-447E-93E8-2F270A402566}" type="pres">
      <dgm:prSet presAssocID="{FB63864E-F53E-447D-BD75-EDD960FE4039}" presName="accent_5" presStyleCnt="0"/>
      <dgm:spPr/>
    </dgm:pt>
    <dgm:pt modelId="{035C6233-2143-42AC-8E19-18A8CB759C76}" type="pres">
      <dgm:prSet presAssocID="{FB63864E-F53E-447D-BD75-EDD960FE4039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B6D43B90-0DFF-4CA0-BDFF-05E00735F19D}" type="presOf" srcId="{FB63864E-F53E-447D-BD75-EDD960FE4039}" destId="{DDA9E2A3-5DB6-4BFA-B843-612D8D5CEA5E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4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D6226B41-882A-4786-8767-7F0B7361D8EA}" type="presParOf" srcId="{65C30473-74A8-4770-BBFE-90797AC357B8}" destId="{DDA9E2A3-5DB6-4BFA-B843-612D8D5CEA5E}" srcOrd="9" destOrd="0" presId="urn:microsoft.com/office/officeart/2008/layout/VerticalCurvedList"/>
    <dgm:cxn modelId="{3C3556D4-EFF9-4D0F-BA09-C0E9D0FB121C}" type="presParOf" srcId="{65C30473-74A8-4770-BBFE-90797AC357B8}" destId="{7EEF59FD-79C9-447E-93E8-2F270A402566}" srcOrd="10" destOrd="0" presId="urn:microsoft.com/office/officeart/2008/layout/VerticalCurvedList"/>
    <dgm:cxn modelId="{08503DB2-E227-4560-BE49-D67B04279AAE}" type="presParOf" srcId="{7EEF59FD-79C9-447E-93E8-2F270A40256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/>
      <dgm:spPr/>
      <dgm:t>
        <a:bodyPr/>
        <a:lstStyle/>
        <a:p>
          <a:r>
            <a:rPr lang="en-US" dirty="0"/>
            <a:t>Tax Preparers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DDA9E2A3-5DB6-4BFA-B843-612D8D5CEA5E}" type="pres">
      <dgm:prSet presAssocID="{FB63864E-F53E-447D-BD75-EDD960FE4039}" presName="text_5" presStyleLbl="node1" presStyleIdx="4" presStyleCnt="5">
        <dgm:presLayoutVars>
          <dgm:bulletEnabled val="1"/>
        </dgm:presLayoutVars>
      </dgm:prSet>
      <dgm:spPr/>
    </dgm:pt>
    <dgm:pt modelId="{7EEF59FD-79C9-447E-93E8-2F270A402566}" type="pres">
      <dgm:prSet presAssocID="{FB63864E-F53E-447D-BD75-EDD960FE4039}" presName="accent_5" presStyleCnt="0"/>
      <dgm:spPr/>
    </dgm:pt>
    <dgm:pt modelId="{035C6233-2143-42AC-8E19-18A8CB759C76}" type="pres">
      <dgm:prSet presAssocID="{FB63864E-F53E-447D-BD75-EDD960FE4039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B6D43B90-0DFF-4CA0-BDFF-05E00735F19D}" type="presOf" srcId="{FB63864E-F53E-447D-BD75-EDD960FE4039}" destId="{DDA9E2A3-5DB6-4BFA-B843-612D8D5CEA5E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4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D6226B41-882A-4786-8767-7F0B7361D8EA}" type="presParOf" srcId="{65C30473-74A8-4770-BBFE-90797AC357B8}" destId="{DDA9E2A3-5DB6-4BFA-B843-612D8D5CEA5E}" srcOrd="9" destOrd="0" presId="urn:microsoft.com/office/officeart/2008/layout/VerticalCurvedList"/>
    <dgm:cxn modelId="{3C3556D4-EFF9-4D0F-BA09-C0E9D0FB121C}" type="presParOf" srcId="{65C30473-74A8-4770-BBFE-90797AC357B8}" destId="{7EEF59FD-79C9-447E-93E8-2F270A402566}" srcOrd="10" destOrd="0" presId="urn:microsoft.com/office/officeart/2008/layout/VerticalCurvedList"/>
    <dgm:cxn modelId="{08503DB2-E227-4560-BE49-D67B04279AAE}" type="presParOf" srcId="{7EEF59FD-79C9-447E-93E8-2F270A40256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9E2A3-5DB6-4BFA-B843-612D8D5CEA5E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Tax Preparers</a:t>
          </a:r>
        </a:p>
      </dsp:txBody>
      <dsp:txXfrm>
        <a:off x="384538" y="3301918"/>
        <a:ext cx="5656275" cy="508162"/>
      </dsp:txXfrm>
    </dsp:sp>
    <dsp:sp modelId="{035C6233-2143-42AC-8E19-18A8CB759C7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9E2A3-5DB6-4BFA-B843-612D8D5CEA5E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Tax Preparers</a:t>
          </a:r>
        </a:p>
      </dsp:txBody>
      <dsp:txXfrm>
        <a:off x="384538" y="3301918"/>
        <a:ext cx="5656275" cy="508162"/>
      </dsp:txXfrm>
    </dsp:sp>
    <dsp:sp modelId="{035C6233-2143-42AC-8E19-18A8CB759C7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1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01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58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1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9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54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60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4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35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6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87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81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3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9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0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64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5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69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65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66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3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1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6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27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60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82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482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27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0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062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36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2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6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794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57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198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694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4F697-E15C-44D8-8AE3-5DEAF5800D69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4813" y="466725"/>
            <a:ext cx="3611562" cy="2709863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000" b="1" dirty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1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00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Honda_Civic_(seventh_generation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txt.co.za/2013/11/08/google-in-cape-town-tv-white-spaces-wor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imenapulse.wordpress.com/category/jimena/page/20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ricrojasblog.com/2012/08/under-contract-mid-century-modern-house.html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lemonscottage.blogspot.com/2012/08/bright-ideas.html" TargetMode="External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12" Type="http://schemas.openxmlformats.org/officeDocument/2006/relationships/hyperlink" Target="https://pngimg.com/download/3678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hyperlink" Target="http://gadgetsin.com/handmade-leather-wallet-for-iphone-4-and-other-essentials.htm" TargetMode="External"/><Relationship Id="rId10" Type="http://schemas.openxmlformats.org/officeDocument/2006/relationships/hyperlink" Target="http://dollarsandsense.sg/little-known-company-singapore-may-just-biggest-responsibility-banking-sector-heres/" TargetMode="External"/><Relationship Id="rId4" Type="http://schemas.microsoft.com/office/2007/relationships/hdphoto" Target="../media/hdphoto3.wdp"/><Relationship Id="rId9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13361-happy-person-png-file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achingwithtlc.com/" TargetMode="External"/><Relationship Id="rId5" Type="http://schemas.microsoft.com/office/2007/relationships/hdphoto" Target="../media/hdphoto5.wdp"/><Relationship Id="rId10" Type="http://schemas.openxmlformats.org/officeDocument/2006/relationships/hyperlink" Target="http://www.thebluediamondgallery.com/typewriter/b/burden-of-proof.html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7.wdp"/><Relationship Id="rId7" Type="http://schemas.openxmlformats.org/officeDocument/2006/relationships/hyperlink" Target="http://flickr.com/photos/safari_vacation/918887397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eepngimg.com/png/13361-happy-person-png-file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rs.gov/individuals/tax-withholding-estimator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quoteinspector.com/images/taxes/broken-pencil-1040-calculator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s://irs.treasury.gov/freetaxprep/" TargetMode="External"/><Relationship Id="rId4" Type="http://schemas.openxmlformats.org/officeDocument/2006/relationships/hyperlink" Target="https://www.quoteinspector.com/free-income-tax-photos-and-image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rs.treasury.gov/freetaxprep/" TargetMode="External"/><Relationship Id="rId5" Type="http://schemas.openxmlformats.org/officeDocument/2006/relationships/hyperlink" Target="http://www.picpa.org/" TargetMode="External"/><Relationship Id="rId4" Type="http://schemas.openxmlformats.org/officeDocument/2006/relationships/hyperlink" Target="https://blogs.lse.ac.uk/usappblog/2015/09/01/why-citizens-dont-like-paying-for-public-goods-with-their-taxes-and-how-institutions-can-change-that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eative-commons-images.com/clipboard/franchise.html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thebluediamondgallery.com/handwriting/k/knowledge.html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4572000" y="1194400"/>
            <a:ext cx="4462126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You’re buying a new car and want to trade in your old car.</a:t>
            </a:r>
          </a:p>
          <a:p>
            <a:endParaRPr lang="en-US" sz="3600" dirty="0">
              <a:solidFill>
                <a:srgbClr val="1F497D"/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Can you locate the title?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4EA9C-0548-42B0-892C-3EDA8C82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0439" y="2534682"/>
            <a:ext cx="3946635" cy="22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4572000" y="1194400"/>
            <a:ext cx="4572000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The big-screen TV you bought last month isn’t working.</a:t>
            </a:r>
          </a:p>
          <a:p>
            <a:endParaRPr lang="en-US" sz="3600" dirty="0">
              <a:solidFill>
                <a:srgbClr val="1F497D"/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Do you have the receipt and warrantee?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5E881F7E-846C-478A-B3C0-070570AA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6400" y="2584391"/>
            <a:ext cx="3860800" cy="25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4572000" y="1194400"/>
            <a:ext cx="4572000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Someone broke into your apartment while you were at work.</a:t>
            </a:r>
          </a:p>
          <a:p>
            <a:endParaRPr lang="en-US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 you have a list and pictures of the household items that were stolen?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E7C802E-4615-48B3-866D-ADFFC6559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0206"/>
          <a:stretch/>
        </p:blipFill>
        <p:spPr>
          <a:xfrm>
            <a:off x="427450" y="2388236"/>
            <a:ext cx="4009083" cy="27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11498FB0-AC2A-4A9A-A97D-C12DBD79C9EC}"/>
              </a:ext>
            </a:extLst>
          </p:cNvPr>
          <p:cNvGrpSpPr/>
          <p:nvPr/>
        </p:nvGrpSpPr>
        <p:grpSpPr>
          <a:xfrm>
            <a:off x="2785215" y="2384716"/>
            <a:ext cx="3657600" cy="2763151"/>
            <a:chOff x="5150995" y="2907290"/>
            <a:chExt cx="3657600" cy="276315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9646357-E4C3-4259-B88C-B31BEF44C6B1}"/>
                </a:ext>
              </a:extLst>
            </p:cNvPr>
            <p:cNvGrpSpPr/>
            <p:nvPr/>
          </p:nvGrpSpPr>
          <p:grpSpPr>
            <a:xfrm>
              <a:off x="5150995" y="2907290"/>
              <a:ext cx="3657600" cy="2763151"/>
              <a:chOff x="416043" y="1326380"/>
              <a:chExt cx="3629873" cy="2517026"/>
            </a:xfrm>
          </p:grpSpPr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DF8F67F3-4F04-4C91-8A6D-903522C3F142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32AE6C9-0DE5-4930-8DFB-C01B9982BF0E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VITAL</a:t>
                </a:r>
              </a:p>
            </p:txBody>
          </p:sp>
        </p:grpSp>
        <p:pic>
          <p:nvPicPr>
            <p:cNvPr id="50" name="Picture 2" descr="M:\iStock Photos-Financial Education\SYFH Online Module 5 - Images\iStock Vital Records.jpg">
              <a:extLst>
                <a:ext uri="{FF2B5EF4-FFF2-40B4-BE49-F238E27FC236}">
                  <a16:creationId xmlns:a16="http://schemas.microsoft.com/office/drawing/2014/main" id="{881EEA10-AEA1-49A6-AA37-EFAB2BE38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73422" y="3565041"/>
              <a:ext cx="2217197" cy="16510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Keep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2E964E-DCAC-4F3C-9AC4-937483D59926}"/>
              </a:ext>
            </a:extLst>
          </p:cNvPr>
          <p:cNvGrpSpPr/>
          <p:nvPr/>
        </p:nvGrpSpPr>
        <p:grpSpPr>
          <a:xfrm>
            <a:off x="-184461" y="1015007"/>
            <a:ext cx="3657600" cy="2763151"/>
            <a:chOff x="-184461" y="1015007"/>
            <a:chExt cx="3657600" cy="27631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9EDF12-552C-42D4-A418-1FB3EAA7246C}"/>
                </a:ext>
              </a:extLst>
            </p:cNvPr>
            <p:cNvGrpSpPr/>
            <p:nvPr/>
          </p:nvGrpSpPr>
          <p:grpSpPr>
            <a:xfrm>
              <a:off x="-184461" y="1015007"/>
              <a:ext cx="3657600" cy="2763151"/>
              <a:chOff x="416043" y="1326380"/>
              <a:chExt cx="3629873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6941B72-83EB-444D-9611-68D36CAC0CA9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2236DF-ACD4-46AA-B24D-6330536497D8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FINANCIAL</a:t>
                </a:r>
              </a:p>
            </p:txBody>
          </p:sp>
        </p:grpSp>
        <p:pic>
          <p:nvPicPr>
            <p:cNvPr id="53" name="Picture 3" descr="M:\iStock Photos-Financial Education\SYFH Online Module 5 - Images\iStock Financial Records.jpg">
              <a:extLst>
                <a:ext uri="{FF2B5EF4-FFF2-40B4-BE49-F238E27FC236}">
                  <a16:creationId xmlns:a16="http://schemas.microsoft.com/office/drawing/2014/main" id="{67D93855-D2B4-4BE5-A82E-66DA571D5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4920" y="1838358"/>
              <a:ext cx="2148644" cy="142410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28E4F1-4627-4888-A83A-5DE904962C4C}"/>
              </a:ext>
            </a:extLst>
          </p:cNvPr>
          <p:cNvGrpSpPr/>
          <p:nvPr/>
        </p:nvGrpSpPr>
        <p:grpSpPr>
          <a:xfrm>
            <a:off x="5746742" y="1015007"/>
            <a:ext cx="3657600" cy="2763151"/>
            <a:chOff x="5746742" y="1015007"/>
            <a:chExt cx="3657600" cy="27631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5F0186-B865-456C-9692-01B9D078FED9}"/>
                </a:ext>
              </a:extLst>
            </p:cNvPr>
            <p:cNvGrpSpPr/>
            <p:nvPr/>
          </p:nvGrpSpPr>
          <p:grpSpPr>
            <a:xfrm>
              <a:off x="5746742" y="1015007"/>
              <a:ext cx="3657600" cy="2763151"/>
              <a:chOff x="416043" y="1326380"/>
              <a:chExt cx="3629873" cy="2517026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1B93065D-8169-4C2C-8A9B-88B50ABDDBB6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A29EC-47B0-474C-8B89-4551ECCCD51D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LEGAL</a:t>
                </a:r>
              </a:p>
            </p:txBody>
          </p:sp>
        </p:grpSp>
        <p:pic>
          <p:nvPicPr>
            <p:cNvPr id="54" name="Picture 4" descr="M:\iStock Photos-Financial Education\SYFH Online Module 5 - Images\iStock Divorce Decree.jpg">
              <a:extLst>
                <a:ext uri="{FF2B5EF4-FFF2-40B4-BE49-F238E27FC236}">
                  <a16:creationId xmlns:a16="http://schemas.microsoft.com/office/drawing/2014/main" id="{BA19963B-8184-4389-874E-345CEEDAA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83348" y="1838358"/>
              <a:ext cx="2199228" cy="146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1E133-E280-49B4-AC10-8A11113B7699}"/>
              </a:ext>
            </a:extLst>
          </p:cNvPr>
          <p:cNvGrpSpPr/>
          <p:nvPr/>
        </p:nvGrpSpPr>
        <p:grpSpPr>
          <a:xfrm>
            <a:off x="5746742" y="3784188"/>
            <a:ext cx="3657600" cy="2763151"/>
            <a:chOff x="5746742" y="3784188"/>
            <a:chExt cx="3657600" cy="27631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3267BE-DB9C-4F41-97B9-E4645AB1C4A9}"/>
                </a:ext>
              </a:extLst>
            </p:cNvPr>
            <p:cNvGrpSpPr/>
            <p:nvPr/>
          </p:nvGrpSpPr>
          <p:grpSpPr>
            <a:xfrm>
              <a:off x="5746742" y="3784188"/>
              <a:ext cx="3657600" cy="2763151"/>
              <a:chOff x="416043" y="1326380"/>
              <a:chExt cx="3629873" cy="2517026"/>
            </a:xfrm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1122447C-3220-47B0-8A9E-BE5FCDCCEFB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2606E-E887-4C88-91CF-18BD35498CBB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PERSONAL</a:t>
                </a:r>
              </a:p>
            </p:txBody>
          </p:sp>
        </p:grpSp>
        <p:pic>
          <p:nvPicPr>
            <p:cNvPr id="55" name="Picture 22" descr="FlagoftheRedCross">
              <a:extLst>
                <a:ext uri="{FF2B5EF4-FFF2-40B4-BE49-F238E27FC236}">
                  <a16:creationId xmlns:a16="http://schemas.microsoft.com/office/drawing/2014/main" id="{A708FABD-B64B-4D67-9E36-3AE8A9489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325" y="4519879"/>
              <a:ext cx="1988699" cy="1406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BEBDFA-A94D-44E8-BFF8-119F6F05B057}"/>
              </a:ext>
            </a:extLst>
          </p:cNvPr>
          <p:cNvGrpSpPr/>
          <p:nvPr/>
        </p:nvGrpSpPr>
        <p:grpSpPr>
          <a:xfrm>
            <a:off x="-188710" y="3784188"/>
            <a:ext cx="3657600" cy="2763151"/>
            <a:chOff x="-188710" y="3784188"/>
            <a:chExt cx="3657600" cy="27631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6BFDFF-9584-445A-AF2C-4174A3E24333}"/>
                </a:ext>
              </a:extLst>
            </p:cNvPr>
            <p:cNvGrpSpPr/>
            <p:nvPr/>
          </p:nvGrpSpPr>
          <p:grpSpPr>
            <a:xfrm>
              <a:off x="-188710" y="3784188"/>
              <a:ext cx="3657600" cy="2763151"/>
              <a:chOff x="-188710" y="3784188"/>
              <a:chExt cx="3657600" cy="2763151"/>
            </a:xfrm>
          </p:grpSpPr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66AE3CDC-2D49-4BE1-ACD1-8886AE0DC1F8}"/>
                  </a:ext>
                </a:extLst>
              </p:cNvPr>
              <p:cNvSpPr/>
              <p:nvPr/>
            </p:nvSpPr>
            <p:spPr>
              <a:xfrm>
                <a:off x="-188710" y="3784188"/>
                <a:ext cx="3657600" cy="2763151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F177EB-0BC9-4569-9709-5F6BE13D611A}"/>
                  </a:ext>
                </a:extLst>
              </p:cNvPr>
              <p:cNvSpPr txBox="1"/>
              <p:nvPr/>
            </p:nvSpPr>
            <p:spPr>
              <a:xfrm>
                <a:off x="458655" y="3784188"/>
                <a:ext cx="23628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PROPERTY</a:t>
                </a:r>
              </a:p>
            </p:txBody>
          </p:sp>
        </p:grpSp>
        <p:pic>
          <p:nvPicPr>
            <p:cNvPr id="8" name="Picture 7" descr="A picture containing tree, outdoor, building, house&#10;&#10;Description automatically generated">
              <a:extLst>
                <a:ext uri="{FF2B5EF4-FFF2-40B4-BE49-F238E27FC236}">
                  <a16:creationId xmlns:a16="http://schemas.microsoft.com/office/drawing/2014/main" id="{44F541F9-9A24-428F-A9E6-9CB7AA724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74375" y="4519879"/>
              <a:ext cx="2068310" cy="1551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3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Keep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F145DA-BBD7-4790-AA1F-CDAF777A96A1}"/>
              </a:ext>
            </a:extLst>
          </p:cNvPr>
          <p:cNvGrpSpPr/>
          <p:nvPr/>
        </p:nvGrpSpPr>
        <p:grpSpPr>
          <a:xfrm>
            <a:off x="901389" y="1015007"/>
            <a:ext cx="3657600" cy="2827070"/>
            <a:chOff x="901389" y="1015007"/>
            <a:chExt cx="3657600" cy="28270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9EDF12-552C-42D4-A418-1FB3EAA7246C}"/>
                </a:ext>
              </a:extLst>
            </p:cNvPr>
            <p:cNvGrpSpPr/>
            <p:nvPr/>
          </p:nvGrpSpPr>
          <p:grpSpPr>
            <a:xfrm>
              <a:off x="901389" y="1015007"/>
              <a:ext cx="3657600" cy="2763151"/>
              <a:chOff x="416043" y="1326380"/>
              <a:chExt cx="3629873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6941B72-83EB-444D-9611-68D36CAC0CA9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2236DF-ACD4-46AA-B24D-6330536497D8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ON OUR PERSON</a:t>
                </a:r>
              </a:p>
            </p:txBody>
          </p:sp>
        </p:grpSp>
        <p:pic>
          <p:nvPicPr>
            <p:cNvPr id="3" name="Picture 2" descr="A picture containing case, accessory&#10;&#10;Description automatically generated">
              <a:extLst>
                <a:ext uri="{FF2B5EF4-FFF2-40B4-BE49-F238E27FC236}">
                  <a16:creationId xmlns:a16="http://schemas.microsoft.com/office/drawing/2014/main" id="{CA14F90B-F860-4F4F-B8AC-9BC125D2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443895" y="1892315"/>
              <a:ext cx="2614975" cy="194976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3BBAB7-058D-4406-913C-AAA3C4D9BD17}"/>
              </a:ext>
            </a:extLst>
          </p:cNvPr>
          <p:cNvGrpSpPr/>
          <p:nvPr/>
        </p:nvGrpSpPr>
        <p:grpSpPr>
          <a:xfrm>
            <a:off x="4565642" y="1015007"/>
            <a:ext cx="3657600" cy="2763151"/>
            <a:chOff x="4565642" y="1015007"/>
            <a:chExt cx="3657600" cy="27631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5F0186-B865-456C-9692-01B9D078FED9}"/>
                </a:ext>
              </a:extLst>
            </p:cNvPr>
            <p:cNvGrpSpPr/>
            <p:nvPr/>
          </p:nvGrpSpPr>
          <p:grpSpPr>
            <a:xfrm>
              <a:off x="4565642" y="1015007"/>
              <a:ext cx="3657600" cy="2763151"/>
              <a:chOff x="416043" y="1326380"/>
              <a:chExt cx="3629873" cy="2517026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1B93065D-8169-4C2C-8A9B-88B50ABDDBB6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A29EC-47B0-474C-8B89-4551ECCCD51D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FILE CABINET</a:t>
                </a:r>
              </a:p>
            </p:txBody>
          </p:sp>
        </p:grpSp>
        <p:pic>
          <p:nvPicPr>
            <p:cNvPr id="9" name="Picture 8" descr="A picture containing indoor, wall, furniture, orange&#10;&#10;Description automatically generated">
              <a:extLst>
                <a:ext uri="{FF2B5EF4-FFF2-40B4-BE49-F238E27FC236}">
                  <a16:creationId xmlns:a16="http://schemas.microsoft.com/office/drawing/2014/main" id="{1FC2CB66-7CBE-4607-88DE-CA8AB02B5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6" b="94364" l="10000" r="90000">
                          <a14:foregroundMark x1="15091" y1="66364" x2="17818" y2="95455"/>
                          <a14:foregroundMark x1="17818" y1="95455" x2="53455" y2="96182"/>
                          <a14:foregroundMark x1="53455" y1="96182" x2="83091" y2="94364"/>
                          <a14:foregroundMark x1="83091" y1="94364" x2="84909" y2="35091"/>
                          <a14:foregroundMark x1="83818" y1="29273" x2="19091" y2="29455"/>
                          <a14:foregroundMark x1="19091" y1="29455" x2="15455" y2="31091"/>
                          <a14:foregroundMark x1="19854" y1="26998" x2="19818" y2="27091"/>
                          <a14:foregroundMark x1="19818" y1="27091" x2="15091" y2="31455"/>
                          <a14:foregroundMark x1="53273" y1="25636" x2="57327" y2="25463"/>
                          <a14:foregroundMark x1="64909" y1="40909" x2="73273" y2="40545"/>
                          <a14:foregroundMark x1="67455" y1="50000" x2="76909" y2="50000"/>
                          <a14:foregroundMark x1="66727" y1="68182" x2="71455" y2="68545"/>
                          <a14:foregroundMark x1="67091" y1="77636" x2="76909" y2="79091"/>
                          <a14:foregroundMark x1="30000" y1="68909" x2="56545" y2="68909"/>
                          <a14:foregroundMark x1="28909" y1="78727" x2="46364" y2="77636"/>
                          <a14:foregroundMark x1="79818" y1="23818" x2="58000" y2="24727"/>
                          <a14:foregroundMark x1="74364" y1="25818" x2="54182" y2="24000"/>
                          <a14:foregroundMark x1="54182" y1="24000" x2="52909" y2="24727"/>
                          <a14:backgroundMark x1="52686" y1="21515" x2="15636" y2="19273"/>
                          <a14:backgroundMark x1="60269" y1="21974" x2="57934" y2="21833"/>
                          <a14:backgroundMark x1="23455" y1="8000" x2="70182" y2="8364"/>
                          <a14:backgroundMark x1="79818" y1="12909" x2="46000" y2="14545"/>
                          <a14:backgroundMark x1="14727" y1="24727" x2="31636" y2="23818"/>
                          <a14:backgroundMark x1="90364" y1="22364" x2="79386" y2="23157"/>
                          <a14:backgroundMark x1="60264" y1="21974" x2="65273" y2="16727"/>
                          <a14:backgroundMark x1="65273" y1="16727" x2="78000" y2="15636"/>
                          <a14:backgroundMark x1="78000" y1="15636" x2="76000" y2="17273"/>
                          <a14:backgroundMark x1="51455" y1="20000" x2="62545" y2="19273"/>
                          <a14:backgroundMark x1="62545" y1="19273" x2="80727" y2="20000"/>
                          <a14:backgroundMark x1="69273" y1="9455" x2="77091" y2="11818"/>
                          <a14:backgroundMark x1="28364" y1="17273" x2="20182" y2="17636"/>
                          <a14:backgroundMark x1="31636" y1="17636" x2="43636" y2="15273"/>
                          <a14:backgroundMark x1="32727" y1="16909" x2="31091" y2="16909"/>
                          <a14:backgroundMark x1="52545" y1="18364" x2="58909" y2="18909"/>
                          <a14:backgroundMark x1="51091" y1="18364" x2="71273" y2="16909"/>
                          <a14:backgroundMark x1="50182" y1="18909" x2="50182" y2="18909"/>
                          <a14:backgroundMark x1="49818" y1="12545" x2="51455" y2="21091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419560" y="1674505"/>
              <a:ext cx="1949762" cy="194976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E0F5E3-9658-46AF-A96C-BB78C4D781B7}"/>
              </a:ext>
            </a:extLst>
          </p:cNvPr>
          <p:cNvGrpSpPr/>
          <p:nvPr/>
        </p:nvGrpSpPr>
        <p:grpSpPr>
          <a:xfrm>
            <a:off x="4565642" y="3784188"/>
            <a:ext cx="3657600" cy="2763151"/>
            <a:chOff x="4565642" y="3784188"/>
            <a:chExt cx="3657600" cy="27631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3267BE-DB9C-4F41-97B9-E4645AB1C4A9}"/>
                </a:ext>
              </a:extLst>
            </p:cNvPr>
            <p:cNvGrpSpPr/>
            <p:nvPr/>
          </p:nvGrpSpPr>
          <p:grpSpPr>
            <a:xfrm>
              <a:off x="4565642" y="3784188"/>
              <a:ext cx="3657600" cy="2763151"/>
              <a:chOff x="416043" y="1326380"/>
              <a:chExt cx="3629873" cy="2517026"/>
            </a:xfrm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1122447C-3220-47B0-8A9E-BE5FCDCCEFB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2606E-E887-4C88-91CF-18BD35498CBB}"/>
                  </a:ext>
                </a:extLst>
              </p:cNvPr>
              <p:cNvSpPr txBox="1"/>
              <p:nvPr/>
            </p:nvSpPr>
            <p:spPr>
              <a:xfrm>
                <a:off x="851750" y="1366418"/>
                <a:ext cx="2691236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SAFE DEPOSIT BOX</a:t>
                </a:r>
              </a:p>
            </p:txBody>
          </p:sp>
        </p:grpSp>
        <p:pic>
          <p:nvPicPr>
            <p:cNvPr id="14" name="Picture 13" descr="A picture containing cabinet, furniture, indoor, wardrobe&#10;&#10;Description automatically generated">
              <a:extLst>
                <a:ext uri="{FF2B5EF4-FFF2-40B4-BE49-F238E27FC236}">
                  <a16:creationId xmlns:a16="http://schemas.microsoft.com/office/drawing/2014/main" id="{04BE5805-AD5B-4DCE-B4A8-C64CB22C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621517" y="4949312"/>
              <a:ext cx="1712733" cy="12855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EBC818-558D-44C2-8429-30576E54E45B}"/>
              </a:ext>
            </a:extLst>
          </p:cNvPr>
          <p:cNvGrpSpPr/>
          <p:nvPr/>
        </p:nvGrpSpPr>
        <p:grpSpPr>
          <a:xfrm>
            <a:off x="897140" y="3784188"/>
            <a:ext cx="3657600" cy="2763151"/>
            <a:chOff x="897140" y="3784188"/>
            <a:chExt cx="3657600" cy="27631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A4ECDC4-B724-454F-AF06-DE82B53F7B4B}"/>
                </a:ext>
              </a:extLst>
            </p:cNvPr>
            <p:cNvGrpSpPr/>
            <p:nvPr/>
          </p:nvGrpSpPr>
          <p:grpSpPr>
            <a:xfrm>
              <a:off x="897140" y="3784188"/>
              <a:ext cx="3657600" cy="2763151"/>
              <a:chOff x="416043" y="1326380"/>
              <a:chExt cx="3629873" cy="2517026"/>
            </a:xfrm>
          </p:grpSpPr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66AE3CDC-2D49-4BE1-ACD1-8886AE0DC1F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F177EB-0BC9-4569-9709-5F6BE13D611A}"/>
                  </a:ext>
                </a:extLst>
              </p:cNvPr>
              <p:cNvSpPr txBox="1"/>
              <p:nvPr/>
            </p:nvSpPr>
            <p:spPr>
              <a:xfrm>
                <a:off x="1058501" y="1378439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HOME SAFE</a:t>
                </a:r>
              </a:p>
            </p:txBody>
          </p:sp>
        </p:grpSp>
        <p:pic>
          <p:nvPicPr>
            <p:cNvPr id="18" name="Picture 17" descr="A picture containing wall, indoor, electronics, camera&#10;&#10;Description automatically generated">
              <a:extLst>
                <a:ext uri="{FF2B5EF4-FFF2-40B4-BE49-F238E27FC236}">
                  <a16:creationId xmlns:a16="http://schemas.microsoft.com/office/drawing/2014/main" id="{CE90B545-DB60-4B20-A390-D44FE985B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740158" y="4733244"/>
              <a:ext cx="1971562" cy="1506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3740C-0368-4191-9694-5AE613B9EF7E}"/>
              </a:ext>
            </a:extLst>
          </p:cNvPr>
          <p:cNvGrpSpPr/>
          <p:nvPr/>
        </p:nvGrpSpPr>
        <p:grpSpPr>
          <a:xfrm>
            <a:off x="901389" y="1015007"/>
            <a:ext cx="3760877" cy="2763151"/>
            <a:chOff x="901389" y="1015007"/>
            <a:chExt cx="3760877" cy="27631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9EDF12-552C-42D4-A418-1FB3EAA7246C}"/>
                </a:ext>
              </a:extLst>
            </p:cNvPr>
            <p:cNvGrpSpPr/>
            <p:nvPr/>
          </p:nvGrpSpPr>
          <p:grpSpPr>
            <a:xfrm>
              <a:off x="901389" y="1015007"/>
              <a:ext cx="3760877" cy="2763151"/>
              <a:chOff x="416043" y="1326380"/>
              <a:chExt cx="3732367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6941B72-83EB-444D-9611-68D36CAC0CA9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2236DF-ACD4-46AA-B24D-6330536497D8}"/>
                  </a:ext>
                </a:extLst>
              </p:cNvPr>
              <p:cNvSpPr txBox="1"/>
              <p:nvPr/>
            </p:nvSpPr>
            <p:spPr>
              <a:xfrm>
                <a:off x="528066" y="1353748"/>
                <a:ext cx="3620344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ALL         INCLUSIVE</a:t>
                </a:r>
              </a:p>
            </p:txBody>
          </p:sp>
        </p:grpSp>
        <p:pic>
          <p:nvPicPr>
            <p:cNvPr id="25" name="Picture 10" descr="diversity1">
              <a:extLst>
                <a:ext uri="{FF2B5EF4-FFF2-40B4-BE49-F238E27FC236}">
                  <a16:creationId xmlns:a16="http://schemas.microsoft.com/office/drawing/2014/main" id="{033C7DD8-735E-41B9-86AF-69826F37A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47613" y="2228512"/>
              <a:ext cx="2221661" cy="151534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BA4055-C71E-48A7-9887-37C84B3A65E1}"/>
              </a:ext>
            </a:extLst>
          </p:cNvPr>
          <p:cNvGrpSpPr/>
          <p:nvPr/>
        </p:nvGrpSpPr>
        <p:grpSpPr>
          <a:xfrm>
            <a:off x="897140" y="3784188"/>
            <a:ext cx="3657600" cy="2763151"/>
            <a:chOff x="897140" y="3784188"/>
            <a:chExt cx="3657600" cy="27631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A4ECDC4-B724-454F-AF06-DE82B53F7B4B}"/>
                </a:ext>
              </a:extLst>
            </p:cNvPr>
            <p:cNvGrpSpPr/>
            <p:nvPr/>
          </p:nvGrpSpPr>
          <p:grpSpPr>
            <a:xfrm>
              <a:off x="897140" y="3784188"/>
              <a:ext cx="3657600" cy="2763151"/>
              <a:chOff x="416043" y="1326380"/>
              <a:chExt cx="3629873" cy="2517026"/>
            </a:xfrm>
          </p:grpSpPr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66AE3CDC-2D49-4BE1-ACD1-8886AE0DC1F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F177EB-0BC9-4569-9709-5F6BE13D611A}"/>
                  </a:ext>
                </a:extLst>
              </p:cNvPr>
              <p:cNvSpPr txBox="1"/>
              <p:nvPr/>
            </p:nvSpPr>
            <p:spPr>
              <a:xfrm>
                <a:off x="1058501" y="1378439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SAVES MONEY</a:t>
                </a:r>
              </a:p>
            </p:txBody>
          </p:sp>
        </p:grpSp>
        <p:pic>
          <p:nvPicPr>
            <p:cNvPr id="4" name="Picture 3" descr="A pink piggy bank on a pile of coins&#10;&#10;Description automatically generated">
              <a:extLst>
                <a:ext uri="{FF2B5EF4-FFF2-40B4-BE49-F238E27FC236}">
                  <a16:creationId xmlns:a16="http://schemas.microsoft.com/office/drawing/2014/main" id="{92063397-966C-4676-B5DC-5145CCA5A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41" b="99322" l="246" r="98526">
                          <a14:foregroundMark x1="64373" y1="6441" x2="70270" y2="10847"/>
                          <a14:foregroundMark x1="71007" y1="9831" x2="64373" y2="6441"/>
                          <a14:foregroundMark x1="29484" y1="62712" x2="7862" y2="69153"/>
                          <a14:foregroundMark x1="7862" y1="69153" x2="18673" y2="95932"/>
                          <a14:foregroundMark x1="18673" y1="95932" x2="24570" y2="94576"/>
                          <a14:foregroundMark x1="71990" y1="64746" x2="92875" y2="69153"/>
                          <a14:foregroundMark x1="92875" y1="69153" x2="81818" y2="95932"/>
                          <a14:foregroundMark x1="81818" y1="95932" x2="72727" y2="99322"/>
                          <a14:foregroundMark x1="18673" y1="68475" x2="17936" y2="68475"/>
                          <a14:foregroundMark x1="27027" y1="62712" x2="491" y2="69492"/>
                          <a14:foregroundMark x1="27764" y1="57966" x2="491" y2="60339"/>
                          <a14:foregroundMark x1="76167" y1="58983" x2="97297" y2="62712"/>
                          <a14:foregroundMark x1="97297" y1="62712" x2="98526" y2="63729"/>
                          <a14:foregroundMark x1="97543" y1="67119" x2="97543" y2="99322"/>
                          <a14:foregroundMark x1="97543" y1="99322" x2="97543" y2="99322"/>
                          <a14:foregroundMark x1="85258" y1="92542" x2="50369" y2="92542"/>
                          <a14:foregroundMark x1="27764" y1="91186" x2="2948" y2="91186"/>
                          <a14:foregroundMark x1="2948" y1="91186" x2="1966" y2="76271"/>
                          <a14:foregroundMark x1="1966" y1="86780" x2="19656" y2="97966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800013" y="4975705"/>
              <a:ext cx="1956392" cy="14180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AA1B1E-7968-4205-9AD7-AAD65627DAD9}"/>
              </a:ext>
            </a:extLst>
          </p:cNvPr>
          <p:cNvGrpSpPr/>
          <p:nvPr/>
        </p:nvGrpSpPr>
        <p:grpSpPr>
          <a:xfrm>
            <a:off x="4565642" y="3784188"/>
            <a:ext cx="3657600" cy="2763151"/>
            <a:chOff x="4565642" y="3784188"/>
            <a:chExt cx="3657600" cy="27631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3267BE-DB9C-4F41-97B9-E4645AB1C4A9}"/>
                </a:ext>
              </a:extLst>
            </p:cNvPr>
            <p:cNvGrpSpPr/>
            <p:nvPr/>
          </p:nvGrpSpPr>
          <p:grpSpPr>
            <a:xfrm>
              <a:off x="4565642" y="3784188"/>
              <a:ext cx="3657600" cy="2763151"/>
              <a:chOff x="416043" y="1326380"/>
              <a:chExt cx="3629873" cy="2517026"/>
            </a:xfrm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1122447C-3220-47B0-8A9E-BE5FCDCCEFB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2606E-E887-4C88-91CF-18BD35498CBB}"/>
                  </a:ext>
                </a:extLst>
              </p:cNvPr>
              <p:cNvSpPr txBox="1"/>
              <p:nvPr/>
            </p:nvSpPr>
            <p:spPr>
              <a:xfrm>
                <a:off x="851750" y="1366418"/>
                <a:ext cx="2691236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LESS STRESS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A7F4BA-6405-46F9-AF8C-8C4BE31B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810247" y="4813352"/>
              <a:ext cx="3044104" cy="90863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80E18-7CD2-4A26-8836-C9EF27938684}"/>
              </a:ext>
            </a:extLst>
          </p:cNvPr>
          <p:cNvGrpSpPr/>
          <p:nvPr/>
        </p:nvGrpSpPr>
        <p:grpSpPr>
          <a:xfrm>
            <a:off x="4565642" y="1015007"/>
            <a:ext cx="3657600" cy="2763151"/>
            <a:chOff x="4565642" y="1015007"/>
            <a:chExt cx="3657600" cy="27631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5F0186-B865-456C-9692-01B9D078FED9}"/>
                </a:ext>
              </a:extLst>
            </p:cNvPr>
            <p:cNvGrpSpPr/>
            <p:nvPr/>
          </p:nvGrpSpPr>
          <p:grpSpPr>
            <a:xfrm>
              <a:off x="4565642" y="1015007"/>
              <a:ext cx="3657600" cy="2763151"/>
              <a:chOff x="416043" y="1326380"/>
              <a:chExt cx="3629873" cy="2517026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1B93065D-8169-4C2C-8A9B-88B50ABDDBB6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A29EC-47B0-474C-8B89-4551ECCCD51D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PROVIDES PROOF</a:t>
                </a:r>
              </a:p>
            </p:txBody>
          </p:sp>
        </p:grpSp>
        <p:pic>
          <p:nvPicPr>
            <p:cNvPr id="12" name="Picture 11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3616C874-2803-47B0-B312-0CB72B07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419513" y="2136178"/>
              <a:ext cx="2052775" cy="1371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3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Record Keeping Thought</a:t>
            </a:r>
          </a:p>
        </p:txBody>
      </p:sp>
      <p:pic>
        <p:nvPicPr>
          <p:cNvPr id="23" name="Picture 2" descr="M:\iStock Photos-Financial Education\iStock milk carton.jpg">
            <a:extLst>
              <a:ext uri="{FF2B5EF4-FFF2-40B4-BE49-F238E27FC236}">
                <a16:creationId xmlns:a16="http://schemas.microsoft.com/office/drawing/2014/main" id="{297499C2-622A-46DE-AAB3-0A5EE290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08" y="2193442"/>
            <a:ext cx="4113992" cy="27378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C18DDAC-815D-47CE-BF63-626BC2785EB3}"/>
              </a:ext>
            </a:extLst>
          </p:cNvPr>
          <p:cNvSpPr txBox="1">
            <a:spLocks/>
          </p:cNvSpPr>
          <p:nvPr/>
        </p:nvSpPr>
        <p:spPr>
          <a:xfrm>
            <a:off x="4857750" y="2648188"/>
            <a:ext cx="4572000" cy="22830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Add a discard date!</a:t>
            </a:r>
          </a:p>
          <a:p>
            <a:endParaRPr lang="en-US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404043" y="2013448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comes to mind when you hear the word taxes?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</p:spTree>
    <p:extLst>
      <p:ext uri="{BB962C8B-B14F-4D97-AF65-F5344CB8AC3E}">
        <p14:creationId xmlns:p14="http://schemas.microsoft.com/office/powerpoint/2010/main" val="29886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An illustration of Uncle Sam pointing his finger">
            <a:extLst>
              <a:ext uri="{FF2B5EF4-FFF2-40B4-BE49-F238E27FC236}">
                <a16:creationId xmlns:a16="http://schemas.microsoft.com/office/drawing/2014/main" id="{9F669CF1-2D41-4A17-AA9A-97F8E8EC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2432044" y="2013180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C52D9DC-BC7A-46B2-BD3B-2AC64229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846" r="40512"/>
          <a:stretch>
            <a:fillRect/>
          </a:stretch>
        </p:blipFill>
        <p:spPr bwMode="auto">
          <a:xfrm>
            <a:off x="420655" y="933450"/>
            <a:ext cx="2415112" cy="29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8496AF0-F5B9-4BCC-AA6C-9C25DAA0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2259" t="7537" r="15253" b="4472"/>
          <a:stretch>
            <a:fillRect/>
          </a:stretch>
        </p:blipFill>
        <p:spPr bwMode="auto">
          <a:xfrm>
            <a:off x="420656" y="3657600"/>
            <a:ext cx="24213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ED29BC-4EF6-44BD-812E-8901F94BA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89184" y="933450"/>
            <a:ext cx="2626215" cy="2814362"/>
          </a:xfrm>
          <a:prstGeom prst="rect">
            <a:avLst/>
          </a:prstGeom>
        </p:spPr>
      </p:pic>
      <p:pic>
        <p:nvPicPr>
          <p:cNvPr id="11" name="Picture 2" descr="C:\Users\chase\AppData\Local\Microsoft\Windows\Temporary Internet Files\Content.IE5\POL5TSX0\iStock_000007735296XSmall.jpg">
            <a:extLst>
              <a:ext uri="{FF2B5EF4-FFF2-40B4-BE49-F238E27FC236}">
                <a16:creationId xmlns:a16="http://schemas.microsoft.com/office/drawing/2014/main" id="{363E0F08-33FC-459A-A9D6-00127CC99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1950" r="21201" b="4"/>
          <a:stretch/>
        </p:blipFill>
        <p:spPr bwMode="auto">
          <a:xfrm>
            <a:off x="5962651" y="3752850"/>
            <a:ext cx="2971798" cy="294504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B232FE-041C-4279-B4AE-CA0EBB0E7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0217" y="1687877"/>
            <a:ext cx="3442704" cy="51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40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5916AF-389D-4577-9F7F-0857E6518058}"/>
              </a:ext>
            </a:extLst>
          </p:cNvPr>
          <p:cNvGrpSpPr/>
          <p:nvPr/>
        </p:nvGrpSpPr>
        <p:grpSpPr>
          <a:xfrm>
            <a:off x="2824424" y="1463551"/>
            <a:ext cx="3657600" cy="2743200"/>
            <a:chOff x="2824424" y="1463551"/>
            <a:chExt cx="3657600" cy="2743200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537D9D7B-91C7-4928-8498-79A82A7FB3B8}"/>
                </a:ext>
              </a:extLst>
            </p:cNvPr>
            <p:cNvSpPr/>
            <p:nvPr/>
          </p:nvSpPr>
          <p:spPr>
            <a:xfrm>
              <a:off x="2824424" y="1463551"/>
              <a:ext cx="3657600" cy="2743200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8B753DA-8D3A-4968-BDC9-85A0B2543B8A}"/>
                </a:ext>
              </a:extLst>
            </p:cNvPr>
            <p:cNvSpPr txBox="1"/>
            <p:nvPr/>
          </p:nvSpPr>
          <p:spPr>
            <a:xfrm>
              <a:off x="3080344" y="2542169"/>
              <a:ext cx="30631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WHO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0C6C0-B178-466D-8DD1-F10D84F8D8EE}"/>
              </a:ext>
            </a:extLst>
          </p:cNvPr>
          <p:cNvGrpSpPr/>
          <p:nvPr/>
        </p:nvGrpSpPr>
        <p:grpSpPr>
          <a:xfrm>
            <a:off x="-156197" y="2832105"/>
            <a:ext cx="3657600" cy="2743200"/>
            <a:chOff x="-156197" y="2832105"/>
            <a:chExt cx="3657600" cy="2743200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692A58D2-AC42-4281-9CBD-EAADF84B5BD3}"/>
                </a:ext>
              </a:extLst>
            </p:cNvPr>
            <p:cNvSpPr/>
            <p:nvPr/>
          </p:nvSpPr>
          <p:spPr>
            <a:xfrm>
              <a:off x="-156197" y="2832105"/>
              <a:ext cx="3657600" cy="2743200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1903BCA-E25E-4958-B457-5C03BEFF9B15}"/>
                </a:ext>
              </a:extLst>
            </p:cNvPr>
            <p:cNvSpPr txBox="1"/>
            <p:nvPr/>
          </p:nvSpPr>
          <p:spPr>
            <a:xfrm>
              <a:off x="141007" y="3934332"/>
              <a:ext cx="30631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WHAT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8C7B74-C221-4687-A441-B541089EF1B4}"/>
              </a:ext>
            </a:extLst>
          </p:cNvPr>
          <p:cNvGrpSpPr/>
          <p:nvPr/>
        </p:nvGrpSpPr>
        <p:grpSpPr>
          <a:xfrm>
            <a:off x="5785995" y="2832105"/>
            <a:ext cx="3657600" cy="2743200"/>
            <a:chOff x="5785995" y="2832105"/>
            <a:chExt cx="3657600" cy="2743200"/>
          </a:xfrm>
        </p:grpSpPr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5F1D1DC4-0095-491C-8EC6-502F1733CE3B}"/>
                </a:ext>
              </a:extLst>
            </p:cNvPr>
            <p:cNvSpPr/>
            <p:nvPr/>
          </p:nvSpPr>
          <p:spPr>
            <a:xfrm>
              <a:off x="5785995" y="2832105"/>
              <a:ext cx="3657600" cy="2743200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74B373C-C25C-4E5F-B93D-69CCFFC48676}"/>
                </a:ext>
              </a:extLst>
            </p:cNvPr>
            <p:cNvSpPr txBox="1"/>
            <p:nvPr/>
          </p:nvSpPr>
          <p:spPr>
            <a:xfrm>
              <a:off x="5989231" y="3920800"/>
              <a:ext cx="32174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WHEN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Who, What and When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EA98AB-1516-4D7D-9568-040C2C166F83}"/>
              </a:ext>
            </a:extLst>
          </p:cNvPr>
          <p:cNvSpPr txBox="1"/>
          <p:nvPr/>
        </p:nvSpPr>
        <p:spPr>
          <a:xfrm>
            <a:off x="3121628" y="1564393"/>
            <a:ext cx="30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EVERYONE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45C3F-9FAE-447F-ABC7-591D475B5B3C}"/>
              </a:ext>
            </a:extLst>
          </p:cNvPr>
          <p:cNvSpPr txBox="1"/>
          <p:nvPr/>
        </p:nvSpPr>
        <p:spPr>
          <a:xfrm>
            <a:off x="141007" y="2932947"/>
            <a:ext cx="30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E9DA91-39CF-4BF5-A419-CB7C645EDD97}"/>
              </a:ext>
            </a:extLst>
          </p:cNvPr>
          <p:cNvSpPr txBox="1"/>
          <p:nvPr/>
        </p:nvSpPr>
        <p:spPr>
          <a:xfrm>
            <a:off x="5896866" y="3240723"/>
            <a:ext cx="3435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PAY-AS-YOU-GO</a:t>
            </a:r>
          </a:p>
        </p:txBody>
      </p:sp>
      <p:pic>
        <p:nvPicPr>
          <p:cNvPr id="65" name="Picture 9" descr="350975-main_Full">
            <a:extLst>
              <a:ext uri="{FF2B5EF4-FFF2-40B4-BE49-F238E27FC236}">
                <a16:creationId xmlns:a16="http://schemas.microsoft.com/office/drawing/2014/main" id="{AA0F90B2-22AC-471F-9AEF-67D97D18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674" y="3517406"/>
            <a:ext cx="2317855" cy="15417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71" name="Picture 10" descr="diversity1">
            <a:extLst>
              <a:ext uri="{FF2B5EF4-FFF2-40B4-BE49-F238E27FC236}">
                <a16:creationId xmlns:a16="http://schemas.microsoft.com/office/drawing/2014/main" id="{5F89B289-E82F-4646-8C7D-50C0F0DA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2868" y="2306957"/>
            <a:ext cx="2221661" cy="15153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72" name="Picture 18" descr="large_ccc">
            <a:extLst>
              <a:ext uri="{FF2B5EF4-FFF2-40B4-BE49-F238E27FC236}">
                <a16:creationId xmlns:a16="http://schemas.microsoft.com/office/drawing/2014/main" id="{07561362-4AF6-48A7-B180-E082DCD9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3490" y="3822302"/>
            <a:ext cx="2212921" cy="143174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73" name="Picture 23" descr="penalty">
            <a:extLst>
              <a:ext uri="{FF2B5EF4-FFF2-40B4-BE49-F238E27FC236}">
                <a16:creationId xmlns:a16="http://schemas.microsoft.com/office/drawing/2014/main" id="{DF88A9EC-CF1E-4146-A9C6-E8EC6AE20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7" b="96353" l="10000" r="90000">
                        <a14:foregroundMark x1="56563" y1="90881" x2="56563" y2="90881"/>
                        <a14:foregroundMark x1="60000" y1="89666" x2="55000" y2="94225"/>
                        <a14:foregroundMark x1="53125" y1="23100" x2="54688" y2="29483"/>
                        <a14:foregroundMark x1="55000" y1="16109" x2="55937" y2="14286"/>
                        <a14:foregroundMark x1="73125" y1="10030" x2="61250" y2="8207"/>
                        <a14:foregroundMark x1="71250" y1="91489" x2="72813" y2="92401"/>
                        <a14:foregroundMark x1="73438" y1="96353" x2="73438" y2="9635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43534" y="2697457"/>
            <a:ext cx="2855264" cy="293629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65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3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379F28C-E0C1-4896-A47D-1BDFA465023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2" name="Picture 5" descr="An illustration of Uncle Sam pointing his finger">
            <a:extLst>
              <a:ext uri="{FF2B5EF4-FFF2-40B4-BE49-F238E27FC236}">
                <a16:creationId xmlns:a16="http://schemas.microsoft.com/office/drawing/2014/main" id="{267ED9B2-1686-473B-A971-D98727881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2808022" y="1704459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7A05A307-7B53-4C0C-A840-E5B26FB3653C}"/>
              </a:ext>
            </a:extLst>
          </p:cNvPr>
          <p:cNvSpPr txBox="1">
            <a:spLocks/>
          </p:cNvSpPr>
          <p:nvPr/>
        </p:nvSpPr>
        <p:spPr>
          <a:xfrm>
            <a:off x="836815" y="1463319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Wages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92455729-AE04-4AFE-9E69-7BC7107F2A7C}"/>
              </a:ext>
            </a:extLst>
          </p:cNvPr>
          <p:cNvSpPr txBox="1">
            <a:spLocks/>
          </p:cNvSpPr>
          <p:nvPr/>
        </p:nvSpPr>
        <p:spPr>
          <a:xfrm>
            <a:off x="6545311" y="4014653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SSI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29144B13-6F49-4A5E-BD0A-33A8A05B1C0A}"/>
              </a:ext>
            </a:extLst>
          </p:cNvPr>
          <p:cNvSpPr txBox="1">
            <a:spLocks/>
          </p:cNvSpPr>
          <p:nvPr/>
        </p:nvSpPr>
        <p:spPr>
          <a:xfrm>
            <a:off x="6037977" y="2115440"/>
            <a:ext cx="280737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forgiven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AF1B4E89-B60D-4113-8498-0E8BE578596E}"/>
              </a:ext>
            </a:extLst>
          </p:cNvPr>
          <p:cNvSpPr txBox="1">
            <a:spLocks/>
          </p:cNvSpPr>
          <p:nvPr/>
        </p:nvSpPr>
        <p:spPr>
          <a:xfrm>
            <a:off x="6391691" y="3381582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Hobbies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2CEAF347-746A-4634-AB03-1E13132E0825}"/>
              </a:ext>
            </a:extLst>
          </p:cNvPr>
          <p:cNvSpPr txBox="1">
            <a:spLocks/>
          </p:cNvSpPr>
          <p:nvPr/>
        </p:nvSpPr>
        <p:spPr>
          <a:xfrm>
            <a:off x="421758" y="2094248"/>
            <a:ext cx="2775217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Stolen property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B34F4682-3B2B-4702-B05A-5331DE94A0F4}"/>
              </a:ext>
            </a:extLst>
          </p:cNvPr>
          <p:cNvSpPr txBox="1">
            <a:spLocks/>
          </p:cNvSpPr>
          <p:nvPr/>
        </p:nvSpPr>
        <p:spPr>
          <a:xfrm>
            <a:off x="162315" y="5879824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assistance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F81F501-1BEA-4875-83D9-643A4F1E5C31}"/>
              </a:ext>
            </a:extLst>
          </p:cNvPr>
          <p:cNvSpPr txBox="1">
            <a:spLocks/>
          </p:cNvSpPr>
          <p:nvPr/>
        </p:nvSpPr>
        <p:spPr>
          <a:xfrm>
            <a:off x="5870811" y="5280795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prizes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156BDBD3-002B-4713-AD15-9F6ECD9FCA56}"/>
              </a:ext>
            </a:extLst>
          </p:cNvPr>
          <p:cNvSpPr txBox="1">
            <a:spLocks/>
          </p:cNvSpPr>
          <p:nvPr/>
        </p:nvSpPr>
        <p:spPr>
          <a:xfrm>
            <a:off x="6342937" y="1482369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gifts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7FDA1C31-EC73-462B-91D3-EC76BEAF6132}"/>
              </a:ext>
            </a:extLst>
          </p:cNvPr>
          <p:cNvSpPr txBox="1">
            <a:spLocks/>
          </p:cNvSpPr>
          <p:nvPr/>
        </p:nvSpPr>
        <p:spPr>
          <a:xfrm>
            <a:off x="162315" y="4617964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Unemployment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8B15B8BC-F930-400C-A8BD-27C0989664A3}"/>
              </a:ext>
            </a:extLst>
          </p:cNvPr>
          <p:cNvSpPr txBox="1">
            <a:spLocks/>
          </p:cNvSpPr>
          <p:nvPr/>
        </p:nvSpPr>
        <p:spPr>
          <a:xfrm>
            <a:off x="5303938" y="5913867"/>
            <a:ext cx="4427848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Military pension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52519016-F608-4A1A-85EF-3F8871139A3C}"/>
              </a:ext>
            </a:extLst>
          </p:cNvPr>
          <p:cNvSpPr txBox="1">
            <a:spLocks/>
          </p:cNvSpPr>
          <p:nvPr/>
        </p:nvSpPr>
        <p:spPr>
          <a:xfrm>
            <a:off x="634441" y="2725177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support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A43F4AFC-D761-4D20-8C2B-211D2FF334C4}"/>
              </a:ext>
            </a:extLst>
          </p:cNvPr>
          <p:cNvSpPr txBox="1">
            <a:spLocks/>
          </p:cNvSpPr>
          <p:nvPr/>
        </p:nvSpPr>
        <p:spPr>
          <a:xfrm>
            <a:off x="6342937" y="2748511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Life insurance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71ECE680-A34F-4F5C-94A2-A28A7F955BC2}"/>
              </a:ext>
            </a:extLst>
          </p:cNvPr>
          <p:cNvSpPr txBox="1">
            <a:spLocks/>
          </p:cNvSpPr>
          <p:nvPr/>
        </p:nvSpPr>
        <p:spPr>
          <a:xfrm>
            <a:off x="501220" y="3987035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Non-cash gifts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CF3C7F27-5DED-4D39-9776-FFD0D084EFA0}"/>
              </a:ext>
            </a:extLst>
          </p:cNvPr>
          <p:cNvSpPr txBox="1">
            <a:spLocks/>
          </p:cNvSpPr>
          <p:nvPr/>
        </p:nvSpPr>
        <p:spPr>
          <a:xfrm>
            <a:off x="501220" y="3356106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assistance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3586AAFF-363C-466B-B17D-6CDEAC4289C2}"/>
              </a:ext>
            </a:extLst>
          </p:cNvPr>
          <p:cNvSpPr txBox="1">
            <a:spLocks/>
          </p:cNvSpPr>
          <p:nvPr/>
        </p:nvSpPr>
        <p:spPr>
          <a:xfrm>
            <a:off x="6545311" y="4647724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Bribes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D9B03-6B99-46D6-8009-315C7921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Tax or Not to Tax?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45831FE6-6BBF-4FE6-AD39-FF72652B1C1E}"/>
              </a:ext>
            </a:extLst>
          </p:cNvPr>
          <p:cNvSpPr txBox="1">
            <a:spLocks/>
          </p:cNvSpPr>
          <p:nvPr/>
        </p:nvSpPr>
        <p:spPr>
          <a:xfrm>
            <a:off x="162315" y="5248893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15629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1" grpId="0"/>
      <p:bldP spid="41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4" grpId="0"/>
      <p:bldP spid="54" grpId="1"/>
      <p:bldP spid="55" grpId="0"/>
      <p:bldP spid="55" grpId="1"/>
      <p:bldP spid="56" grpId="0"/>
      <p:bldP spid="56" grpId="1"/>
      <p:bldP spid="58" grpId="0"/>
      <p:bldP spid="5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379F28C-E0C1-4896-A47D-1BDFA465023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5" descr="An illustration of Uncle Sam pointing his finger">
            <a:extLst>
              <a:ext uri="{FF2B5EF4-FFF2-40B4-BE49-F238E27FC236}">
                <a16:creationId xmlns:a16="http://schemas.microsoft.com/office/drawing/2014/main" id="{E118AF9A-787F-4D5C-BF10-B9B78670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522024" y="1704458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7A05A307-7B53-4C0C-A840-E5B26FB3653C}"/>
              </a:ext>
            </a:extLst>
          </p:cNvPr>
          <p:cNvSpPr txBox="1">
            <a:spLocks/>
          </p:cNvSpPr>
          <p:nvPr/>
        </p:nvSpPr>
        <p:spPr>
          <a:xfrm>
            <a:off x="5921292" y="1358290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Wages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29144B13-6F49-4A5E-BD0A-33A8A05B1C0A}"/>
              </a:ext>
            </a:extLst>
          </p:cNvPr>
          <p:cNvSpPr txBox="1">
            <a:spLocks/>
          </p:cNvSpPr>
          <p:nvPr/>
        </p:nvSpPr>
        <p:spPr>
          <a:xfrm>
            <a:off x="5490158" y="3719194"/>
            <a:ext cx="280737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forgiven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AF1B4E89-B60D-4113-8498-0E8BE578596E}"/>
              </a:ext>
            </a:extLst>
          </p:cNvPr>
          <p:cNvSpPr txBox="1">
            <a:spLocks/>
          </p:cNvSpPr>
          <p:nvPr/>
        </p:nvSpPr>
        <p:spPr>
          <a:xfrm>
            <a:off x="5767672" y="1948516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Hobbies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2CEAF347-746A-4634-AB03-1E13132E0825}"/>
              </a:ext>
            </a:extLst>
          </p:cNvPr>
          <p:cNvSpPr txBox="1">
            <a:spLocks/>
          </p:cNvSpPr>
          <p:nvPr/>
        </p:nvSpPr>
        <p:spPr>
          <a:xfrm>
            <a:off x="5506235" y="4899646"/>
            <a:ext cx="2775217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Stolen property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F81F501-1BEA-4875-83D9-643A4F1E5C31}"/>
              </a:ext>
            </a:extLst>
          </p:cNvPr>
          <p:cNvSpPr txBox="1">
            <a:spLocks/>
          </p:cNvSpPr>
          <p:nvPr/>
        </p:nvSpPr>
        <p:spPr>
          <a:xfrm>
            <a:off x="5246792" y="5489872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prizes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7FDA1C31-EC73-462B-91D3-EC76BEAF6132}"/>
              </a:ext>
            </a:extLst>
          </p:cNvPr>
          <p:cNvSpPr txBox="1">
            <a:spLocks/>
          </p:cNvSpPr>
          <p:nvPr/>
        </p:nvSpPr>
        <p:spPr>
          <a:xfrm>
            <a:off x="5246792" y="3128968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Unemployment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8B15B8BC-F930-400C-A8BD-27C0989664A3}"/>
              </a:ext>
            </a:extLst>
          </p:cNvPr>
          <p:cNvSpPr txBox="1">
            <a:spLocks/>
          </p:cNvSpPr>
          <p:nvPr/>
        </p:nvSpPr>
        <p:spPr>
          <a:xfrm>
            <a:off x="4679919" y="2538742"/>
            <a:ext cx="4427848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Military pension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3586AAFF-363C-466B-B17D-6CDEAC4289C2}"/>
              </a:ext>
            </a:extLst>
          </p:cNvPr>
          <p:cNvSpPr txBox="1">
            <a:spLocks/>
          </p:cNvSpPr>
          <p:nvPr/>
        </p:nvSpPr>
        <p:spPr>
          <a:xfrm>
            <a:off x="5921292" y="4309420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Bribes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D9B03-6B99-46D6-8009-315C7921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Tax or Not to Tax?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45831FE6-6BBF-4FE6-AD39-FF72652B1C1E}"/>
              </a:ext>
            </a:extLst>
          </p:cNvPr>
          <p:cNvSpPr txBox="1">
            <a:spLocks/>
          </p:cNvSpPr>
          <p:nvPr/>
        </p:nvSpPr>
        <p:spPr>
          <a:xfrm>
            <a:off x="5246792" y="6080096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31746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3" grpId="0"/>
      <p:bldP spid="43" grpId="1"/>
      <p:bldP spid="44" grpId="0"/>
      <p:bldP spid="44" grpId="1"/>
      <p:bldP spid="45" grpId="0"/>
      <p:bldP spid="45" grpId="1"/>
      <p:bldP spid="47" grpId="0"/>
      <p:bldP spid="47" grpId="1"/>
      <p:bldP spid="49" grpId="0"/>
      <p:bldP spid="49" grpId="1"/>
      <p:bldP spid="50" grpId="0"/>
      <p:bldP spid="50" grpId="1"/>
      <p:bldP spid="56" grpId="0"/>
      <p:bldP spid="56" grpId="1"/>
      <p:bldP spid="58" grpId="0"/>
      <p:bldP spid="5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379F28C-E0C1-4896-A47D-1BDFA465023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5" descr="An illustration of Uncle Sam pointing his finger">
            <a:extLst>
              <a:ext uri="{FF2B5EF4-FFF2-40B4-BE49-F238E27FC236}">
                <a16:creationId xmlns:a16="http://schemas.microsoft.com/office/drawing/2014/main" id="{E118AF9A-787F-4D5C-BF10-B9B78670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522024" y="1704458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D9B03-6B99-46D6-8009-315C7921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Tax or Not to Tax?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5ABFE68-1525-48C6-850B-5D02F6EDE09A}"/>
              </a:ext>
            </a:extLst>
          </p:cNvPr>
          <p:cNvSpPr txBox="1">
            <a:spLocks/>
          </p:cNvSpPr>
          <p:nvPr/>
        </p:nvSpPr>
        <p:spPr>
          <a:xfrm>
            <a:off x="6002373" y="3791366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SSI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0C30FE2-66A3-4E40-AE8E-54114137677C}"/>
              </a:ext>
            </a:extLst>
          </p:cNvPr>
          <p:cNvSpPr txBox="1">
            <a:spLocks/>
          </p:cNvSpPr>
          <p:nvPr/>
        </p:nvSpPr>
        <p:spPr>
          <a:xfrm>
            <a:off x="5327873" y="3095730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assistance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8F2EE08-CAFA-410E-9061-9170684C6927}"/>
              </a:ext>
            </a:extLst>
          </p:cNvPr>
          <p:cNvSpPr txBox="1">
            <a:spLocks/>
          </p:cNvSpPr>
          <p:nvPr/>
        </p:nvSpPr>
        <p:spPr>
          <a:xfrm>
            <a:off x="5799999" y="5182638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gifts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A27977-050C-48C1-928A-97C60FF95F76}"/>
              </a:ext>
            </a:extLst>
          </p:cNvPr>
          <p:cNvSpPr txBox="1">
            <a:spLocks/>
          </p:cNvSpPr>
          <p:nvPr/>
        </p:nvSpPr>
        <p:spPr>
          <a:xfrm>
            <a:off x="5799999" y="1704458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support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2952E51-967C-4E23-9976-468C69E506C1}"/>
              </a:ext>
            </a:extLst>
          </p:cNvPr>
          <p:cNvSpPr txBox="1">
            <a:spLocks/>
          </p:cNvSpPr>
          <p:nvPr/>
        </p:nvSpPr>
        <p:spPr>
          <a:xfrm>
            <a:off x="5799999" y="4487002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Life insurance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D85889A-6C7F-4FCA-A722-765AA85CB694}"/>
              </a:ext>
            </a:extLst>
          </p:cNvPr>
          <p:cNvSpPr txBox="1">
            <a:spLocks/>
          </p:cNvSpPr>
          <p:nvPr/>
        </p:nvSpPr>
        <p:spPr>
          <a:xfrm>
            <a:off x="5666778" y="5878273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Non-cash gifts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A842751-69E7-4944-9ED4-1B779ED57D12}"/>
              </a:ext>
            </a:extLst>
          </p:cNvPr>
          <p:cNvSpPr txBox="1">
            <a:spLocks/>
          </p:cNvSpPr>
          <p:nvPr/>
        </p:nvSpPr>
        <p:spPr>
          <a:xfrm>
            <a:off x="5666778" y="2400094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assistance</a:t>
            </a:r>
          </a:p>
        </p:txBody>
      </p:sp>
      <p:sp>
        <p:nvSpPr>
          <p:cNvPr id="22" name="Multiply 26">
            <a:extLst>
              <a:ext uri="{FF2B5EF4-FFF2-40B4-BE49-F238E27FC236}">
                <a16:creationId xmlns:a16="http://schemas.microsoft.com/office/drawing/2014/main" id="{93960E87-F5E5-4101-B989-D4223A9021DE}"/>
              </a:ext>
            </a:extLst>
          </p:cNvPr>
          <p:cNvSpPr/>
          <p:nvPr/>
        </p:nvSpPr>
        <p:spPr>
          <a:xfrm>
            <a:off x="1196525" y="1746990"/>
            <a:ext cx="2349849" cy="3713480"/>
          </a:xfrm>
          <a:prstGeom prst="mathMultiply">
            <a:avLst/>
          </a:prstGeom>
          <a:solidFill>
            <a:srgbClr val="C00000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648575" y="2147451"/>
            <a:ext cx="3960133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does progressive tax mean?</a:t>
            </a:r>
          </a:p>
        </p:txBody>
      </p:sp>
    </p:spTree>
    <p:extLst>
      <p:ext uri="{BB962C8B-B14F-4D97-AF65-F5344CB8AC3E}">
        <p14:creationId xmlns:p14="http://schemas.microsoft.com/office/powerpoint/2010/main" val="18959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EE85128-2F8F-4D45-AEC4-E660F085FAD7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C6E47CE-667F-4E2B-9CAC-139F560A7122}"/>
              </a:ext>
            </a:extLst>
          </p:cNvPr>
          <p:cNvSpPr txBox="1">
            <a:spLocks/>
          </p:cNvSpPr>
          <p:nvPr/>
        </p:nvSpPr>
        <p:spPr>
          <a:xfrm>
            <a:off x="4267200" y="1770134"/>
            <a:ext cx="4572000" cy="448893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The more you earn, the higher the rate.</a:t>
            </a:r>
          </a:p>
          <a:p>
            <a:endParaRPr lang="en-US" sz="3600" dirty="0">
              <a:solidFill>
                <a:srgbClr val="1F497D"/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There are income tax “brackets” with increasingly higher rates.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85D1D35-9BAD-4C90-8003-CFC2A323305B}"/>
              </a:ext>
            </a:extLst>
          </p:cNvPr>
          <p:cNvSpPr txBox="1">
            <a:spLocks/>
          </p:cNvSpPr>
          <p:nvPr/>
        </p:nvSpPr>
        <p:spPr>
          <a:xfrm>
            <a:off x="304800" y="2167467"/>
            <a:ext cx="3403600" cy="32954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</a:rPr>
              <a:t>Progressive </a:t>
            </a:r>
          </a:p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</a:rPr>
              <a:t>tax is: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5FD9AF1-B0F3-4E78-8061-73722E5F7AD4}"/>
              </a:ext>
            </a:extLst>
          </p:cNvPr>
          <p:cNvGrpSpPr/>
          <p:nvPr/>
        </p:nvGrpSpPr>
        <p:grpSpPr>
          <a:xfrm>
            <a:off x="7701947" y="3683911"/>
            <a:ext cx="1417320" cy="508455"/>
            <a:chOff x="676" y="2169304"/>
            <a:chExt cx="2477247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FBBB417-5B12-4B62-8F39-957BE990DDEC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DD6C23-166A-46FD-A6EF-D5476A6EF68A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$45,000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54700B-9497-4663-AB54-B2CDF7E37DB0}"/>
              </a:ext>
            </a:extLst>
          </p:cNvPr>
          <p:cNvGrpSpPr/>
          <p:nvPr/>
        </p:nvGrpSpPr>
        <p:grpSpPr>
          <a:xfrm>
            <a:off x="6061239" y="3148816"/>
            <a:ext cx="1417320" cy="508455"/>
            <a:chOff x="676" y="2169304"/>
            <a:chExt cx="2477247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BF62F8A-6AEF-4558-9626-67391123B271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1A7A9C-36CE-48B3-914C-45ACB857ABFB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$25,000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D5AFA8-26BB-4C88-A553-C490B48E1397}"/>
              </a:ext>
            </a:extLst>
          </p:cNvPr>
          <p:cNvGrpSpPr/>
          <p:nvPr/>
        </p:nvGrpSpPr>
        <p:grpSpPr>
          <a:xfrm>
            <a:off x="4419474" y="2645689"/>
            <a:ext cx="1417320" cy="508455"/>
            <a:chOff x="676" y="2169304"/>
            <a:chExt cx="2477247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24F3B5A-E907-4135-BD96-858494D45625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4A2C84-F339-4641-A75C-49B2EA68230D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$7,500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EE3A6E-0822-40A0-86D1-F510E9FD1B47}"/>
              </a:ext>
            </a:extLst>
          </p:cNvPr>
          <p:cNvCxnSpPr>
            <a:cxnSpLocks/>
          </p:cNvCxnSpPr>
          <p:nvPr/>
        </p:nvCxnSpPr>
        <p:spPr>
          <a:xfrm flipV="1">
            <a:off x="3913346" y="2914952"/>
            <a:ext cx="673199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255EF5-F97B-4549-AE67-A9069D26D07F}"/>
              </a:ext>
            </a:extLst>
          </p:cNvPr>
          <p:cNvCxnSpPr>
            <a:cxnSpLocks/>
          </p:cNvCxnSpPr>
          <p:nvPr/>
        </p:nvCxnSpPr>
        <p:spPr>
          <a:xfrm flipV="1">
            <a:off x="3913349" y="3418079"/>
            <a:ext cx="2314965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1371765-1C0D-495D-8AD6-D7A7BC3D187D}"/>
              </a:ext>
            </a:extLst>
          </p:cNvPr>
          <p:cNvCxnSpPr>
            <a:cxnSpLocks/>
          </p:cNvCxnSpPr>
          <p:nvPr/>
        </p:nvCxnSpPr>
        <p:spPr>
          <a:xfrm>
            <a:off x="3913347" y="3958950"/>
            <a:ext cx="3955673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BC006-F8DC-4256-93C2-DAEA0DB2D685}"/>
              </a:ext>
            </a:extLst>
          </p:cNvPr>
          <p:cNvGrpSpPr/>
          <p:nvPr/>
        </p:nvGrpSpPr>
        <p:grpSpPr>
          <a:xfrm>
            <a:off x="139168" y="2152224"/>
            <a:ext cx="3836191" cy="508455"/>
            <a:chOff x="139168" y="3189286"/>
            <a:chExt cx="3836191" cy="5084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A7D046-9EB2-451F-9283-F99C09D3A3C3}"/>
                </a:ext>
              </a:extLst>
            </p:cNvPr>
            <p:cNvGrpSpPr/>
            <p:nvPr/>
          </p:nvGrpSpPr>
          <p:grpSpPr>
            <a:xfrm>
              <a:off x="139168" y="3189286"/>
              <a:ext cx="2958812" cy="508455"/>
              <a:chOff x="676" y="2169304"/>
              <a:chExt cx="2477247" cy="195017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429E47-E122-4421-853D-A572853C6F3E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FE279-170C-4386-8E16-3C9BFD60C812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$0 - $25,000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F5F4B6-D5B5-44D4-BD78-65985EFC0D02}"/>
                </a:ext>
              </a:extLst>
            </p:cNvPr>
            <p:cNvGrpSpPr/>
            <p:nvPr/>
          </p:nvGrpSpPr>
          <p:grpSpPr>
            <a:xfrm>
              <a:off x="3086358" y="3194614"/>
              <a:ext cx="889001" cy="503127"/>
              <a:chOff x="676" y="2169304"/>
              <a:chExt cx="2477247" cy="1950974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6FB2EF0-F19F-41A1-B588-77D47732FAA5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A9C062-939E-4C73-9F1E-3C5018E144C5}"/>
                  </a:ext>
                </a:extLst>
              </p:cNvPr>
              <p:cNvSpPr txBox="1"/>
              <p:nvPr/>
            </p:nvSpPr>
            <p:spPr>
              <a:xfrm>
                <a:off x="676" y="2190542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10%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B716A6-640F-4915-A28B-C655E8422769}"/>
              </a:ext>
            </a:extLst>
          </p:cNvPr>
          <p:cNvGrpSpPr/>
          <p:nvPr/>
        </p:nvGrpSpPr>
        <p:grpSpPr>
          <a:xfrm>
            <a:off x="139168" y="2660679"/>
            <a:ext cx="3836191" cy="508455"/>
            <a:chOff x="139168" y="3697741"/>
            <a:chExt cx="3836191" cy="50845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7311EC-A724-42E4-A866-5ED6E17D7915}"/>
                </a:ext>
              </a:extLst>
            </p:cNvPr>
            <p:cNvGrpSpPr/>
            <p:nvPr/>
          </p:nvGrpSpPr>
          <p:grpSpPr>
            <a:xfrm>
              <a:off x="139168" y="3699211"/>
              <a:ext cx="2958812" cy="506985"/>
              <a:chOff x="676" y="2169304"/>
              <a:chExt cx="2477247" cy="1965934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2C0A148-132C-4C97-8B1F-DA4D126CFC25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0C732F-D2DC-4EB7-9A48-1C14FC826B48}"/>
                  </a:ext>
                </a:extLst>
              </p:cNvPr>
              <p:cNvSpPr txBox="1"/>
              <p:nvPr/>
            </p:nvSpPr>
            <p:spPr>
              <a:xfrm>
                <a:off x="676" y="2205502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$25,001 - $50,000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1DA944-5A4D-458B-9B78-1E63B7895763}"/>
                </a:ext>
              </a:extLst>
            </p:cNvPr>
            <p:cNvGrpSpPr/>
            <p:nvPr/>
          </p:nvGrpSpPr>
          <p:grpSpPr>
            <a:xfrm>
              <a:off x="3086358" y="3697741"/>
              <a:ext cx="889001" cy="508455"/>
              <a:chOff x="676" y="2169304"/>
              <a:chExt cx="2477247" cy="1950171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D1BCA0-E883-437B-B6EC-D123856756BB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6B568F-477F-4E6C-B1D5-BB2967BB8FEC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BC801D-BC2C-48E0-A696-8595EA327B04}"/>
              </a:ext>
            </a:extLst>
          </p:cNvPr>
          <p:cNvGrpSpPr/>
          <p:nvPr/>
        </p:nvGrpSpPr>
        <p:grpSpPr>
          <a:xfrm>
            <a:off x="139168" y="3160942"/>
            <a:ext cx="3836191" cy="508455"/>
            <a:chOff x="139168" y="4212994"/>
            <a:chExt cx="3836191" cy="508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A0D313-C184-4CD6-97A1-A0A0B10C2EB3}"/>
                </a:ext>
              </a:extLst>
            </p:cNvPr>
            <p:cNvGrpSpPr/>
            <p:nvPr/>
          </p:nvGrpSpPr>
          <p:grpSpPr>
            <a:xfrm>
              <a:off x="139168" y="4214464"/>
              <a:ext cx="2958812" cy="506985"/>
              <a:chOff x="676" y="2169304"/>
              <a:chExt cx="2477247" cy="1944531"/>
            </a:xfrm>
            <a:solidFill>
              <a:srgbClr val="FFCC99"/>
            </a:solidFill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98FE2C-6A68-4B0D-8362-BE4324182E1C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FB6A5D-D5CE-4345-99AD-D97608C4674F}"/>
                  </a:ext>
                </a:extLst>
              </p:cNvPr>
              <p:cNvSpPr txBox="1"/>
              <p:nvPr/>
            </p:nvSpPr>
            <p:spPr>
              <a:xfrm>
                <a:off x="676" y="2184101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$50,001 - $100,000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814BE1-F50C-43BC-8190-2C82B4BB835D}"/>
                </a:ext>
              </a:extLst>
            </p:cNvPr>
            <p:cNvGrpSpPr/>
            <p:nvPr/>
          </p:nvGrpSpPr>
          <p:grpSpPr>
            <a:xfrm>
              <a:off x="3086358" y="4212994"/>
              <a:ext cx="889001" cy="508455"/>
              <a:chOff x="676" y="2169304"/>
              <a:chExt cx="2477247" cy="1950171"/>
            </a:xfrm>
            <a:solidFill>
              <a:srgbClr val="FFCC99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F51086D-C45F-4A4A-A5BD-F5E6AB1CABEB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CBD2EC7-B5F9-4E61-A061-49E0A6D27ACA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25%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F6E600-A1E5-4400-975E-97709AAB3770}"/>
              </a:ext>
            </a:extLst>
          </p:cNvPr>
          <p:cNvGrpSpPr/>
          <p:nvPr/>
        </p:nvGrpSpPr>
        <p:grpSpPr>
          <a:xfrm>
            <a:off x="139168" y="3668921"/>
            <a:ext cx="3835523" cy="503127"/>
            <a:chOff x="139168" y="0"/>
            <a:chExt cx="3835523" cy="50312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C6669E-DC7D-4E89-9676-C300436482D1}"/>
                </a:ext>
              </a:extLst>
            </p:cNvPr>
            <p:cNvSpPr txBox="1"/>
            <p:nvPr/>
          </p:nvSpPr>
          <p:spPr>
            <a:xfrm>
              <a:off x="139168" y="0"/>
              <a:ext cx="2956588" cy="5031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$100,001 - $150,000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41DF348-EFE6-4939-B002-9D412A5F7C14}"/>
                </a:ext>
              </a:extLst>
            </p:cNvPr>
            <p:cNvSpPr txBox="1"/>
            <p:nvPr/>
          </p:nvSpPr>
          <p:spPr>
            <a:xfrm>
              <a:off x="3086358" y="207"/>
              <a:ext cx="888333" cy="5029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30%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E7D2F9C-213B-4199-944D-E99A222681B9}"/>
              </a:ext>
            </a:extLst>
          </p:cNvPr>
          <p:cNvSpPr txBox="1">
            <a:spLocks/>
          </p:cNvSpPr>
          <p:nvPr/>
        </p:nvSpPr>
        <p:spPr>
          <a:xfrm>
            <a:off x="3996545" y="1616191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$50,000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76BF414-CA03-4195-B862-0671047738A2}"/>
              </a:ext>
            </a:extLst>
          </p:cNvPr>
          <p:cNvSpPr txBox="1">
            <a:spLocks/>
          </p:cNvSpPr>
          <p:nvPr/>
        </p:nvSpPr>
        <p:spPr>
          <a:xfrm>
            <a:off x="5645975" y="1592492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$100,000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4630D7-E5BD-4C48-A9F1-A88E965AAD3C}"/>
              </a:ext>
            </a:extLst>
          </p:cNvPr>
          <p:cNvSpPr txBox="1">
            <a:spLocks/>
          </p:cNvSpPr>
          <p:nvPr/>
        </p:nvSpPr>
        <p:spPr>
          <a:xfrm>
            <a:off x="7295405" y="1616191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$150,000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BD0C2D2-7FDC-4120-A25C-03407A02C20E}"/>
              </a:ext>
            </a:extLst>
          </p:cNvPr>
          <p:cNvCxnSpPr>
            <a:cxnSpLocks/>
          </p:cNvCxnSpPr>
          <p:nvPr/>
        </p:nvCxnSpPr>
        <p:spPr>
          <a:xfrm flipH="1">
            <a:off x="5122188" y="2080649"/>
            <a:ext cx="529" cy="55686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F8E060-809A-452F-BABB-6E34212AA6FE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6763955" y="2100492"/>
            <a:ext cx="8192" cy="104014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1C5BEC3-58CD-47B3-9DE9-E8FE9A37BB1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404663" y="2124191"/>
            <a:ext cx="16914" cy="155154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0C59C7E-60FD-496E-8F01-41BE531D7AF2}"/>
              </a:ext>
            </a:extLst>
          </p:cNvPr>
          <p:cNvSpPr txBox="1">
            <a:spLocks/>
          </p:cNvSpPr>
          <p:nvPr/>
        </p:nvSpPr>
        <p:spPr>
          <a:xfrm>
            <a:off x="409889" y="6378423"/>
            <a:ext cx="8585042" cy="38017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These tiers are for illustrative purposes only.  Go to: IRS.gov for the current tiers. 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88E54987-7BC1-454A-B490-B4F53825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Tax</a:t>
            </a:r>
          </a:p>
        </p:txBody>
      </p:sp>
    </p:spTree>
    <p:extLst>
      <p:ext uri="{BB962C8B-B14F-4D97-AF65-F5344CB8AC3E}">
        <p14:creationId xmlns:p14="http://schemas.microsoft.com/office/powerpoint/2010/main" val="25365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48 L 0.00278 0.381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923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00191 0.3113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555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0017 0.2298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298C97D-32E0-4EB9-951B-6DADA1A69AF5}"/>
              </a:ext>
            </a:extLst>
          </p:cNvPr>
          <p:cNvGrpSpPr/>
          <p:nvPr/>
        </p:nvGrpSpPr>
        <p:grpSpPr>
          <a:xfrm>
            <a:off x="6074327" y="5287981"/>
            <a:ext cx="1417320" cy="504649"/>
            <a:chOff x="676" y="2169304"/>
            <a:chExt cx="2496334" cy="193557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9795DEE-4572-43AD-BBF4-5B8F80F79EF1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BECF82F-38BE-47E5-B293-E43AA731B186}"/>
                </a:ext>
              </a:extLst>
            </p:cNvPr>
            <p:cNvSpPr txBox="1"/>
            <p:nvPr/>
          </p:nvSpPr>
          <p:spPr>
            <a:xfrm>
              <a:off x="676" y="2175138"/>
              <a:ext cx="2496334" cy="192973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$25,000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7BC737E6-C940-4020-9CAC-616596C4893B}"/>
              </a:ext>
            </a:extLst>
          </p:cNvPr>
          <p:cNvCxnSpPr>
            <a:cxnSpLocks/>
          </p:cNvCxnSpPr>
          <p:nvPr/>
        </p:nvCxnSpPr>
        <p:spPr>
          <a:xfrm>
            <a:off x="6765485" y="3660214"/>
            <a:ext cx="0" cy="51183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5FD9AF1-B0F3-4E78-8061-73722E5F7AD4}"/>
              </a:ext>
            </a:extLst>
          </p:cNvPr>
          <p:cNvGrpSpPr/>
          <p:nvPr/>
        </p:nvGrpSpPr>
        <p:grpSpPr>
          <a:xfrm>
            <a:off x="7693030" y="3659261"/>
            <a:ext cx="1417320" cy="512788"/>
            <a:chOff x="676" y="2132246"/>
            <a:chExt cx="2477247" cy="196679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FBBB417-5B12-4B62-8F39-957BE990DDEC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DD6C23-166A-46FD-A6EF-D5476A6EF68A}"/>
                </a:ext>
              </a:extLst>
            </p:cNvPr>
            <p:cNvSpPr txBox="1"/>
            <p:nvPr/>
          </p:nvSpPr>
          <p:spPr>
            <a:xfrm>
              <a:off x="676" y="2132246"/>
              <a:ext cx="2475385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54700B-9497-4663-AB54-B2CDF7E37DB0}"/>
              </a:ext>
            </a:extLst>
          </p:cNvPr>
          <p:cNvGrpSpPr/>
          <p:nvPr/>
        </p:nvGrpSpPr>
        <p:grpSpPr>
          <a:xfrm>
            <a:off x="6061715" y="3163808"/>
            <a:ext cx="1417320" cy="508455"/>
            <a:chOff x="-24890" y="2169304"/>
            <a:chExt cx="2537031" cy="1950171"/>
          </a:xfrm>
          <a:solidFill>
            <a:srgbClr val="FFCC99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BF62F8A-6AEF-4558-9626-67391123B271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1A7A9C-36CE-48B3-914C-45ACB857ABFB}"/>
                </a:ext>
              </a:extLst>
            </p:cNvPr>
            <p:cNvSpPr txBox="1"/>
            <p:nvPr/>
          </p:nvSpPr>
          <p:spPr>
            <a:xfrm>
              <a:off x="-24890" y="2189739"/>
              <a:ext cx="2537031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$12,500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D5AFA8-26BB-4C88-A553-C490B48E1397}"/>
              </a:ext>
            </a:extLst>
          </p:cNvPr>
          <p:cNvGrpSpPr/>
          <p:nvPr/>
        </p:nvGrpSpPr>
        <p:grpSpPr>
          <a:xfrm>
            <a:off x="4419956" y="2657265"/>
            <a:ext cx="1417320" cy="508455"/>
            <a:chOff x="676" y="2169304"/>
            <a:chExt cx="2496334" cy="195017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24F3B5A-E907-4135-BD96-858494D45625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4A2C84-F339-4641-A75C-49B2EA68230D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$3,750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1F83E36-F3F8-4198-BD5E-69AB9D84B22F}"/>
              </a:ext>
            </a:extLst>
          </p:cNvPr>
          <p:cNvSpPr txBox="1"/>
          <p:nvPr/>
        </p:nvSpPr>
        <p:spPr>
          <a:xfrm>
            <a:off x="4419475" y="2152226"/>
            <a:ext cx="1418282" cy="497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2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/>
              <a:t>$2,500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endParaRPr lang="en-US" sz="24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1371765-1C0D-495D-8AD6-D7A7BC3D187D}"/>
              </a:ext>
            </a:extLst>
          </p:cNvPr>
          <p:cNvCxnSpPr>
            <a:cxnSpLocks/>
          </p:cNvCxnSpPr>
          <p:nvPr/>
        </p:nvCxnSpPr>
        <p:spPr>
          <a:xfrm>
            <a:off x="3931817" y="3958952"/>
            <a:ext cx="3955673" cy="0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EE3A6E-0822-40A0-86D1-F510E9FD1B47}"/>
              </a:ext>
            </a:extLst>
          </p:cNvPr>
          <p:cNvCxnSpPr>
            <a:cxnSpLocks/>
          </p:cNvCxnSpPr>
          <p:nvPr/>
        </p:nvCxnSpPr>
        <p:spPr>
          <a:xfrm flipV="1">
            <a:off x="3931819" y="2899964"/>
            <a:ext cx="673199" cy="5776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255EF5-F97B-4549-AE67-A9069D26D07F}"/>
              </a:ext>
            </a:extLst>
          </p:cNvPr>
          <p:cNvCxnSpPr>
            <a:cxnSpLocks/>
          </p:cNvCxnSpPr>
          <p:nvPr/>
        </p:nvCxnSpPr>
        <p:spPr>
          <a:xfrm flipV="1">
            <a:off x="3902789" y="3418081"/>
            <a:ext cx="2314965" cy="5776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0D5322F-DBA0-4640-9522-6DE8DD942EE8}"/>
              </a:ext>
            </a:extLst>
          </p:cNvPr>
          <p:cNvCxnSpPr>
            <a:cxnSpLocks/>
          </p:cNvCxnSpPr>
          <p:nvPr/>
        </p:nvCxnSpPr>
        <p:spPr>
          <a:xfrm flipV="1">
            <a:off x="3938223" y="2414441"/>
            <a:ext cx="673199" cy="5776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E7D2F9C-213B-4199-944D-E99A222681B9}"/>
              </a:ext>
            </a:extLst>
          </p:cNvPr>
          <p:cNvSpPr txBox="1">
            <a:spLocks/>
          </p:cNvSpPr>
          <p:nvPr/>
        </p:nvSpPr>
        <p:spPr>
          <a:xfrm>
            <a:off x="3996545" y="1616193"/>
            <a:ext cx="2252343" cy="5080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$50,000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76BF414-CA03-4195-B862-0671047738A2}"/>
              </a:ext>
            </a:extLst>
          </p:cNvPr>
          <p:cNvSpPr txBox="1">
            <a:spLocks/>
          </p:cNvSpPr>
          <p:nvPr/>
        </p:nvSpPr>
        <p:spPr>
          <a:xfrm>
            <a:off x="5645975" y="1592494"/>
            <a:ext cx="2252343" cy="5080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$100,000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4630D7-E5BD-4C48-A9F1-A88E965AAD3C}"/>
              </a:ext>
            </a:extLst>
          </p:cNvPr>
          <p:cNvSpPr txBox="1">
            <a:spLocks/>
          </p:cNvSpPr>
          <p:nvPr/>
        </p:nvSpPr>
        <p:spPr>
          <a:xfrm>
            <a:off x="7295405" y="1616193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$150,000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E1D9FD4-9904-497F-A937-34054112E8E5}"/>
              </a:ext>
            </a:extLst>
          </p:cNvPr>
          <p:cNvGrpSpPr/>
          <p:nvPr/>
        </p:nvGrpSpPr>
        <p:grpSpPr>
          <a:xfrm>
            <a:off x="4419956" y="4255304"/>
            <a:ext cx="1417320" cy="502920"/>
            <a:chOff x="676" y="2169304"/>
            <a:chExt cx="2477247" cy="1950171"/>
          </a:xfrm>
          <a:solidFill>
            <a:schemeClr val="tx2">
              <a:lumMod val="75000"/>
            </a:schemeClr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70BC0D1-F7B6-440A-9069-75C22C574BE7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E666FB9-5BFA-4426-85CF-D79DAFBCFD26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$6,250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7C59C88-80E1-4CF8-9AF1-27DD2EFBBEB2}"/>
              </a:ext>
            </a:extLst>
          </p:cNvPr>
          <p:cNvSpPr txBox="1"/>
          <p:nvPr/>
        </p:nvSpPr>
        <p:spPr>
          <a:xfrm>
            <a:off x="4553042" y="4766664"/>
            <a:ext cx="1139348" cy="5031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2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</a:rPr>
              <a:t>12.5%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endParaRPr lang="en-US" sz="2400" kern="1200" dirty="0">
              <a:solidFill>
                <a:schemeClr val="bg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132783-34C4-4B6C-91A4-247770DF34F2}"/>
              </a:ext>
            </a:extLst>
          </p:cNvPr>
          <p:cNvGrpSpPr/>
          <p:nvPr/>
        </p:nvGrpSpPr>
        <p:grpSpPr>
          <a:xfrm>
            <a:off x="6074327" y="4255304"/>
            <a:ext cx="1417320" cy="502920"/>
            <a:chOff x="676" y="2169304"/>
            <a:chExt cx="2496334" cy="1950171"/>
          </a:xfrm>
          <a:solidFill>
            <a:schemeClr val="tx2">
              <a:lumMod val="75000"/>
            </a:schemeClr>
          </a:solidFill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0416276-79B2-4B43-868B-09DAF790E099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F7DC736-0913-49E0-85BC-11CD146F8A3A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$18,750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5D5363D-3493-4008-95E6-8CDC2C7D2AA6}"/>
              </a:ext>
            </a:extLst>
          </p:cNvPr>
          <p:cNvGrpSpPr/>
          <p:nvPr/>
        </p:nvGrpSpPr>
        <p:grpSpPr>
          <a:xfrm>
            <a:off x="6234772" y="4766664"/>
            <a:ext cx="1170432" cy="508455"/>
            <a:chOff x="676" y="2169304"/>
            <a:chExt cx="2477247" cy="1950171"/>
          </a:xfrm>
          <a:solidFill>
            <a:schemeClr val="tx2">
              <a:lumMod val="75000"/>
            </a:schemeClr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D19BE66-10E0-4043-9EFB-43F1317BA90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2EF5182-5991-4F5F-B3C0-F5E0DBD86714}"/>
                </a:ext>
              </a:extLst>
            </p:cNvPr>
            <p:cNvSpPr txBox="1"/>
            <p:nvPr/>
          </p:nvSpPr>
          <p:spPr>
            <a:xfrm>
              <a:off x="676" y="2189739"/>
              <a:ext cx="2475385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18.8%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423E10E-D4B6-4880-9EAC-EBA1D6D5586E}"/>
              </a:ext>
            </a:extLst>
          </p:cNvPr>
          <p:cNvGrpSpPr/>
          <p:nvPr/>
        </p:nvGrpSpPr>
        <p:grpSpPr>
          <a:xfrm>
            <a:off x="7693030" y="4255304"/>
            <a:ext cx="1417320" cy="502920"/>
            <a:chOff x="676" y="2169304"/>
            <a:chExt cx="2496334" cy="1950171"/>
          </a:xfrm>
          <a:solidFill>
            <a:schemeClr val="tx2">
              <a:lumMod val="75000"/>
            </a:scheme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1854F97-11D8-4456-907A-BF3127CBD9EA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5988DFB-D343-445B-BCD9-2996C029D274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$33,750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90C1BE5-5629-4615-850A-B45FBFC3E1F9}"/>
              </a:ext>
            </a:extLst>
          </p:cNvPr>
          <p:cNvGrpSpPr/>
          <p:nvPr/>
        </p:nvGrpSpPr>
        <p:grpSpPr>
          <a:xfrm>
            <a:off x="7844091" y="4766664"/>
            <a:ext cx="1170432" cy="508455"/>
            <a:chOff x="676" y="2169304"/>
            <a:chExt cx="2477247" cy="1950171"/>
          </a:xfrm>
          <a:solidFill>
            <a:schemeClr val="tx2">
              <a:lumMod val="75000"/>
            </a:schemeClr>
          </a:solidFill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D64CD2-8923-46E2-98A4-1A2288C11CF4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7606BA2-7008-4793-8472-BED34947A2A4}"/>
                </a:ext>
              </a:extLst>
            </p:cNvPr>
            <p:cNvSpPr txBox="1"/>
            <p:nvPr/>
          </p:nvSpPr>
          <p:spPr>
            <a:xfrm>
              <a:off x="676" y="2189739"/>
              <a:ext cx="2475385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22.5%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E6E4D231-71C9-4C98-9173-7C992B0926EA}"/>
              </a:ext>
            </a:extLst>
          </p:cNvPr>
          <p:cNvSpPr txBox="1">
            <a:spLocks/>
          </p:cNvSpPr>
          <p:nvPr/>
        </p:nvSpPr>
        <p:spPr>
          <a:xfrm>
            <a:off x="2136733" y="5307822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Estimated:</a:t>
            </a:r>
          </a:p>
        </p:txBody>
      </p:sp>
      <p:sp>
        <p:nvSpPr>
          <p:cNvPr id="95" name="Text Placeholder 5">
            <a:extLst>
              <a:ext uri="{FF2B5EF4-FFF2-40B4-BE49-F238E27FC236}">
                <a16:creationId xmlns:a16="http://schemas.microsoft.com/office/drawing/2014/main" id="{60C9260A-01EC-42D0-9AED-28E8D717DCF6}"/>
              </a:ext>
            </a:extLst>
          </p:cNvPr>
          <p:cNvSpPr txBox="1">
            <a:spLocks/>
          </p:cNvSpPr>
          <p:nvPr/>
        </p:nvSpPr>
        <p:spPr>
          <a:xfrm>
            <a:off x="2136733" y="4763759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Effective rate:</a:t>
            </a: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4CD454B3-01F0-4648-A036-D1DFDB647336}"/>
              </a:ext>
            </a:extLst>
          </p:cNvPr>
          <p:cNvSpPr txBox="1">
            <a:spLocks/>
          </p:cNvSpPr>
          <p:nvPr/>
        </p:nvSpPr>
        <p:spPr>
          <a:xfrm>
            <a:off x="2136733" y="4263187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Actual: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C76DC22-7B3D-40D5-B158-6A70B1A6E86A}"/>
              </a:ext>
            </a:extLst>
          </p:cNvPr>
          <p:cNvGrpSpPr/>
          <p:nvPr/>
        </p:nvGrpSpPr>
        <p:grpSpPr>
          <a:xfrm>
            <a:off x="7693030" y="5264463"/>
            <a:ext cx="1417320" cy="508455"/>
            <a:chOff x="676" y="2169304"/>
            <a:chExt cx="2496334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25D8AE5-3B70-48CB-95D4-0B915C0259DB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24F0705-94E6-424E-B131-B769BFB9D0A8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$45,000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57E4FAA-9BD3-4536-AECF-777295297DC7}"/>
              </a:ext>
            </a:extLst>
          </p:cNvPr>
          <p:cNvGrpSpPr/>
          <p:nvPr/>
        </p:nvGrpSpPr>
        <p:grpSpPr>
          <a:xfrm>
            <a:off x="4431069" y="5258005"/>
            <a:ext cx="1425022" cy="507631"/>
            <a:chOff x="2538" y="2152029"/>
            <a:chExt cx="2490709" cy="194700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332F38-6F7F-4DF3-BEBC-7A60CCDBFE8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EF45A47-1F6E-4AA2-B78B-746E6ACEA796}"/>
                </a:ext>
              </a:extLst>
            </p:cNvPr>
            <p:cNvSpPr txBox="1"/>
            <p:nvPr/>
          </p:nvSpPr>
          <p:spPr>
            <a:xfrm>
              <a:off x="17861" y="2152029"/>
              <a:ext cx="2475386" cy="192973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$7,500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CF74D9D-E2FA-44EB-9051-85A90A62F0D1}"/>
              </a:ext>
            </a:extLst>
          </p:cNvPr>
          <p:cNvCxnSpPr>
            <a:cxnSpLocks/>
          </p:cNvCxnSpPr>
          <p:nvPr/>
        </p:nvCxnSpPr>
        <p:spPr>
          <a:xfrm flipV="1">
            <a:off x="3915961" y="2914954"/>
            <a:ext cx="673199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BEBE7C99-7A66-4F8D-A03E-D603726C48E1}"/>
              </a:ext>
            </a:extLst>
          </p:cNvPr>
          <p:cNvCxnSpPr>
            <a:cxnSpLocks/>
          </p:cNvCxnSpPr>
          <p:nvPr/>
        </p:nvCxnSpPr>
        <p:spPr>
          <a:xfrm flipV="1">
            <a:off x="3915961" y="2393330"/>
            <a:ext cx="673199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760DD3B-44BF-4ACA-8886-D8948760B14C}"/>
              </a:ext>
            </a:extLst>
          </p:cNvPr>
          <p:cNvGrpSpPr/>
          <p:nvPr/>
        </p:nvGrpSpPr>
        <p:grpSpPr>
          <a:xfrm>
            <a:off x="139168" y="2152226"/>
            <a:ext cx="3836191" cy="508455"/>
            <a:chOff x="139168" y="3189286"/>
            <a:chExt cx="3836191" cy="508455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AFDB044-518A-4824-AAEA-11FF32690CC4}"/>
                </a:ext>
              </a:extLst>
            </p:cNvPr>
            <p:cNvGrpSpPr/>
            <p:nvPr/>
          </p:nvGrpSpPr>
          <p:grpSpPr>
            <a:xfrm>
              <a:off x="139168" y="3189286"/>
              <a:ext cx="2958812" cy="508455"/>
              <a:chOff x="676" y="2169304"/>
              <a:chExt cx="2477247" cy="195017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4778D9B-0940-42DA-A73E-7730CF982B17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60B526F-3B8D-45B9-A6AC-C42787E0917A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$0 - $25,000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21B202A-76D6-43B6-A808-A69408CAB9DF}"/>
                </a:ext>
              </a:extLst>
            </p:cNvPr>
            <p:cNvGrpSpPr/>
            <p:nvPr/>
          </p:nvGrpSpPr>
          <p:grpSpPr>
            <a:xfrm>
              <a:off x="3086358" y="3194614"/>
              <a:ext cx="889001" cy="503127"/>
              <a:chOff x="676" y="2169304"/>
              <a:chExt cx="2477247" cy="1950974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EFB1A14-147A-43F8-AA69-AF1BAC7BAE76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8B7B487-A401-4CF3-8820-153308B395EE}"/>
                  </a:ext>
                </a:extLst>
              </p:cNvPr>
              <p:cNvSpPr txBox="1"/>
              <p:nvPr/>
            </p:nvSpPr>
            <p:spPr>
              <a:xfrm>
                <a:off x="676" y="2190542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10%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CB0D939-7810-46D3-961C-4FEEF58069BD}"/>
              </a:ext>
            </a:extLst>
          </p:cNvPr>
          <p:cNvGrpSpPr/>
          <p:nvPr/>
        </p:nvGrpSpPr>
        <p:grpSpPr>
          <a:xfrm>
            <a:off x="139168" y="2657265"/>
            <a:ext cx="3836191" cy="508455"/>
            <a:chOff x="139168" y="3697741"/>
            <a:chExt cx="3836191" cy="508455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4008D2E-D5DD-463E-9C1E-2DD455B1EF75}"/>
                </a:ext>
              </a:extLst>
            </p:cNvPr>
            <p:cNvGrpSpPr/>
            <p:nvPr/>
          </p:nvGrpSpPr>
          <p:grpSpPr>
            <a:xfrm>
              <a:off x="139168" y="3699211"/>
              <a:ext cx="2958812" cy="506985"/>
              <a:chOff x="676" y="2169304"/>
              <a:chExt cx="2477247" cy="1965934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D60B2F2-B475-4595-AA1D-0164A7A0C850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93C96B2-CD5C-4B5A-947B-851499AA484A}"/>
                  </a:ext>
                </a:extLst>
              </p:cNvPr>
              <p:cNvSpPr txBox="1"/>
              <p:nvPr/>
            </p:nvSpPr>
            <p:spPr>
              <a:xfrm>
                <a:off x="676" y="2205502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$25,001 - $50,000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983AC74-5417-4346-BB9C-716716C4DC1C}"/>
                </a:ext>
              </a:extLst>
            </p:cNvPr>
            <p:cNvGrpSpPr/>
            <p:nvPr/>
          </p:nvGrpSpPr>
          <p:grpSpPr>
            <a:xfrm>
              <a:off x="3086358" y="3697741"/>
              <a:ext cx="889001" cy="508455"/>
              <a:chOff x="676" y="2169304"/>
              <a:chExt cx="2477247" cy="1950171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13681916-EA26-45FD-A66A-E7A394E7627F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C31EE0FD-6C5C-41F4-BD99-8D95D2F291A5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37DEE54-586F-4B70-8DF9-DE59990A63F5}"/>
              </a:ext>
            </a:extLst>
          </p:cNvPr>
          <p:cNvGrpSpPr/>
          <p:nvPr/>
        </p:nvGrpSpPr>
        <p:grpSpPr>
          <a:xfrm>
            <a:off x="139168" y="3163808"/>
            <a:ext cx="3836191" cy="508455"/>
            <a:chOff x="139168" y="4212994"/>
            <a:chExt cx="3836191" cy="508455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761D5EBF-BA2F-4E3F-9ABA-893520B41326}"/>
                </a:ext>
              </a:extLst>
            </p:cNvPr>
            <p:cNvGrpSpPr/>
            <p:nvPr/>
          </p:nvGrpSpPr>
          <p:grpSpPr>
            <a:xfrm>
              <a:off x="139168" y="4214464"/>
              <a:ext cx="2958812" cy="506985"/>
              <a:chOff x="676" y="2169304"/>
              <a:chExt cx="2477247" cy="1944531"/>
            </a:xfrm>
            <a:solidFill>
              <a:srgbClr val="FFCC99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5D7B1E0-FCDB-4F59-9B0C-7547FCF025A1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AAD0BCB-741B-4C29-9C57-052822726348}"/>
                  </a:ext>
                </a:extLst>
              </p:cNvPr>
              <p:cNvSpPr txBox="1"/>
              <p:nvPr/>
            </p:nvSpPr>
            <p:spPr>
              <a:xfrm>
                <a:off x="676" y="2184101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$50,001 - $100,000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AE52608-1D47-4F6A-BA6B-6C584D2588EF}"/>
                </a:ext>
              </a:extLst>
            </p:cNvPr>
            <p:cNvGrpSpPr/>
            <p:nvPr/>
          </p:nvGrpSpPr>
          <p:grpSpPr>
            <a:xfrm>
              <a:off x="3086358" y="4212994"/>
              <a:ext cx="889001" cy="508455"/>
              <a:chOff x="676" y="2169304"/>
              <a:chExt cx="2477247" cy="1950171"/>
            </a:xfrm>
            <a:solidFill>
              <a:srgbClr val="FFCC99"/>
            </a:solidFill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4A9167C-DEA5-490B-AA14-DC939CD88FCE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45EF955B-D4B5-4CCD-803D-34E5916D361F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25%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1C11FB8-B812-4EB8-A10B-B27C95B8FD08}"/>
              </a:ext>
            </a:extLst>
          </p:cNvPr>
          <p:cNvGrpSpPr/>
          <p:nvPr/>
        </p:nvGrpSpPr>
        <p:grpSpPr>
          <a:xfrm>
            <a:off x="139168" y="3668923"/>
            <a:ext cx="3835523" cy="503127"/>
            <a:chOff x="139168" y="0"/>
            <a:chExt cx="3835523" cy="503127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E773B94-D009-4883-B9E0-9EAFE5481559}"/>
                </a:ext>
              </a:extLst>
            </p:cNvPr>
            <p:cNvSpPr txBox="1"/>
            <p:nvPr/>
          </p:nvSpPr>
          <p:spPr>
            <a:xfrm>
              <a:off x="139168" y="0"/>
              <a:ext cx="2956588" cy="5031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$100,001 - $150,000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D1A14F1-8BC4-4243-B8E3-F614088F1948}"/>
                </a:ext>
              </a:extLst>
            </p:cNvPr>
            <p:cNvSpPr txBox="1"/>
            <p:nvPr/>
          </p:nvSpPr>
          <p:spPr>
            <a:xfrm>
              <a:off x="3086358" y="207"/>
              <a:ext cx="888333" cy="5029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30%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FF11F2-AA55-4987-A242-0E92757F3A91}"/>
              </a:ext>
            </a:extLst>
          </p:cNvPr>
          <p:cNvGrpSpPr/>
          <p:nvPr/>
        </p:nvGrpSpPr>
        <p:grpSpPr>
          <a:xfrm>
            <a:off x="6061715" y="2152226"/>
            <a:ext cx="1418282" cy="1013494"/>
            <a:chOff x="6061715" y="3204276"/>
            <a:chExt cx="1418282" cy="101349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5CC69CC-B24A-4D9A-BDF4-B24CCDAECAF6}"/>
                </a:ext>
              </a:extLst>
            </p:cNvPr>
            <p:cNvGrpSpPr/>
            <p:nvPr/>
          </p:nvGrpSpPr>
          <p:grpSpPr>
            <a:xfrm>
              <a:off x="6061715" y="3709315"/>
              <a:ext cx="1417320" cy="508455"/>
              <a:chOff x="676" y="2169304"/>
              <a:chExt cx="2496334" cy="195017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1967302-E4B3-4C7B-8319-543229D0ED11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32B2FE3-4A72-4838-A6B9-F8F9F57FCEBD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96334" cy="19297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$3,750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B3C5DA8-3C9A-4148-AB32-05392064DAD7}"/>
                </a:ext>
              </a:extLst>
            </p:cNvPr>
            <p:cNvSpPr txBox="1"/>
            <p:nvPr/>
          </p:nvSpPr>
          <p:spPr>
            <a:xfrm>
              <a:off x="6061715" y="3204276"/>
              <a:ext cx="1418282" cy="4976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$2,500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6732F6-A121-428D-A151-F8A6ACD1F1AE}"/>
              </a:ext>
            </a:extLst>
          </p:cNvPr>
          <p:cNvGrpSpPr/>
          <p:nvPr/>
        </p:nvGrpSpPr>
        <p:grpSpPr>
          <a:xfrm>
            <a:off x="7693030" y="2140177"/>
            <a:ext cx="1418282" cy="1520037"/>
            <a:chOff x="7693030" y="3192227"/>
            <a:chExt cx="1418282" cy="152003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5CF8F606-6D2C-460F-A85A-A290195A5080}"/>
                </a:ext>
              </a:extLst>
            </p:cNvPr>
            <p:cNvGrpSpPr/>
            <p:nvPr/>
          </p:nvGrpSpPr>
          <p:grpSpPr>
            <a:xfrm>
              <a:off x="7693030" y="4203809"/>
              <a:ext cx="1417320" cy="508455"/>
              <a:chOff x="-24890" y="2169304"/>
              <a:chExt cx="2537031" cy="1950171"/>
            </a:xfrm>
            <a:solidFill>
              <a:srgbClr val="FFCC99"/>
            </a:solidFill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6726659-36BC-41A1-A905-71046F5BCCA4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469CDA57-7CB2-4E4E-9174-51D967653921}"/>
                  </a:ext>
                </a:extLst>
              </p:cNvPr>
              <p:cNvSpPr txBox="1"/>
              <p:nvPr/>
            </p:nvSpPr>
            <p:spPr>
              <a:xfrm>
                <a:off x="-24890" y="2189739"/>
                <a:ext cx="2537031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$12,500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81DDF9D-F64A-4DEC-AD2D-80EB77DDAF64}"/>
                </a:ext>
              </a:extLst>
            </p:cNvPr>
            <p:cNvGrpSpPr/>
            <p:nvPr/>
          </p:nvGrpSpPr>
          <p:grpSpPr>
            <a:xfrm>
              <a:off x="7693030" y="3192227"/>
              <a:ext cx="1418282" cy="1013494"/>
              <a:chOff x="6061715" y="3204276"/>
              <a:chExt cx="1418282" cy="1013494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511C5138-88C3-4DC0-BA0B-0FC6269DD39E}"/>
                  </a:ext>
                </a:extLst>
              </p:cNvPr>
              <p:cNvGrpSpPr/>
              <p:nvPr/>
            </p:nvGrpSpPr>
            <p:grpSpPr>
              <a:xfrm>
                <a:off x="6061715" y="3709315"/>
                <a:ext cx="1417320" cy="508455"/>
                <a:chOff x="676" y="2169304"/>
                <a:chExt cx="2496334" cy="195017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A2A0F22-2824-4FF8-AD49-675AB5F1639A}"/>
                    </a:ext>
                  </a:extLst>
                </p:cNvPr>
                <p:cNvSpPr/>
                <p:nvPr/>
              </p:nvSpPr>
              <p:spPr>
                <a:xfrm>
                  <a:off x="2538" y="2169304"/>
                  <a:ext cx="2475385" cy="192973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30B9D1C3-D97E-487C-93F4-F0AE920B4FA5}"/>
                    </a:ext>
                  </a:extLst>
                </p:cNvPr>
                <p:cNvSpPr txBox="1"/>
                <p:nvPr/>
              </p:nvSpPr>
              <p:spPr>
                <a:xfrm>
                  <a:off x="676" y="2189739"/>
                  <a:ext cx="2496334" cy="1929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346" tIns="101346" rIns="135128" bIns="152019" numCol="1" spcCol="1270" anchor="t" anchorCtr="0">
                  <a:noAutofit/>
                </a:bodyPr>
                <a:lstStyle/>
                <a:p>
                  <a:pPr marL="0" lvl="2" algn="ctr" defTabSz="844550">
                    <a:lnSpc>
                      <a:spcPct val="90000"/>
                    </a:lnSpc>
                    <a:spcBef>
                      <a:spcPct val="0"/>
                    </a:spcBef>
                  </a:pPr>
                  <a:r>
                    <a:rPr lang="en-US" sz="2400" dirty="0"/>
                    <a:t>$3,750</a:t>
                  </a:r>
                </a:p>
                <a:p>
                  <a:pPr marL="0" lvl="1" algn="l" defTabSz="844550">
                    <a:lnSpc>
                      <a:spcPct val="90000"/>
                    </a:lnSpc>
                    <a:spcBef>
                      <a:spcPct val="0"/>
                    </a:spcBef>
                  </a:pPr>
                  <a:endParaRPr lang="en-US" sz="2400" kern="1200" dirty="0"/>
                </a:p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1200"/>
                    </a:spcAft>
                    <a:buChar char="•"/>
                  </a:pPr>
                  <a:endParaRPr lang="en-US" sz="1900" kern="1200" dirty="0"/>
                </a:p>
              </p:txBody>
            </p:sp>
          </p:grp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6DD8FAC-6F63-4A54-8EB4-6D7E727A6636}"/>
                  </a:ext>
                </a:extLst>
              </p:cNvPr>
              <p:cNvSpPr txBox="1"/>
              <p:nvPr/>
            </p:nvSpPr>
            <p:spPr>
              <a:xfrm>
                <a:off x="6061715" y="3204276"/>
                <a:ext cx="1418282" cy="4976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$2,500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19FD23C1-D000-421A-BDD6-BC9B8354A3DF}"/>
              </a:ext>
            </a:extLst>
          </p:cNvPr>
          <p:cNvCxnSpPr>
            <a:cxnSpLocks/>
          </p:cNvCxnSpPr>
          <p:nvPr/>
        </p:nvCxnSpPr>
        <p:spPr>
          <a:xfrm>
            <a:off x="5095981" y="3163333"/>
            <a:ext cx="0" cy="102370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701733C-7DC4-4C49-9D47-9C6FBA598DE5}"/>
              </a:ext>
            </a:extLst>
          </p:cNvPr>
          <p:cNvCxnSpPr>
            <a:cxnSpLocks/>
          </p:cNvCxnSpPr>
          <p:nvPr/>
        </p:nvCxnSpPr>
        <p:spPr>
          <a:xfrm>
            <a:off x="3944793" y="3432091"/>
            <a:ext cx="2289105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B3FF7592-F808-4603-A3F5-240EE8651544}"/>
              </a:ext>
            </a:extLst>
          </p:cNvPr>
          <p:cNvCxnSpPr>
            <a:cxnSpLocks/>
          </p:cNvCxnSpPr>
          <p:nvPr/>
        </p:nvCxnSpPr>
        <p:spPr>
          <a:xfrm>
            <a:off x="3966565" y="3928973"/>
            <a:ext cx="3905935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E119F82-5703-4E15-996B-D04B4E0F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Tax - Example</a:t>
            </a:r>
          </a:p>
        </p:txBody>
      </p:sp>
      <p:sp>
        <p:nvSpPr>
          <p:cNvPr id="97" name="Text Placeholder 5">
            <a:extLst>
              <a:ext uri="{FF2B5EF4-FFF2-40B4-BE49-F238E27FC236}">
                <a16:creationId xmlns:a16="http://schemas.microsoft.com/office/drawing/2014/main" id="{41C3770B-D522-4082-B20C-410C879074DB}"/>
              </a:ext>
            </a:extLst>
          </p:cNvPr>
          <p:cNvSpPr txBox="1">
            <a:spLocks/>
          </p:cNvSpPr>
          <p:nvPr/>
        </p:nvSpPr>
        <p:spPr>
          <a:xfrm>
            <a:off x="409889" y="6378423"/>
            <a:ext cx="8585042" cy="38017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These tiers are for illustrative purposes only.  Go to: IRS.gov for the current tiers.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2AA0C77-F282-4AE2-A326-44B1FC49AACD}"/>
              </a:ext>
            </a:extLst>
          </p:cNvPr>
          <p:cNvSpPr/>
          <p:nvPr/>
        </p:nvSpPr>
        <p:spPr>
          <a:xfrm>
            <a:off x="6075384" y="5287981"/>
            <a:ext cx="1405426" cy="50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F210087-FF2E-48BB-BF48-CE2C936F4322}"/>
              </a:ext>
            </a:extLst>
          </p:cNvPr>
          <p:cNvSpPr/>
          <p:nvPr/>
        </p:nvSpPr>
        <p:spPr>
          <a:xfrm>
            <a:off x="7694087" y="5264463"/>
            <a:ext cx="1405426" cy="50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03888C0-F5D2-46BA-B6C6-0ACC21551445}"/>
              </a:ext>
            </a:extLst>
          </p:cNvPr>
          <p:cNvSpPr/>
          <p:nvPr/>
        </p:nvSpPr>
        <p:spPr>
          <a:xfrm>
            <a:off x="4421021" y="5272557"/>
            <a:ext cx="1416254" cy="50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103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817B1-0769-46A1-8D1B-EA52B62F2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71" y="1011599"/>
            <a:ext cx="4342857" cy="4735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457B04-FF1A-4FC0-9D4C-4785DA5AF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2"/>
          <a:stretch/>
        </p:blipFill>
        <p:spPr>
          <a:xfrm>
            <a:off x="0" y="1015780"/>
            <a:ext cx="4457428" cy="47450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Form 1040 – The Year End Resolution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BC7FA8-950D-4C4E-9A45-DB088F4D5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4128606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Anna’s Taxes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0EDC9-D7D8-4A93-B0E2-66E09518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0159"/>
            <a:ext cx="4084247" cy="4735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8B63C-A617-4D0B-971F-6325C94EF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2"/>
          <a:stretch/>
        </p:blipFill>
        <p:spPr>
          <a:xfrm>
            <a:off x="163630" y="1150292"/>
            <a:ext cx="4408370" cy="47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4725088" y="928546"/>
            <a:ext cx="4415957" cy="39257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Filing status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is essentially f</a:t>
            </a: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amily status that affects deductions, credits, tax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brackets, etc.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Single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Married (filing jointly or separately)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Qualified widow (dependent child)</a:t>
            </a:r>
            <a:endParaRPr lang="en-US" sz="20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8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1" y="5984099"/>
            <a:ext cx="3006347" cy="8266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Net Result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2CC681-7541-4B47-A977-13142E3324D2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FA46FA-C460-4E85-9EA8-3F928E3FF4F1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565649" y="5113934"/>
            <a:ext cx="3006347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6F0375A-1D01-4C5C-9C38-67C2E61FB4E3}"/>
              </a:ext>
            </a:extLst>
          </p:cNvPr>
          <p:cNvSpPr/>
          <p:nvPr/>
        </p:nvSpPr>
        <p:spPr>
          <a:xfrm>
            <a:off x="-12812" y="5321451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719148" y="3889848"/>
            <a:ext cx="4415957" cy="23781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Dependents - everyone that   is being supported by the reported income.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Children (minor/adult)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Parents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relatives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Others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6" grpId="0" animBg="1"/>
      <p:bldP spid="46" grpId="1" animBg="1"/>
      <p:bldP spid="47" grpId="0" animBg="1"/>
      <p:bldP spid="47" grpId="1" animBg="1"/>
      <p:bldP spid="45" grpId="0" animBg="1"/>
      <p:bldP spid="45" grpId="1" animBg="1"/>
      <p:bldP spid="43" grpId="0" animBg="1"/>
      <p:bldP spid="43" grpId="1" animBg="1"/>
      <p:bldP spid="44" grpId="0" animBg="1"/>
      <p:bldP spid="44" grpId="1" animBg="1"/>
      <p:bldP spid="36" grpId="0" animBg="1"/>
      <p:bldP spid="36" grpId="1" animBg="1"/>
      <p:bldP spid="35" grpId="0" animBg="1"/>
      <p:bldP spid="35" grpId="1" animBg="1"/>
      <p:bldP spid="34" grpId="0" animBg="1"/>
      <p:bldP spid="34" grpId="1" animBg="1"/>
      <p:bldP spid="33" grpId="0" animBg="1"/>
      <p:bldP spid="33" grpId="1" animBg="1"/>
      <p:bldP spid="32" grpId="0" animBg="1"/>
      <p:bldP spid="32" grpId="1" animBg="1"/>
      <p:bldP spid="28" grpId="0" animBg="1"/>
      <p:bldP spid="29" grpId="0" animBg="1"/>
      <p:bldP spid="30" grpId="0" animBg="1"/>
      <p:bldP spid="30" grpId="1" animBg="1"/>
      <p:bldP spid="31" grpId="0" animBg="1"/>
      <p:bldP spid="31" grpId="1" animBg="1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BE926C9-DCA7-46DC-A3B3-17DB8098A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19542"/>
            <a:ext cx="9144000" cy="53963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A95D0-1799-4AFD-A12F-314D669C440D}"/>
              </a:ext>
            </a:extLst>
          </p:cNvPr>
          <p:cNvSpPr/>
          <p:nvPr/>
        </p:nvSpPr>
        <p:spPr>
          <a:xfrm>
            <a:off x="1" y="5300878"/>
            <a:ext cx="9143999" cy="1214984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-4" y="2294645"/>
            <a:ext cx="9143999" cy="230961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BAF79-9BD2-46A8-8F49-C041AF6E5995}"/>
              </a:ext>
            </a:extLst>
          </p:cNvPr>
          <p:cNvSpPr/>
          <p:nvPr/>
        </p:nvSpPr>
        <p:spPr>
          <a:xfrm>
            <a:off x="0" y="1639285"/>
            <a:ext cx="9143997" cy="655360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C3F57C-9C7E-42AE-962D-A1F205B55A2F}"/>
              </a:ext>
            </a:extLst>
          </p:cNvPr>
          <p:cNvSpPr/>
          <p:nvPr/>
        </p:nvSpPr>
        <p:spPr>
          <a:xfrm>
            <a:off x="-2" y="4604256"/>
            <a:ext cx="9143999" cy="696622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Filing Status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5343896" y="1672171"/>
            <a:ext cx="1828800" cy="2980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4735CD-D50D-466C-B48A-981F59EB137F}"/>
              </a:ext>
            </a:extLst>
          </p:cNvPr>
          <p:cNvSpPr/>
          <p:nvPr/>
        </p:nvSpPr>
        <p:spPr>
          <a:xfrm>
            <a:off x="7187936" y="2323418"/>
            <a:ext cx="1828800" cy="4037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82409-36E8-4802-8102-162131E86A7F}"/>
              </a:ext>
            </a:extLst>
          </p:cNvPr>
          <p:cNvSpPr/>
          <p:nvPr/>
        </p:nvSpPr>
        <p:spPr>
          <a:xfrm>
            <a:off x="6400801" y="5327803"/>
            <a:ext cx="1246908" cy="8046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7" grpId="2" animBg="1"/>
      <p:bldP spid="3" grpId="0" animBg="1"/>
      <p:bldP spid="13" grpId="0" animBg="1"/>
      <p:bldP spid="13" grpId="1" animBg="1"/>
      <p:bldP spid="13" grpId="2" animBg="1"/>
      <p:bldP spid="4" grpId="0" animBg="1"/>
      <p:bldP spid="4" grpId="1" animBg="1"/>
      <p:bldP spid="10" grpId="0" animBg="1"/>
      <p:bldP spid="10" grpId="1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2000" y="863199"/>
            <a:ext cx="4574976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5223520" y="868278"/>
            <a:ext cx="4029075" cy="1652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W-2’s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Wages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Tips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Bonuses</a:t>
            </a:r>
            <a:endParaRPr lang="en-US" sz="28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5223520" y="2520682"/>
            <a:ext cx="4029075" cy="24131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1099’s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Interest/dividends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Capital gains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Retirement/Social Security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Unemployment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forgiven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9ED590-5C69-4562-B251-8901748DDAC4}"/>
              </a:ext>
            </a:extLst>
          </p:cNvPr>
          <p:cNvSpPr txBox="1"/>
          <p:nvPr/>
        </p:nvSpPr>
        <p:spPr>
          <a:xfrm>
            <a:off x="5223520" y="4836351"/>
            <a:ext cx="4029075" cy="24131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Schedule 1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Self-employment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Capital gains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Rental property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 animBg="1"/>
      <p:bldP spid="36" grpId="0" animBg="1"/>
      <p:bldP spid="28" grpId="0" animBg="1"/>
      <p:bldP spid="29" grpId="0" animBg="1"/>
      <p:bldP spid="40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19745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Income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11" name="Picture 6" descr="http://skateandannoy.com/files/2010/11/thumbs.jpg">
            <a:extLst>
              <a:ext uri="{FF2B5EF4-FFF2-40B4-BE49-F238E27FC236}">
                <a16:creationId xmlns:a16="http://schemas.microsoft.com/office/drawing/2014/main" id="{0C7113DB-D59E-40E6-929F-A066C152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4433" y="1591555"/>
            <a:ext cx="3512198" cy="241463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870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A0E950-E003-4D74-B9B2-3B9ED9F2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-1" y="3543233"/>
            <a:ext cx="9143999" cy="1893574"/>
          </a:xfrm>
          <a:prstGeom prst="rect">
            <a:avLst/>
          </a:prstGeom>
          <a:solidFill>
            <a:srgbClr val="7F7F7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Income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372814" y="1734810"/>
            <a:ext cx="1760779" cy="13525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44D1E1-EDE5-4553-9CDB-91BCD6089D21}"/>
              </a:ext>
            </a:extLst>
          </p:cNvPr>
          <p:cNvCxnSpPr>
            <a:cxnSpLocks/>
          </p:cNvCxnSpPr>
          <p:nvPr/>
        </p:nvCxnSpPr>
        <p:spPr>
          <a:xfrm>
            <a:off x="8810513" y="1764720"/>
            <a:ext cx="0" cy="152758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4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Bar:  Schedule 1 – Additional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43B2-21FB-4CC5-95CA-FA25E5CC2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96" y="674135"/>
            <a:ext cx="5030797" cy="61928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2133796" y="2039442"/>
            <a:ext cx="4119520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8F8912-BEFD-40E0-BFE7-9F0528CD0B0A}"/>
              </a:ext>
            </a:extLst>
          </p:cNvPr>
          <p:cNvSpPr/>
          <p:nvPr/>
        </p:nvSpPr>
        <p:spPr>
          <a:xfrm>
            <a:off x="2133796" y="2812704"/>
            <a:ext cx="4119520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1BCDCD-7071-4671-9E47-061B8E98EC49}"/>
              </a:ext>
            </a:extLst>
          </p:cNvPr>
          <p:cNvSpPr/>
          <p:nvPr/>
        </p:nvSpPr>
        <p:spPr>
          <a:xfrm>
            <a:off x="2133796" y="3311091"/>
            <a:ext cx="4119520" cy="3417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B1A82F-9347-4996-B32D-53CACB8FE274}"/>
              </a:ext>
            </a:extLst>
          </p:cNvPr>
          <p:cNvSpPr/>
          <p:nvPr/>
        </p:nvSpPr>
        <p:spPr>
          <a:xfrm>
            <a:off x="2133796" y="4149939"/>
            <a:ext cx="4119520" cy="3417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594BB-F398-45D5-8519-C290DDF48D51}"/>
              </a:ext>
            </a:extLst>
          </p:cNvPr>
          <p:cNvSpPr/>
          <p:nvPr/>
        </p:nvSpPr>
        <p:spPr>
          <a:xfrm>
            <a:off x="2133796" y="5206678"/>
            <a:ext cx="4119520" cy="2700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Adjustments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4847917" y="935272"/>
            <a:ext cx="4296083" cy="1652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Adjustments – are certain expenses that are encouraged and allowed to reduce income.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981420" y="2541529"/>
            <a:ext cx="4296083" cy="3679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IRA contributions (traditional)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Tuition and student loan interest 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Teacher’s out-of-pocket expenses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Certain self-employment expenses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Alimony paid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0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39" grpId="0"/>
      <p:bldP spid="40" grpId="0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4397714" y="1318628"/>
            <a:ext cx="2387612" cy="32829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28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A9A7EF-1094-4132-97E7-8AA38093A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4" y="3999299"/>
            <a:ext cx="9143999" cy="1334271"/>
          </a:xfrm>
          <a:prstGeom prst="rect">
            <a:avLst/>
          </a:prstGeom>
          <a:solidFill>
            <a:srgbClr val="7F7F7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Adjusted Gross Income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BAF79-9BD2-46A8-8F49-C041AF6E5995}"/>
              </a:ext>
            </a:extLst>
          </p:cNvPr>
          <p:cNvSpPr/>
          <p:nvPr/>
        </p:nvSpPr>
        <p:spPr>
          <a:xfrm>
            <a:off x="-2" y="1454217"/>
            <a:ext cx="9143997" cy="2108038"/>
          </a:xfrm>
          <a:prstGeom prst="rect">
            <a:avLst/>
          </a:prstGeom>
          <a:solidFill>
            <a:srgbClr val="7F7F7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4735CD-D50D-466C-B48A-981F59EB137F}"/>
              </a:ext>
            </a:extLst>
          </p:cNvPr>
          <p:cNvSpPr/>
          <p:nvPr/>
        </p:nvSpPr>
        <p:spPr>
          <a:xfrm>
            <a:off x="4" y="3562255"/>
            <a:ext cx="9143992" cy="4466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92F52-48F3-49C9-9725-C0F582342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02" y="874925"/>
            <a:ext cx="4659196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Bar:  Schedule 1 – Adjustments to Income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2242402" y="1522951"/>
            <a:ext cx="3792638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9AA8E3-BC0A-45CD-B085-97C7B4E2A0B6}"/>
              </a:ext>
            </a:extLst>
          </p:cNvPr>
          <p:cNvSpPr/>
          <p:nvPr/>
        </p:nvSpPr>
        <p:spPr>
          <a:xfrm>
            <a:off x="2242402" y="2899062"/>
            <a:ext cx="3792638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6A2EA0-15D1-4BE5-9DC2-DDFDBA874241}"/>
              </a:ext>
            </a:extLst>
          </p:cNvPr>
          <p:cNvSpPr/>
          <p:nvPr/>
        </p:nvSpPr>
        <p:spPr>
          <a:xfrm>
            <a:off x="2242402" y="4063670"/>
            <a:ext cx="3792638" cy="2773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4846C-EAC8-4727-A868-EE7BCF28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38" y="871369"/>
            <a:ext cx="393895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353674-9E59-4FD5-81A5-CAD41166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49" y="1065005"/>
            <a:ext cx="391370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A975E-A414-4C29-AB6A-949B7A19D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040" y="1473796"/>
            <a:ext cx="390783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Adjusted Gross 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4847917" y="935272"/>
            <a:ext cx="4296083" cy="1652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Adjusted Gross Income (AGI)- is used for certain tax calculations including deduction and credit limitations. 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714413" y="2936456"/>
            <a:ext cx="4296083" cy="3679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AGI</a:t>
            </a:r>
          </a:p>
          <a:p>
            <a:pPr marL="0" lvl="1" algn="ctr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Income – Adjustments 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0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39" grpId="0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B4F89F-6026-4C7B-99F6-7575B5D21D9E}"/>
              </a:ext>
            </a:extLst>
          </p:cNvPr>
          <p:cNvSpPr/>
          <p:nvPr/>
        </p:nvSpPr>
        <p:spPr>
          <a:xfrm>
            <a:off x="8897" y="4424859"/>
            <a:ext cx="4569039" cy="238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0BA389-33B3-414A-8C86-32894734F0A0}"/>
              </a:ext>
            </a:extLst>
          </p:cNvPr>
          <p:cNvSpPr txBox="1"/>
          <p:nvPr/>
        </p:nvSpPr>
        <p:spPr>
          <a:xfrm>
            <a:off x="2955" y="4217668"/>
            <a:ext cx="4481028" cy="23346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Standard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$12,550 for Single or Married, filing separately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$25,100 for Married, filing jointly or Qualifying Widow(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$18,800 for Head of Household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Charitable deductions ($300 maximum with standard deduction)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577936" y="969860"/>
            <a:ext cx="4572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 –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are more expenses allowed to reduce income.  You may itemize (list and add) or use a standard amount if you don’t have (or have enough) of these expenses.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616460" y="3042254"/>
            <a:ext cx="4087763" cy="665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defTabSz="685800">
              <a:spcBef>
                <a:spcPts val="750"/>
              </a:spcBef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2021, you may use the greater of: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2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DE4DE-CE07-4F28-AADC-F960D51C3A14}"/>
              </a:ext>
            </a:extLst>
          </p:cNvPr>
          <p:cNvSpPr txBox="1"/>
          <p:nvPr/>
        </p:nvSpPr>
        <p:spPr>
          <a:xfrm>
            <a:off x="4652694" y="3836969"/>
            <a:ext cx="4535007" cy="28442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Itemized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expenses (over 7.5% of AGI)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Taxes paid (state/local income, real estate, etc. to a maximum of $10,000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paid (mortgage or investment loan)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Gifts to charity (up to 60% of AGI)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Casualty losses (only if from a federally declared disaster area)</a:t>
            </a:r>
          </a:p>
        </p:txBody>
      </p:sp>
    </p:spTree>
    <p:extLst>
      <p:ext uri="{BB962C8B-B14F-4D97-AF65-F5344CB8AC3E}">
        <p14:creationId xmlns:p14="http://schemas.microsoft.com/office/powerpoint/2010/main" val="995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2" grpId="0"/>
      <p:bldP spid="40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4399161" y="1162138"/>
            <a:ext cx="2387612" cy="32829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466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B94BBA-80A5-49D5-9837-40437F1E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7BAF79-9BD2-46A8-8F49-C041AF6E5995}"/>
              </a:ext>
            </a:extLst>
          </p:cNvPr>
          <p:cNvSpPr/>
          <p:nvPr/>
        </p:nvSpPr>
        <p:spPr>
          <a:xfrm>
            <a:off x="7" y="1461825"/>
            <a:ext cx="9143997" cy="2279782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-7" y="4650176"/>
            <a:ext cx="9143999" cy="1123859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Deductions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82409-36E8-4802-8102-162131E86A7F}"/>
              </a:ext>
            </a:extLst>
          </p:cNvPr>
          <p:cNvSpPr/>
          <p:nvPr/>
        </p:nvSpPr>
        <p:spPr>
          <a:xfrm>
            <a:off x="357805" y="4005467"/>
            <a:ext cx="6986271" cy="4221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7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847474" y="1776132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Total Income</a:t>
            </a:r>
          </a:p>
          <a:p>
            <a:pPr marL="225425" indent="-225425" defTabSz="685800"/>
            <a:endParaRPr lang="en-US" sz="28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25425" indent="-225425" defTabSz="685800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Less: Adjustments (AGI)</a:t>
            </a:r>
          </a:p>
          <a:p>
            <a:pPr marL="225425" indent="-225425" defTabSz="685800"/>
            <a:endParaRPr lang="en-US" sz="28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25425" indent="-225425" defTabSz="685800"/>
            <a:r>
              <a:rPr lang="en-US" sz="2800" u="sng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Less: Deductions</a:t>
            </a:r>
          </a:p>
          <a:p>
            <a:pPr marL="225425" indent="-225425" defTabSz="685800">
              <a:spcBef>
                <a:spcPts val="120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Taxable Income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marL="225425" indent="-225425" defTabSz="685800">
              <a:spcBef>
                <a:spcPts val="12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Taxable Income</a:t>
            </a:r>
          </a:p>
        </p:txBody>
      </p:sp>
    </p:spTree>
    <p:extLst>
      <p:ext uri="{BB962C8B-B14F-4D97-AF65-F5344CB8AC3E}">
        <p14:creationId xmlns:p14="http://schemas.microsoft.com/office/powerpoint/2010/main" val="544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E38A70-98F0-467D-A912-C4AD19FE1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Taxable Income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82409-36E8-4802-8102-162131E86A7F}"/>
              </a:ext>
            </a:extLst>
          </p:cNvPr>
          <p:cNvSpPr/>
          <p:nvPr/>
        </p:nvSpPr>
        <p:spPr>
          <a:xfrm>
            <a:off x="385022" y="5111889"/>
            <a:ext cx="8787850" cy="2313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0A23F3-789A-4D1F-88D2-B4C38AE712D3}"/>
              </a:ext>
            </a:extLst>
          </p:cNvPr>
          <p:cNvCxnSpPr>
            <a:cxnSpLocks/>
          </p:cNvCxnSpPr>
          <p:nvPr/>
        </p:nvCxnSpPr>
        <p:spPr>
          <a:xfrm>
            <a:off x="8803663" y="1729219"/>
            <a:ext cx="0" cy="1501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ACF1F0-99FD-472C-8B60-20045F2DD1BE}"/>
              </a:ext>
            </a:extLst>
          </p:cNvPr>
          <p:cNvCxnSpPr>
            <a:cxnSpLocks/>
          </p:cNvCxnSpPr>
          <p:nvPr/>
        </p:nvCxnSpPr>
        <p:spPr>
          <a:xfrm flipH="1">
            <a:off x="8803663" y="3984855"/>
            <a:ext cx="818" cy="5161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09714C-9505-4548-9CF7-0DF075B00A43}"/>
              </a:ext>
            </a:extLst>
          </p:cNvPr>
          <p:cNvCxnSpPr>
            <a:cxnSpLocks/>
          </p:cNvCxnSpPr>
          <p:nvPr/>
        </p:nvCxnSpPr>
        <p:spPr>
          <a:xfrm>
            <a:off x="8804481" y="4665227"/>
            <a:ext cx="0" cy="2114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6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5A464-EAA4-46BF-ACD0-BFF9EB4651F7}"/>
              </a:ext>
            </a:extLst>
          </p:cNvPr>
          <p:cNvSpPr/>
          <p:nvPr/>
        </p:nvSpPr>
        <p:spPr>
          <a:xfrm>
            <a:off x="0" y="1327329"/>
            <a:ext cx="9135103" cy="4936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F15F7-BABA-47EB-AF3B-CEF0CC2B4A55}"/>
              </a:ext>
            </a:extLst>
          </p:cNvPr>
          <p:cNvSpPr txBox="1"/>
          <p:nvPr/>
        </p:nvSpPr>
        <p:spPr>
          <a:xfrm>
            <a:off x="388457" y="1755518"/>
            <a:ext cx="8358187" cy="45081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Taxable Income ÷ Total Income x 100 =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% of income actually subject to      federal income tax!!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Anna: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$14,343 ÷  $33,443 x 100 = 43%</a:t>
            </a:r>
          </a:p>
        </p:txBody>
      </p:sp>
    </p:spTree>
    <p:extLst>
      <p:ext uri="{BB962C8B-B14F-4D97-AF65-F5344CB8AC3E}">
        <p14:creationId xmlns:p14="http://schemas.microsoft.com/office/powerpoint/2010/main" val="37899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C567B3A-6B72-4017-8B28-9D0F8D9980EC}"/>
              </a:ext>
            </a:extLst>
          </p:cNvPr>
          <p:cNvSpPr/>
          <p:nvPr/>
        </p:nvSpPr>
        <p:spPr>
          <a:xfrm>
            <a:off x="-12700" y="1159726"/>
            <a:ext cx="9159675" cy="4995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4BA89F-7DE3-497D-AAEC-13DA6B35F430}"/>
              </a:ext>
            </a:extLst>
          </p:cNvPr>
          <p:cNvGrpSpPr/>
          <p:nvPr/>
        </p:nvGrpSpPr>
        <p:grpSpPr>
          <a:xfrm>
            <a:off x="0" y="2511344"/>
            <a:ext cx="1143000" cy="567721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E5B0CD-F4A4-440B-BB9C-DC70C75247D5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E0A64B-D675-4121-9ACC-D8F117E77A6C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Rate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817CAA-9829-4860-9555-D4583DECF3C7}"/>
              </a:ext>
            </a:extLst>
          </p:cNvPr>
          <p:cNvGrpSpPr/>
          <p:nvPr/>
        </p:nvGrpSpPr>
        <p:grpSpPr>
          <a:xfrm>
            <a:off x="-12700" y="3128024"/>
            <a:ext cx="9144000" cy="494779"/>
            <a:chOff x="676" y="2161176"/>
            <a:chExt cx="2477247" cy="19378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DEB9FC-9411-40B4-8862-B989FF2C505D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009903-2EFC-48BE-B86F-40AA29ADE39E}"/>
                </a:ext>
              </a:extLst>
            </p:cNvPr>
            <p:cNvSpPr txBox="1"/>
            <p:nvPr/>
          </p:nvSpPr>
          <p:spPr>
            <a:xfrm>
              <a:off x="676" y="2161176"/>
              <a:ext cx="2475385" cy="19297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200" dirty="0">
                  <a:latin typeface="Gadugi" panose="020B0502040204020203" pitchFamily="34" charset="0"/>
                  <a:ea typeface="Gadugi" panose="020B0502040204020203" pitchFamily="34" charset="0"/>
                </a:rPr>
                <a:t>   10%	        0 to $   9,995               0 to $  19,900              0 to $ 14,200</a:t>
              </a:r>
            </a:p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86FD46-55C6-41B5-8155-96B6ACB118B7}"/>
              </a:ext>
            </a:extLst>
          </p:cNvPr>
          <p:cNvGrpSpPr/>
          <p:nvPr/>
        </p:nvGrpSpPr>
        <p:grpSpPr>
          <a:xfrm>
            <a:off x="1333500" y="1756723"/>
            <a:ext cx="2628900" cy="1322344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AD96D1-E5D7-4A06-8AF2-FF8805CAC2ED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CD4F9D-D323-4325-9797-9A6D6A1BB703}"/>
                </a:ext>
              </a:extLst>
            </p:cNvPr>
            <p:cNvSpPr txBox="1"/>
            <p:nvPr/>
          </p:nvSpPr>
          <p:spPr>
            <a:xfrm>
              <a:off x="2538" y="1206835"/>
              <a:ext cx="2475385" cy="9425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Single, and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Married, filing separately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79ED2-0917-4A5C-90FB-979A70424353}"/>
              </a:ext>
            </a:extLst>
          </p:cNvPr>
          <p:cNvGrpSpPr/>
          <p:nvPr/>
        </p:nvGrpSpPr>
        <p:grpSpPr>
          <a:xfrm>
            <a:off x="4025900" y="1756723"/>
            <a:ext cx="2519505" cy="1322342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E1AB24-7BC0-40E2-9774-D120782987B5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4E345-EAE7-4D82-9BCA-9112AAD3272B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Married,         filing jointly and Qualifying Widow(</a:t>
              </a:r>
              <a:r>
                <a:rPr lang="en-US" sz="2200" kern="1200" dirty="0" err="1">
                  <a:latin typeface="Gadugi" panose="020B0502040204020203" pitchFamily="34" charset="0"/>
                  <a:ea typeface="Gadugi" panose="020B0502040204020203" pitchFamily="34" charset="0"/>
                </a:rPr>
                <a:t>er</a:t>
              </a: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20070-E717-4239-B1E3-D8B04A16F0E9}"/>
              </a:ext>
            </a:extLst>
          </p:cNvPr>
          <p:cNvGrpSpPr/>
          <p:nvPr/>
        </p:nvGrpSpPr>
        <p:grpSpPr>
          <a:xfrm>
            <a:off x="6634304" y="1756724"/>
            <a:ext cx="2509695" cy="1322342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73399C-2E70-4FC5-9EDE-B21FAFF9C6A8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3CEC0F-8CAF-4544-872A-1A4FF10703E9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Head of Household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12B94A9-0969-480F-99EA-148BA6688BE0}"/>
              </a:ext>
            </a:extLst>
          </p:cNvPr>
          <p:cNvSpPr txBox="1"/>
          <p:nvPr/>
        </p:nvSpPr>
        <p:spPr>
          <a:xfrm>
            <a:off x="-12700" y="3599342"/>
            <a:ext cx="9159675" cy="4927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200" dirty="0">
                <a:latin typeface="Gadugi" panose="020B0502040204020203" pitchFamily="34" charset="0"/>
                <a:ea typeface="Gadugi" panose="020B0502040204020203" pitchFamily="34" charset="0"/>
              </a:rPr>
              <a:t>   12%		to $  40,525   		   to $  81,050    	     to $  54,200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2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3A984-9DE5-4974-90FC-0A1F7FF68A7E}"/>
              </a:ext>
            </a:extLst>
          </p:cNvPr>
          <p:cNvGrpSpPr/>
          <p:nvPr/>
        </p:nvGrpSpPr>
        <p:grpSpPr>
          <a:xfrm>
            <a:off x="-12700" y="4105126"/>
            <a:ext cx="9137127" cy="494779"/>
            <a:chOff x="-3048" y="2161176"/>
            <a:chExt cx="2532297" cy="19378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E5D0922-B3F9-4951-8C71-6DE3A6857A9D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463C56-150E-4305-B353-E7B5CD285A1F}"/>
                </a:ext>
              </a:extLst>
            </p:cNvPr>
            <p:cNvSpPr txBox="1"/>
            <p:nvPr/>
          </p:nvSpPr>
          <p:spPr>
            <a:xfrm>
              <a:off x="-3048" y="2161176"/>
              <a:ext cx="2532297" cy="1929735"/>
            </a:xfrm>
            <a:prstGeom prst="rect">
              <a:avLst/>
            </a:prstGeom>
            <a:solidFill>
              <a:srgbClr val="FFFFA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200" dirty="0">
                  <a:latin typeface="Gadugi" panose="020B0502040204020203" pitchFamily="34" charset="0"/>
                  <a:ea typeface="Gadugi" panose="020B0502040204020203" pitchFamily="34" charset="0"/>
                </a:rPr>
                <a:t>   22%           	to $  86,375    	   to $172,750    	     to $  86,350</a:t>
              </a:r>
            </a:p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200" dirty="0"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F9731A4-81AC-45A8-9728-0E920AC69890}"/>
              </a:ext>
            </a:extLst>
          </p:cNvPr>
          <p:cNvSpPr txBox="1"/>
          <p:nvPr/>
        </p:nvSpPr>
        <p:spPr>
          <a:xfrm>
            <a:off x="-12700" y="4602185"/>
            <a:ext cx="9159675" cy="492704"/>
          </a:xfrm>
          <a:prstGeom prst="rect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200" dirty="0">
                <a:latin typeface="Gadugi" panose="020B0502040204020203" pitchFamily="34" charset="0"/>
                <a:ea typeface="Gadugi" panose="020B0502040204020203" pitchFamily="34" charset="0"/>
              </a:rPr>
              <a:t>   24% 		to $164,925   		   to $329,850   	     to $164,900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2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8FFEB3-49DC-45FC-ACA5-32A216DBCAEA}"/>
              </a:ext>
            </a:extLst>
          </p:cNvPr>
          <p:cNvSpPr txBox="1"/>
          <p:nvPr/>
        </p:nvSpPr>
        <p:spPr>
          <a:xfrm>
            <a:off x="-12700" y="5093417"/>
            <a:ext cx="9159675" cy="492704"/>
          </a:xfrm>
          <a:prstGeom prst="rect">
            <a:avLst/>
          </a:prstGeom>
          <a:solidFill>
            <a:srgbClr val="CD73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32% 		to $209,425   		   to $418,850   	     to $209,400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22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3" name="Title 28">
            <a:extLst>
              <a:ext uri="{FF2B5EF4-FFF2-40B4-BE49-F238E27FC236}">
                <a16:creationId xmlns:a16="http://schemas.microsoft.com/office/drawing/2014/main" id="{4E048ABC-8604-4694-A702-E15D845EBD11}"/>
              </a:ext>
            </a:extLst>
          </p:cNvPr>
          <p:cNvSpPr txBox="1">
            <a:spLocks/>
          </p:cNvSpPr>
          <p:nvPr/>
        </p:nvSpPr>
        <p:spPr>
          <a:xfrm>
            <a:off x="-16137" y="0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Tax by Filing Status (2021)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AA10E0-2973-4054-B260-F9C2CEAA3C3E}"/>
              </a:ext>
            </a:extLst>
          </p:cNvPr>
          <p:cNvSpPr/>
          <p:nvPr/>
        </p:nvSpPr>
        <p:spPr>
          <a:xfrm>
            <a:off x="16834" y="5698274"/>
            <a:ext cx="7107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There are two more tiers:  35% and 37%</a:t>
            </a:r>
          </a:p>
          <a:p>
            <a:pPr marL="225425" indent="-225425" defTabSz="685800">
              <a:spcBef>
                <a:spcPts val="12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0" grpId="0" animBg="1"/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Taxes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11" name="Picture 6" descr="http://skateandannoy.com/files/2010/11/thumbs.jpg">
            <a:extLst>
              <a:ext uri="{FF2B5EF4-FFF2-40B4-BE49-F238E27FC236}">
                <a16:creationId xmlns:a16="http://schemas.microsoft.com/office/drawing/2014/main" id="{64B0E603-D7FC-49BB-AE1E-59D183174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6868" y="1591555"/>
            <a:ext cx="3512198" cy="241463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528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CF99C-ED4C-44A1-B55A-8860A0221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42"/>
          <a:stretch/>
        </p:blipFill>
        <p:spPr>
          <a:xfrm>
            <a:off x="1939511" y="855652"/>
            <a:ext cx="5264977" cy="56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93846630"/>
              </p:ext>
            </p:extLst>
          </p:nvPr>
        </p:nvGraphicFramePr>
        <p:xfrm>
          <a:off x="2057400" y="7086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D7164-B17C-4824-BDAA-BBF7F3A3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449" y="824878"/>
            <a:ext cx="5151102" cy="59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15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157C1-9F90-49BB-926F-E7D3253F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535EA-208C-44A4-ABD5-A7945675D2F8}"/>
              </a:ext>
            </a:extLst>
          </p:cNvPr>
          <p:cNvSpPr/>
          <p:nvPr/>
        </p:nvSpPr>
        <p:spPr>
          <a:xfrm>
            <a:off x="5" y="1597678"/>
            <a:ext cx="9143997" cy="509792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5" y="950016"/>
            <a:ext cx="9143999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634197" y="114241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 – are dollar for dollar reduction in calculated tax owed from certain expenses paid, savings and dependents.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DE4DE-CE07-4F28-AADC-F960D51C3A14}"/>
              </a:ext>
            </a:extLst>
          </p:cNvPr>
          <p:cNvSpPr txBox="1"/>
          <p:nvPr/>
        </p:nvSpPr>
        <p:spPr>
          <a:xfrm>
            <a:off x="5080638" y="2871365"/>
            <a:ext cx="4060407" cy="28442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Child(ren) under 17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and dependent care expenses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 savings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Education expenses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Energy efficiency repairs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Foreign taxes paid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2" grpId="0"/>
      <p:bldP spid="19" grpId="0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4292077" y="1162138"/>
            <a:ext cx="2387612" cy="32829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001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E7AC52-C093-4D15-8965-7EB00F4D8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Credits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-54440" y="1572526"/>
            <a:ext cx="9143999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1D602-0C3A-4FCF-8FA1-5C5BBE64694B}"/>
              </a:ext>
            </a:extLst>
          </p:cNvPr>
          <p:cNvSpPr/>
          <p:nvPr/>
        </p:nvSpPr>
        <p:spPr>
          <a:xfrm>
            <a:off x="-10897" y="2463151"/>
            <a:ext cx="9143997" cy="4285425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9B07E-27B6-4281-9152-F19314B8E8A9}"/>
              </a:ext>
            </a:extLst>
          </p:cNvPr>
          <p:cNvSpPr/>
          <p:nvPr/>
        </p:nvSpPr>
        <p:spPr>
          <a:xfrm>
            <a:off x="-11" y="943159"/>
            <a:ext cx="9143997" cy="665160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5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634197" y="11424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Taxes: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One More Chance to Tax!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DE4DE-CE07-4F28-AADC-F960D51C3A14}"/>
              </a:ext>
            </a:extLst>
          </p:cNvPr>
          <p:cNvSpPr txBox="1"/>
          <p:nvPr/>
        </p:nvSpPr>
        <p:spPr>
          <a:xfrm>
            <a:off x="4832251" y="1721154"/>
            <a:ext cx="4308794" cy="28442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Self-employment (note: gig economy)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repayments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Penalties for early withdrawal of retirement savings (10%) or not taking the required minimum distribution (50%)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Alternative minimum tax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07D77D-C98B-4B67-AD43-8BEF69056BAC}"/>
              </a:ext>
            </a:extLst>
          </p:cNvPr>
          <p:cNvSpPr txBox="1"/>
          <p:nvPr/>
        </p:nvSpPr>
        <p:spPr>
          <a:xfrm>
            <a:off x="4613095" y="4665593"/>
            <a:ext cx="4614204" cy="21451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 – Credits + Other Taxes = 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endParaRPr lang="en-US" sz="2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Tax 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or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Net Tax Liability</a:t>
            </a:r>
          </a:p>
        </p:txBody>
      </p:sp>
    </p:spTree>
    <p:extLst>
      <p:ext uri="{BB962C8B-B14F-4D97-AF65-F5344CB8AC3E}">
        <p14:creationId xmlns:p14="http://schemas.microsoft.com/office/powerpoint/2010/main" val="1038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2" grpId="0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B25314-6355-4163-908C-FCD334FDE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Total Tax or Net Tax Liability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535EA-208C-44A4-ABD5-A7945675D2F8}"/>
              </a:ext>
            </a:extLst>
          </p:cNvPr>
          <p:cNvSpPr/>
          <p:nvPr/>
        </p:nvSpPr>
        <p:spPr>
          <a:xfrm>
            <a:off x="5" y="2908543"/>
            <a:ext cx="9143997" cy="3807376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-11" y="2679942"/>
            <a:ext cx="9143999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9B07E-27B6-4281-9152-F19314B8E8A9}"/>
              </a:ext>
            </a:extLst>
          </p:cNvPr>
          <p:cNvSpPr/>
          <p:nvPr/>
        </p:nvSpPr>
        <p:spPr>
          <a:xfrm>
            <a:off x="5" y="952998"/>
            <a:ext cx="9143997" cy="44455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0864C6-53B6-422D-8ED4-BF41FE6E5BFA}"/>
              </a:ext>
            </a:extLst>
          </p:cNvPr>
          <p:cNvCxnSpPr>
            <a:cxnSpLocks/>
          </p:cNvCxnSpPr>
          <p:nvPr/>
        </p:nvCxnSpPr>
        <p:spPr>
          <a:xfrm>
            <a:off x="8740068" y="1795151"/>
            <a:ext cx="0" cy="3057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Payments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99F80EF-F836-4F3E-9022-2C9DA32712F7}"/>
              </a:ext>
            </a:extLst>
          </p:cNvPr>
          <p:cNvSpPr/>
          <p:nvPr/>
        </p:nvSpPr>
        <p:spPr>
          <a:xfrm>
            <a:off x="1565649" y="5113934"/>
            <a:ext cx="3006347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EC435DE-D690-488E-AC23-B09DC3433927}"/>
              </a:ext>
            </a:extLst>
          </p:cNvPr>
          <p:cNvSpPr/>
          <p:nvPr/>
        </p:nvSpPr>
        <p:spPr>
          <a:xfrm>
            <a:off x="-12812" y="5321451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634197" y="1142419"/>
            <a:ext cx="4572000" cy="20574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During the Year – pay as you go towards total tax liability.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Withholding from wages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Estimated quarterly payments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Prior year refund applied to current year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604586" y="3374004"/>
            <a:ext cx="4572000" cy="2389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Refundable Credits – that “act” like payments made during the year.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Earned income tax credit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Additional child tax credit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American Opportunity (Hope) education credit</a:t>
            </a:r>
          </a:p>
        </p:txBody>
      </p:sp>
    </p:spTree>
    <p:extLst>
      <p:ext uri="{BB962C8B-B14F-4D97-AF65-F5344CB8AC3E}">
        <p14:creationId xmlns:p14="http://schemas.microsoft.com/office/powerpoint/2010/main" val="15070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17" grpId="0" animBg="1"/>
      <p:bldP spid="18" grpId="0" animBg="1"/>
      <p:bldP spid="23" grpId="0" animBg="1"/>
      <p:bldP spid="24" grpId="0" animBg="1"/>
      <p:bldP spid="25" grpId="0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RefundableCredits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12" name="Picture 6" descr="http://skateandannoy.com/files/2010/11/thumbs.jpg">
            <a:extLst>
              <a:ext uri="{FF2B5EF4-FFF2-40B4-BE49-F238E27FC236}">
                <a16:creationId xmlns:a16="http://schemas.microsoft.com/office/drawing/2014/main" id="{7552D4CE-4C63-4140-BABE-04B3A95B6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5578899" y="1139483"/>
            <a:ext cx="2076695" cy="28554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3737200" y="1139483"/>
            <a:ext cx="2076695" cy="285545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02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225EF8-3D2F-4A14-A74E-976A13A6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59B07E-27B6-4281-9152-F19314B8E8A9}"/>
              </a:ext>
            </a:extLst>
          </p:cNvPr>
          <p:cNvSpPr/>
          <p:nvPr/>
        </p:nvSpPr>
        <p:spPr>
          <a:xfrm>
            <a:off x="6" y="903178"/>
            <a:ext cx="9143997" cy="1807365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4819AC-9F63-4A68-AFF4-D068F50B8521}"/>
              </a:ext>
            </a:extLst>
          </p:cNvPr>
          <p:cNvSpPr/>
          <p:nvPr/>
        </p:nvSpPr>
        <p:spPr>
          <a:xfrm>
            <a:off x="-1973" y="3133617"/>
            <a:ext cx="9143997" cy="358230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Total Payments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220689" y="3125070"/>
            <a:ext cx="7029197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2F989C-EBFB-4C86-8899-DF111C44595B}"/>
              </a:ext>
            </a:extLst>
          </p:cNvPr>
          <p:cNvCxnSpPr>
            <a:cxnSpLocks/>
          </p:cNvCxnSpPr>
          <p:nvPr/>
        </p:nvCxnSpPr>
        <p:spPr>
          <a:xfrm>
            <a:off x="8757881" y="3967347"/>
            <a:ext cx="0" cy="22375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B19DD6F-28EF-4F22-BF5B-42914B167D1B}"/>
              </a:ext>
            </a:extLst>
          </p:cNvPr>
          <p:cNvSpPr/>
          <p:nvPr/>
        </p:nvSpPr>
        <p:spPr>
          <a:xfrm>
            <a:off x="141514" y="4198917"/>
            <a:ext cx="7108371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36030B-8E40-422E-92F7-0902BF25F334}"/>
              </a:ext>
            </a:extLst>
          </p:cNvPr>
          <p:cNvSpPr/>
          <p:nvPr/>
        </p:nvSpPr>
        <p:spPr>
          <a:xfrm>
            <a:off x="141513" y="5401199"/>
            <a:ext cx="7108371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16ECB-07D4-4B83-B5D5-A7FCD4A0640B}"/>
              </a:ext>
            </a:extLst>
          </p:cNvPr>
          <p:cNvSpPr/>
          <p:nvPr/>
        </p:nvSpPr>
        <p:spPr>
          <a:xfrm>
            <a:off x="152397" y="6479269"/>
            <a:ext cx="8989619" cy="272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5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Result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99F80EF-F836-4F3E-9022-2C9DA32712F7}"/>
              </a:ext>
            </a:extLst>
          </p:cNvPr>
          <p:cNvSpPr/>
          <p:nvPr/>
        </p:nvSpPr>
        <p:spPr>
          <a:xfrm>
            <a:off x="1565649" y="5113934"/>
            <a:ext cx="3006347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EC435DE-D690-488E-AC23-B09DC3433927}"/>
              </a:ext>
            </a:extLst>
          </p:cNvPr>
          <p:cNvSpPr/>
          <p:nvPr/>
        </p:nvSpPr>
        <p:spPr>
          <a:xfrm>
            <a:off x="-12812" y="5321451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634197" y="1142419"/>
            <a:ext cx="4572000" cy="19636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Net result – is the final resolution between tax liability and payments.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8275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Tax – Total Payments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604586" y="3751968"/>
            <a:ext cx="4572000" cy="29823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If a </a:t>
            </a:r>
            <a:r>
              <a:rPr lang="en-US" sz="2400" dirty="0">
                <a:solidFill>
                  <a:srgbClr val="0066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negative number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meaning more was paid than owed, a </a:t>
            </a:r>
            <a:r>
              <a:rPr lang="en-US" sz="2400" dirty="0">
                <a:solidFill>
                  <a:srgbClr val="0066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 is due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If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positive number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meaning less was paid than owed,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payment is due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   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FC117A1-2E3F-40A9-9CD4-2DA0B22EA325}"/>
              </a:ext>
            </a:extLst>
          </p:cNvPr>
          <p:cNvSpPr/>
          <p:nvPr/>
        </p:nvSpPr>
        <p:spPr>
          <a:xfrm>
            <a:off x="1565651" y="5984099"/>
            <a:ext cx="3006347" cy="8266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Net Result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DF0184-1205-49EE-B1C2-B60A9D60A47C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17" grpId="0" animBg="1"/>
      <p:bldP spid="18" grpId="0" animBg="1"/>
      <p:bldP spid="23" grpId="0" animBg="1"/>
      <p:bldP spid="24" grpId="0" animBg="1"/>
      <p:bldP spid="25" grpId="0"/>
      <p:bldP spid="26" grpId="0"/>
      <p:bldP spid="19" grpId="0" animBg="1"/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E6AC-19F3-4585-A273-595389FA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14"/>
            <a:ext cx="9144000" cy="43665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Anna’s Net Result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2F989C-EBFB-4C86-8899-DF111C44595B}"/>
              </a:ext>
            </a:extLst>
          </p:cNvPr>
          <p:cNvCxnSpPr>
            <a:cxnSpLocks/>
          </p:cNvCxnSpPr>
          <p:nvPr/>
        </p:nvCxnSpPr>
        <p:spPr>
          <a:xfrm>
            <a:off x="8529280" y="1461222"/>
            <a:ext cx="0" cy="39038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0C132-E6A0-486F-8E77-BB256CF6AF09}"/>
              </a:ext>
            </a:extLst>
          </p:cNvPr>
          <p:cNvSpPr/>
          <p:nvPr/>
        </p:nvSpPr>
        <p:spPr>
          <a:xfrm>
            <a:off x="5950931" y="5365115"/>
            <a:ext cx="3204923" cy="237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C3697F-A9A7-4A0D-8DF8-53AFC7899053}"/>
              </a:ext>
            </a:extLst>
          </p:cNvPr>
          <p:cNvSpPr/>
          <p:nvPr/>
        </p:nvSpPr>
        <p:spPr>
          <a:xfrm>
            <a:off x="7766461" y="1237213"/>
            <a:ext cx="1389393" cy="2121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3F8F082-095D-462A-8F01-1324BB1B4538}"/>
              </a:ext>
            </a:extLst>
          </p:cNvPr>
          <p:cNvGrpSpPr/>
          <p:nvPr/>
        </p:nvGrpSpPr>
        <p:grpSpPr>
          <a:xfrm>
            <a:off x="39715" y="1554597"/>
            <a:ext cx="4395997" cy="567721"/>
            <a:chOff x="2538" y="1206834"/>
            <a:chExt cx="2475385" cy="9624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12AF6-E9AE-41A0-A10A-8428BC309FEF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70A111-47A9-4A6C-B328-2D2181A4B117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Refund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E9C45-33E4-4BD4-9067-7171BBD3742D}"/>
              </a:ext>
            </a:extLst>
          </p:cNvPr>
          <p:cNvGrpSpPr/>
          <p:nvPr/>
        </p:nvGrpSpPr>
        <p:grpSpPr>
          <a:xfrm>
            <a:off x="-158044" y="2104488"/>
            <a:ext cx="4847051" cy="2607765"/>
            <a:chOff x="-95756" y="2161176"/>
            <a:chExt cx="2715589" cy="19378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6739B3-1BEC-4932-B316-C61AAA98740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11B95E-882B-465F-B3DD-B635922A0C49}"/>
                </a:ext>
              </a:extLst>
            </p:cNvPr>
            <p:cNvSpPr txBox="1"/>
            <p:nvPr/>
          </p:nvSpPr>
          <p:spPr>
            <a:xfrm>
              <a:off x="-95756" y="2161176"/>
              <a:ext cx="2715589" cy="1242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Net withholding*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÷ Pay periods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$$’s that could be </a:t>
              </a: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back in each paycheck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instead of waiting for filing at year end!</a:t>
              </a: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2D5F8A-3580-4FC2-BC50-0C3C42C7AA74}"/>
              </a:ext>
            </a:extLst>
          </p:cNvPr>
          <p:cNvGrpSpPr/>
          <p:nvPr/>
        </p:nvGrpSpPr>
        <p:grpSpPr>
          <a:xfrm>
            <a:off x="4689007" y="1554597"/>
            <a:ext cx="4415278" cy="567721"/>
            <a:chOff x="2538" y="1206834"/>
            <a:chExt cx="2475385" cy="96246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E785FD-8D5B-42D8-B7A0-52B78802626B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ED76F5-EC86-40DB-A64C-DCB20371D9F2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Payment Due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26BE65-6326-45DF-87BA-AEA16DEA086F}"/>
              </a:ext>
            </a:extLst>
          </p:cNvPr>
          <p:cNvGrpSpPr/>
          <p:nvPr/>
        </p:nvGrpSpPr>
        <p:grpSpPr>
          <a:xfrm>
            <a:off x="4685976" y="2104488"/>
            <a:ext cx="4458024" cy="2607765"/>
            <a:chOff x="676" y="2161176"/>
            <a:chExt cx="2477247" cy="19378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08657B-85B1-4E8F-B9E5-DE89113B718B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F711AE-E960-47F7-95C2-3C9E5E30758D}"/>
                </a:ext>
              </a:extLst>
            </p:cNvPr>
            <p:cNvSpPr txBox="1"/>
            <p:nvPr/>
          </p:nvSpPr>
          <p:spPr>
            <a:xfrm>
              <a:off x="676" y="2161176"/>
              <a:ext cx="2475385" cy="193786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 due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÷ Pay periods       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$$’s that could be 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withheld from each paycheck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instead of writing a check at filing!</a:t>
              </a: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C5DE5AB-FF53-48BE-AF39-B8E30697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Tax vs. Withholding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103276-28BF-433E-B900-A288FF1E17D2}"/>
              </a:ext>
            </a:extLst>
          </p:cNvPr>
          <p:cNvSpPr txBox="1"/>
          <p:nvPr/>
        </p:nvSpPr>
        <p:spPr>
          <a:xfrm>
            <a:off x="0" y="5670895"/>
            <a:ext cx="7518400" cy="5677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*Net withholding = Withholding – Total Tax</a:t>
            </a:r>
            <a:endParaRPr lang="en-US" sz="2800" i="1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3F8F082-095D-462A-8F01-1324BB1B4538}"/>
              </a:ext>
            </a:extLst>
          </p:cNvPr>
          <p:cNvGrpSpPr/>
          <p:nvPr/>
        </p:nvGrpSpPr>
        <p:grpSpPr>
          <a:xfrm>
            <a:off x="39715" y="1554597"/>
            <a:ext cx="4395997" cy="567721"/>
            <a:chOff x="2538" y="1206834"/>
            <a:chExt cx="2475385" cy="9624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12AF6-E9AE-41A0-A10A-8428BC309FEF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70A111-47A9-4A6C-B328-2D2181A4B117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Refund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E9C45-33E4-4BD4-9067-7171BBD3742D}"/>
              </a:ext>
            </a:extLst>
          </p:cNvPr>
          <p:cNvGrpSpPr/>
          <p:nvPr/>
        </p:nvGrpSpPr>
        <p:grpSpPr>
          <a:xfrm>
            <a:off x="-158044" y="2104488"/>
            <a:ext cx="4847051" cy="2607765"/>
            <a:chOff x="-95756" y="2161176"/>
            <a:chExt cx="2715589" cy="19378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6739B3-1BEC-4932-B316-C61AAA98740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11B95E-882B-465F-B3DD-B635922A0C49}"/>
                </a:ext>
              </a:extLst>
            </p:cNvPr>
            <p:cNvSpPr txBox="1"/>
            <p:nvPr/>
          </p:nvSpPr>
          <p:spPr>
            <a:xfrm>
              <a:off x="-95756" y="2161176"/>
              <a:ext cx="2715589" cy="1242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Net withholding*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÷ Pay periods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$$’s that could be </a:t>
              </a: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back in each paycheck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instead of waiting for filing at year end!</a:t>
              </a: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C5DE5AB-FF53-48BE-AF39-B8E30697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Over Withholding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103276-28BF-433E-B900-A288FF1E17D2}"/>
              </a:ext>
            </a:extLst>
          </p:cNvPr>
          <p:cNvSpPr txBox="1"/>
          <p:nvPr/>
        </p:nvSpPr>
        <p:spPr>
          <a:xfrm>
            <a:off x="0" y="5670895"/>
            <a:ext cx="7518400" cy="5677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*Net withholding = Withholding – Total Tax</a:t>
            </a:r>
            <a:endParaRPr lang="en-US" sz="2800" i="1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4801BA-5BAD-4CB4-97E4-C44DD17FEF49}"/>
              </a:ext>
            </a:extLst>
          </p:cNvPr>
          <p:cNvGrpSpPr/>
          <p:nvPr/>
        </p:nvGrpSpPr>
        <p:grpSpPr>
          <a:xfrm>
            <a:off x="4769759" y="1554597"/>
            <a:ext cx="4395997" cy="567721"/>
            <a:chOff x="2538" y="1206834"/>
            <a:chExt cx="2475385" cy="96246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2F3663-3524-4DFB-A413-CDD6A29549F3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080E27-84B2-4927-BB99-C8BBD071DC1F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Refund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C164CF-D037-4468-B08A-ABF8E12D6514}"/>
              </a:ext>
            </a:extLst>
          </p:cNvPr>
          <p:cNvGrpSpPr/>
          <p:nvPr/>
        </p:nvGrpSpPr>
        <p:grpSpPr>
          <a:xfrm>
            <a:off x="4572000" y="2104488"/>
            <a:ext cx="4847051" cy="2607765"/>
            <a:chOff x="-95756" y="2161176"/>
            <a:chExt cx="2715589" cy="1937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FCF986-5E97-460C-9711-D588D48E8824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96218F2-DC90-410F-9734-BD3ECD656C1F}"/>
                </a:ext>
              </a:extLst>
            </p:cNvPr>
            <p:cNvSpPr txBox="1"/>
            <p:nvPr/>
          </p:nvSpPr>
          <p:spPr>
            <a:xfrm>
              <a:off x="-95756" y="2161176"/>
              <a:ext cx="2715589" cy="1242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rgbClr val="006600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$2,418 - 0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÷ 24 = 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$101 extra in her paycheck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2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648575" y="1945784"/>
            <a:ext cx="3960133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can I change this for next year?</a:t>
            </a:r>
          </a:p>
        </p:txBody>
      </p:sp>
    </p:spTree>
    <p:extLst>
      <p:ext uri="{BB962C8B-B14F-4D97-AF65-F5344CB8AC3E}">
        <p14:creationId xmlns:p14="http://schemas.microsoft.com/office/powerpoint/2010/main" val="37426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19CD4F7-E2E7-450F-B92D-F80D16AE8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39" y="1416411"/>
            <a:ext cx="3847720" cy="497909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671C85-ECDA-47E9-8D82-0D0ED8A94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6" t="11975" r="8200" b="7849"/>
          <a:stretch/>
        </p:blipFill>
        <p:spPr>
          <a:xfrm>
            <a:off x="671633" y="1332298"/>
            <a:ext cx="8046044" cy="50632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D4039B-43D6-4787-AC7D-F0B3E16BA869}"/>
              </a:ext>
            </a:extLst>
          </p:cNvPr>
          <p:cNvSpPr/>
          <p:nvPr/>
        </p:nvSpPr>
        <p:spPr>
          <a:xfrm>
            <a:off x="-225085" y="138414"/>
            <a:ext cx="9537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https://www.irs.gov/individuals/tax-withholding-estimator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4ACE7-B121-431A-B963-DD9B9C22D490}"/>
              </a:ext>
            </a:extLst>
          </p:cNvPr>
          <p:cNvSpPr/>
          <p:nvPr/>
        </p:nvSpPr>
        <p:spPr>
          <a:xfrm>
            <a:off x="201419" y="665160"/>
            <a:ext cx="8741162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43F500-B5D6-4B43-A762-0A2FB9A4BD96}"/>
              </a:ext>
            </a:extLst>
          </p:cNvPr>
          <p:cNvGrpSpPr/>
          <p:nvPr/>
        </p:nvGrpSpPr>
        <p:grpSpPr>
          <a:xfrm>
            <a:off x="2735688" y="1970857"/>
            <a:ext cx="3672625" cy="3661578"/>
            <a:chOff x="3092574" y="1624462"/>
            <a:chExt cx="3672625" cy="3661578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6442CB6A-1ACA-433E-A661-797E5D84DD61}"/>
                </a:ext>
              </a:extLst>
            </p:cNvPr>
            <p:cNvSpPr/>
            <p:nvPr/>
          </p:nvSpPr>
          <p:spPr>
            <a:xfrm rot="5400000" flipH="1">
              <a:off x="3098924" y="1628440"/>
              <a:ext cx="3657600" cy="3657600"/>
            </a:xfrm>
            <a:prstGeom prst="pie">
              <a:avLst>
                <a:gd name="adj1" fmla="val 1737228"/>
                <a:gd name="adj2" fmla="val 899541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164987C3-533A-4CED-B72C-84B762926EC7}"/>
                </a:ext>
              </a:extLst>
            </p:cNvPr>
            <p:cNvSpPr/>
            <p:nvPr/>
          </p:nvSpPr>
          <p:spPr>
            <a:xfrm rot="6760447" flipH="1">
              <a:off x="3107599" y="1624462"/>
              <a:ext cx="3657600" cy="3657600"/>
            </a:xfrm>
            <a:prstGeom prst="pie">
              <a:avLst>
                <a:gd name="adj1" fmla="val 1366497"/>
                <a:gd name="adj2" fmla="val 3129604"/>
              </a:avLst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9A2971DA-1EED-4621-8428-167228796D19}"/>
                </a:ext>
              </a:extLst>
            </p:cNvPr>
            <p:cNvSpPr/>
            <p:nvPr/>
          </p:nvSpPr>
          <p:spPr>
            <a:xfrm flipH="1">
              <a:off x="3092574" y="1625600"/>
              <a:ext cx="3657600" cy="3657600"/>
            </a:xfrm>
            <a:prstGeom prst="pie">
              <a:avLst>
                <a:gd name="adj1" fmla="val 3588045"/>
                <a:gd name="adj2" fmla="val 162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42218A-9879-4046-8DBB-CB111741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300" dirty="0"/>
              <a:t>Refund Recipe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6E8FF23-CAB0-4F36-B160-6153B5B44D8B}"/>
              </a:ext>
            </a:extLst>
          </p:cNvPr>
          <p:cNvSpPr txBox="1">
            <a:spLocks/>
          </p:cNvSpPr>
          <p:nvPr/>
        </p:nvSpPr>
        <p:spPr>
          <a:xfrm>
            <a:off x="6594707" y="3468758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</a:t>
            </a:r>
          </a:p>
          <a:p>
            <a:pPr marL="285750" indent="-285750" defTabSz="685800">
              <a:spcBef>
                <a:spcPts val="750"/>
              </a:spcBef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BB15E6D-4780-42C3-B943-B0D471746280}"/>
              </a:ext>
            </a:extLst>
          </p:cNvPr>
          <p:cNvSpPr txBox="1">
            <a:spLocks/>
          </p:cNvSpPr>
          <p:nvPr/>
        </p:nvSpPr>
        <p:spPr>
          <a:xfrm>
            <a:off x="890472" y="3468757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Later</a:t>
            </a:r>
          </a:p>
          <a:p>
            <a:pPr marL="285750" indent="-285750" defTabSz="685800">
              <a:spcBef>
                <a:spcPts val="750"/>
              </a:spcBef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BF9C091-4AE3-4F5C-9A4D-F35F2BCFFDC4}"/>
              </a:ext>
            </a:extLst>
          </p:cNvPr>
          <p:cNvSpPr txBox="1">
            <a:spLocks/>
          </p:cNvSpPr>
          <p:nvPr/>
        </p:nvSpPr>
        <p:spPr>
          <a:xfrm>
            <a:off x="2083719" y="1158156"/>
            <a:ext cx="5006612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Any Way You Want!</a:t>
            </a:r>
          </a:p>
          <a:p>
            <a:pPr marL="285750" indent="-285750" defTabSz="685800">
              <a:spcBef>
                <a:spcPts val="750"/>
              </a:spcBef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EBA1E31-00B8-42BF-A7E7-CD9D80B2AC6A}"/>
              </a:ext>
            </a:extLst>
          </p:cNvPr>
          <p:cNvSpPr txBox="1">
            <a:spLocks/>
          </p:cNvSpPr>
          <p:nvPr/>
        </p:nvSpPr>
        <p:spPr>
          <a:xfrm>
            <a:off x="4816285" y="3607164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35F3FBC-3C7A-47D4-B220-4F5700EBF88A}"/>
              </a:ext>
            </a:extLst>
          </p:cNvPr>
          <p:cNvSpPr txBox="1">
            <a:spLocks/>
          </p:cNvSpPr>
          <p:nvPr/>
        </p:nvSpPr>
        <p:spPr>
          <a:xfrm>
            <a:off x="2861100" y="3607165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327DF28-DC33-4905-B616-DEBF2BD7FC72}"/>
              </a:ext>
            </a:extLst>
          </p:cNvPr>
          <p:cNvSpPr txBox="1">
            <a:spLocks/>
          </p:cNvSpPr>
          <p:nvPr/>
        </p:nvSpPr>
        <p:spPr>
          <a:xfrm>
            <a:off x="3484658" y="2171868"/>
            <a:ext cx="1464551" cy="47951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4B464A-2BC6-4A95-91A6-7F4A24F3AEFD}"/>
              </a:ext>
            </a:extLst>
          </p:cNvPr>
          <p:cNvSpPr/>
          <p:nvPr/>
        </p:nvSpPr>
        <p:spPr>
          <a:xfrm>
            <a:off x="2735688" y="1966136"/>
            <a:ext cx="3657600" cy="36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4ACE7-B121-431A-B963-DD9B9C22D490}"/>
              </a:ext>
            </a:extLst>
          </p:cNvPr>
          <p:cNvSpPr/>
          <p:nvPr/>
        </p:nvSpPr>
        <p:spPr>
          <a:xfrm>
            <a:off x="201419" y="665160"/>
            <a:ext cx="8741162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43F500-B5D6-4B43-A762-0A2FB9A4BD96}"/>
              </a:ext>
            </a:extLst>
          </p:cNvPr>
          <p:cNvGrpSpPr/>
          <p:nvPr/>
        </p:nvGrpSpPr>
        <p:grpSpPr>
          <a:xfrm>
            <a:off x="2735688" y="1970857"/>
            <a:ext cx="3672625" cy="3661578"/>
            <a:chOff x="3092574" y="1624462"/>
            <a:chExt cx="3672625" cy="3661578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6442CB6A-1ACA-433E-A661-797E5D84DD61}"/>
                </a:ext>
              </a:extLst>
            </p:cNvPr>
            <p:cNvSpPr/>
            <p:nvPr/>
          </p:nvSpPr>
          <p:spPr>
            <a:xfrm rot="5400000" flipH="1">
              <a:off x="3098924" y="1628440"/>
              <a:ext cx="3657600" cy="3657600"/>
            </a:xfrm>
            <a:prstGeom prst="pie">
              <a:avLst>
                <a:gd name="adj1" fmla="val 1737228"/>
                <a:gd name="adj2" fmla="val 899541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164987C3-533A-4CED-B72C-84B762926EC7}"/>
                </a:ext>
              </a:extLst>
            </p:cNvPr>
            <p:cNvSpPr/>
            <p:nvPr/>
          </p:nvSpPr>
          <p:spPr>
            <a:xfrm rot="6760447" flipH="1">
              <a:off x="3107599" y="1624462"/>
              <a:ext cx="3657600" cy="3657600"/>
            </a:xfrm>
            <a:prstGeom prst="pie">
              <a:avLst>
                <a:gd name="adj1" fmla="val 1366497"/>
                <a:gd name="adj2" fmla="val 3129604"/>
              </a:avLst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9A2971DA-1EED-4621-8428-167228796D19}"/>
                </a:ext>
              </a:extLst>
            </p:cNvPr>
            <p:cNvSpPr/>
            <p:nvPr/>
          </p:nvSpPr>
          <p:spPr>
            <a:xfrm flipH="1">
              <a:off x="3092574" y="1625600"/>
              <a:ext cx="3657600" cy="3657600"/>
            </a:xfrm>
            <a:prstGeom prst="pie">
              <a:avLst>
                <a:gd name="adj1" fmla="val 3588045"/>
                <a:gd name="adj2" fmla="val 162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42218A-9879-4046-8DBB-CB111741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300" dirty="0"/>
              <a:t>Anna’s Refund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6E8FF23-CAB0-4F36-B160-6153B5B44D8B}"/>
              </a:ext>
            </a:extLst>
          </p:cNvPr>
          <p:cNvSpPr txBox="1">
            <a:spLocks/>
          </p:cNvSpPr>
          <p:nvPr/>
        </p:nvSpPr>
        <p:spPr>
          <a:xfrm>
            <a:off x="6594707" y="3468759"/>
            <a:ext cx="2240535" cy="55481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– 40%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BB15E6D-4780-42C3-B943-B0D471746280}"/>
              </a:ext>
            </a:extLst>
          </p:cNvPr>
          <p:cNvSpPr txBox="1">
            <a:spLocks/>
          </p:cNvSpPr>
          <p:nvPr/>
        </p:nvSpPr>
        <p:spPr>
          <a:xfrm>
            <a:off x="437668" y="3450743"/>
            <a:ext cx="2310980" cy="54245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Later – 31%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EBA1E31-00B8-42BF-A7E7-CD9D80B2AC6A}"/>
              </a:ext>
            </a:extLst>
          </p:cNvPr>
          <p:cNvSpPr txBox="1">
            <a:spLocks/>
          </p:cNvSpPr>
          <p:nvPr/>
        </p:nvSpPr>
        <p:spPr>
          <a:xfrm>
            <a:off x="4816285" y="3607164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35F3FBC-3C7A-47D4-B220-4F5700EBF88A}"/>
              </a:ext>
            </a:extLst>
          </p:cNvPr>
          <p:cNvSpPr txBox="1">
            <a:spLocks/>
          </p:cNvSpPr>
          <p:nvPr/>
        </p:nvSpPr>
        <p:spPr>
          <a:xfrm>
            <a:off x="2861100" y="3607165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327DF28-DC33-4905-B616-DEBF2BD7FC72}"/>
              </a:ext>
            </a:extLst>
          </p:cNvPr>
          <p:cNvSpPr txBox="1">
            <a:spLocks/>
          </p:cNvSpPr>
          <p:nvPr/>
        </p:nvSpPr>
        <p:spPr>
          <a:xfrm>
            <a:off x="3484658" y="2171868"/>
            <a:ext cx="1464551" cy="47951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93B3DC-16B8-4B76-814C-D4004BAB5EA8}"/>
              </a:ext>
            </a:extLst>
          </p:cNvPr>
          <p:cNvSpPr txBox="1">
            <a:spLocks/>
          </p:cNvSpPr>
          <p:nvPr/>
        </p:nvSpPr>
        <p:spPr>
          <a:xfrm>
            <a:off x="6634296" y="4023576"/>
            <a:ext cx="2240535" cy="22822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much?     $4,025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what?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card:     $1,100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Tithe:               $1,020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Bank fees:        $  165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Cable/internet: $ 240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Clothes (Anna) $ 600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Clothes (kids)   $ 400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Noodles!!         $ 500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285750" indent="-285750" defTabSz="68580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BEB9C50-0533-4776-80F5-97A2841ED7B4}"/>
              </a:ext>
            </a:extLst>
          </p:cNvPr>
          <p:cNvSpPr txBox="1">
            <a:spLocks/>
          </p:cNvSpPr>
          <p:nvPr/>
        </p:nvSpPr>
        <p:spPr>
          <a:xfrm>
            <a:off x="498328" y="3951537"/>
            <a:ext cx="2240535" cy="22822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much?       $3,070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what?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Rent reserve       $1,000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Car insurance     $   870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Savings bonds    $  500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Back-to-school   $  400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Holiday set-aside$ 300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285750" indent="-285750" defTabSz="68580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DB373DF-92D0-4EBC-8E59-74145EB73B46}"/>
              </a:ext>
            </a:extLst>
          </p:cNvPr>
          <p:cNvSpPr txBox="1">
            <a:spLocks/>
          </p:cNvSpPr>
          <p:nvPr/>
        </p:nvSpPr>
        <p:spPr>
          <a:xfrm>
            <a:off x="6170404" y="1200412"/>
            <a:ext cx="2240535" cy="22822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much?     $2,905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what?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New computer: $1,100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New TV             $   885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New cell            $   520   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Kids to spend    $  400</a:t>
            </a:r>
          </a:p>
          <a:p>
            <a:pPr marL="285750" indent="-285750" defTabSz="68580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2ECE57-BB9D-4DB5-9F35-3F5D766771B1}"/>
              </a:ext>
            </a:extLst>
          </p:cNvPr>
          <p:cNvSpPr txBox="1">
            <a:spLocks/>
          </p:cNvSpPr>
          <p:nvPr/>
        </p:nvSpPr>
        <p:spPr>
          <a:xfrm>
            <a:off x="1715582" y="1158156"/>
            <a:ext cx="5006612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Any Way – 29%</a:t>
            </a:r>
          </a:p>
        </p:txBody>
      </p:sp>
    </p:spTree>
    <p:extLst>
      <p:ext uri="{BB962C8B-B14F-4D97-AF65-F5344CB8AC3E}">
        <p14:creationId xmlns:p14="http://schemas.microsoft.com/office/powerpoint/2010/main" val="16033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566065" y="1987719"/>
            <a:ext cx="4569039" cy="383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www.irs.gov/freefile</a:t>
            </a:r>
          </a:p>
          <a:p>
            <a:pPr marL="631825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Free, online fillable forms and  filing (federal only) for everyone</a:t>
            </a:r>
          </a:p>
          <a:p>
            <a:pPr marL="631825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 for those making less than $72,000 through IRS-sponsored software programs</a:t>
            </a:r>
          </a:p>
          <a:p>
            <a:pPr marL="288925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746125" algn="l"/>
                <a:tab pos="2336800" algn="l"/>
              </a:tabLst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09575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746125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purchase</a:t>
            </a:r>
          </a:p>
          <a:p>
            <a:pPr marL="628650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Commercial software,</a:t>
            </a:r>
          </a:p>
          <a:p>
            <a:pPr marL="628650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Step-by-step </a:t>
            </a:r>
          </a:p>
          <a:p>
            <a:pPr marL="628650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Inexpensive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DF6C0-D2FE-402B-98D5-66D73766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5214" y="2212318"/>
            <a:ext cx="3650045" cy="2433363"/>
          </a:xfrm>
          <a:prstGeom prst="rect">
            <a:avLst/>
          </a:prstGeom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D68A2282-C618-4985-9712-DFEE21EE0270}"/>
              </a:ext>
            </a:extLst>
          </p:cNvPr>
          <p:cNvSpPr txBox="1">
            <a:spLocks/>
          </p:cNvSpPr>
          <p:nvPr/>
        </p:nvSpPr>
        <p:spPr>
          <a:xfrm>
            <a:off x="919319" y="248339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Yourself!</a:t>
            </a:r>
          </a:p>
        </p:txBody>
      </p:sp>
    </p:spTree>
    <p:extLst>
      <p:ext uri="{BB962C8B-B14F-4D97-AF65-F5344CB8AC3E}">
        <p14:creationId xmlns:p14="http://schemas.microsoft.com/office/powerpoint/2010/main" val="2187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67EEFA70-DA56-4E53-8F38-99806AD8D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4913" y="2178627"/>
            <a:ext cx="3853297" cy="256886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634197" y="1142419"/>
            <a:ext cx="4572000" cy="56076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Volunteer Income Tax Assistance (VITA) –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 for: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People making $57,000 or less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People with disabilities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Limited English-speaking taxpayers</a:t>
            </a: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 Counseling for the Elderly (TCE) –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 for those 60 and older</a:t>
            </a: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hlinkClick r:id="rId5"/>
            </a:endParaRP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hlinkClick r:id="rId5"/>
            </a:endParaRP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hlinkClick r:id="rId5"/>
            </a:endParaRPr>
          </a:p>
          <a:p>
            <a:pPr marL="0" lvl="2" algn="ctr" defTabSz="844550"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hlinkClick r:id="rId5"/>
              </a:rPr>
              <a:t>https://irs.treasury.gov/freetaxprep/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342900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1E6CA6E-5BE0-4A1F-8BAE-39345D9B1F13}"/>
              </a:ext>
            </a:extLst>
          </p:cNvPr>
          <p:cNvSpPr txBox="1">
            <a:spLocks/>
          </p:cNvSpPr>
          <p:nvPr/>
        </p:nvSpPr>
        <p:spPr>
          <a:xfrm>
            <a:off x="1020644" y="248339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Free assistance!*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17C87-C562-4927-AA12-5D5B7119CC01}"/>
              </a:ext>
            </a:extLst>
          </p:cNvPr>
          <p:cNvSpPr/>
          <p:nvPr/>
        </p:nvSpPr>
        <p:spPr>
          <a:xfrm>
            <a:off x="154561" y="5937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*VITA and TCE tax prepares are IRS trained volunteers.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5EA350-E447-416F-A027-8238204ABCA2}"/>
              </a:ext>
            </a:extLst>
          </p:cNvPr>
          <p:cNvPicPr/>
          <p:nvPr/>
        </p:nvPicPr>
        <p:blipFill>
          <a:blip r:embed="rId6"/>
          <a:srcRect l="58695" t="21251" r="10531" b="59593"/>
          <a:stretch>
            <a:fillRect/>
          </a:stretch>
        </p:blipFill>
        <p:spPr bwMode="auto">
          <a:xfrm>
            <a:off x="4809286" y="4611462"/>
            <a:ext cx="4120309" cy="118982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F8E295-B525-4E7F-BBF3-2B5192C1CBEB}"/>
              </a:ext>
            </a:extLst>
          </p:cNvPr>
          <p:cNvPicPr/>
          <p:nvPr/>
        </p:nvPicPr>
        <p:blipFill>
          <a:blip r:embed="rId6"/>
          <a:srcRect l="50027" t="11684" r="19199" b="80689"/>
          <a:stretch>
            <a:fillRect/>
          </a:stretch>
        </p:blipFill>
        <p:spPr bwMode="auto">
          <a:xfrm>
            <a:off x="4809286" y="4137737"/>
            <a:ext cx="4120309" cy="4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3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702886" y="3417610"/>
            <a:ext cx="5738227" cy="2424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Checking the insulation can minimize a house’s hidden heat loss, just as checking taxes can minimize dollars lost to overlooked deductions and credits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DEF0B-0151-4AD3-8710-93D627D08472}"/>
              </a:ext>
            </a:extLst>
          </p:cNvPr>
          <p:cNvSpPr/>
          <p:nvPr/>
        </p:nvSpPr>
        <p:spPr>
          <a:xfrm>
            <a:off x="5520249" y="2783611"/>
            <a:ext cx="2043338" cy="371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Check Taxes</a:t>
            </a:r>
            <a:endParaRPr lang="en-US" sz="1400" dirty="0">
              <a:solidFill>
                <a:srgbClr val="2F325D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A61BA6-4CD2-4E1A-BFC4-14FF4A782FE9}"/>
              </a:ext>
            </a:extLst>
          </p:cNvPr>
          <p:cNvSpPr/>
          <p:nvPr/>
        </p:nvSpPr>
        <p:spPr>
          <a:xfrm>
            <a:off x="5082458" y="2721613"/>
            <a:ext cx="437791" cy="481246"/>
          </a:xfrm>
          <a:prstGeom prst="rect">
            <a:avLst/>
          </a:prstGeom>
          <a:solidFill>
            <a:srgbClr val="2F325D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F010B-3807-4931-867E-85597FD49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7780" y="2376229"/>
            <a:ext cx="4109333" cy="204853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577936" y="863199"/>
            <a:ext cx="4572000" cy="586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Enrolled Agents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www.naea.org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Federally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licensed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tax professionals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represent clients before IRS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Cost vary with services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Certified Public Accountants: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hlinkClick r:id="rId5"/>
              </a:rPr>
              <a:t>www.picpa.org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Licensed by the state board of accountancy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represent clients before IRS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Expensive/varies with services</a:t>
            </a: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Uncredentialled: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Must have PTIN#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Continuing education for tax year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Buyer beware</a:t>
            </a:r>
            <a:endParaRPr lang="en-US" sz="2000" dirty="0">
              <a:hlinkClick r:id="rId6"/>
            </a:endParaRPr>
          </a:p>
          <a:p>
            <a:pPr marL="342900" lvl="2" indent="-342900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1E6CA6E-5BE0-4A1F-8BAE-39345D9B1F13}"/>
              </a:ext>
            </a:extLst>
          </p:cNvPr>
          <p:cNvSpPr txBox="1">
            <a:spLocks/>
          </p:cNvSpPr>
          <p:nvPr/>
        </p:nvSpPr>
        <p:spPr>
          <a:xfrm>
            <a:off x="1020644" y="2575558"/>
            <a:ext cx="2581834" cy="164987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Paid preparer</a:t>
            </a:r>
            <a:r>
              <a:rPr lang="en-US" sz="2400" dirty="0"/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9102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AEB6CFC7-BFF3-48D6-8759-3A6D0968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3298" y="2166697"/>
            <a:ext cx="3786909" cy="25246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566065" y="1953090"/>
            <a:ext cx="4572000" cy="3102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Franchises/chains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Independently owned-operated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Preparers trained through franchise tax courses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Convenient locations, targeting struggling consumers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Expensive cost/benefit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 anticipation products</a:t>
            </a:r>
          </a:p>
          <a:p>
            <a:pPr marL="342900" lvl="2" indent="-342900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1E6CA6E-5BE0-4A1F-8BAE-39345D9B1F13}"/>
              </a:ext>
            </a:extLst>
          </p:cNvPr>
          <p:cNvSpPr txBox="1">
            <a:spLocks/>
          </p:cNvSpPr>
          <p:nvPr/>
        </p:nvSpPr>
        <p:spPr>
          <a:xfrm>
            <a:off x="1020644" y="248339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Chains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94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510824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614647"/>
            <a:ext cx="2971800" cy="366807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1F497D"/>
                </a:solidFill>
              </a:rPr>
              <a:t>Recap</a:t>
            </a:r>
            <a:endParaRPr lang="en-US" sz="5400" dirty="0">
              <a:solidFill>
                <a:srgbClr val="1F497D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D5D50E-6A6B-47B5-8AFA-A3DAA1AD3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110321"/>
              </p:ext>
            </p:extLst>
          </p:nvPr>
        </p:nvGraphicFramePr>
        <p:xfrm>
          <a:off x="32766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74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Establish a manageable record keeping system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Identify credits and deductions overlooked or that may now apply to your situation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Weigh the pros and cons of tax refunds and make adjustments to withholding if appropriate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Select the appropriate tax preparer for your situation and avoid unnecessary fees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4A3879-04E0-4F6D-AC4D-8A240839E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41" y="995680"/>
            <a:ext cx="3844073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030EFC-AB5B-47C7-82EB-AE3C8B6B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88" y="995680"/>
            <a:ext cx="391517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F4F12-4F0C-4A8D-871A-D0B6E8FB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15"/>
          <a:stretch/>
        </p:blipFill>
        <p:spPr>
          <a:xfrm>
            <a:off x="4625788" y="685800"/>
            <a:ext cx="3872753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120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B1A3D-F639-4D4D-B83A-F3D0A3766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99" y="995680"/>
            <a:ext cx="394959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39766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861B4-32CE-4BD9-8E5C-FAE71B5EB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59" y="966930"/>
            <a:ext cx="391370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677729" y="2935625"/>
            <a:ext cx="3356386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677729" y="3997621"/>
            <a:ext cx="1581378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677729" y="1907114"/>
            <a:ext cx="3356386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018 0.007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1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383E99-C516-46DD-8DEA-BDFF105BF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743" y="656217"/>
            <a:ext cx="382867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B06838-28B7-4319-811C-88A2924D2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22" y="685800"/>
            <a:ext cx="374743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169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05838"/>
            <a:ext cx="8534400" cy="621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700850" y="746625"/>
            <a:ext cx="7730247" cy="428044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value in record keeping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key components of a tax return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difference between total income and taxable income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difference between total tax and withholding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various tax preparation methods and providers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1482" y="5104889"/>
            <a:ext cx="2668985" cy="16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7FEB83-07B3-494B-9027-76560E247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9" y="914400"/>
            <a:ext cx="39887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007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D42A34-2A25-44A5-978A-3D59BFDE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59" y="966930"/>
            <a:ext cx="391370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299696" y="4001250"/>
            <a:ext cx="1739802" cy="1065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Make Money Work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Money Work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27750-D0A5-4D30-851E-9FB37AFC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38" y="1151068"/>
            <a:ext cx="379985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8482013" cy="931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5400" dirty="0"/>
              <a:t> 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0" y="0"/>
            <a:ext cx="9144000" cy="709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ctr">
              <a:lnSpc>
                <a:spcPct val="90000"/>
              </a:lnSpc>
              <a:buNone/>
            </a:pPr>
            <a:endParaRPr lang="en-US" sz="1200" dirty="0"/>
          </a:p>
          <a:p>
            <a:pPr marL="457200" indent="-457200">
              <a:lnSpc>
                <a:spcPct val="90000"/>
              </a:lnSpc>
            </a:pPr>
            <a:endParaRPr lang="en-US" sz="4800" dirty="0"/>
          </a:p>
          <a:p>
            <a:pPr marL="457200" indent="-457200" algn="l">
              <a:lnSpc>
                <a:spcPct val="90000"/>
              </a:lnSpc>
            </a:pPr>
            <a:endParaRPr lang="en-US" dirty="0"/>
          </a:p>
        </p:txBody>
      </p:sp>
      <p:pic>
        <p:nvPicPr>
          <p:cNvPr id="13" name="Picture 2" descr="M:\iStock Photos-Financial Education\SYFH Online Module 5 - Images\iStock Recording Keep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4242" y="1989697"/>
            <a:ext cx="6215516" cy="4119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05DFF3-7AFC-48F0-B1D3-F8A34F07B823}"/>
              </a:ext>
            </a:extLst>
          </p:cNvPr>
          <p:cNvSpPr txBox="1">
            <a:spLocks/>
          </p:cNvSpPr>
          <p:nvPr/>
        </p:nvSpPr>
        <p:spPr>
          <a:xfrm>
            <a:off x="457117" y="766435"/>
            <a:ext cx="8482013" cy="103150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1F497D"/>
                </a:solidFill>
              </a:rPr>
              <a:t>How is your record keeping?</a:t>
            </a:r>
          </a:p>
        </p:txBody>
      </p:sp>
    </p:spTree>
    <p:extLst>
      <p:ext uri="{BB962C8B-B14F-4D97-AF65-F5344CB8AC3E}">
        <p14:creationId xmlns:p14="http://schemas.microsoft.com/office/powerpoint/2010/main" val="17654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3525</TotalTime>
  <Words>2204</Words>
  <Application>Microsoft Office PowerPoint</Application>
  <PresentationFormat>On-screen Show (4:3)</PresentationFormat>
  <Paragraphs>586</Paragraphs>
  <Slides>85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Calibri</vt:lpstr>
      <vt:lpstr>Century Gothic</vt:lpstr>
      <vt:lpstr>Courier New</vt:lpstr>
      <vt:lpstr>Gadugi</vt:lpstr>
      <vt:lpstr>Verdana</vt:lpstr>
      <vt:lpstr>2_Office Theme</vt:lpstr>
      <vt:lpstr>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PowerPoint Presentation</vt:lpstr>
      <vt:lpstr>PowerPoint Presentation</vt:lpstr>
      <vt:lpstr> </vt:lpstr>
      <vt:lpstr>Record Keeping</vt:lpstr>
      <vt:lpstr>Record Keeping</vt:lpstr>
      <vt:lpstr>Record Keeping</vt:lpstr>
      <vt:lpstr>What to Keep</vt:lpstr>
      <vt:lpstr>Where to Keep</vt:lpstr>
      <vt:lpstr>Why</vt:lpstr>
      <vt:lpstr>Final Record Keeping Thought</vt:lpstr>
      <vt:lpstr>Chat Box</vt:lpstr>
      <vt:lpstr>PowerPoint Presentation</vt:lpstr>
      <vt:lpstr>Who, What and When</vt:lpstr>
      <vt:lpstr>To Tax or Not to Tax?</vt:lpstr>
      <vt:lpstr>To Tax or Not to Tax?</vt:lpstr>
      <vt:lpstr>To Tax or Not to Tax?</vt:lpstr>
      <vt:lpstr>PowerPoint Presentation</vt:lpstr>
      <vt:lpstr>PowerPoint Presentation</vt:lpstr>
      <vt:lpstr>Progressive Tax</vt:lpstr>
      <vt:lpstr>Progressive Tax - Example</vt:lpstr>
      <vt:lpstr>IRS Form 1040 – The Year End Resolution</vt:lpstr>
      <vt:lpstr>PowerPoint Presentation</vt:lpstr>
      <vt:lpstr>Anna’s Taxes</vt:lpstr>
      <vt:lpstr>The Process</vt:lpstr>
      <vt:lpstr>Anna’s Filing Status</vt:lpstr>
      <vt:lpstr>Income</vt:lpstr>
      <vt:lpstr>Raise Hand </vt:lpstr>
      <vt:lpstr>Anna’s Income</vt:lpstr>
      <vt:lpstr>Side Bar:  Schedule 1 – Additional Income</vt:lpstr>
      <vt:lpstr>Adjustments</vt:lpstr>
      <vt:lpstr>Raise Hand </vt:lpstr>
      <vt:lpstr>Anna’s Adjusted Gross Income</vt:lpstr>
      <vt:lpstr>Side Bar:  Schedule 1 – Adjustments to Income</vt:lpstr>
      <vt:lpstr>Adjusted Gross Income</vt:lpstr>
      <vt:lpstr>Deductions</vt:lpstr>
      <vt:lpstr>Raise Hand </vt:lpstr>
      <vt:lpstr>Anna’s Deductions</vt:lpstr>
      <vt:lpstr>Taxable Income</vt:lpstr>
      <vt:lpstr>Anna’s Taxable Income</vt:lpstr>
      <vt:lpstr>Compare</vt:lpstr>
      <vt:lpstr>PowerPoint Presentation</vt:lpstr>
      <vt:lpstr>Raise Hand </vt:lpstr>
      <vt:lpstr>Anna’s Tax</vt:lpstr>
      <vt:lpstr>Anna’s Tax</vt:lpstr>
      <vt:lpstr>Anna’s Tax</vt:lpstr>
      <vt:lpstr>Credits</vt:lpstr>
      <vt:lpstr>Raise Hand </vt:lpstr>
      <vt:lpstr>Anna’s Credits</vt:lpstr>
      <vt:lpstr>Wait, One More Chance to Tax!</vt:lpstr>
      <vt:lpstr>Anna’s Total Tax or Net Tax Liability</vt:lpstr>
      <vt:lpstr>Total Payments</vt:lpstr>
      <vt:lpstr>Raise Hand </vt:lpstr>
      <vt:lpstr>Anna’s Total Payments</vt:lpstr>
      <vt:lpstr>Net Result</vt:lpstr>
      <vt:lpstr>Anna’s Net Result</vt:lpstr>
      <vt:lpstr>Total Tax vs. Withholding</vt:lpstr>
      <vt:lpstr>Anna’s Over Withholding</vt:lpstr>
      <vt:lpstr>PowerPoint Presentation</vt:lpstr>
      <vt:lpstr>PowerPoint Presentation</vt:lpstr>
      <vt:lpstr>Refund Recipe</vt:lpstr>
      <vt:lpstr>Anna’s Refund</vt:lpstr>
      <vt:lpstr>Tax Preparers</vt:lpstr>
      <vt:lpstr>Tax Preparers</vt:lpstr>
      <vt:lpstr>Tax Preparers</vt:lpstr>
      <vt:lpstr>Tax Preparers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Make Money Work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218</cp:revision>
  <dcterms:created xsi:type="dcterms:W3CDTF">2021-03-12T16:17:16Z</dcterms:created>
  <dcterms:modified xsi:type="dcterms:W3CDTF">2022-04-04T20:19:56Z</dcterms:modified>
</cp:coreProperties>
</file>